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6" r:id="rId4"/>
    <p:sldId id="267" r:id="rId5"/>
    <p:sldId id="269" r:id="rId6"/>
    <p:sldId id="272" r:id="rId7"/>
    <p:sldId id="271" r:id="rId8"/>
    <p:sldId id="273" r:id="rId9"/>
    <p:sldId id="274" r:id="rId10"/>
    <p:sldId id="275" r:id="rId11"/>
    <p:sldId id="281" r:id="rId12"/>
    <p:sldId id="282" r:id="rId13"/>
    <p:sldId id="276" r:id="rId14"/>
    <p:sldId id="259" r:id="rId15"/>
    <p:sldId id="306" r:id="rId16"/>
    <p:sldId id="260" r:id="rId17"/>
    <p:sldId id="307" r:id="rId18"/>
    <p:sldId id="261" r:id="rId19"/>
    <p:sldId id="308" r:id="rId20"/>
    <p:sldId id="265" r:id="rId21"/>
    <p:sldId id="263" r:id="rId22"/>
    <p:sldId id="264" r:id="rId23"/>
    <p:sldId id="270" r:id="rId24"/>
    <p:sldId id="278" r:id="rId25"/>
    <p:sldId id="280" r:id="rId26"/>
    <p:sldId id="292" r:id="rId27"/>
    <p:sldId id="293" r:id="rId28"/>
    <p:sldId id="284" r:id="rId29"/>
    <p:sldId id="294" r:id="rId30"/>
    <p:sldId id="295" r:id="rId31"/>
    <p:sldId id="285" r:id="rId32"/>
    <p:sldId id="287" r:id="rId33"/>
    <p:sldId id="286" r:id="rId34"/>
    <p:sldId id="317" r:id="rId35"/>
    <p:sldId id="318" r:id="rId36"/>
    <p:sldId id="319" r:id="rId37"/>
    <p:sldId id="288" r:id="rId38"/>
    <p:sldId id="309" r:id="rId39"/>
    <p:sldId id="314" r:id="rId40"/>
    <p:sldId id="310" r:id="rId41"/>
    <p:sldId id="316" r:id="rId42"/>
    <p:sldId id="311" r:id="rId43"/>
    <p:sldId id="315" r:id="rId44"/>
    <p:sldId id="312" r:id="rId45"/>
    <p:sldId id="313" r:id="rId46"/>
    <p:sldId id="279" r:id="rId47"/>
    <p:sldId id="289" r:id="rId48"/>
    <p:sldId id="290" r:id="rId49"/>
    <p:sldId id="291" r:id="rId50"/>
    <p:sldId id="296" r:id="rId51"/>
    <p:sldId id="297" r:id="rId52"/>
    <p:sldId id="298" r:id="rId53"/>
    <p:sldId id="299" r:id="rId54"/>
    <p:sldId id="302" r:id="rId55"/>
    <p:sldId id="304" r:id="rId56"/>
    <p:sldId id="305" r:id="rId57"/>
    <p:sldId id="30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588B25-9EFC-480D-9085-EA5E6DF3AAA7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D4EE58E-35E7-4186-8A8A-E055AFE1486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cervical spine.</a:t>
            </a:r>
            <a:br>
              <a:rPr lang="en-GB" dirty="0" smtClean="0"/>
            </a:br>
            <a:r>
              <a:rPr lang="en-GB" dirty="0" smtClean="0"/>
              <a:t>Normal anatomy, variants and pathology.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Dr Mandy Williams.</a:t>
            </a:r>
          </a:p>
          <a:p>
            <a:r>
              <a:rPr lang="en-GB" dirty="0" smtClean="0"/>
              <a:t>Cons Head and Neck Radiologist.</a:t>
            </a:r>
          </a:p>
          <a:p>
            <a:r>
              <a:rPr lang="en-GB" dirty="0" smtClean="0"/>
              <a:t>University Hospitals Bristol.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01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Similar pattern of ossification.</a:t>
            </a:r>
          </a:p>
          <a:p>
            <a:r>
              <a:rPr lang="en-GB" dirty="0" smtClean="0"/>
              <a:t>3 ossification centres.</a:t>
            </a:r>
          </a:p>
          <a:p>
            <a:r>
              <a:rPr lang="en-GB" dirty="0" smtClean="0"/>
              <a:t>Body and 2 neural arches.</a:t>
            </a:r>
          </a:p>
          <a:p>
            <a:r>
              <a:rPr lang="en-GB" dirty="0"/>
              <a:t>N</a:t>
            </a:r>
            <a:r>
              <a:rPr lang="en-GB" dirty="0" smtClean="0"/>
              <a:t>eural arches fuse aged 2-3 </a:t>
            </a:r>
            <a:r>
              <a:rPr lang="en-GB" dirty="0" err="1" smtClean="0"/>
              <a:t>yrs</a:t>
            </a:r>
            <a:endParaRPr lang="en-GB" dirty="0" smtClean="0"/>
          </a:p>
          <a:p>
            <a:r>
              <a:rPr lang="en-GB" dirty="0" smtClean="0"/>
              <a:t>Body fuses with posterior arch 3-6 yrs.</a:t>
            </a:r>
          </a:p>
          <a:p>
            <a:r>
              <a:rPr lang="en-GB" dirty="0" smtClean="0"/>
              <a:t>Can have additional secondary ossification centres at tips of transverse processes.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C3-C7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01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Transverse foramen for vertebral artery to pass.</a:t>
            </a:r>
          </a:p>
          <a:p>
            <a:r>
              <a:rPr lang="en-GB" dirty="0" smtClean="0"/>
              <a:t>Bifid </a:t>
            </a:r>
            <a:r>
              <a:rPr lang="en-GB" dirty="0" err="1" smtClean="0"/>
              <a:t>spinous</a:t>
            </a:r>
            <a:r>
              <a:rPr lang="en-GB" dirty="0" smtClean="0"/>
              <a:t> processes.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C2-C6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12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 transverse foramen but vertebral artery rarely passes through it.</a:t>
            </a:r>
          </a:p>
          <a:p>
            <a:r>
              <a:rPr lang="en-GB" dirty="0" smtClean="0"/>
              <a:t>Longer </a:t>
            </a:r>
            <a:r>
              <a:rPr lang="en-GB" dirty="0" err="1" smtClean="0"/>
              <a:t>spinous</a:t>
            </a:r>
            <a:r>
              <a:rPr lang="en-GB" dirty="0" smtClean="0"/>
              <a:t> process. Not bifid.</a:t>
            </a:r>
          </a:p>
          <a:p>
            <a:r>
              <a:rPr lang="en-GB" dirty="0" smtClean="0"/>
              <a:t>Vertebra </a:t>
            </a:r>
            <a:r>
              <a:rPr lang="en-GB" dirty="0" err="1" smtClean="0"/>
              <a:t>prominens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21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09"/>
          <a:stretch/>
        </p:blipFill>
        <p:spPr>
          <a:xfrm>
            <a:off x="1403648" y="2708920"/>
            <a:ext cx="5689712" cy="30243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C3-7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866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Plain film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520952" cy="531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67"/>
          <a:stretch/>
        </p:blipFill>
        <p:spPr>
          <a:xfrm>
            <a:off x="2051720" y="1988840"/>
            <a:ext cx="2317080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Lateral </a:t>
            </a:r>
            <a:r>
              <a:rPr lang="en-GB" dirty="0" err="1" smtClean="0"/>
              <a:t>cephalometry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5730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Skull base-C5/6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46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39248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6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6580" r="18033"/>
          <a:stretch/>
        </p:blipFill>
        <p:spPr>
          <a:xfrm>
            <a:off x="2411760" y="1772816"/>
            <a:ext cx="3445164" cy="4320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91276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r="14925"/>
          <a:stretch/>
        </p:blipFill>
        <p:spPr>
          <a:xfrm>
            <a:off x="2051720" y="2060848"/>
            <a:ext cx="36724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anatomy- plain film/ CT/MRI.</a:t>
            </a:r>
          </a:p>
          <a:p>
            <a:endParaRPr lang="en-GB" dirty="0"/>
          </a:p>
          <a:p>
            <a:r>
              <a:rPr lang="en-GB" dirty="0" smtClean="0"/>
              <a:t>Common normal variants.</a:t>
            </a:r>
          </a:p>
          <a:p>
            <a:endParaRPr lang="en-GB" dirty="0"/>
          </a:p>
          <a:p>
            <a:r>
              <a:rPr lang="en-GB" dirty="0" smtClean="0"/>
              <a:t>Pathology seen on different imaging modalities.</a:t>
            </a:r>
          </a:p>
          <a:p>
            <a:r>
              <a:rPr lang="en-GB" dirty="0" smtClean="0"/>
              <a:t>Management/ imaging of lesions.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2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2880320" cy="43924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6" r="21355"/>
          <a:stretch/>
        </p:blipFill>
        <p:spPr>
          <a:xfrm>
            <a:off x="4788024" y="1751181"/>
            <a:ext cx="2664296" cy="44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240360" cy="4248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6004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6141" r="7749" b="13522"/>
          <a:stretch/>
        </p:blipFill>
        <p:spPr>
          <a:xfrm>
            <a:off x="1043608" y="1844824"/>
            <a:ext cx="6120680" cy="3960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odontoidium</a:t>
            </a:r>
            <a:r>
              <a:rPr lang="en-GB" dirty="0" smtClean="0"/>
              <a:t>- Dens absent/ </a:t>
            </a:r>
            <a:r>
              <a:rPr lang="en-GB" dirty="0" err="1" smtClean="0"/>
              <a:t>hypoplastic</a:t>
            </a:r>
            <a:r>
              <a:rPr lang="en-GB" dirty="0" smtClean="0"/>
              <a:t> or incompletely fused to C2.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 variants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4" t="2639" r="24232" b="24180"/>
          <a:stretch/>
        </p:blipFill>
        <p:spPr>
          <a:xfrm>
            <a:off x="4499992" y="3645024"/>
            <a:ext cx="3466948" cy="25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03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Commonly see only one level involved. Not associated with  any syndrome. Asymptomatic.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Congenital fusion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3648075"/>
            <a:ext cx="30575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6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Fusion of C1 to occiput (</a:t>
            </a:r>
            <a:r>
              <a:rPr lang="en-GB" dirty="0" err="1" smtClean="0"/>
              <a:t>atlanto</a:t>
            </a:r>
            <a:r>
              <a:rPr lang="en-GB" dirty="0" smtClean="0"/>
              <a:t> occipital fusion)</a:t>
            </a:r>
          </a:p>
          <a:p>
            <a:r>
              <a:rPr lang="en-GB" dirty="0" smtClean="0"/>
              <a:t>Rare variant.</a:t>
            </a:r>
          </a:p>
          <a:p>
            <a:r>
              <a:rPr lang="en-GB" dirty="0" smtClean="0"/>
              <a:t>Fusion of facet joints.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Fusion of </a:t>
            </a:r>
            <a:r>
              <a:rPr lang="en-GB" dirty="0" err="1" smtClean="0"/>
              <a:t>basiocciput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" b="31388"/>
          <a:stretch/>
        </p:blipFill>
        <p:spPr>
          <a:xfrm>
            <a:off x="5292080" y="3140968"/>
            <a:ext cx="347356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8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Ageing</a:t>
            </a:r>
          </a:p>
          <a:p>
            <a:r>
              <a:rPr lang="en-GB" dirty="0" smtClean="0"/>
              <a:t>Disc prolapse</a:t>
            </a:r>
          </a:p>
          <a:p>
            <a:r>
              <a:rPr lang="en-GB" dirty="0" smtClean="0"/>
              <a:t>Infection.</a:t>
            </a:r>
          </a:p>
          <a:p>
            <a:r>
              <a:rPr lang="en-GB" dirty="0" err="1"/>
              <a:t>A</a:t>
            </a:r>
            <a:r>
              <a:rPr lang="en-GB" dirty="0" err="1" smtClean="0"/>
              <a:t>rthropathies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 pathology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Normal ageing.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Acquired disorders of the Cervical spine.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2" t="-545" r="12178" b="39170"/>
          <a:stretch/>
        </p:blipFill>
        <p:spPr>
          <a:xfrm>
            <a:off x="323528" y="3194465"/>
            <a:ext cx="2461987" cy="3298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-7415" r="14335" b="37755"/>
          <a:stretch/>
        </p:blipFill>
        <p:spPr>
          <a:xfrm>
            <a:off x="6228184" y="2869596"/>
            <a:ext cx="2592288" cy="362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12373" r="12546" b="26699"/>
          <a:stretch/>
        </p:blipFill>
        <p:spPr>
          <a:xfrm>
            <a:off x="3421802" y="3256271"/>
            <a:ext cx="2262375" cy="31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25278" r="10229" b="7821"/>
          <a:stretch/>
        </p:blipFill>
        <p:spPr>
          <a:xfrm>
            <a:off x="683568" y="2636912"/>
            <a:ext cx="2448272" cy="35283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 pathology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5" t="10945" r="28738"/>
          <a:stretch/>
        </p:blipFill>
        <p:spPr>
          <a:xfrm>
            <a:off x="3483581" y="2708920"/>
            <a:ext cx="2088231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17951" r="12420" b="23464"/>
          <a:stretch/>
        </p:blipFill>
        <p:spPr>
          <a:xfrm>
            <a:off x="5940152" y="2996952"/>
            <a:ext cx="295232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6" b="13804"/>
          <a:stretch/>
        </p:blipFill>
        <p:spPr>
          <a:xfrm>
            <a:off x="971600" y="2399149"/>
            <a:ext cx="3312368" cy="36724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Spinal stenosis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14514" r="6963" b="4545"/>
          <a:stretch/>
        </p:blipFill>
        <p:spPr>
          <a:xfrm>
            <a:off x="4932040" y="2708920"/>
            <a:ext cx="2728594" cy="27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9"/>
          <a:stretch/>
        </p:blipFill>
        <p:spPr>
          <a:xfrm>
            <a:off x="395536" y="1844824"/>
            <a:ext cx="7272808" cy="46805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/>
          <a:stretch/>
        </p:blipFill>
        <p:spPr>
          <a:xfrm>
            <a:off x="251520" y="1484784"/>
            <a:ext cx="3528392" cy="30974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Pneumatocyst</a:t>
            </a:r>
            <a:endParaRPr lang="en-GB" dirty="0"/>
          </a:p>
        </p:txBody>
      </p:sp>
      <p:pic>
        <p:nvPicPr>
          <p:cNvPr id="5" name="Picture 4" descr="MPR^AP^R^SANDRA_FREYE^20140321^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38" y="1772816"/>
            <a:ext cx="406794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PR^RL^R^SANDRA_FREYE^20140321^0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0"/>
          <a:stretch/>
        </p:blipFill>
        <p:spPr bwMode="auto">
          <a:xfrm>
            <a:off x="3019038" y="4221088"/>
            <a:ext cx="3439886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9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Primary infection of the intervertebral disc.</a:t>
            </a:r>
          </a:p>
          <a:p>
            <a:r>
              <a:rPr lang="en-GB" dirty="0" smtClean="0"/>
              <a:t>Disc loss of height and end plate destruction.</a:t>
            </a:r>
          </a:p>
          <a:p>
            <a:r>
              <a:rPr lang="en-GB" dirty="0" smtClean="0"/>
              <a:t>Common causes- staph </a:t>
            </a:r>
            <a:r>
              <a:rPr lang="en-GB" dirty="0" err="1" smtClean="0"/>
              <a:t>aureus</a:t>
            </a:r>
            <a:r>
              <a:rPr lang="en-GB" dirty="0" smtClean="0"/>
              <a:t>/ e coli / streptococcus/TB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Discitis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Initially plain films and Ct will be normal. MRI more sensitive as picks up disc signal change before bone destruction.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 r="21378" b="40236"/>
          <a:stretch/>
        </p:blipFill>
        <p:spPr>
          <a:xfrm>
            <a:off x="539552" y="2780928"/>
            <a:ext cx="2520280" cy="28083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7" r="4919" b="25965"/>
          <a:stretch/>
        </p:blipFill>
        <p:spPr>
          <a:xfrm>
            <a:off x="3635896" y="2852936"/>
            <a:ext cx="2088231" cy="2736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6" b="24977"/>
          <a:stretch/>
        </p:blipFill>
        <p:spPr>
          <a:xfrm>
            <a:off x="6516216" y="2852936"/>
            <a:ext cx="201622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commonly metastatic in adults.</a:t>
            </a:r>
          </a:p>
          <a:p>
            <a:r>
              <a:rPr lang="en-GB" dirty="0" smtClean="0"/>
              <a:t>Primary bone tumours in children/ adolescents-benign and malignant.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Destructive lesions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7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1"/>
          <a:stretch/>
        </p:blipFill>
        <p:spPr>
          <a:xfrm>
            <a:off x="1259632" y="2060848"/>
            <a:ext cx="2157015" cy="35270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11"/>
          <a:stretch/>
        </p:blipFill>
        <p:spPr>
          <a:xfrm>
            <a:off x="5148064" y="1850186"/>
            <a:ext cx="2448272" cy="37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9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32448" cy="35283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Aneurysmal bone cyst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5283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5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7581" b="5611"/>
          <a:stretch/>
        </p:blipFill>
        <p:spPr>
          <a:xfrm>
            <a:off x="899592" y="2348880"/>
            <a:ext cx="2723201" cy="3744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r="10668"/>
          <a:stretch/>
        </p:blipFill>
        <p:spPr>
          <a:xfrm>
            <a:off x="4860032" y="2348880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Vary according to mechanism of injury.</a:t>
            </a:r>
          </a:p>
          <a:p>
            <a:r>
              <a:rPr lang="en-GB" dirty="0" smtClean="0"/>
              <a:t>May go straight to CT if major trauma.</a:t>
            </a:r>
          </a:p>
          <a:p>
            <a:r>
              <a:rPr lang="en-GB" dirty="0" smtClean="0"/>
              <a:t>If focal neurology need CT and MRI.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836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Widening of lateral masses on open mouth views.</a:t>
            </a:r>
          </a:p>
          <a:p>
            <a:r>
              <a:rPr lang="en-GB" dirty="0" smtClean="0"/>
              <a:t>Axial compression.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C1- </a:t>
            </a:r>
            <a:r>
              <a:rPr lang="en-GB" dirty="0"/>
              <a:t>J</a:t>
            </a:r>
            <a:r>
              <a:rPr lang="en-GB" dirty="0" smtClean="0"/>
              <a:t>efferson/ burst fracture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7925" r="-3697" b="-6046"/>
          <a:stretch/>
        </p:blipFill>
        <p:spPr>
          <a:xfrm>
            <a:off x="1187624" y="3645024"/>
            <a:ext cx="2997760" cy="3148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07343"/>
            <a:ext cx="325412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49791"/>
            <a:ext cx="4752528" cy="53732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natomy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4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/>
          <a:stretch/>
        </p:blipFill>
        <p:spPr>
          <a:xfrm>
            <a:off x="2123728" y="1988840"/>
            <a:ext cx="2880320" cy="43924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C2-Hangman’s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895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Flexion/ extension. Can be unstable.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Peg fracture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0050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18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Forced extension.</a:t>
            </a:r>
          </a:p>
          <a:p>
            <a:r>
              <a:rPr lang="en-GB" dirty="0" smtClean="0"/>
              <a:t>Usually neurologically</a:t>
            </a:r>
          </a:p>
          <a:p>
            <a:r>
              <a:rPr lang="en-GB" dirty="0" smtClean="0"/>
              <a:t>intact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Teardrop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13498" r="20267" b="18148"/>
          <a:stretch/>
        </p:blipFill>
        <p:spPr>
          <a:xfrm>
            <a:off x="4355976" y="2780928"/>
            <a:ext cx="3583709" cy="34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3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2697707" cy="40324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Burst Fracture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32129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Axial compression.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277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Flexion/ rotation/ distraction.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Facet joint dislocation- </a:t>
            </a:r>
            <a:r>
              <a:rPr lang="en-GB" dirty="0" err="1" smtClean="0"/>
              <a:t>uni</a:t>
            </a:r>
            <a:r>
              <a:rPr lang="en-GB" dirty="0" smtClean="0"/>
              <a:t>/ </a:t>
            </a:r>
            <a:r>
              <a:rPr lang="en-GB" dirty="0" err="1" smtClean="0"/>
              <a:t>bilat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8"/>
          <a:stretch/>
        </p:blipFill>
        <p:spPr>
          <a:xfrm>
            <a:off x="1102512" y="3429000"/>
            <a:ext cx="2370991" cy="2731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3" t="3909" r="17943" b="26721"/>
          <a:stretch/>
        </p:blipFill>
        <p:spPr>
          <a:xfrm>
            <a:off x="4283968" y="3429000"/>
            <a:ext cx="2882696" cy="27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4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Spinous</a:t>
            </a:r>
            <a:r>
              <a:rPr lang="en-GB" dirty="0" smtClean="0"/>
              <a:t> Process fractures.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Flexion of body relative to the head- avulsion injury.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7" b="27806"/>
          <a:stretch/>
        </p:blipFill>
        <p:spPr>
          <a:xfrm>
            <a:off x="2771800" y="3356992"/>
            <a:ext cx="28083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93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Seronegative</a:t>
            </a:r>
            <a:r>
              <a:rPr lang="en-GB" dirty="0" smtClean="0"/>
              <a:t> </a:t>
            </a:r>
            <a:r>
              <a:rPr lang="en-GB" dirty="0" err="1" smtClean="0"/>
              <a:t>arthropathy</a:t>
            </a:r>
            <a:r>
              <a:rPr lang="en-GB" dirty="0" smtClean="0"/>
              <a:t>.</a:t>
            </a:r>
          </a:p>
          <a:p>
            <a:r>
              <a:rPr lang="en-GB" dirty="0" smtClean="0"/>
              <a:t>HLA B27 positive.</a:t>
            </a:r>
          </a:p>
          <a:p>
            <a:r>
              <a:rPr lang="en-GB" dirty="0" smtClean="0"/>
              <a:t>Affects whole spine and SIJ.</a:t>
            </a:r>
          </a:p>
          <a:p>
            <a:r>
              <a:rPr lang="en-GB" dirty="0" smtClean="0"/>
              <a:t>Associated with uveitis, aortic valve insufficiency and lung fibrosis.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Ankylosing</a:t>
            </a:r>
            <a:r>
              <a:rPr lang="en-GB" dirty="0" smtClean="0"/>
              <a:t> spondylitis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66240"/>
            <a:ext cx="2448272" cy="37550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2266240"/>
            <a:ext cx="2664296" cy="37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common with AS/ fusion as fixed spine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FRACTURES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r="16872"/>
          <a:stretch/>
        </p:blipFill>
        <p:spPr>
          <a:xfrm>
            <a:off x="1765301" y="3068960"/>
            <a:ext cx="3259282" cy="35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Unique vertebra.</a:t>
            </a:r>
          </a:p>
          <a:p>
            <a:r>
              <a:rPr lang="en-GB" dirty="0" smtClean="0"/>
              <a:t>3 ossification centres</a:t>
            </a:r>
          </a:p>
          <a:p>
            <a:r>
              <a:rPr lang="en-GB" dirty="0" smtClean="0"/>
              <a:t>Anterior arch &amp; 2 neural arches</a:t>
            </a:r>
          </a:p>
          <a:p>
            <a:r>
              <a:rPr lang="en-GB" dirty="0" smtClean="0"/>
              <a:t>Later fuse=posterior arch.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-4716" r="46069" b="62098"/>
          <a:stretch/>
        </p:blipFill>
        <p:spPr>
          <a:xfrm>
            <a:off x="5292080" y="2492896"/>
            <a:ext cx="3168352" cy="30963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115615" y="4371350"/>
            <a:ext cx="4010667" cy="18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50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Flexion extension views.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atlanto</a:t>
            </a:r>
            <a:r>
              <a:rPr lang="en-GB" dirty="0" smtClean="0"/>
              <a:t> dens distance should be under 3mm (adults) and 3.5mm  (children).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Atlanto</a:t>
            </a:r>
            <a:r>
              <a:rPr lang="en-GB" dirty="0" smtClean="0"/>
              <a:t> axial subluxation.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19676" r="14869" b="47859"/>
          <a:stretch/>
        </p:blipFill>
        <p:spPr>
          <a:xfrm>
            <a:off x="3779912" y="3953126"/>
            <a:ext cx="3168352" cy="24482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5724128" y="4581129"/>
            <a:ext cx="1728192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74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instability, due to ligamentous injury or congenital ligamentous laxity/ damage from inflammation. On flexion the ADI may increase.</a:t>
            </a:r>
          </a:p>
          <a:p>
            <a:endParaRPr lang="en-GB" dirty="0"/>
          </a:p>
          <a:p>
            <a:r>
              <a:rPr lang="en-GB" dirty="0" smtClean="0"/>
              <a:t>Seen post trauma.</a:t>
            </a:r>
          </a:p>
          <a:p>
            <a:r>
              <a:rPr lang="en-GB" dirty="0" smtClean="0"/>
              <a:t>Downs Syndrome</a:t>
            </a:r>
          </a:p>
          <a:p>
            <a:r>
              <a:rPr lang="en-GB" dirty="0" smtClean="0"/>
              <a:t>Rheumatoid Arthritis.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07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8055"/>
            <a:ext cx="3024336" cy="34512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29523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0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3096344" cy="4176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20" y="2348880"/>
            <a:ext cx="331236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24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656502" cy="3816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Rheumatoid arthritis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492896"/>
            <a:ext cx="371843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25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2952328" cy="403244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88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Basilar invagination.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r="11398" b="24371"/>
          <a:stretch/>
        </p:blipFill>
        <p:spPr>
          <a:xfrm>
            <a:off x="1576849" y="2780928"/>
            <a:ext cx="2952328" cy="345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-3939" r="11812" b="3939"/>
          <a:stretch/>
        </p:blipFill>
        <p:spPr>
          <a:xfrm>
            <a:off x="5224039" y="2564904"/>
            <a:ext cx="2439113" cy="345638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2321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Cervical spine- unique vertebra.</a:t>
            </a:r>
          </a:p>
          <a:p>
            <a:r>
              <a:rPr lang="en-GB" dirty="0" smtClean="0"/>
              <a:t>Common variants can be mistaken for fractures.</a:t>
            </a:r>
          </a:p>
          <a:p>
            <a:r>
              <a:rPr lang="en-GB" dirty="0" smtClean="0"/>
              <a:t>Pathology of the </a:t>
            </a:r>
            <a:r>
              <a:rPr lang="en-GB" dirty="0" err="1" smtClean="0"/>
              <a:t>atlanto</a:t>
            </a:r>
            <a:r>
              <a:rPr lang="en-GB" dirty="0" smtClean="0"/>
              <a:t> axial bones/ joints seen in inflammatory and congenital conditions and may be seen on CBCT.</a:t>
            </a:r>
          </a:p>
          <a:p>
            <a:r>
              <a:rPr lang="en-GB" dirty="0" smtClean="0"/>
              <a:t>MRI most useful imaging modality to </a:t>
            </a:r>
            <a:r>
              <a:rPr lang="en-GB" dirty="0" err="1" smtClean="0"/>
              <a:t>asssess</a:t>
            </a:r>
            <a:r>
              <a:rPr lang="en-GB" dirty="0" smtClean="0"/>
              <a:t> underlying cord/ brain stem.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63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Anterior arch ossified in only 20% at birth.</a:t>
            </a:r>
          </a:p>
          <a:p>
            <a:r>
              <a:rPr lang="en-GB" dirty="0" smtClean="0"/>
              <a:t>Posterior arch fuses around age 7. </a:t>
            </a:r>
            <a:r>
              <a:rPr lang="en-GB" dirty="0"/>
              <a:t> E</a:t>
            </a:r>
            <a:r>
              <a:rPr lang="en-GB" dirty="0" smtClean="0"/>
              <a:t>asy mistake to call this a fracture in children.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Ossification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3" t="7946" r="12954" b="22173"/>
          <a:stretch/>
        </p:blipFill>
        <p:spPr>
          <a:xfrm>
            <a:off x="2771800" y="4077072"/>
            <a:ext cx="2835564" cy="24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3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complex vertebra.</a:t>
            </a:r>
          </a:p>
          <a:p>
            <a:r>
              <a:rPr lang="en-GB" dirty="0" smtClean="0"/>
              <a:t>4 separate ossification centres- 2 neural arches, body and odontoid peg.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ossification centre develops in the apex of the peg aged 3-6 and fuses around 12 yrs.</a:t>
            </a:r>
          </a:p>
          <a:p>
            <a:r>
              <a:rPr lang="en-GB" dirty="0" smtClean="0"/>
              <a:t>The body fuses with the odontoid process around 6yrs but line still seen till age 11. ? Fracture line.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 months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61" y="2924944"/>
            <a:ext cx="3628306" cy="2917017"/>
          </a:xfrm>
          <a:prstGeom prst="rect">
            <a:avLst/>
          </a:prstGeom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1"/>
            <a:ext cx="3096344" cy="277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3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52263"/>
            <a:ext cx="2376264" cy="3744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8yrs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13201" r="-350" b="13319"/>
          <a:stretch/>
        </p:blipFill>
        <p:spPr>
          <a:xfrm>
            <a:off x="4572000" y="2492896"/>
            <a:ext cx="3063161" cy="370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5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528</TotalTime>
  <Words>615</Words>
  <Application>Microsoft Office PowerPoint</Application>
  <PresentationFormat>On-screen Show (4:3)</PresentationFormat>
  <Paragraphs>118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Waveform</vt:lpstr>
      <vt:lpstr>The cervical spine. Normal anatomy, variants and pathology.</vt:lpstr>
      <vt:lpstr>Aims</vt:lpstr>
      <vt:lpstr>PowerPoint Presentation</vt:lpstr>
      <vt:lpstr>Anatomy</vt:lpstr>
      <vt:lpstr>C1</vt:lpstr>
      <vt:lpstr>Ossification</vt:lpstr>
      <vt:lpstr>C2</vt:lpstr>
      <vt:lpstr>6 months</vt:lpstr>
      <vt:lpstr>8yrs</vt:lpstr>
      <vt:lpstr>C3-C7</vt:lpstr>
      <vt:lpstr>C2-C6</vt:lpstr>
      <vt:lpstr>C7</vt:lpstr>
      <vt:lpstr>C3-7</vt:lpstr>
      <vt:lpstr>Plain film</vt:lpstr>
      <vt:lpstr>Lateral cephalometry</vt:lpstr>
      <vt:lpstr>PowerPoint Presentation</vt:lpstr>
      <vt:lpstr>PowerPoint Presentation</vt:lpstr>
      <vt:lpstr>PowerPoint Presentation</vt:lpstr>
      <vt:lpstr>PowerPoint Presentation</vt:lpstr>
      <vt:lpstr>CT</vt:lpstr>
      <vt:lpstr>PowerPoint Presentation</vt:lpstr>
      <vt:lpstr>PowerPoint Presentation</vt:lpstr>
      <vt:lpstr>Normal variants</vt:lpstr>
      <vt:lpstr>Congenital fusion</vt:lpstr>
      <vt:lpstr>Fusion of basiocciput</vt:lpstr>
      <vt:lpstr>Disc pathology</vt:lpstr>
      <vt:lpstr>Acquired disorders of the Cervical spine.</vt:lpstr>
      <vt:lpstr>Disc pathology</vt:lpstr>
      <vt:lpstr>Spinal stenosis</vt:lpstr>
      <vt:lpstr>Pneumatocyst</vt:lpstr>
      <vt:lpstr>Discitis</vt:lpstr>
      <vt:lpstr>PowerPoint Presentation</vt:lpstr>
      <vt:lpstr>PowerPoint Presentation</vt:lpstr>
      <vt:lpstr>Destructive lesions</vt:lpstr>
      <vt:lpstr>PowerPoint Presentation</vt:lpstr>
      <vt:lpstr>Aneurysmal bone cyst</vt:lpstr>
      <vt:lpstr>PowerPoint Presentation</vt:lpstr>
      <vt:lpstr>Fractures</vt:lpstr>
      <vt:lpstr>C1- Jefferson/ burst fracture</vt:lpstr>
      <vt:lpstr>C2-Hangman’s</vt:lpstr>
      <vt:lpstr>Peg fracture</vt:lpstr>
      <vt:lpstr>Teardrop</vt:lpstr>
      <vt:lpstr>Burst Fracture</vt:lpstr>
      <vt:lpstr>Facet joint dislocation- uni/ bilat</vt:lpstr>
      <vt:lpstr>Spinous Process fractures.</vt:lpstr>
      <vt:lpstr>PowerPoint Presentation</vt:lpstr>
      <vt:lpstr>Ankylosing spondylitis</vt:lpstr>
      <vt:lpstr>PowerPoint Presentation</vt:lpstr>
      <vt:lpstr>FRACTURES</vt:lpstr>
      <vt:lpstr>Atlanto axial subluxation.</vt:lpstr>
      <vt:lpstr>PowerPoint Presentation</vt:lpstr>
      <vt:lpstr>PowerPoint Presentation</vt:lpstr>
      <vt:lpstr>PowerPoint Presentation</vt:lpstr>
      <vt:lpstr>Rheumatoid arthritis</vt:lpstr>
      <vt:lpstr>PowerPoint Presentation</vt:lpstr>
      <vt:lpstr>Basilar invagination.</vt:lpstr>
      <vt:lpstr>Summary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cervical spine. Normal anatomy, variants and pathology.</dc:title>
  <dc:creator>Williams, Mandy</dc:creator>
  <cp:lastModifiedBy>Williams, Mandy</cp:lastModifiedBy>
  <cp:revision>38</cp:revision>
  <dcterms:created xsi:type="dcterms:W3CDTF">2014-03-03T13:41:33Z</dcterms:created>
  <dcterms:modified xsi:type="dcterms:W3CDTF">2014-04-02T13:34:49Z</dcterms:modified>
</cp:coreProperties>
</file>