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42803763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>
      <p:cViewPr>
        <p:scale>
          <a:sx n="40" d="100"/>
          <a:sy n="40" d="100"/>
        </p:scale>
        <p:origin x="26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BDD350-0A8F-824E-9C49-41B7FA304A36}" type="datetimeFigureOut">
              <a:rPr lang="en-US" smtClean="0"/>
              <a:t>9/12/23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7775" y="1143000"/>
            <a:ext cx="43624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B5EE51-4270-F040-9A19-612C83E853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34026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1pPr>
    <a:lvl2pPr marL="175386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2pPr>
    <a:lvl3pPr marL="350773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3pPr>
    <a:lvl4pPr marL="526159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4pPr>
    <a:lvl5pPr marL="701546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5pPr>
    <a:lvl6pPr marL="8769325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6pPr>
    <a:lvl7pPr marL="10523190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7pPr>
    <a:lvl8pPr marL="12277054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8pPr>
    <a:lvl9pPr marL="14030919" algn="l" defTabSz="3507730" rtl="0" eaLnBrk="1" latinLnBrk="0" hangingPunct="1">
      <a:defRPr sz="460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EB5EE51-4270-F040-9A19-612C83E8533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1906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10282" y="4954765"/>
            <a:ext cx="36383199" cy="10540259"/>
          </a:xfrm>
        </p:spPr>
        <p:txBody>
          <a:bodyPr anchor="b"/>
          <a:lstStyle>
            <a:lvl1pPr algn="ctr">
              <a:defRPr sz="2648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50471" y="15901497"/>
            <a:ext cx="32102822" cy="7309499"/>
          </a:xfrm>
        </p:spPr>
        <p:txBody>
          <a:bodyPr/>
          <a:lstStyle>
            <a:lvl1pPr marL="0" indent="0" algn="ctr">
              <a:buNone/>
              <a:defRPr sz="10595"/>
            </a:lvl1pPr>
            <a:lvl2pPr marL="2018355" indent="0" algn="ctr">
              <a:buNone/>
              <a:defRPr sz="8829"/>
            </a:lvl2pPr>
            <a:lvl3pPr marL="4036710" indent="0" algn="ctr">
              <a:buNone/>
              <a:defRPr sz="7946"/>
            </a:lvl3pPr>
            <a:lvl4pPr marL="6055065" indent="0" algn="ctr">
              <a:buNone/>
              <a:defRPr sz="7063"/>
            </a:lvl4pPr>
            <a:lvl5pPr marL="8073420" indent="0" algn="ctr">
              <a:buNone/>
              <a:defRPr sz="7063"/>
            </a:lvl5pPr>
            <a:lvl6pPr marL="10091776" indent="0" algn="ctr">
              <a:buNone/>
              <a:defRPr sz="7063"/>
            </a:lvl6pPr>
            <a:lvl7pPr marL="12110131" indent="0" algn="ctr">
              <a:buNone/>
              <a:defRPr sz="7063"/>
            </a:lvl7pPr>
            <a:lvl8pPr marL="14128486" indent="0" algn="ctr">
              <a:buNone/>
              <a:defRPr sz="7063"/>
            </a:lvl8pPr>
            <a:lvl9pPr marL="16146841" indent="0" algn="ctr">
              <a:buNone/>
              <a:defRPr sz="7063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6670-78AC-BF4D-8128-3BDDE495E9EB}" type="datetimeFigureOut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DA97-348E-2942-A324-3605F2419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4122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6670-78AC-BF4D-8128-3BDDE495E9EB}" type="datetimeFigureOut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DA97-348E-2942-A324-3605F2419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222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0631445" y="1611875"/>
            <a:ext cx="9229561" cy="25656844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942761" y="1611875"/>
            <a:ext cx="27153637" cy="25656844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6670-78AC-BF4D-8128-3BDDE495E9EB}" type="datetimeFigureOut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DA97-348E-2942-A324-3605F2419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371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6670-78AC-BF4D-8128-3BDDE495E9EB}" type="datetimeFigureOut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DA97-348E-2942-A324-3605F2419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5534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20467" y="7547788"/>
            <a:ext cx="36918246" cy="12593645"/>
          </a:xfrm>
        </p:spPr>
        <p:txBody>
          <a:bodyPr anchor="b"/>
          <a:lstStyle>
            <a:lvl1pPr>
              <a:defRPr sz="26488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20467" y="20260574"/>
            <a:ext cx="36918246" cy="6622701"/>
          </a:xfrm>
        </p:spPr>
        <p:txBody>
          <a:bodyPr/>
          <a:lstStyle>
            <a:lvl1pPr marL="0" indent="0">
              <a:buNone/>
              <a:defRPr sz="10595">
                <a:solidFill>
                  <a:schemeClr val="tx1"/>
                </a:solidFill>
              </a:defRPr>
            </a:lvl1pPr>
            <a:lvl2pPr marL="2018355" indent="0">
              <a:buNone/>
              <a:defRPr sz="8829">
                <a:solidFill>
                  <a:schemeClr val="tx1">
                    <a:tint val="75000"/>
                  </a:schemeClr>
                </a:solidFill>
              </a:defRPr>
            </a:lvl2pPr>
            <a:lvl3pPr marL="4036710" indent="0">
              <a:buNone/>
              <a:defRPr sz="7946">
                <a:solidFill>
                  <a:schemeClr val="tx1">
                    <a:tint val="75000"/>
                  </a:schemeClr>
                </a:solidFill>
              </a:defRPr>
            </a:lvl3pPr>
            <a:lvl4pPr marL="6055065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4pPr>
            <a:lvl5pPr marL="8073420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5pPr>
            <a:lvl6pPr marL="1009177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6pPr>
            <a:lvl7pPr marL="1211013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7pPr>
            <a:lvl8pPr marL="14128486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8pPr>
            <a:lvl9pPr marL="16146841" indent="0">
              <a:buNone/>
              <a:defRPr sz="706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6670-78AC-BF4D-8128-3BDDE495E9EB}" type="datetimeFigureOut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DA97-348E-2942-A324-3605F2419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237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942759" y="8059374"/>
            <a:ext cx="18191599" cy="1920934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1669405" y="8059374"/>
            <a:ext cx="18191599" cy="19209345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6670-78AC-BF4D-8128-3BDDE495E9EB}" type="datetimeFigureOut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DA97-348E-2942-A324-3605F2419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48140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1611882"/>
            <a:ext cx="36918246" cy="5851808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8339" y="7421634"/>
            <a:ext cx="18107995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948339" y="11058863"/>
            <a:ext cx="18107995" cy="162659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1669408" y="7421634"/>
            <a:ext cx="18197174" cy="3637228"/>
          </a:xfrm>
        </p:spPr>
        <p:txBody>
          <a:bodyPr anchor="b"/>
          <a:lstStyle>
            <a:lvl1pPr marL="0" indent="0">
              <a:buNone/>
              <a:defRPr sz="10595" b="1"/>
            </a:lvl1pPr>
            <a:lvl2pPr marL="2018355" indent="0">
              <a:buNone/>
              <a:defRPr sz="8829" b="1"/>
            </a:lvl2pPr>
            <a:lvl3pPr marL="4036710" indent="0">
              <a:buNone/>
              <a:defRPr sz="7946" b="1"/>
            </a:lvl3pPr>
            <a:lvl4pPr marL="6055065" indent="0">
              <a:buNone/>
              <a:defRPr sz="7063" b="1"/>
            </a:lvl4pPr>
            <a:lvl5pPr marL="8073420" indent="0">
              <a:buNone/>
              <a:defRPr sz="7063" b="1"/>
            </a:lvl5pPr>
            <a:lvl6pPr marL="10091776" indent="0">
              <a:buNone/>
              <a:defRPr sz="7063" b="1"/>
            </a:lvl6pPr>
            <a:lvl7pPr marL="12110131" indent="0">
              <a:buNone/>
              <a:defRPr sz="7063" b="1"/>
            </a:lvl7pPr>
            <a:lvl8pPr marL="14128486" indent="0">
              <a:buNone/>
              <a:defRPr sz="7063" b="1"/>
            </a:lvl8pPr>
            <a:lvl9pPr marL="16146841" indent="0">
              <a:buNone/>
              <a:defRPr sz="7063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1669408" y="11058863"/>
            <a:ext cx="18197174" cy="16265921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6670-78AC-BF4D-8128-3BDDE495E9EB}" type="datetimeFigureOut">
              <a:rPr lang="en-US" smtClean="0"/>
              <a:t>9/12/23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DA97-348E-2942-A324-3605F2419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43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6670-78AC-BF4D-8128-3BDDE495E9EB}" type="datetimeFigureOut">
              <a:rPr lang="en-US" smtClean="0"/>
              <a:t>9/12/23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DA97-348E-2942-A324-3605F2419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1633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6670-78AC-BF4D-8128-3BDDE495E9EB}" type="datetimeFigureOut">
              <a:rPr lang="en-US" smtClean="0"/>
              <a:t>9/12/23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DA97-348E-2942-A324-3605F2419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2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197174" y="4359077"/>
            <a:ext cx="21669405" cy="21515024"/>
          </a:xfrm>
        </p:spPr>
        <p:txBody>
          <a:bodyPr/>
          <a:lstStyle>
            <a:lvl1pPr>
              <a:defRPr sz="14127"/>
            </a:lvl1pPr>
            <a:lvl2pPr>
              <a:defRPr sz="12361"/>
            </a:lvl2pPr>
            <a:lvl3pPr>
              <a:defRPr sz="10595"/>
            </a:lvl3pPr>
            <a:lvl4pPr>
              <a:defRPr sz="8829"/>
            </a:lvl4pPr>
            <a:lvl5pPr>
              <a:defRPr sz="8829"/>
            </a:lvl5pPr>
            <a:lvl6pPr>
              <a:defRPr sz="8829"/>
            </a:lvl6pPr>
            <a:lvl7pPr>
              <a:defRPr sz="8829"/>
            </a:lvl7pPr>
            <a:lvl8pPr>
              <a:defRPr sz="8829"/>
            </a:lvl8pPr>
            <a:lvl9pPr>
              <a:defRPr sz="8829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6670-78AC-BF4D-8128-3BDDE495E9EB}" type="datetimeFigureOut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DA97-348E-2942-A324-3605F2419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89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48334" y="2018348"/>
            <a:ext cx="13805328" cy="7064216"/>
          </a:xfrm>
        </p:spPr>
        <p:txBody>
          <a:bodyPr anchor="b"/>
          <a:lstStyle>
            <a:lvl1pPr>
              <a:defRPr sz="14127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197174" y="4359077"/>
            <a:ext cx="21669405" cy="21515024"/>
          </a:xfrm>
        </p:spPr>
        <p:txBody>
          <a:bodyPr anchor="t"/>
          <a:lstStyle>
            <a:lvl1pPr marL="0" indent="0">
              <a:buNone/>
              <a:defRPr sz="14127"/>
            </a:lvl1pPr>
            <a:lvl2pPr marL="2018355" indent="0">
              <a:buNone/>
              <a:defRPr sz="12361"/>
            </a:lvl2pPr>
            <a:lvl3pPr marL="4036710" indent="0">
              <a:buNone/>
              <a:defRPr sz="10595"/>
            </a:lvl3pPr>
            <a:lvl4pPr marL="6055065" indent="0">
              <a:buNone/>
              <a:defRPr sz="8829"/>
            </a:lvl4pPr>
            <a:lvl5pPr marL="8073420" indent="0">
              <a:buNone/>
              <a:defRPr sz="8829"/>
            </a:lvl5pPr>
            <a:lvl6pPr marL="10091776" indent="0">
              <a:buNone/>
              <a:defRPr sz="8829"/>
            </a:lvl6pPr>
            <a:lvl7pPr marL="12110131" indent="0">
              <a:buNone/>
              <a:defRPr sz="8829"/>
            </a:lvl7pPr>
            <a:lvl8pPr marL="14128486" indent="0">
              <a:buNone/>
              <a:defRPr sz="8829"/>
            </a:lvl8pPr>
            <a:lvl9pPr marL="16146841" indent="0">
              <a:buNone/>
              <a:defRPr sz="8829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948334" y="9082564"/>
            <a:ext cx="13805328" cy="16826573"/>
          </a:xfrm>
        </p:spPr>
        <p:txBody>
          <a:bodyPr/>
          <a:lstStyle>
            <a:lvl1pPr marL="0" indent="0">
              <a:buNone/>
              <a:defRPr sz="7063"/>
            </a:lvl1pPr>
            <a:lvl2pPr marL="2018355" indent="0">
              <a:buNone/>
              <a:defRPr sz="6180"/>
            </a:lvl2pPr>
            <a:lvl3pPr marL="4036710" indent="0">
              <a:buNone/>
              <a:defRPr sz="5298"/>
            </a:lvl3pPr>
            <a:lvl4pPr marL="6055065" indent="0">
              <a:buNone/>
              <a:defRPr sz="4415"/>
            </a:lvl4pPr>
            <a:lvl5pPr marL="8073420" indent="0">
              <a:buNone/>
              <a:defRPr sz="4415"/>
            </a:lvl5pPr>
            <a:lvl6pPr marL="10091776" indent="0">
              <a:buNone/>
              <a:defRPr sz="4415"/>
            </a:lvl6pPr>
            <a:lvl7pPr marL="12110131" indent="0">
              <a:buNone/>
              <a:defRPr sz="4415"/>
            </a:lvl7pPr>
            <a:lvl8pPr marL="14128486" indent="0">
              <a:buNone/>
              <a:defRPr sz="4415"/>
            </a:lvl8pPr>
            <a:lvl9pPr marL="16146841" indent="0">
              <a:buNone/>
              <a:defRPr sz="4415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BF6670-78AC-BF4D-8128-3BDDE495E9EB}" type="datetimeFigureOut">
              <a:rPr lang="en-US" smtClean="0"/>
              <a:t>9/12/23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CFDA97-348E-2942-A324-3605F2419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748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942759" y="1611882"/>
            <a:ext cx="36918246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42759" y="8059374"/>
            <a:ext cx="36918246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942759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BF6670-78AC-BF4D-8128-3BDDE495E9EB}" type="datetimeFigureOut">
              <a:rPr lang="en-US" smtClean="0"/>
              <a:t>9/12/23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178747" y="28060644"/>
            <a:ext cx="14446270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230157" y="28060644"/>
            <a:ext cx="9630847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2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CFDA97-348E-2942-A324-3605F2419D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601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036710" rtl="0" eaLnBrk="1" latinLnBrk="0" hangingPunct="1">
        <a:lnSpc>
          <a:spcPct val="90000"/>
        </a:lnSpc>
        <a:spcBef>
          <a:spcPct val="0"/>
        </a:spcBef>
        <a:buNone/>
        <a:defRPr sz="1942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09178" indent="-1009178" algn="l" defTabSz="4036710" rtl="0" eaLnBrk="1" latinLnBrk="0" hangingPunct="1">
        <a:lnSpc>
          <a:spcPct val="90000"/>
        </a:lnSpc>
        <a:spcBef>
          <a:spcPts val="4415"/>
        </a:spcBef>
        <a:buFont typeface="Arial" panose="020B0604020202020204" pitchFamily="34" charset="0"/>
        <a:buChar char="•"/>
        <a:defRPr sz="12361" kern="1200">
          <a:solidFill>
            <a:schemeClr val="tx1"/>
          </a:solidFill>
          <a:latin typeface="+mn-lt"/>
          <a:ea typeface="+mn-ea"/>
          <a:cs typeface="+mn-cs"/>
        </a:defRPr>
      </a:lvl1pPr>
      <a:lvl2pPr marL="302753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10595" kern="1200">
          <a:solidFill>
            <a:schemeClr val="tx1"/>
          </a:solidFill>
          <a:latin typeface="+mn-lt"/>
          <a:ea typeface="+mn-ea"/>
          <a:cs typeface="+mn-cs"/>
        </a:defRPr>
      </a:lvl2pPr>
      <a:lvl3pPr marL="504588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8829" kern="1200">
          <a:solidFill>
            <a:schemeClr val="tx1"/>
          </a:solidFill>
          <a:latin typeface="+mn-lt"/>
          <a:ea typeface="+mn-ea"/>
          <a:cs typeface="+mn-cs"/>
        </a:defRPr>
      </a:lvl3pPr>
      <a:lvl4pPr marL="706424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908259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110095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3119308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5137663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7156019" indent="-1009178" algn="l" defTabSz="4036710" rtl="0" eaLnBrk="1" latinLnBrk="0" hangingPunct="1">
        <a:lnSpc>
          <a:spcPct val="90000"/>
        </a:lnSpc>
        <a:spcBef>
          <a:spcPts val="2207"/>
        </a:spcBef>
        <a:buFont typeface="Arial" panose="020B0604020202020204" pitchFamily="34" charset="0"/>
        <a:buChar char="•"/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1pPr>
      <a:lvl2pPr marL="201835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2pPr>
      <a:lvl3pPr marL="403671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3pPr>
      <a:lvl4pPr marL="6055065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4pPr>
      <a:lvl5pPr marL="8073420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5pPr>
      <a:lvl6pPr marL="1009177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6pPr>
      <a:lvl7pPr marL="1211013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7pPr>
      <a:lvl8pPr marL="14128486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8pPr>
      <a:lvl9pPr marL="16146841" algn="l" defTabSz="4036710" rtl="0" eaLnBrk="1" latinLnBrk="0" hangingPunct="1">
        <a:defRPr sz="79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emf"/><Relationship Id="rId11" Type="http://schemas.openxmlformats.org/officeDocument/2006/relationships/image" Target="../media/image9.png"/><Relationship Id="rId5" Type="http://schemas.openxmlformats.org/officeDocument/2006/relationships/image" Target="../media/image3.emf"/><Relationship Id="rId10" Type="http://schemas.openxmlformats.org/officeDocument/2006/relationships/image" Target="../media/image8.png"/><Relationship Id="rId4" Type="http://schemas.openxmlformats.org/officeDocument/2006/relationships/image" Target="../media/image2.tiff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TextBox 56">
            <a:extLst>
              <a:ext uri="{FF2B5EF4-FFF2-40B4-BE49-F238E27FC236}">
                <a16:creationId xmlns:a16="http://schemas.microsoft.com/office/drawing/2014/main" id="{30A47686-B642-55AD-1DDE-1F9BA8A12D7E}"/>
              </a:ext>
            </a:extLst>
          </p:cNvPr>
          <p:cNvSpPr txBox="1"/>
          <p:nvPr/>
        </p:nvSpPr>
        <p:spPr>
          <a:xfrm>
            <a:off x="16372606" y="14485206"/>
            <a:ext cx="26305716" cy="1329594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  <a:p>
            <a:endParaRPr lang="en-US" sz="4000" dirty="0"/>
          </a:p>
        </p:txBody>
      </p:sp>
      <p:pic>
        <p:nvPicPr>
          <p:cNvPr id="64" name="Picture 63" descr="A comparison of a graph&#10;&#10;Description automatically generated with medium confidence">
            <a:extLst>
              <a:ext uri="{FF2B5EF4-FFF2-40B4-BE49-F238E27FC236}">
                <a16:creationId xmlns:a16="http://schemas.microsoft.com/office/drawing/2014/main" id="{28815022-9708-C3BF-17C1-905610E3EDC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37624" y="14969313"/>
            <a:ext cx="24754337" cy="11210649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:a16="http://schemas.microsoft.com/office/drawing/2014/main" id="{A26B3779-F159-2144-310E-AA9B73328BA8}"/>
              </a:ext>
            </a:extLst>
          </p:cNvPr>
          <p:cNvSpPr txBox="1"/>
          <p:nvPr/>
        </p:nvSpPr>
        <p:spPr>
          <a:xfrm>
            <a:off x="16595296" y="14607025"/>
            <a:ext cx="1928420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/>
              <a:t>5. Identification of the magnitude of the pharmacodynamic index for avibactam pro-drug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50864622-A1D4-4B17-3E49-37BF89618273}"/>
              </a:ext>
            </a:extLst>
          </p:cNvPr>
          <p:cNvSpPr txBox="1"/>
          <p:nvPr/>
        </p:nvSpPr>
        <p:spPr>
          <a:xfrm>
            <a:off x="16595296" y="15356745"/>
            <a:ext cx="111326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/>
              <a:t>Figure 4. Plot of fitted surface for avibactam and ceftibuten in combination 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C84AC1D1-17D3-840A-3645-DA01216EF167}"/>
              </a:ext>
            </a:extLst>
          </p:cNvPr>
          <p:cNvSpPr txBox="1"/>
          <p:nvPr/>
        </p:nvSpPr>
        <p:spPr>
          <a:xfrm>
            <a:off x="16632572" y="25195831"/>
            <a:ext cx="25706028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/>
              <a:t>The bacterial strains used for the assessment of the pharmacodynamics of the combination of ceftibuten and avibactam pro-drug are shown in Table 1. Multiple independent dose range studies were performed, and the data transformed as surface fits (Figure 5). </a:t>
            </a:r>
            <a:r>
              <a:rPr lang="en-US" sz="2800" dirty="0">
                <a:ea typeface="Calibri" panose="020F0502020204030204" pitchFamily="34" charset="0"/>
              </a:rPr>
              <a:t>M</a:t>
            </a:r>
            <a:r>
              <a:rPr lang="en-US" sz="2800" dirty="0">
                <a:effectLst/>
                <a:ea typeface="Calibri" panose="020F0502020204030204" pitchFamily="34" charset="0"/>
              </a:rPr>
              <a:t>urine protein binding of 91% unbound for ceftibuten and 92% unbound for avibactam were taken into consideration in the modelling </a:t>
            </a:r>
            <a:r>
              <a:rPr lang="en-GB" sz="2800" dirty="0">
                <a:effectLst/>
                <a:ea typeface="Calibri" panose="020F0502020204030204" pitchFamily="34" charset="0"/>
              </a:rPr>
              <a:t>and</a:t>
            </a:r>
            <a:r>
              <a:rPr lang="en-GB" sz="2800" dirty="0">
                <a:ea typeface="Calibri" panose="020F0502020204030204" pitchFamily="34" charset="0"/>
              </a:rPr>
              <a:t> t</a:t>
            </a:r>
            <a:r>
              <a:rPr lang="en-US" sz="2800" dirty="0"/>
              <a:t>he </a:t>
            </a:r>
            <a:r>
              <a:rPr lang="en-US" sz="2800" i="1" dirty="0" err="1">
                <a:effectLst/>
                <a:ea typeface="Calibri" panose="020F0502020204030204" pitchFamily="34" charset="0"/>
              </a:rPr>
              <a:t>f</a:t>
            </a:r>
            <a:r>
              <a:rPr lang="en-US" sz="2800" dirty="0" err="1">
                <a:effectLst/>
                <a:ea typeface="Calibri" panose="020F0502020204030204" pitchFamily="34" charset="0"/>
              </a:rPr>
              <a:t>AUC</a:t>
            </a:r>
            <a:r>
              <a:rPr lang="en-US" sz="2800" dirty="0">
                <a:effectLst/>
                <a:ea typeface="Calibri" panose="020F0502020204030204" pitchFamily="34" charset="0"/>
              </a:rPr>
              <a:t> for avibactam and </a:t>
            </a:r>
            <a:r>
              <a:rPr lang="en-US" sz="2800" i="1" dirty="0" err="1">
                <a:effectLst/>
                <a:ea typeface="Calibri" panose="020F0502020204030204" pitchFamily="34" charset="0"/>
              </a:rPr>
              <a:t>f</a:t>
            </a:r>
            <a:r>
              <a:rPr lang="en-US" sz="2800" dirty="0" err="1">
                <a:effectLst/>
                <a:ea typeface="Calibri" panose="020F0502020204030204" pitchFamily="34" charset="0"/>
              </a:rPr>
              <a:t>T</a:t>
            </a:r>
            <a:r>
              <a:rPr lang="en-US" sz="2800" dirty="0">
                <a:effectLst/>
                <a:ea typeface="Calibri" panose="020F0502020204030204" pitchFamily="34" charset="0"/>
              </a:rPr>
              <a:t>&gt;MIC for ceftibuten were then calculated.</a:t>
            </a:r>
            <a:endParaRPr lang="en-US" sz="2800" dirty="0"/>
          </a:p>
          <a:p>
            <a:pPr algn="just"/>
            <a:endParaRPr lang="en-US" sz="2800" dirty="0"/>
          </a:p>
          <a:p>
            <a:pPr algn="just"/>
            <a:r>
              <a:rPr lang="en-US" sz="2800" dirty="0"/>
              <a:t>Panel A and B represent the same surface plot viewed at different angles. With an increase of ceftibuten </a:t>
            </a:r>
            <a:r>
              <a:rPr lang="en-US" sz="2800" i="1" dirty="0">
                <a:effectLst/>
                <a:ea typeface="Calibri" panose="020F0502020204030204" pitchFamily="34" charset="0"/>
              </a:rPr>
              <a:t>f</a:t>
            </a:r>
            <a:r>
              <a:rPr lang="en-US" sz="2800" dirty="0">
                <a:effectLst/>
                <a:ea typeface="Calibri" panose="020F0502020204030204" pitchFamily="34" charset="0"/>
              </a:rPr>
              <a:t>T&gt;MIC, avibactam exposures can be decreased</a:t>
            </a:r>
            <a:r>
              <a:rPr lang="en-US" sz="2800" dirty="0">
                <a:ea typeface="Calibri" panose="020F0502020204030204" pitchFamily="34" charset="0"/>
              </a:rPr>
              <a:t> to achieve</a:t>
            </a:r>
            <a:r>
              <a:rPr lang="en-US" sz="2800" dirty="0">
                <a:effectLst/>
                <a:ea typeface="Calibri" panose="020F0502020204030204" pitchFamily="34" charset="0"/>
              </a:rPr>
              <a:t> bacterial stasis </a:t>
            </a:r>
            <a:r>
              <a:rPr lang="en-US" sz="2800" dirty="0"/>
              <a:t>against all 7 bacterial species from the pooled analysis. </a:t>
            </a:r>
          </a:p>
          <a:p>
            <a:endParaRPr lang="en-US" sz="1800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69E7F43-D24B-20C3-5C62-959F23608F8A}"/>
              </a:ext>
            </a:extLst>
          </p:cNvPr>
          <p:cNvSpPr/>
          <p:nvPr/>
        </p:nvSpPr>
        <p:spPr>
          <a:xfrm>
            <a:off x="-224589" y="1476157"/>
            <a:ext cx="42669100" cy="129265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757" tIns="42377" rIns="84757" bIns="42377" rtlCol="0" anchor="ctr"/>
          <a:lstStyle/>
          <a:p>
            <a:pPr algn="ctr"/>
            <a:r>
              <a:rPr lang="en-US" sz="6600" b="1" dirty="0">
                <a:solidFill>
                  <a:schemeClr val="tx2"/>
                </a:solidFill>
              </a:rPr>
              <a:t>Pharmacokinetic-Pharmacodynamic assessment of oral pro-drug avibactam in combination with ceftibuten against multi-drug resistant </a:t>
            </a:r>
            <a:r>
              <a:rPr lang="en-US" sz="6600" b="1" dirty="0" err="1">
                <a:solidFill>
                  <a:schemeClr val="tx2"/>
                </a:solidFill>
              </a:rPr>
              <a:t>Enterobacterales</a:t>
            </a:r>
            <a:r>
              <a:rPr lang="en-US" sz="6600" b="1" dirty="0">
                <a:solidFill>
                  <a:schemeClr val="tx2"/>
                </a:solidFill>
              </a:rPr>
              <a:t> in the murine thigh infection model </a:t>
            </a:r>
          </a:p>
          <a:p>
            <a:pPr algn="ctr"/>
            <a:r>
              <a:rPr lang="en-US" sz="2000" baseline="30000">
                <a:solidFill>
                  <a:schemeClr val="tx2"/>
                </a:solidFill>
              </a:rPr>
              <a:t>1</a:t>
            </a:r>
            <a:r>
              <a:rPr lang="en-US" sz="2000">
                <a:solidFill>
                  <a:schemeClr val="tx2"/>
                </a:solidFill>
              </a:rPr>
              <a:t>Adam </a:t>
            </a:r>
            <a:r>
              <a:rPr lang="en-US" sz="2000" dirty="0">
                <a:solidFill>
                  <a:schemeClr val="tx2"/>
                </a:solidFill>
              </a:rPr>
              <a:t>Johnson, </a:t>
            </a:r>
            <a:r>
              <a:rPr lang="en-US" sz="2000" baseline="30000" dirty="0">
                <a:solidFill>
                  <a:schemeClr val="tx2"/>
                </a:solidFill>
              </a:rPr>
              <a:t>1</a:t>
            </a:r>
            <a:r>
              <a:rPr lang="en-US" sz="2000" dirty="0">
                <a:solidFill>
                  <a:schemeClr val="tx2"/>
                </a:solidFill>
              </a:rPr>
              <a:t>Laura McEntee </a:t>
            </a:r>
            <a:r>
              <a:rPr lang="en-US" sz="2000" b="1" baseline="30000" dirty="0">
                <a:solidFill>
                  <a:schemeClr val="tx2"/>
                </a:solidFill>
              </a:rPr>
              <a:t>1</a:t>
            </a:r>
            <a:r>
              <a:rPr lang="en-US" sz="2000" b="1" dirty="0">
                <a:solidFill>
                  <a:schemeClr val="tx2"/>
                </a:solidFill>
              </a:rPr>
              <a:t>Nicola Farrington, </a:t>
            </a:r>
            <a:r>
              <a:rPr lang="en-US" sz="2000" baseline="30000" dirty="0">
                <a:solidFill>
                  <a:schemeClr val="tx2"/>
                </a:solidFill>
              </a:rPr>
              <a:t>1</a:t>
            </a:r>
            <a:r>
              <a:rPr lang="en-US" sz="2000" dirty="0">
                <a:solidFill>
                  <a:schemeClr val="tx2"/>
                </a:solidFill>
              </a:rPr>
              <a:t>Iona Horner, </a:t>
            </a:r>
            <a:r>
              <a:rPr lang="en-US" sz="2000" baseline="30000" dirty="0">
                <a:solidFill>
                  <a:schemeClr val="tx2"/>
                </a:solidFill>
              </a:rPr>
              <a:t>1</a:t>
            </a:r>
            <a:r>
              <a:rPr lang="en-US" sz="2000" dirty="0">
                <a:solidFill>
                  <a:schemeClr val="tx2"/>
                </a:solidFill>
              </a:rPr>
              <a:t>Adam Stevenson </a:t>
            </a:r>
            <a:r>
              <a:rPr lang="en-US" sz="2000" baseline="30000" dirty="0">
                <a:solidFill>
                  <a:schemeClr val="tx2"/>
                </a:solidFill>
              </a:rPr>
              <a:t>1</a:t>
            </a:r>
            <a:r>
              <a:rPr lang="en-US" sz="2000" dirty="0">
                <a:solidFill>
                  <a:schemeClr val="tx2"/>
                </a:solidFill>
              </a:rPr>
              <a:t>Jennifer Unsworth, </a:t>
            </a:r>
            <a:r>
              <a:rPr lang="en-US" sz="2000" baseline="30000" dirty="0">
                <a:solidFill>
                  <a:schemeClr val="tx2"/>
                </a:solidFill>
              </a:rPr>
              <a:t>1</a:t>
            </a:r>
            <a:r>
              <a:rPr lang="en-US" sz="2000" dirty="0">
                <a:solidFill>
                  <a:schemeClr val="tx2"/>
                </a:solidFill>
              </a:rPr>
              <a:t>Ana-Jimenes Valverde, </a:t>
            </a:r>
            <a:r>
              <a:rPr lang="en-US" sz="2000" baseline="30000" dirty="0">
                <a:solidFill>
                  <a:schemeClr val="tx2"/>
                </a:solidFill>
              </a:rPr>
              <a:t>2</a:t>
            </a:r>
            <a:r>
              <a:rPr lang="en-US" sz="2000" dirty="0">
                <a:solidFill>
                  <a:schemeClr val="tx2"/>
                </a:solidFill>
              </a:rPr>
              <a:t>Ruwanthi </a:t>
            </a:r>
            <a:r>
              <a:rPr lang="en-US" sz="2000" dirty="0" err="1">
                <a:solidFill>
                  <a:schemeClr val="tx2"/>
                </a:solidFill>
              </a:rPr>
              <a:t>Kolamunnage</a:t>
            </a:r>
            <a:r>
              <a:rPr lang="en-US" sz="2000" dirty="0">
                <a:solidFill>
                  <a:schemeClr val="tx2"/>
                </a:solidFill>
              </a:rPr>
              <a:t>-Dona, </a:t>
            </a:r>
            <a:r>
              <a:rPr lang="en-US" sz="2000" baseline="30000" dirty="0">
                <a:solidFill>
                  <a:schemeClr val="tx2"/>
                </a:solidFill>
              </a:rPr>
              <a:t>3</a:t>
            </a:r>
            <a:r>
              <a:rPr lang="en-US" sz="2000" dirty="0">
                <a:solidFill>
                  <a:schemeClr val="tx2"/>
                </a:solidFill>
              </a:rPr>
              <a:t>Sharon L </a:t>
            </a:r>
            <a:r>
              <a:rPr lang="en-US" sz="2000" dirty="0" err="1">
                <a:solidFill>
                  <a:schemeClr val="tx2"/>
                </a:solidFill>
              </a:rPr>
              <a:t>Ripp</a:t>
            </a:r>
            <a:r>
              <a:rPr lang="en-US" sz="2000" dirty="0">
                <a:solidFill>
                  <a:schemeClr val="tx2"/>
                </a:solidFill>
              </a:rPr>
              <a:t>, </a:t>
            </a:r>
            <a:r>
              <a:rPr lang="en-US" sz="2000" baseline="30000" dirty="0">
                <a:solidFill>
                  <a:schemeClr val="tx2"/>
                </a:solidFill>
              </a:rPr>
              <a:t>3</a:t>
            </a:r>
            <a:r>
              <a:rPr lang="en-US" sz="2000" dirty="0">
                <a:solidFill>
                  <a:schemeClr val="tx2"/>
                </a:solidFill>
              </a:rPr>
              <a:t>Gregory Stone, </a:t>
            </a:r>
            <a:r>
              <a:rPr lang="en-US" sz="2000" baseline="30000" dirty="0">
                <a:solidFill>
                  <a:schemeClr val="tx2"/>
                </a:solidFill>
              </a:rPr>
              <a:t>1</a:t>
            </a:r>
            <a:r>
              <a:rPr lang="en-US" sz="2000" dirty="0">
                <a:solidFill>
                  <a:schemeClr val="tx2"/>
                </a:solidFill>
              </a:rPr>
              <a:t>William Hope </a:t>
            </a:r>
            <a:r>
              <a:rPr lang="en-US" sz="2000" baseline="30000" dirty="0">
                <a:solidFill>
                  <a:schemeClr val="tx2"/>
                </a:solidFill>
              </a:rPr>
              <a:t>, 1</a:t>
            </a:r>
            <a:r>
              <a:rPr lang="en-US" sz="2000" dirty="0">
                <a:solidFill>
                  <a:schemeClr val="tx2"/>
                </a:solidFill>
              </a:rPr>
              <a:t>Shampa Das </a:t>
            </a:r>
          </a:p>
          <a:p>
            <a:pPr algn="ctr"/>
            <a:endParaRPr lang="en-US" sz="1400" b="1" dirty="0">
              <a:solidFill>
                <a:schemeClr val="tx2"/>
              </a:solidFill>
            </a:endParaRPr>
          </a:p>
          <a:p>
            <a:pPr algn="ctr"/>
            <a:r>
              <a:rPr lang="en-US" sz="1600" b="1" baseline="30000" dirty="0">
                <a:solidFill>
                  <a:schemeClr val="tx2"/>
                </a:solidFill>
              </a:rPr>
              <a:t>1</a:t>
            </a:r>
            <a:r>
              <a:rPr lang="en-US" sz="1600" b="1" dirty="0">
                <a:solidFill>
                  <a:schemeClr val="tx2"/>
                </a:solidFill>
              </a:rPr>
              <a:t>Antimicrobial Pharmacodynamics and Therapeutics, University of Liverpool, UK</a:t>
            </a:r>
          </a:p>
          <a:p>
            <a:pPr algn="ctr"/>
            <a:r>
              <a:rPr lang="en-US" sz="1600" b="1" baseline="30000" dirty="0">
                <a:solidFill>
                  <a:schemeClr val="tx2"/>
                </a:solidFill>
              </a:rPr>
              <a:t>2</a:t>
            </a:r>
            <a:r>
              <a:rPr lang="en-US" sz="1600" b="1" dirty="0">
                <a:solidFill>
                  <a:schemeClr val="tx2"/>
                </a:solidFill>
              </a:rPr>
              <a:t>Department of Biostatistics, Institute of Translational Medicine, University of Liverpool, member of Liverpool Health Partners, Liverpool UK</a:t>
            </a:r>
          </a:p>
          <a:p>
            <a:pPr algn="ctr"/>
            <a:r>
              <a:rPr lang="en-US" sz="1600" b="1" baseline="30000" dirty="0">
                <a:solidFill>
                  <a:schemeClr val="tx2"/>
                </a:solidFill>
              </a:rPr>
              <a:t>3</a:t>
            </a:r>
            <a:r>
              <a:rPr lang="en-US" sz="1600" b="1" dirty="0">
                <a:solidFill>
                  <a:schemeClr val="tx2"/>
                </a:solidFill>
              </a:rPr>
              <a:t>Pfizer, Groton, CT, USA</a:t>
            </a:r>
          </a:p>
          <a:p>
            <a:pPr algn="ctr"/>
            <a:endParaRPr lang="en-US" sz="2400" b="1" dirty="0">
              <a:solidFill>
                <a:schemeClr val="tx2"/>
              </a:solidFill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F1BCD3A4-AF6D-1F86-7AF6-DD470BF1023B}"/>
              </a:ext>
            </a:extLst>
          </p:cNvPr>
          <p:cNvSpPr txBox="1"/>
          <p:nvPr/>
        </p:nvSpPr>
        <p:spPr>
          <a:xfrm>
            <a:off x="29828187" y="5065514"/>
            <a:ext cx="12850135" cy="888440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794E787-5AF3-E61F-4D16-2C1AEDC4A339}"/>
              </a:ext>
            </a:extLst>
          </p:cNvPr>
          <p:cNvSpPr txBox="1"/>
          <p:nvPr/>
        </p:nvSpPr>
        <p:spPr>
          <a:xfrm>
            <a:off x="247024" y="14989114"/>
            <a:ext cx="15783945" cy="7848302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2E6DD5C-6193-8E95-2BC6-DC42C0D17EB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85667" y="2270664"/>
            <a:ext cx="8910208" cy="1353405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B14C431C-E402-C7B9-4E77-3B904BEEA708}"/>
              </a:ext>
            </a:extLst>
          </p:cNvPr>
          <p:cNvSpPr/>
          <p:nvPr/>
        </p:nvSpPr>
        <p:spPr>
          <a:xfrm>
            <a:off x="35879505" y="3354387"/>
            <a:ext cx="6821424" cy="5459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757" tIns="42377" rIns="84757" bIns="42377" rtlCol="0" anchor="ctr"/>
          <a:lstStyle/>
          <a:p>
            <a:pPr algn="ctr"/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ASM/ESCMID, 19</a:t>
            </a:r>
            <a:r>
              <a:rPr lang="en-US" sz="2800" baseline="30000" dirty="0">
                <a:solidFill>
                  <a:schemeClr val="tx2">
                    <a:lumMod val="75000"/>
                  </a:schemeClr>
                </a:solidFill>
              </a:rPr>
              <a:t>th</a:t>
            </a:r>
            <a:r>
              <a:rPr lang="en-US" sz="2800" dirty="0">
                <a:solidFill>
                  <a:schemeClr val="tx2">
                    <a:lumMod val="75000"/>
                  </a:schemeClr>
                </a:solidFill>
              </a:rPr>
              <a:t> September 2023    P#013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B42245-C191-FAC9-0CC6-33C8334EF86A}"/>
              </a:ext>
            </a:extLst>
          </p:cNvPr>
          <p:cNvSpPr/>
          <p:nvPr/>
        </p:nvSpPr>
        <p:spPr>
          <a:xfrm>
            <a:off x="38613159" y="2794647"/>
            <a:ext cx="3835233" cy="5830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757" tIns="42377" rIns="84757" bIns="42377" rtlCol="0" anchor="ctr"/>
          <a:lstStyle/>
          <a:p>
            <a:pPr algn="r"/>
            <a:r>
              <a:rPr lang="en-US" sz="2800" dirty="0" err="1">
                <a:solidFill>
                  <a:schemeClr val="tx2"/>
                </a:solidFill>
              </a:rPr>
              <a:t>nfarring@liverpool.ac.uk</a:t>
            </a:r>
            <a:endParaRPr lang="en-US" sz="2800" dirty="0">
              <a:solidFill>
                <a:schemeClr val="tx2"/>
              </a:solidFill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32090D3-A1DA-3733-FE09-E1ED753F765C}"/>
              </a:ext>
            </a:extLst>
          </p:cNvPr>
          <p:cNvCxnSpPr>
            <a:cxnSpLocks/>
          </p:cNvCxnSpPr>
          <p:nvPr/>
        </p:nvCxnSpPr>
        <p:spPr>
          <a:xfrm>
            <a:off x="0" y="3929202"/>
            <a:ext cx="42803763" cy="0"/>
          </a:xfrm>
          <a:prstGeom prst="line">
            <a:avLst/>
          </a:prstGeom>
          <a:ln w="12700" cmpd="sng">
            <a:solidFill>
              <a:schemeClr val="tx2"/>
            </a:solidFill>
            <a:prstDash val="soli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Rectangle 9">
            <a:extLst>
              <a:ext uri="{FF2B5EF4-FFF2-40B4-BE49-F238E27FC236}">
                <a16:creationId xmlns:a16="http://schemas.microsoft.com/office/drawing/2014/main" id="{552007ED-0E7E-75CB-9AB4-7AB3F3476B8C}"/>
              </a:ext>
            </a:extLst>
          </p:cNvPr>
          <p:cNvSpPr>
            <a:spLocks/>
          </p:cNvSpPr>
          <p:nvPr/>
        </p:nvSpPr>
        <p:spPr>
          <a:xfrm>
            <a:off x="102911" y="4123435"/>
            <a:ext cx="15928057" cy="686115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757" tIns="42377" rIns="84757" bIns="42377" rtlCol="0" anchor="ctr"/>
          <a:lstStyle/>
          <a:p>
            <a:pPr algn="ctr"/>
            <a:r>
              <a:rPr lang="en-US" sz="3600" b="1" spc="213" dirty="0">
                <a:solidFill>
                  <a:srgbClr val="FFC000"/>
                </a:solidFill>
              </a:rPr>
              <a:t>INTRODUCTION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F9139E82-99D5-2DE0-9D62-1375ACE1B8A7}"/>
              </a:ext>
            </a:extLst>
          </p:cNvPr>
          <p:cNvSpPr txBox="1"/>
          <p:nvPr/>
        </p:nvSpPr>
        <p:spPr>
          <a:xfrm>
            <a:off x="102912" y="4847569"/>
            <a:ext cx="15833774" cy="147732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GB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There is an urgent unmet medical need for oral antimicrobial agents active against </a:t>
            </a:r>
            <a:r>
              <a:rPr lang="en-GB" dirty="0" err="1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ß</a:t>
            </a:r>
            <a:r>
              <a:rPr lang="en-GB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-lactamase-producing Gram-negative bacilli. Broad-spectrum intravenous carbapenems are usually the first go to agents for treatment as current oral agents are insufficient to treat multi-drug resistant infections. A</a:t>
            </a:r>
            <a:r>
              <a:rPr lang="en-GB" dirty="0">
                <a:effectLst/>
                <a:cs typeface="Calibri" panose="020F0502020204030204" pitchFamily="34" charset="0"/>
              </a:rPr>
              <a:t> novel oral pro-drug of avibactam is being developed in combination with ceftibuten. This combination has the potential to be a useful carbapenem sparing oral agent. Preclinical pharmacokinetic and pharmacodynamic (PK-PD) studies are needed to identify the appropriate dynamically linked index and magnitude that best links drug exposure with antibacterial efficacy for multidrug resistant </a:t>
            </a:r>
            <a:r>
              <a:rPr lang="en-GB" dirty="0" err="1">
                <a:effectLst/>
                <a:cs typeface="Calibri" panose="020F0502020204030204" pitchFamily="34" charset="0"/>
              </a:rPr>
              <a:t>Enterobacterales</a:t>
            </a:r>
            <a:r>
              <a:rPr lang="en-GB" dirty="0">
                <a:effectLst/>
                <a:cs typeface="Calibri" panose="020F0502020204030204" pitchFamily="34" charset="0"/>
              </a:rPr>
              <a:t>.</a:t>
            </a:r>
            <a:endParaRPr lang="en-GB" dirty="0">
              <a:cs typeface="Calibri" panose="020F050202020403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8F4391D-3BC6-DD99-17B6-B02425F21376}"/>
              </a:ext>
            </a:extLst>
          </p:cNvPr>
          <p:cNvSpPr/>
          <p:nvPr/>
        </p:nvSpPr>
        <p:spPr>
          <a:xfrm>
            <a:off x="102910" y="6376089"/>
            <a:ext cx="15874061" cy="741409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757" tIns="42377" rIns="84757" bIns="42377" rtlCol="0" anchor="ctr"/>
          <a:lstStyle/>
          <a:p>
            <a:pPr algn="ctr"/>
            <a:r>
              <a:rPr lang="en-US" sz="3600" b="1" spc="213" dirty="0">
                <a:solidFill>
                  <a:srgbClr val="FFC000"/>
                </a:solidFill>
              </a:rPr>
              <a:t>METHODS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9303C45-4DDE-E77E-D491-72BB7FDF0030}"/>
              </a:ext>
            </a:extLst>
          </p:cNvPr>
          <p:cNvSpPr txBox="1"/>
          <p:nvPr/>
        </p:nvSpPr>
        <p:spPr>
          <a:xfrm>
            <a:off x="143198" y="7225270"/>
            <a:ext cx="15833773" cy="6832640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en-GB" sz="1900" b="1" u="sng" dirty="0">
                <a:effectLst/>
                <a:cs typeface="Calibri" panose="020F0502020204030204" pitchFamily="34" charset="0"/>
              </a:rPr>
              <a:t>Mouse Model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900" dirty="0">
                <a:effectLst/>
                <a:cs typeface="Calibri" panose="020F0502020204030204" pitchFamily="34" charset="0"/>
              </a:rPr>
              <a:t>A murine neutropenic thigh infection model was used to characterise PK-PD of the combination across several clinical ESBL-producing </a:t>
            </a:r>
            <a:r>
              <a:rPr lang="en-GB" sz="1900" dirty="0" err="1">
                <a:effectLst/>
                <a:cs typeface="Calibri" panose="020F0502020204030204" pitchFamily="34" charset="0"/>
              </a:rPr>
              <a:t>Enterobacterales</a:t>
            </a:r>
            <a:r>
              <a:rPr lang="en-GB" sz="1900" dirty="0">
                <a:effectLst/>
                <a:cs typeface="Calibri" panose="020F0502020204030204" pitchFamily="34" charset="0"/>
              </a:rPr>
              <a:t> isolates. Neutropenia was induced with 150mg/kg </a:t>
            </a:r>
            <a:r>
              <a:rPr lang="en-GB" sz="1900" dirty="0">
                <a:cs typeface="Calibri" panose="020F0502020204030204" pitchFamily="34" charset="0"/>
              </a:rPr>
              <a:t>cyclophosphamide on </a:t>
            </a:r>
            <a:r>
              <a:rPr lang="en-GB" sz="1900" dirty="0">
                <a:effectLst/>
                <a:cs typeface="Calibri" panose="020F0502020204030204" pitchFamily="34" charset="0"/>
              </a:rPr>
              <a:t>day -4 and 100 mg/kg on day -1 in </a:t>
            </a:r>
            <a:r>
              <a:rPr lang="en-GB" sz="1900" dirty="0">
                <a:cs typeface="Calibri" panose="020F0502020204030204" pitchFamily="34" charset="0"/>
              </a:rPr>
              <a:t>male CD-1 mice weighing 25-30 grams</a:t>
            </a:r>
          </a:p>
          <a:p>
            <a:pPr algn="just"/>
            <a:endParaRPr lang="en-GB" sz="1900" b="1" u="sng" dirty="0">
              <a:effectLst/>
              <a:cs typeface="Calibri" panose="020F0502020204030204" pitchFamily="34" charset="0"/>
            </a:endParaRPr>
          </a:p>
          <a:p>
            <a:pPr algn="just"/>
            <a:r>
              <a:rPr lang="en-GB" sz="1900" b="1" u="sng" dirty="0">
                <a:effectLst/>
                <a:cs typeface="Calibri" panose="020F0502020204030204" pitchFamily="34" charset="0"/>
              </a:rPr>
              <a:t>Initial Dose Finding Studies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1900" dirty="0">
                <a:effectLst/>
                <a:cs typeface="Calibri" panose="020F0502020204030204" pitchFamily="34" charset="0"/>
              </a:rPr>
              <a:t>Treatment started 2h post inoculation</a:t>
            </a:r>
            <a:r>
              <a:rPr lang="en-GB" sz="1900" dirty="0">
                <a:cs typeface="Calibri" panose="020F0502020204030204" pitchFamily="34" charset="0"/>
              </a:rPr>
              <a:t>. F</a:t>
            </a:r>
            <a:r>
              <a:rPr lang="en-GB" sz="1900" dirty="0">
                <a:effectLst/>
                <a:cs typeface="Calibri" panose="020F0502020204030204" pitchFamily="34" charset="0"/>
              </a:rPr>
              <a:t>ixed doses of ceftibuten were administered subcutaneously (</a:t>
            </a:r>
            <a:r>
              <a:rPr lang="en-GB" sz="1900" dirty="0">
                <a:cs typeface="Calibri" panose="020F0502020204030204" pitchFamily="34" charset="0"/>
              </a:rPr>
              <a:t>SC</a:t>
            </a:r>
            <a:r>
              <a:rPr lang="en-GB" sz="1900" dirty="0">
                <a:effectLst/>
                <a:cs typeface="Calibri" panose="020F0502020204030204" pitchFamily="34" charset="0"/>
              </a:rPr>
              <a:t>) and was selected to have minimal activity alone but sufficient to show effect in combination with a dose range </a:t>
            </a:r>
            <a:r>
              <a:rPr lang="en-GB" sz="1900" dirty="0">
                <a:cs typeface="Calibri" panose="020F0502020204030204" pitchFamily="34" charset="0"/>
              </a:rPr>
              <a:t>of avibactam pro-drug, administered orally (PO). Both compounds were</a:t>
            </a:r>
            <a:r>
              <a:rPr lang="en-GB" sz="1900" dirty="0">
                <a:effectLst/>
                <a:cs typeface="Calibri" panose="020F0502020204030204" pitchFamily="34" charset="0"/>
              </a:rPr>
              <a:t> delivered every 6 hours (q6h) using </a:t>
            </a:r>
            <a:r>
              <a:rPr lang="en-GB" sz="1900" i="1" dirty="0">
                <a:effectLst/>
                <a:cs typeface="Calibri" panose="020F0502020204030204" pitchFamily="34" charset="0"/>
              </a:rPr>
              <a:t>K. pneumoniae </a:t>
            </a:r>
            <a:r>
              <a:rPr lang="en-GB" sz="1900" dirty="0">
                <a:effectLst/>
                <a:cs typeface="Calibri" panose="020F0502020204030204" pitchFamily="34" charset="0"/>
              </a:rPr>
              <a:t>1466540 as the challenge strain.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GB" sz="1900" dirty="0">
                <a:cs typeface="Calibri" panose="020F0502020204030204" pitchFamily="34" charset="0"/>
              </a:rPr>
              <a:t>Inhibitory Sigmoid E</a:t>
            </a:r>
            <a:r>
              <a:rPr lang="en-GB" sz="1900" baseline="-25000" dirty="0">
                <a:cs typeface="Calibri" panose="020F0502020204030204" pitchFamily="34" charset="0"/>
              </a:rPr>
              <a:t>max</a:t>
            </a:r>
            <a:r>
              <a:rPr lang="en-GB" sz="1900" dirty="0">
                <a:cs typeface="Calibri" panose="020F0502020204030204" pitchFamily="34" charset="0"/>
              </a:rPr>
              <a:t> model was fitted to the dose range of avibactam</a:t>
            </a:r>
            <a:endParaRPr lang="en-GB" sz="1900" dirty="0">
              <a:effectLst/>
              <a:cs typeface="Calibri" panose="020F0502020204030204" pitchFamily="34" charset="0"/>
            </a:endParaRPr>
          </a:p>
          <a:p>
            <a:pPr algn="just"/>
            <a:endParaRPr lang="en-GB" sz="1900" b="1" u="sng" dirty="0">
              <a:cs typeface="Calibri" panose="020F0502020204030204" pitchFamily="34" charset="0"/>
            </a:endParaRPr>
          </a:p>
          <a:p>
            <a:pPr algn="just"/>
            <a:r>
              <a:rPr lang="en-GB" sz="1900" b="1" u="sng" dirty="0">
                <a:cs typeface="Calibri" panose="020F0502020204030204" pitchFamily="34" charset="0"/>
              </a:rPr>
              <a:t>Dose Fractionation Study </a:t>
            </a:r>
            <a:r>
              <a:rPr lang="en-GB" sz="1900" b="1" u="sng" dirty="0">
                <a:effectLst/>
                <a:cs typeface="Calibri" panose="020F0502020204030204" pitchFamily="34" charset="0"/>
              </a:rPr>
              <a:t>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900" dirty="0">
                <a:effectLst/>
                <a:cs typeface="Calibri" panose="020F0502020204030204" pitchFamily="34" charset="0"/>
              </a:rPr>
              <a:t>Dose fractionation was conducted with a fixed backbone of ceftibuten 25mg/kg q6h SC and avibactam pro-drug total daily oral dose of 400mg/kg given as q24h, q12h or q6h using a destructive design with endpoints at 6h, 14h and 26h post-inoculation.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900" dirty="0">
                <a:cs typeface="Calibri" panose="020F0502020204030204" pitchFamily="34" charset="0"/>
              </a:rPr>
              <a:t>Differences in groups were compared using ANOVA and non-linear regression</a:t>
            </a:r>
          </a:p>
          <a:p>
            <a:pPr algn="just"/>
            <a:endParaRPr lang="en-GB" sz="1900" b="1" u="sng" dirty="0">
              <a:effectLst/>
              <a:cs typeface="Calibri" panose="020F0502020204030204" pitchFamily="34" charset="0"/>
            </a:endParaRPr>
          </a:p>
          <a:p>
            <a:pPr algn="just"/>
            <a:r>
              <a:rPr lang="en-GB" sz="1900" b="1" u="sng" dirty="0">
                <a:effectLst/>
                <a:cs typeface="Calibri" panose="020F0502020204030204" pitchFamily="34" charset="0"/>
              </a:rPr>
              <a:t>Pharmacokinetic</a:t>
            </a:r>
            <a:r>
              <a:rPr lang="en-GB" sz="1900" b="1" u="sng" dirty="0">
                <a:cs typeface="Calibri" panose="020F0502020204030204" pitchFamily="34" charset="0"/>
              </a:rPr>
              <a:t>s (PK)</a:t>
            </a:r>
            <a:endParaRPr lang="en-GB" sz="1900" b="1" u="sng" dirty="0">
              <a:effectLst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900" dirty="0">
                <a:effectLst/>
                <a:cs typeface="Calibri" panose="020F0502020204030204" pitchFamily="34" charset="0"/>
              </a:rPr>
              <a:t>For PK both ceftibuten and avibactam pro-drug were administered q6h, and PK of ceftibuten and avibactam assessed at 0.25, 0.5, 1, 2, 3, 4, and 6h post the 1</a:t>
            </a:r>
            <a:r>
              <a:rPr lang="en-GB" sz="1900" baseline="30000" dirty="0">
                <a:effectLst/>
                <a:cs typeface="Calibri" panose="020F0502020204030204" pitchFamily="34" charset="0"/>
              </a:rPr>
              <a:t>st</a:t>
            </a:r>
            <a:r>
              <a:rPr lang="en-GB" sz="1900" dirty="0">
                <a:effectLst/>
                <a:cs typeface="Calibri" panose="020F0502020204030204" pitchFamily="34" charset="0"/>
              </a:rPr>
              <a:t> and 4</a:t>
            </a:r>
            <a:r>
              <a:rPr lang="en-GB" sz="1900" baseline="30000" dirty="0">
                <a:effectLst/>
                <a:cs typeface="Calibri" panose="020F0502020204030204" pitchFamily="34" charset="0"/>
              </a:rPr>
              <a:t>th</a:t>
            </a:r>
            <a:r>
              <a:rPr lang="en-GB" sz="1900" dirty="0">
                <a:effectLst/>
                <a:cs typeface="Calibri" panose="020F0502020204030204" pitchFamily="34" charset="0"/>
              </a:rPr>
              <a:t> interval.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900" dirty="0">
                <a:effectLst/>
                <a:cs typeface="Calibri" panose="020F0502020204030204" pitchFamily="34" charset="0"/>
              </a:rPr>
              <a:t>Dose fractionation and PK were conducted with </a:t>
            </a:r>
            <a:r>
              <a:rPr lang="en-GB" sz="1900" i="1" dirty="0">
                <a:effectLst/>
                <a:cs typeface="Calibri" panose="020F0502020204030204" pitchFamily="34" charset="0"/>
              </a:rPr>
              <a:t>K. pneumoniae </a:t>
            </a:r>
            <a:r>
              <a:rPr lang="en-GB" sz="1900" dirty="0">
                <a:effectLst/>
                <a:cs typeface="Calibri" panose="020F0502020204030204" pitchFamily="34" charset="0"/>
              </a:rPr>
              <a:t>1466540. </a:t>
            </a:r>
          </a:p>
          <a:p>
            <a:pPr algn="just"/>
            <a:endParaRPr lang="en-GB" sz="1900" b="1" u="sng" dirty="0">
              <a:cs typeface="Calibri" panose="020F0502020204030204" pitchFamily="34" charset="0"/>
            </a:endParaRPr>
          </a:p>
          <a:p>
            <a:pPr algn="just"/>
            <a:r>
              <a:rPr lang="en-GB" sz="1900" b="1" u="sng" dirty="0">
                <a:cs typeface="Calibri" panose="020F0502020204030204" pitchFamily="34" charset="0"/>
              </a:rPr>
              <a:t>Magnitude of the Pharmacodynamic Index</a:t>
            </a:r>
            <a:endParaRPr lang="en-GB" sz="1900" b="1" u="sng" dirty="0">
              <a:effectLst/>
              <a:cs typeface="Calibri" panose="020F050202020403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1900" dirty="0">
                <a:effectLst/>
                <a:cs typeface="Calibri" panose="020F0502020204030204" pitchFamily="34" charset="0"/>
              </a:rPr>
              <a:t>To identify magnitude, dose ranging studies were conducted with a fixed backbone of either 25 or 50mg/kg q6h ceftibuten depending on the challenge strain.  </a:t>
            </a:r>
            <a:r>
              <a:rPr lang="en-GB" sz="1900" dirty="0">
                <a:cs typeface="Calibri" panose="020F0502020204030204" pitchFamily="34" charset="0"/>
              </a:rPr>
              <a:t>A</a:t>
            </a:r>
            <a:r>
              <a:rPr lang="en-GB" sz="1900" dirty="0">
                <a:effectLst/>
                <a:cs typeface="Calibri" panose="020F0502020204030204" pitchFamily="34" charset="0"/>
              </a:rPr>
              <a:t>vibactam pro-drug was ranged from 50-750mg/kg q6h on the relevant ceftibuten </a:t>
            </a:r>
            <a:r>
              <a:rPr lang="en-GB" sz="2000" dirty="0">
                <a:effectLst/>
                <a:cs typeface="Calibri" panose="020F0502020204030204" pitchFamily="34" charset="0"/>
              </a:rPr>
              <a:t>backbone. </a:t>
            </a:r>
            <a:endParaRPr lang="en-GB" sz="2000" dirty="0">
              <a:cs typeface="Calibri" panose="020F050202020403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30650B6-CCF6-7376-8878-3B421873213A}"/>
              </a:ext>
            </a:extLst>
          </p:cNvPr>
          <p:cNvSpPr/>
          <p:nvPr/>
        </p:nvSpPr>
        <p:spPr>
          <a:xfrm>
            <a:off x="143198" y="14195936"/>
            <a:ext cx="15911706" cy="721962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757" tIns="42377" rIns="84757" bIns="42377" rtlCol="0" anchor="ctr"/>
          <a:lstStyle/>
          <a:p>
            <a:pPr algn="ctr"/>
            <a:r>
              <a:rPr lang="en-US" sz="3600" b="1" spc="213" dirty="0">
                <a:solidFill>
                  <a:srgbClr val="FFC000"/>
                </a:solidFill>
              </a:rPr>
              <a:t>RESULTS</a:t>
            </a:r>
            <a:endParaRPr lang="en-US" sz="2104" b="1" spc="213" dirty="0">
              <a:solidFill>
                <a:srgbClr val="FFC000"/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0088388-DFEC-CDE6-71D7-234883D834D4}"/>
              </a:ext>
            </a:extLst>
          </p:cNvPr>
          <p:cNvSpPr txBox="1"/>
          <p:nvPr/>
        </p:nvSpPr>
        <p:spPr>
          <a:xfrm>
            <a:off x="418775" y="14989114"/>
            <a:ext cx="9292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/>
              <a:t>1. Pharmacokinetics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58ABE5F-C90B-58C6-1F4D-78EFCEE467B9}"/>
              </a:ext>
            </a:extLst>
          </p:cNvPr>
          <p:cNvSpPr txBox="1"/>
          <p:nvPr/>
        </p:nvSpPr>
        <p:spPr>
          <a:xfrm>
            <a:off x="418773" y="15608706"/>
            <a:ext cx="1508248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Figure 1 Total drug plasma concentration-time profiles for ceftibuten (CTB) and oral pro-drug avibactam (AVP)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CFAF2E6-EC62-D7D2-23AD-A4DED6A5FD82}"/>
              </a:ext>
            </a:extLst>
          </p:cNvPr>
          <p:cNvSpPr txBox="1"/>
          <p:nvPr/>
        </p:nvSpPr>
        <p:spPr>
          <a:xfrm>
            <a:off x="379745" y="20635473"/>
            <a:ext cx="15420389" cy="25237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GB" sz="2800" dirty="0">
                <a:effectLst/>
                <a:ea typeface="Times New Roman" panose="02020603050405020304" pitchFamily="18" charset="0"/>
              </a:rPr>
              <a:t>Total drug concentration time profiles for ceftibuten, administered SC (</a:t>
            </a:r>
            <a:r>
              <a:rPr lang="en-GB" sz="2800" dirty="0">
                <a:ea typeface="Times New Roman" panose="02020603050405020304" pitchFamily="18" charset="0"/>
              </a:rPr>
              <a:t>Panel A</a:t>
            </a:r>
            <a:r>
              <a:rPr lang="en-GB" sz="2800" dirty="0">
                <a:effectLst/>
                <a:ea typeface="Times New Roman" panose="02020603050405020304" pitchFamily="18" charset="0"/>
              </a:rPr>
              <a:t>) and avibactam, oral administration (</a:t>
            </a:r>
            <a:r>
              <a:rPr lang="en-GB" sz="2800" dirty="0">
                <a:ea typeface="Times New Roman" panose="02020603050405020304" pitchFamily="18" charset="0"/>
              </a:rPr>
              <a:t>Panel B</a:t>
            </a:r>
            <a:r>
              <a:rPr lang="en-GB" sz="2800" dirty="0">
                <a:effectLst/>
                <a:ea typeface="Times New Roman" panose="02020603050405020304" pitchFamily="18" charset="0"/>
              </a:rPr>
              <a:t>).  Sampling occurred in the 1st and 4th interval.  A destructive design was used with groups of mice at each dose-timepoint being serially sacrificed.  Data are mean ± standard deviation of 3 mice</a:t>
            </a:r>
            <a:r>
              <a:rPr lang="en-GB" sz="2800" dirty="0">
                <a:ea typeface="Times New Roman" panose="02020603050405020304" pitchFamily="18" charset="0"/>
              </a:rPr>
              <a:t>. PK for ceftibuten was dose proportional. The PK for avibactam was dose proportional up to a dose of 500 mg/kg q6h.</a:t>
            </a:r>
          </a:p>
          <a:p>
            <a:endParaRPr lang="en-US" sz="1800" dirty="0"/>
          </a:p>
        </p:txBody>
      </p:sp>
      <p:pic>
        <p:nvPicPr>
          <p:cNvPr id="20" name="Picture 19">
            <a:extLst>
              <a:ext uri="{FF2B5EF4-FFF2-40B4-BE49-F238E27FC236}">
                <a16:creationId xmlns:a16="http://schemas.microsoft.com/office/drawing/2014/main" id="{44DFD77D-1FE8-BE09-E690-483EEFFC7F4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708393" y="16631651"/>
            <a:ext cx="5373868" cy="3461911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F5D0C8D8-7532-D0B7-3D8B-BD3AD9A6BCE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576882" y="16398197"/>
            <a:ext cx="6015475" cy="3837798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6ADE5D19-BCBA-3CDA-151F-F52FC7BAB137}"/>
              </a:ext>
            </a:extLst>
          </p:cNvPr>
          <p:cNvSpPr/>
          <p:nvPr/>
        </p:nvSpPr>
        <p:spPr>
          <a:xfrm>
            <a:off x="16372607" y="4097416"/>
            <a:ext cx="26328243" cy="744384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757" tIns="42377" rIns="84757" bIns="42377" rtlCol="0" anchor="ctr"/>
          <a:lstStyle/>
          <a:p>
            <a:pPr algn="ctr"/>
            <a:r>
              <a:rPr lang="en-US" sz="3600" b="1" spc="213" dirty="0">
                <a:solidFill>
                  <a:srgbClr val="FFC000"/>
                </a:solidFill>
              </a:rPr>
              <a:t>RESULTS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347E2EC-E3E3-CE1F-98FC-9FCD13FD6A6E}"/>
              </a:ext>
            </a:extLst>
          </p:cNvPr>
          <p:cNvSpPr txBox="1"/>
          <p:nvPr/>
        </p:nvSpPr>
        <p:spPr>
          <a:xfrm>
            <a:off x="16372608" y="5065514"/>
            <a:ext cx="13042185" cy="895629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8193272E-5471-4BAD-6A0E-BB074AE58A8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7566515" y="6767613"/>
            <a:ext cx="10873773" cy="6180085"/>
          </a:xfrm>
          <a:prstGeom prst="rect">
            <a:avLst/>
          </a:prstGeom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635FFD69-A511-C1B6-D00B-0095A7EF010B}"/>
              </a:ext>
            </a:extLst>
          </p:cNvPr>
          <p:cNvSpPr txBox="1"/>
          <p:nvPr/>
        </p:nvSpPr>
        <p:spPr>
          <a:xfrm>
            <a:off x="16595296" y="5735347"/>
            <a:ext cx="12440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Figure 2 Sigmoid E</a:t>
            </a:r>
            <a:r>
              <a:rPr lang="en-US" sz="2400" baseline="-25000" dirty="0"/>
              <a:t>max</a:t>
            </a:r>
            <a:r>
              <a:rPr lang="en-US" sz="2400" dirty="0"/>
              <a:t> model fitted to the q6h dose finding studies using strain </a:t>
            </a:r>
            <a:r>
              <a:rPr lang="en-US" sz="2400" i="1" dirty="0"/>
              <a:t>K. pneumoniae </a:t>
            </a:r>
            <a:r>
              <a:rPr lang="en-US" sz="2400" dirty="0"/>
              <a:t>1466540 over two independently conducted experiments with AVP in combination with CTB. The E</a:t>
            </a:r>
            <a:r>
              <a:rPr lang="en-US" sz="2400" baseline="-25000" dirty="0"/>
              <a:t>max</a:t>
            </a:r>
            <a:r>
              <a:rPr lang="en-US" sz="2400" dirty="0"/>
              <a:t> model was fitted to the data in ADAPT5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C0D039B-49C1-C240-21BE-3F0EE7CF0A5A}"/>
              </a:ext>
            </a:extLst>
          </p:cNvPr>
          <p:cNvSpPr txBox="1"/>
          <p:nvPr/>
        </p:nvSpPr>
        <p:spPr>
          <a:xfrm>
            <a:off x="16595296" y="12992387"/>
            <a:ext cx="126735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The E</a:t>
            </a:r>
            <a:r>
              <a:rPr lang="en-US" sz="2800" baseline="-25000" dirty="0"/>
              <a:t>max</a:t>
            </a:r>
            <a:r>
              <a:rPr lang="en-US" sz="2800" dirty="0"/>
              <a:t> model was fitted to CTB q6h and AVP doses shown in Figure 2. E</a:t>
            </a:r>
            <a:r>
              <a:rPr lang="en-US" sz="2800" baseline="-25000" dirty="0"/>
              <a:t>50 </a:t>
            </a:r>
            <a:r>
              <a:rPr lang="en-US" sz="2800" dirty="0"/>
              <a:t> was reported with r</a:t>
            </a:r>
            <a:r>
              <a:rPr lang="en-US" sz="2800" baseline="30000" dirty="0"/>
              <a:t>2</a:t>
            </a:r>
            <a:r>
              <a:rPr lang="en-US" sz="2800" dirty="0"/>
              <a:t> of 0.88. AVP dose to use in fractionation was 400mg/kg.</a:t>
            </a:r>
            <a:endParaRPr lang="en-US" sz="2800" baseline="-25000" dirty="0"/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AFEC0373-68BE-3A4D-080F-70488B97C2A4}"/>
              </a:ext>
            </a:extLst>
          </p:cNvPr>
          <p:cNvSpPr txBox="1"/>
          <p:nvPr/>
        </p:nvSpPr>
        <p:spPr>
          <a:xfrm>
            <a:off x="16595296" y="5010013"/>
            <a:ext cx="92923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/>
              <a:t>3. Dose Finding Studies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1671BFA-3DB5-C3E8-42B6-41DEB1D63744}"/>
              </a:ext>
            </a:extLst>
          </p:cNvPr>
          <p:cNvSpPr txBox="1"/>
          <p:nvPr/>
        </p:nvSpPr>
        <p:spPr>
          <a:xfrm>
            <a:off x="29923490" y="5089016"/>
            <a:ext cx="94878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sng" dirty="0"/>
              <a:t>4. Dose Fractionation 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109A65A-95ED-39A4-C359-6E33AD7DE63D}"/>
              </a:ext>
            </a:extLst>
          </p:cNvPr>
          <p:cNvSpPr txBox="1"/>
          <p:nvPr/>
        </p:nvSpPr>
        <p:spPr>
          <a:xfrm>
            <a:off x="30049821" y="12475655"/>
            <a:ext cx="123946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effectLst/>
                <a:ea typeface="Calibri" panose="020F0502020204030204" pitchFamily="34" charset="0"/>
              </a:rPr>
              <a:t>All doses resulted in bacterial stasis at the end of the 24-hour experiment compared to the 2-hour post infection untreated control group. The dynamically linked index from our data suggests </a:t>
            </a:r>
            <a:r>
              <a:rPr lang="en-US" sz="2400" i="1" dirty="0" err="1">
                <a:effectLst/>
                <a:ea typeface="Times New Roman" panose="02020603050405020304" pitchFamily="18" charset="0"/>
              </a:rPr>
              <a:t>f</a:t>
            </a:r>
            <a:r>
              <a:rPr lang="en-US" sz="2400" dirty="0" err="1">
                <a:effectLst/>
                <a:ea typeface="Times New Roman" panose="02020603050405020304" pitchFamily="18" charset="0"/>
              </a:rPr>
              <a:t>AUC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 for avibactam and free (</a:t>
            </a:r>
            <a:r>
              <a:rPr lang="en-US" sz="2400" i="1" dirty="0">
                <a:effectLst/>
                <a:ea typeface="Times New Roman" panose="02020603050405020304" pitchFamily="18" charset="0"/>
              </a:rPr>
              <a:t>f</a:t>
            </a:r>
            <a:r>
              <a:rPr lang="en-US" sz="2400" dirty="0">
                <a:effectLst/>
                <a:ea typeface="Times New Roman" panose="02020603050405020304" pitchFamily="18" charset="0"/>
              </a:rPr>
              <a:t>) time (T)&gt;MIC for ceftibuten can be used to account for the experimental data.</a:t>
            </a:r>
            <a:endParaRPr lang="en-GB" sz="240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5B2C5F8-D0BC-3A9D-2828-F7E99D6AFA85}"/>
              </a:ext>
            </a:extLst>
          </p:cNvPr>
          <p:cNvSpPr txBox="1"/>
          <p:nvPr/>
        </p:nvSpPr>
        <p:spPr>
          <a:xfrm>
            <a:off x="29850715" y="5691915"/>
            <a:ext cx="1249442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>
                <a:effectLst/>
                <a:ea typeface="Calibri" panose="020F0502020204030204" pitchFamily="34" charset="0"/>
              </a:rPr>
              <a:t>Figure 3. </a:t>
            </a:r>
            <a:r>
              <a:rPr lang="en-GB" sz="2400" dirty="0">
                <a:solidFill>
                  <a:srgbClr val="000000"/>
                </a:solidFill>
                <a:effectLst/>
              </a:rPr>
              <a:t>CFU/g of neutropenic mouse thighs infected with </a:t>
            </a:r>
            <a:r>
              <a:rPr lang="en-GB" sz="2400" i="1" dirty="0">
                <a:solidFill>
                  <a:srgbClr val="000000"/>
                </a:solidFill>
                <a:effectLst/>
              </a:rPr>
              <a:t>K. pneumoniae </a:t>
            </a:r>
            <a:r>
              <a:rPr lang="en-GB" sz="2400" dirty="0">
                <a:solidFill>
                  <a:srgbClr val="000000"/>
                </a:solidFill>
                <a:effectLst/>
              </a:rPr>
              <a:t>1466540 1.5 x 10</a:t>
            </a:r>
            <a:r>
              <a:rPr lang="en-GB" sz="2400" baseline="30000" dirty="0">
                <a:solidFill>
                  <a:srgbClr val="000000"/>
                </a:solidFill>
                <a:effectLst/>
              </a:rPr>
              <a:t>7 </a:t>
            </a:r>
            <a:r>
              <a:rPr lang="en-GB" sz="2400" dirty="0">
                <a:solidFill>
                  <a:srgbClr val="000000"/>
                </a:solidFill>
                <a:effectLst/>
              </a:rPr>
              <a:t>CFU/mL and treated subcutaneously with polymyxin B (PMB) or ceftibuten (CTB) or ceftibuten in combination with oral avibactam prodrug (AVP) q6h, q12h, or q24h</a:t>
            </a:r>
          </a:p>
          <a:p>
            <a:endParaRPr lang="en-US" sz="2400" dirty="0"/>
          </a:p>
        </p:txBody>
      </p:sp>
      <p:pic>
        <p:nvPicPr>
          <p:cNvPr id="43" name="Picture 42">
            <a:extLst>
              <a:ext uri="{FF2B5EF4-FFF2-40B4-BE49-F238E27FC236}">
                <a16:creationId xmlns:a16="http://schemas.microsoft.com/office/drawing/2014/main" id="{95837612-F630-8F89-585D-F9052ED3E597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0608700" y="6767613"/>
            <a:ext cx="9247752" cy="5843361"/>
          </a:xfrm>
          <a:prstGeom prst="rect">
            <a:avLst/>
          </a:prstGeom>
        </p:spPr>
      </p:pic>
      <p:pic>
        <p:nvPicPr>
          <p:cNvPr id="44" name="Picture 43" descr="Text&#10;&#10;Description automatically generated">
            <a:extLst>
              <a:ext uri="{FF2B5EF4-FFF2-40B4-BE49-F238E27FC236}">
                <a16:creationId xmlns:a16="http://schemas.microsoft.com/office/drawing/2014/main" id="{3461A9F7-3450-9976-BF0A-43800383161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70960" y="7103119"/>
            <a:ext cx="3073551" cy="1293011"/>
          </a:xfrm>
          <a:prstGeom prst="rect">
            <a:avLst/>
          </a:prstGeom>
        </p:spPr>
      </p:pic>
      <p:sp>
        <p:nvSpPr>
          <p:cNvPr id="46" name="TextBox 45">
            <a:extLst>
              <a:ext uri="{FF2B5EF4-FFF2-40B4-BE49-F238E27FC236}">
                <a16:creationId xmlns:a16="http://schemas.microsoft.com/office/drawing/2014/main" id="{0022C28E-8EDC-F2D8-CAAF-79AE4AC26D09}"/>
              </a:ext>
            </a:extLst>
          </p:cNvPr>
          <p:cNvSpPr txBox="1"/>
          <p:nvPr/>
        </p:nvSpPr>
        <p:spPr>
          <a:xfrm>
            <a:off x="260679" y="23023271"/>
            <a:ext cx="15770290" cy="7109639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sz="1400" dirty="0"/>
          </a:p>
          <a:p>
            <a:endParaRPr lang="en-US" sz="1400" dirty="0"/>
          </a:p>
          <a:p>
            <a:endParaRPr lang="en-US" sz="1400" dirty="0"/>
          </a:p>
        </p:txBody>
      </p:sp>
      <p:graphicFrame>
        <p:nvGraphicFramePr>
          <p:cNvPr id="47" name="Table 46">
            <a:extLst>
              <a:ext uri="{FF2B5EF4-FFF2-40B4-BE49-F238E27FC236}">
                <a16:creationId xmlns:a16="http://schemas.microsoft.com/office/drawing/2014/main" id="{515E9EFB-3326-D148-63AD-DA8FE814736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9963797"/>
              </p:ext>
            </p:extLst>
          </p:nvPr>
        </p:nvGraphicFramePr>
        <p:xfrm>
          <a:off x="823047" y="25303288"/>
          <a:ext cx="14504138" cy="47113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65904">
                  <a:extLst>
                    <a:ext uri="{9D8B030D-6E8A-4147-A177-3AD203B41FA5}">
                      <a16:colId xmlns:a16="http://schemas.microsoft.com/office/drawing/2014/main" val="416001218"/>
                    </a:ext>
                  </a:extLst>
                </a:gridCol>
                <a:gridCol w="2755787">
                  <a:extLst>
                    <a:ext uri="{9D8B030D-6E8A-4147-A177-3AD203B41FA5}">
                      <a16:colId xmlns:a16="http://schemas.microsoft.com/office/drawing/2014/main" val="3086243202"/>
                    </a:ext>
                  </a:extLst>
                </a:gridCol>
                <a:gridCol w="2369975">
                  <a:extLst>
                    <a:ext uri="{9D8B030D-6E8A-4147-A177-3AD203B41FA5}">
                      <a16:colId xmlns:a16="http://schemas.microsoft.com/office/drawing/2014/main" val="1704084195"/>
                    </a:ext>
                  </a:extLst>
                </a:gridCol>
                <a:gridCol w="2439597">
                  <a:extLst>
                    <a:ext uri="{9D8B030D-6E8A-4147-A177-3AD203B41FA5}">
                      <a16:colId xmlns:a16="http://schemas.microsoft.com/office/drawing/2014/main" val="953457331"/>
                    </a:ext>
                  </a:extLst>
                </a:gridCol>
                <a:gridCol w="2372875">
                  <a:extLst>
                    <a:ext uri="{9D8B030D-6E8A-4147-A177-3AD203B41FA5}">
                      <a16:colId xmlns:a16="http://schemas.microsoft.com/office/drawing/2014/main" val="3784098203"/>
                    </a:ext>
                  </a:extLst>
                </a:gridCol>
              </a:tblGrid>
              <a:tr h="376970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5400" dirty="0">
                          <a:solidFill>
                            <a:schemeClr val="bg1"/>
                          </a:solidFill>
                          <a:effectLst/>
                        </a:rPr>
                        <a:t>Isolate</a:t>
                      </a:r>
                      <a:endParaRPr lang="en-GB" sz="48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400" dirty="0">
                          <a:solidFill>
                            <a:schemeClr val="bg1"/>
                          </a:solidFill>
                          <a:effectLst/>
                        </a:rPr>
                        <a:t>Resistance mechanism</a:t>
                      </a:r>
                      <a:endParaRPr lang="en-GB" sz="24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2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MIC (mg/L)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12477580"/>
                  </a:ext>
                </a:extLst>
              </a:tr>
              <a:tr h="84715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Ceftibuten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Ceftibuten + Avibactam </a:t>
                      </a:r>
                      <a:b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(4 mg/L)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Polymyxin B</a:t>
                      </a:r>
                      <a:endParaRPr lang="en-GB" sz="18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33304578"/>
                  </a:ext>
                </a:extLst>
              </a:tr>
              <a:tr h="427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>
                          <a:solidFill>
                            <a:schemeClr val="bg1"/>
                          </a:solidFill>
                          <a:effectLst/>
                        </a:rPr>
                        <a:t>K. pneumoniae </a:t>
                      </a:r>
                      <a:r>
                        <a:rPr lang="en-US" sz="2000" i="0" dirty="0">
                          <a:solidFill>
                            <a:schemeClr val="bg1"/>
                          </a:solidFill>
                          <a:effectLst/>
                        </a:rPr>
                        <a:t>1466540</a:t>
                      </a:r>
                      <a:endParaRPr lang="en-GB" sz="200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856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KPC-3; SHV-12; TEM-OSBL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0.25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0.5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29270508"/>
                  </a:ext>
                </a:extLst>
              </a:tr>
              <a:tr h="427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>
                          <a:solidFill>
                            <a:schemeClr val="bg1"/>
                          </a:solidFill>
                          <a:effectLst/>
                        </a:rPr>
                        <a:t>K. pneumoniae </a:t>
                      </a:r>
                      <a:r>
                        <a:rPr lang="en-US" sz="2000" i="0" dirty="0">
                          <a:solidFill>
                            <a:schemeClr val="bg1"/>
                          </a:solidFill>
                          <a:effectLst/>
                        </a:rPr>
                        <a:t>1528848</a:t>
                      </a:r>
                      <a:endParaRPr lang="en-GB" sz="200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GB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DHA-1; OXA-48; SHV-OSBL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128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171887463"/>
                  </a:ext>
                </a:extLst>
              </a:tr>
              <a:tr h="2747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>
                          <a:solidFill>
                            <a:schemeClr val="bg1"/>
                          </a:solidFill>
                          <a:effectLst/>
                        </a:rPr>
                        <a:t>K. pneumoniae </a:t>
                      </a:r>
                      <a:r>
                        <a:rPr lang="en-US" sz="2000" i="0" dirty="0">
                          <a:solidFill>
                            <a:schemeClr val="bg1"/>
                          </a:solidFill>
                          <a:effectLst/>
                        </a:rPr>
                        <a:t>1616810</a:t>
                      </a:r>
                      <a:endParaRPr lang="en-GB" sz="200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GB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KPC-2; SHV-OSBL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0.25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0.5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03867571"/>
                  </a:ext>
                </a:extLst>
              </a:tr>
              <a:tr h="54961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>
                          <a:solidFill>
                            <a:schemeClr val="bg1"/>
                          </a:solidFill>
                          <a:effectLst/>
                        </a:rPr>
                        <a:t>K. pneumoniae </a:t>
                      </a:r>
                      <a:br>
                        <a:rPr lang="en-US" sz="2000" i="1" dirty="0">
                          <a:solidFill>
                            <a:schemeClr val="bg1"/>
                          </a:solidFill>
                          <a:effectLst/>
                        </a:rPr>
                      </a:br>
                      <a:r>
                        <a:rPr lang="en-US" sz="2000" i="0" dirty="0">
                          <a:solidFill>
                            <a:schemeClr val="bg1"/>
                          </a:solidFill>
                          <a:effectLst/>
                        </a:rPr>
                        <a:t>ATCC-BAA-1705</a:t>
                      </a:r>
                      <a:endParaRPr lang="en-GB" sz="200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KPC+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8/16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0.03-0.125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0.5-2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80481013"/>
                  </a:ext>
                </a:extLst>
              </a:tr>
              <a:tr h="2747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>
                          <a:solidFill>
                            <a:schemeClr val="bg1"/>
                          </a:solidFill>
                          <a:effectLst/>
                        </a:rPr>
                        <a:t>E. coli </a:t>
                      </a:r>
                      <a:r>
                        <a:rPr lang="en-US" sz="2000" i="0" dirty="0">
                          <a:solidFill>
                            <a:schemeClr val="bg1"/>
                          </a:solidFill>
                          <a:effectLst/>
                        </a:rPr>
                        <a:t>1658416</a:t>
                      </a:r>
                      <a:endParaRPr lang="en-GB" sz="200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856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CTX-M-15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0.5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1284401"/>
                  </a:ext>
                </a:extLst>
              </a:tr>
              <a:tr h="42711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>
                          <a:solidFill>
                            <a:schemeClr val="bg1"/>
                          </a:solidFill>
                          <a:effectLst/>
                        </a:rPr>
                        <a:t>E. coli </a:t>
                      </a:r>
                      <a:r>
                        <a:rPr lang="en-US" sz="2000" i="0" dirty="0">
                          <a:solidFill>
                            <a:schemeClr val="bg1"/>
                          </a:solidFill>
                          <a:effectLst/>
                        </a:rPr>
                        <a:t>1733855</a:t>
                      </a:r>
                      <a:endParaRPr lang="en-GB" sz="200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>
                        <a:lnSpc>
                          <a:spcPct val="100000"/>
                        </a:lnSpc>
                      </a:pPr>
                      <a:r>
                        <a:rPr lang="en-GB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CMY-2; CTX-M-15; TEM-OSBL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0.5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90890953"/>
                  </a:ext>
                </a:extLst>
              </a:tr>
              <a:tr h="64067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>
                          <a:solidFill>
                            <a:schemeClr val="bg1"/>
                          </a:solidFill>
                          <a:effectLst/>
                        </a:rPr>
                        <a:t>K. pneumoniae </a:t>
                      </a:r>
                      <a:r>
                        <a:rPr lang="en-US" sz="2000" i="0" dirty="0">
                          <a:solidFill>
                            <a:schemeClr val="bg1"/>
                          </a:solidFill>
                          <a:effectLst/>
                        </a:rPr>
                        <a:t>1295932</a:t>
                      </a:r>
                      <a:endParaRPr lang="en-GB" sz="200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856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u="none" strike="noStrike" dirty="0">
                          <a:solidFill>
                            <a:schemeClr val="tx1"/>
                          </a:solidFill>
                          <a:effectLst/>
                        </a:rPr>
                        <a:t>CTX-M-15; OXA-162; SHV-OSBL; TEM-OSBL</a:t>
                      </a:r>
                      <a:endParaRPr lang="en-GB" sz="1600" b="0" i="0" u="none" strike="noStrike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0.125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64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33024804"/>
                  </a:ext>
                </a:extLst>
              </a:tr>
              <a:tr h="27478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2000" i="1" dirty="0">
                          <a:solidFill>
                            <a:schemeClr val="bg1"/>
                          </a:solidFill>
                          <a:effectLst/>
                        </a:rPr>
                        <a:t>E. cloacae </a:t>
                      </a:r>
                      <a:r>
                        <a:rPr lang="en-US" sz="2000" i="0" dirty="0">
                          <a:solidFill>
                            <a:schemeClr val="bg1"/>
                          </a:solidFill>
                          <a:effectLst/>
                        </a:rPr>
                        <a:t>1677271</a:t>
                      </a:r>
                      <a:endParaRPr lang="en-GB" sz="2000" i="0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tx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Chrom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AmpC</a:t>
                      </a:r>
                      <a:endParaRPr lang="en-GB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32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en-GB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-</a:t>
                      </a:r>
                      <a:endParaRPr lang="en-GB" sz="18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93161660"/>
                  </a:ext>
                </a:extLst>
              </a:tr>
            </a:tbl>
          </a:graphicData>
        </a:graphic>
      </p:graphicFrame>
      <p:sp>
        <p:nvSpPr>
          <p:cNvPr id="48" name="TextBox 47">
            <a:extLst>
              <a:ext uri="{FF2B5EF4-FFF2-40B4-BE49-F238E27FC236}">
                <a16:creationId xmlns:a16="http://schemas.microsoft.com/office/drawing/2014/main" id="{16AD3FB0-FD55-3FBC-4EDB-FC86CA8072D2}"/>
              </a:ext>
            </a:extLst>
          </p:cNvPr>
          <p:cNvSpPr txBox="1"/>
          <p:nvPr/>
        </p:nvSpPr>
        <p:spPr>
          <a:xfrm>
            <a:off x="260679" y="24824118"/>
            <a:ext cx="146706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000" dirty="0">
                <a:ea typeface="Times New Roman" panose="02020603050405020304" pitchFamily="18" charset="0"/>
                <a:cs typeface="Calibri" panose="020F0502020204030204" pitchFamily="34" charset="0"/>
              </a:rPr>
              <a:t>Table 1. B</a:t>
            </a:r>
            <a:r>
              <a:rPr lang="en-GB" sz="2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roth microdilution minimum inhibitory concentrations (MICs) of the challenge strains used in the </a:t>
            </a:r>
            <a:r>
              <a:rPr lang="en-GB" sz="2000" dirty="0">
                <a:ea typeface="Times New Roman" panose="02020603050405020304" pitchFamily="18" charset="0"/>
                <a:cs typeface="Calibri" panose="020F0502020204030204" pitchFamily="34" charset="0"/>
              </a:rPr>
              <a:t>magnitude </a:t>
            </a:r>
            <a:r>
              <a:rPr lang="en-GB" sz="20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studies.  </a:t>
            </a:r>
            <a:endParaRPr lang="en-US" sz="2000" dirty="0">
              <a:cs typeface="Calibri" panose="020F0502020204030204" pitchFamily="34" charset="0"/>
            </a:endParaRP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F1BC51E-AE2B-8EF8-6D9E-BF697136A043}"/>
              </a:ext>
            </a:extLst>
          </p:cNvPr>
          <p:cNvSpPr txBox="1"/>
          <p:nvPr/>
        </p:nvSpPr>
        <p:spPr>
          <a:xfrm>
            <a:off x="321505" y="23566057"/>
            <a:ext cx="1549844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MICs were determined in the presence of avibactam at a fixed concentration of 4 mg/L using Clinical Laboratory Standards Institute (CLSI) methodology over the course of at least 10 independently conducted experiments and the mode was then used for subsequent pharmacodynamic studies and analyses</a:t>
            </a:r>
            <a:endParaRPr lang="en-US" sz="2400" dirty="0"/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98EC76E-9929-B09B-9542-1F495487F8C7}"/>
              </a:ext>
            </a:extLst>
          </p:cNvPr>
          <p:cNvSpPr txBox="1"/>
          <p:nvPr/>
        </p:nvSpPr>
        <p:spPr>
          <a:xfrm>
            <a:off x="340716" y="23066128"/>
            <a:ext cx="139469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/>
              <a:t>2. Minimum Inhibitory Concentrations and Molecular Mechanisms  </a:t>
            </a:r>
          </a:p>
        </p:txBody>
      </p:sp>
      <p:pic>
        <p:nvPicPr>
          <p:cNvPr id="55" name="Picture 54">
            <a:extLst>
              <a:ext uri="{FF2B5EF4-FFF2-40B4-BE49-F238E27FC236}">
                <a16:creationId xmlns:a16="http://schemas.microsoft.com/office/drawing/2014/main" id="{2E53768A-C146-B0BA-073E-ADCB7A4FFA1B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138996" y="20235995"/>
            <a:ext cx="7738060" cy="411912"/>
          </a:xfrm>
          <a:prstGeom prst="rect">
            <a:avLst/>
          </a:prstGeom>
        </p:spPr>
      </p:pic>
      <p:pic>
        <p:nvPicPr>
          <p:cNvPr id="56" name="Picture 55">
            <a:extLst>
              <a:ext uri="{FF2B5EF4-FFF2-40B4-BE49-F238E27FC236}">
                <a16:creationId xmlns:a16="http://schemas.microsoft.com/office/drawing/2014/main" id="{D49570D4-4DB7-35FA-2828-5B643BF5EB03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260679" y="20290826"/>
            <a:ext cx="7560000" cy="336000"/>
          </a:xfrm>
          <a:prstGeom prst="rect">
            <a:avLst/>
          </a:prstGeom>
        </p:spPr>
      </p:pic>
      <p:sp>
        <p:nvSpPr>
          <p:cNvPr id="65" name="Rectangle 64">
            <a:extLst>
              <a:ext uri="{FF2B5EF4-FFF2-40B4-BE49-F238E27FC236}">
                <a16:creationId xmlns:a16="http://schemas.microsoft.com/office/drawing/2014/main" id="{1C404647-685B-C105-F92F-A51A7CC7814F}"/>
              </a:ext>
            </a:extLst>
          </p:cNvPr>
          <p:cNvSpPr>
            <a:spLocks/>
          </p:cNvSpPr>
          <p:nvPr/>
        </p:nvSpPr>
        <p:spPr>
          <a:xfrm>
            <a:off x="16329064" y="27897189"/>
            <a:ext cx="26349258" cy="744383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4757" tIns="42377" rIns="84757" bIns="42377" rtlCol="0" anchor="ctr"/>
          <a:lstStyle/>
          <a:p>
            <a:pPr algn="ctr"/>
            <a:r>
              <a:rPr lang="en-US" sz="3600" b="1" spc="213" dirty="0">
                <a:solidFill>
                  <a:srgbClr val="FFC000"/>
                </a:solidFill>
              </a:rPr>
              <a:t>CONCLUSIONS</a:t>
            </a:r>
            <a:endParaRPr lang="en-US" sz="2104" b="1" spc="213" dirty="0">
              <a:solidFill>
                <a:srgbClr val="FFC000"/>
              </a:solidFill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8CE24CEE-9449-2F81-78D6-C811ED8AC709}"/>
              </a:ext>
            </a:extLst>
          </p:cNvPr>
          <p:cNvSpPr txBox="1"/>
          <p:nvPr/>
        </p:nvSpPr>
        <p:spPr>
          <a:xfrm>
            <a:off x="16329064" y="28743371"/>
            <a:ext cx="26349258" cy="138499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>
                <a:effectLst/>
              </a:rPr>
              <a:t>Statistical analysis from the results in the present studies suggest AUC is the relevant dynamically linked PK/PD index used to describe the pharmacodynamic driver of oral pro- drug avibactam.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GB" sz="2800" dirty="0">
                <a:effectLst/>
              </a:rPr>
              <a:t>PKPD modelling demonstrated stasis could be achieved with different combinations of </a:t>
            </a:r>
            <a:r>
              <a:rPr lang="en-GB" sz="2800" dirty="0" err="1">
                <a:effectLst/>
              </a:rPr>
              <a:t>fT</a:t>
            </a:r>
            <a:r>
              <a:rPr lang="en-GB" sz="2800" dirty="0">
                <a:effectLst/>
              </a:rPr>
              <a:t>&gt;MIC targets for ceftibuten and </a:t>
            </a:r>
            <a:r>
              <a:rPr lang="en-GB" sz="2800" dirty="0" err="1">
                <a:effectLst/>
              </a:rPr>
              <a:t>fAUC</a:t>
            </a:r>
            <a:r>
              <a:rPr lang="en-GB" sz="2800" dirty="0">
                <a:effectLst/>
              </a:rPr>
              <a:t> targets for avibactam. </a:t>
            </a:r>
            <a:endParaRPr lang="en-GB" sz="2800" dirty="0"/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CEF13738-956E-9A8F-B559-28A9CF3A3282}"/>
              </a:ext>
            </a:extLst>
          </p:cNvPr>
          <p:cNvSpPr txBox="1"/>
          <p:nvPr/>
        </p:nvSpPr>
        <p:spPr>
          <a:xfrm>
            <a:off x="17566515" y="16206770"/>
            <a:ext cx="852436" cy="4568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</a:t>
            </a:r>
          </a:p>
        </p:txBody>
      </p:sp>
      <p:sp>
        <p:nvSpPr>
          <p:cNvPr id="68" name="TextBox 67">
            <a:extLst>
              <a:ext uri="{FF2B5EF4-FFF2-40B4-BE49-F238E27FC236}">
                <a16:creationId xmlns:a16="http://schemas.microsoft.com/office/drawing/2014/main" id="{22B73B28-C6D0-C24B-3BF3-191A17574C44}"/>
              </a:ext>
            </a:extLst>
          </p:cNvPr>
          <p:cNvSpPr txBox="1"/>
          <p:nvPr/>
        </p:nvSpPr>
        <p:spPr>
          <a:xfrm rot="10800000" flipV="1">
            <a:off x="29525464" y="16229810"/>
            <a:ext cx="796054" cy="4107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14364910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1962</TotalTime>
  <Words>1201</Words>
  <Application>Microsoft Macintosh PowerPoint</Application>
  <PresentationFormat>Custom</PresentationFormat>
  <Paragraphs>199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Farrington, Nikki</dc:creator>
  <cp:lastModifiedBy>Farrington, Nikki</cp:lastModifiedBy>
  <cp:revision>6</cp:revision>
  <cp:lastPrinted>2023-09-04T10:56:00Z</cp:lastPrinted>
  <dcterms:created xsi:type="dcterms:W3CDTF">2023-09-04T07:37:45Z</dcterms:created>
  <dcterms:modified xsi:type="dcterms:W3CDTF">2023-09-13T13:17:44Z</dcterms:modified>
</cp:coreProperties>
</file>