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42803763" cy="30275213"/>
  <p:notesSz cx="6858000" cy="9144000"/>
  <p:defaultTextStyle>
    <a:defPPr>
      <a:defRPr lang="en-US"/>
    </a:defPPr>
    <a:lvl1pPr algn="l" defTabSz="3505200" rtl="0" eaLnBrk="0" fontAlgn="base" hangingPunct="0">
      <a:spcBef>
        <a:spcPct val="0"/>
      </a:spcBef>
      <a:spcAft>
        <a:spcPct val="0"/>
      </a:spcAft>
      <a:defRPr sz="6900" kern="1200">
        <a:solidFill>
          <a:schemeClr val="tx1"/>
        </a:solidFill>
        <a:latin typeface="Arial" panose="020B0604020202020204" pitchFamily="34" charset="0"/>
        <a:ea typeface="+mn-ea"/>
        <a:cs typeface="+mn-cs"/>
      </a:defRPr>
    </a:lvl1pPr>
    <a:lvl2pPr marL="1752600" indent="-1295400" algn="l" defTabSz="3505200" rtl="0" eaLnBrk="0" fontAlgn="base" hangingPunct="0">
      <a:spcBef>
        <a:spcPct val="0"/>
      </a:spcBef>
      <a:spcAft>
        <a:spcPct val="0"/>
      </a:spcAft>
      <a:defRPr sz="6900" kern="1200">
        <a:solidFill>
          <a:schemeClr val="tx1"/>
        </a:solidFill>
        <a:latin typeface="Arial" panose="020B0604020202020204" pitchFamily="34" charset="0"/>
        <a:ea typeface="+mn-ea"/>
        <a:cs typeface="+mn-cs"/>
      </a:defRPr>
    </a:lvl2pPr>
    <a:lvl3pPr marL="3505200" indent="-2590800" algn="l" defTabSz="3505200" rtl="0" eaLnBrk="0" fontAlgn="base" hangingPunct="0">
      <a:spcBef>
        <a:spcPct val="0"/>
      </a:spcBef>
      <a:spcAft>
        <a:spcPct val="0"/>
      </a:spcAft>
      <a:defRPr sz="6900" kern="1200">
        <a:solidFill>
          <a:schemeClr val="tx1"/>
        </a:solidFill>
        <a:latin typeface="Arial" panose="020B0604020202020204" pitchFamily="34" charset="0"/>
        <a:ea typeface="+mn-ea"/>
        <a:cs typeface="+mn-cs"/>
      </a:defRPr>
    </a:lvl3pPr>
    <a:lvl4pPr marL="5259388" indent="-3887788" algn="l" defTabSz="3505200" rtl="0" eaLnBrk="0" fontAlgn="base" hangingPunct="0">
      <a:spcBef>
        <a:spcPct val="0"/>
      </a:spcBef>
      <a:spcAft>
        <a:spcPct val="0"/>
      </a:spcAft>
      <a:defRPr sz="6900" kern="1200">
        <a:solidFill>
          <a:schemeClr val="tx1"/>
        </a:solidFill>
        <a:latin typeface="Arial" panose="020B0604020202020204" pitchFamily="34" charset="0"/>
        <a:ea typeface="+mn-ea"/>
        <a:cs typeface="+mn-cs"/>
      </a:defRPr>
    </a:lvl4pPr>
    <a:lvl5pPr marL="7011988" indent="-5183188" algn="l" defTabSz="3505200" rtl="0" eaLnBrk="0" fontAlgn="base" hangingPunct="0">
      <a:spcBef>
        <a:spcPct val="0"/>
      </a:spcBef>
      <a:spcAft>
        <a:spcPct val="0"/>
      </a:spcAft>
      <a:defRPr sz="6900" kern="1200">
        <a:solidFill>
          <a:schemeClr val="tx1"/>
        </a:solidFill>
        <a:latin typeface="Arial" panose="020B0604020202020204" pitchFamily="34" charset="0"/>
        <a:ea typeface="+mn-ea"/>
        <a:cs typeface="+mn-cs"/>
      </a:defRPr>
    </a:lvl5pPr>
    <a:lvl6pPr marL="2286000" algn="l" defTabSz="914400" rtl="0" eaLnBrk="1" latinLnBrk="0" hangingPunct="1">
      <a:defRPr sz="6900" kern="1200">
        <a:solidFill>
          <a:schemeClr val="tx1"/>
        </a:solidFill>
        <a:latin typeface="Arial" panose="020B0604020202020204" pitchFamily="34" charset="0"/>
        <a:ea typeface="+mn-ea"/>
        <a:cs typeface="+mn-cs"/>
      </a:defRPr>
    </a:lvl6pPr>
    <a:lvl7pPr marL="2743200" algn="l" defTabSz="914400" rtl="0" eaLnBrk="1" latinLnBrk="0" hangingPunct="1">
      <a:defRPr sz="6900" kern="1200">
        <a:solidFill>
          <a:schemeClr val="tx1"/>
        </a:solidFill>
        <a:latin typeface="Arial" panose="020B0604020202020204" pitchFamily="34" charset="0"/>
        <a:ea typeface="+mn-ea"/>
        <a:cs typeface="+mn-cs"/>
      </a:defRPr>
    </a:lvl7pPr>
    <a:lvl8pPr marL="3200400" algn="l" defTabSz="914400" rtl="0" eaLnBrk="1" latinLnBrk="0" hangingPunct="1">
      <a:defRPr sz="6900" kern="1200">
        <a:solidFill>
          <a:schemeClr val="tx1"/>
        </a:solidFill>
        <a:latin typeface="Arial" panose="020B0604020202020204" pitchFamily="34" charset="0"/>
        <a:ea typeface="+mn-ea"/>
        <a:cs typeface="+mn-cs"/>
      </a:defRPr>
    </a:lvl8pPr>
    <a:lvl9pPr marL="3657600" algn="l" defTabSz="914400" rtl="0" eaLnBrk="1" latinLnBrk="0" hangingPunct="1">
      <a:defRPr sz="6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152">
          <p15:clr>
            <a:srgbClr val="A4A3A4"/>
          </p15:clr>
        </p15:guide>
        <p15:guide id="2" orient="horz" pos="11071">
          <p15:clr>
            <a:srgbClr val="A4A3A4"/>
          </p15:clr>
        </p15:guide>
        <p15:guide id="3" pos="134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Utley" initials="" lastIdx="3" clrIdx="0"/>
  <p:cmAuthor id="2" name="Ian Critchley" initials="" lastIdx="2" clrIdx="1"/>
  <p:cmAuthor id="3" name="Aileen Rubio" initials="" lastIdx="2" clrIdx="2"/>
  <p:cmAuthor id="4" name="Das, Shampa" initials="" lastIdx="6"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7874" autoAdjust="0"/>
    <p:restoredTop sz="94660"/>
  </p:normalViewPr>
  <p:slideViewPr>
    <p:cSldViewPr snapToGrid="0">
      <p:cViewPr>
        <p:scale>
          <a:sx n="34" d="100"/>
          <a:sy n="34" d="100"/>
        </p:scale>
        <p:origin x="1888" y="144"/>
      </p:cViewPr>
      <p:guideLst>
        <p:guide orient="horz" pos="4152"/>
        <p:guide orient="horz" pos="11071"/>
        <p:guide pos="13482"/>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3.xml"/><Relationship Id="rId7" Type="http://schemas.openxmlformats.org/officeDocument/2006/relationships/image" Target="../media/image2.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6.xml"/><Relationship Id="rId7" Type="http://schemas.openxmlformats.org/officeDocument/2006/relationships/image" Target="../media/image1.emf"/><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oleObject" Target="../embeddings/oleObject2.bin"/><Relationship Id="rId5" Type="http://schemas.openxmlformats.org/officeDocument/2006/relationships/image" Target="../media/image4.jpeg"/><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9.xml"/><Relationship Id="rId7" Type="http://schemas.openxmlformats.org/officeDocument/2006/relationships/image" Target="../media/image1.emf"/><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oleObject" Target="../embeddings/oleObject3.bin"/><Relationship Id="rId5" Type="http://schemas.openxmlformats.org/officeDocument/2006/relationships/image" Target="../media/image4.jpeg"/><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12.xml"/><Relationship Id="rId7" Type="http://schemas.openxmlformats.org/officeDocument/2006/relationships/image" Target="../media/image1.emf"/><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oleObject" Target="../embeddings/oleObject4.bin"/><Relationship Id="rId5" Type="http://schemas.openxmlformats.org/officeDocument/2006/relationships/image" Target="../media/image4.jpeg"/><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1">
    <p:spTree>
      <p:nvGrpSpPr>
        <p:cNvPr id="1" name=""/>
        <p:cNvGrpSpPr/>
        <p:nvPr/>
      </p:nvGrpSpPr>
      <p:grpSpPr>
        <a:xfrm>
          <a:off x="0" y="0"/>
          <a:ext cx="0" cy="0"/>
          <a:chOff x="0" y="0"/>
          <a:chExt cx="0" cy="0"/>
        </a:xfrm>
      </p:grpSpPr>
      <p:graphicFrame>
        <p:nvGraphicFramePr>
          <p:cNvPr id="3" name="Object 1" hidden="1">
            <a:extLst>
              <a:ext uri="{FF2B5EF4-FFF2-40B4-BE49-F238E27FC236}">
                <a16:creationId xmlns:a16="http://schemas.microsoft.com/office/drawing/2014/main" id="{A88F8804-8015-5F79-C559-2FF541F7F350}"/>
              </a:ext>
            </a:extLst>
          </p:cNvPr>
          <p:cNvGraphicFramePr>
            <a:graphicFrameLocks noChangeAspect="1"/>
          </p:cNvGraphicFramePr>
          <p:nvPr>
            <p:custDataLst>
              <p:tags r:id="rId1"/>
            </p:custDataLst>
          </p:nvPr>
        </p:nvGraphicFramePr>
        <p:xfrm>
          <a:off x="0" y="0"/>
          <a:ext cx="742950" cy="700088"/>
        </p:xfrm>
        <a:graphic>
          <a:graphicData uri="http://schemas.openxmlformats.org/presentationml/2006/ole">
            <mc:AlternateContent xmlns:mc="http://schemas.openxmlformats.org/markup-compatibility/2006">
              <mc:Choice xmlns:v="urn:schemas-microsoft-com:vml" Requires="v">
                <p:oleObj name="think-cell Slide" r:id="rId5" imgW="38100" imgH="38100" progId="TCLayout.ActiveDocument.1">
                  <p:embed/>
                </p:oleObj>
              </mc:Choice>
              <mc:Fallback>
                <p:oleObj name="think-cell Slide" r:id="rId5" imgW="38100" imgH="38100" progId="TCLayout.ActiveDocument.1">
                  <p:embed/>
                  <p:pic>
                    <p:nvPicPr>
                      <p:cNvPr id="9218" name="Object 1" hidden="1">
                        <a:extLst>
                          <a:ext uri="{FF2B5EF4-FFF2-40B4-BE49-F238E27FC236}">
                            <a16:creationId xmlns:a16="http://schemas.microsoft.com/office/drawing/2014/main" id="{4AECB616-1257-0695-6FE8-49E25E49DE5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74295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4" name="Picture 2" descr="W:\INF\INF00393\v1\editors\Fotolia_56849944_768.jpg">
            <a:extLst>
              <a:ext uri="{FF2B5EF4-FFF2-40B4-BE49-F238E27FC236}">
                <a16:creationId xmlns:a16="http://schemas.microsoft.com/office/drawing/2014/main" id="{2DA4C292-3FFE-28F1-3B75-50C0AD4EF6A7}"/>
              </a:ext>
            </a:extLst>
          </p:cNvPr>
          <p:cNvPicPr>
            <a:picLocks noChangeAspect="1" noChangeArrowheads="1"/>
          </p:cNvPicPr>
          <p:nvPr>
            <p:custDataLst>
              <p:tags r:id="rId2"/>
            </p:custDataLst>
          </p:nvPr>
        </p:nvPicPr>
        <p:blipFill>
          <a:blip r:embed="rId7">
            <a:extLst>
              <a:ext uri="{28A0092B-C50C-407E-A947-70E740481C1C}">
                <a14:useLocalDpi xmlns:a14="http://schemas.microsoft.com/office/drawing/2010/main" val="0"/>
              </a:ext>
            </a:extLst>
          </a:blip>
          <a:srcRect/>
          <a:stretch>
            <a:fillRect/>
          </a:stretch>
        </p:blipFill>
        <p:spPr bwMode="auto">
          <a:xfrm>
            <a:off x="0" y="0"/>
            <a:ext cx="42803763" cy="3027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86E160CD-5619-2EED-8859-84ACB116985B}"/>
              </a:ext>
            </a:extLst>
          </p:cNvPr>
          <p:cNvSpPr/>
          <p:nvPr>
            <p:custDataLst>
              <p:tags r:id="rId3"/>
            </p:custDataLst>
          </p:nvPr>
        </p:nvSpPr>
        <p:spPr>
          <a:xfrm>
            <a:off x="0" y="0"/>
            <a:ext cx="42803763" cy="30276800"/>
          </a:xfrm>
          <a:prstGeom prst="rect">
            <a:avLst/>
          </a:prstGeom>
          <a:gradFill flip="none" rotWithShape="1">
            <a:gsLst>
              <a:gs pos="0">
                <a:schemeClr val="bg1">
                  <a:alpha val="0"/>
                </a:schemeClr>
              </a:gs>
              <a:gs pos="100000">
                <a:schemeClr val="bg1">
                  <a:alpha val="99000"/>
                </a:schemeClr>
              </a:gs>
            </a:gsLst>
            <a:lin ang="3660000" scaled="0"/>
            <a:tileRect/>
          </a:gradFill>
          <a:ln>
            <a:noFill/>
          </a:ln>
          <a:effectLst/>
        </p:spPr>
        <p:style>
          <a:lnRef idx="1">
            <a:schemeClr val="accent1"/>
          </a:lnRef>
          <a:fillRef idx="3">
            <a:schemeClr val="accent1"/>
          </a:fillRef>
          <a:effectRef idx="2">
            <a:schemeClr val="accent1"/>
          </a:effectRef>
          <a:fontRef idx="minor">
            <a:schemeClr val="lt1"/>
          </a:fontRef>
        </p:style>
        <p:txBody>
          <a:bodyPr lIns="339717" tIns="169859" rIns="339717" bIns="169859" anchor="ctr"/>
          <a:lstStyle/>
          <a:p>
            <a:pPr algn="ctr" defTabSz="3506327" eaLnBrk="1" fontAlgn="auto" hangingPunct="1">
              <a:spcBef>
                <a:spcPts val="0"/>
              </a:spcBef>
              <a:spcAft>
                <a:spcPts val="0"/>
              </a:spcAft>
              <a:defRPr/>
            </a:pPr>
            <a:endParaRPr lang="en-US" sz="2247" dirty="0">
              <a:solidFill>
                <a:schemeClr val="bg1">
                  <a:lumMod val="75000"/>
                </a:schemeClr>
              </a:solidFill>
              <a:latin typeface="Calibri"/>
              <a:cs typeface="Calibri"/>
            </a:endParaRPr>
          </a:p>
        </p:txBody>
      </p:sp>
      <p:cxnSp>
        <p:nvCxnSpPr>
          <p:cNvPr id="6" name="Straight Connector 5">
            <a:extLst>
              <a:ext uri="{FF2B5EF4-FFF2-40B4-BE49-F238E27FC236}">
                <a16:creationId xmlns:a16="http://schemas.microsoft.com/office/drawing/2014/main" id="{5BE371C4-E2A2-3D72-0875-09E3C93BDB67}"/>
              </a:ext>
            </a:extLst>
          </p:cNvPr>
          <p:cNvCxnSpPr/>
          <p:nvPr/>
        </p:nvCxnSpPr>
        <p:spPr>
          <a:xfrm flipH="1">
            <a:off x="1109663" y="22837775"/>
            <a:ext cx="40249475" cy="0"/>
          </a:xfrm>
          <a:prstGeom prst="line">
            <a:avLst/>
          </a:prstGeom>
          <a:ln w="12700" cmpd="sng">
            <a:solidFill>
              <a:srgbClr val="81B835"/>
            </a:solidFill>
          </a:ln>
          <a:effectLst/>
        </p:spPr>
        <p:style>
          <a:lnRef idx="2">
            <a:schemeClr val="accent1"/>
          </a:lnRef>
          <a:fillRef idx="0">
            <a:schemeClr val="accent1"/>
          </a:fillRef>
          <a:effectRef idx="1">
            <a:schemeClr val="accent1"/>
          </a:effectRef>
          <a:fontRef idx="minor">
            <a:schemeClr val="tx1"/>
          </a:fontRef>
        </p:style>
      </p:cxnSp>
      <p:pic>
        <p:nvPicPr>
          <p:cNvPr id="7" name="Picture 5" descr="Spero Therapeutics Logo.png">
            <a:extLst>
              <a:ext uri="{FF2B5EF4-FFF2-40B4-BE49-F238E27FC236}">
                <a16:creationId xmlns:a16="http://schemas.microsoft.com/office/drawing/2014/main" id="{D0D84B49-BD08-F719-5DFE-F80DEF4DDC6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103513" y="16744950"/>
            <a:ext cx="13493750" cy="471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051070" y="23584537"/>
            <a:ext cx="38307884" cy="5457233"/>
          </a:xfrm>
          <a:prstGeom prst="rect">
            <a:avLst/>
          </a:prstGeom>
        </p:spPr>
        <p:txBody>
          <a:bodyPr lIns="0" tIns="635114" rIns="0" bIns="635114" anchor="t">
            <a:noAutofit/>
          </a:bodyPr>
          <a:lstStyle>
            <a:lvl1pPr algn="r">
              <a:defRPr sz="13341" b="1" i="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207428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pic>
        <p:nvPicPr>
          <p:cNvPr id="3" name="Picture 4" descr="W:\INF\INF00393\v1\editors\fotos\yay-9159702-digital.jpg">
            <a:extLst>
              <a:ext uri="{FF2B5EF4-FFF2-40B4-BE49-F238E27FC236}">
                <a16:creationId xmlns:a16="http://schemas.microsoft.com/office/drawing/2014/main" id="{BD681BA0-1045-4CB0-B414-0D440B14624B}"/>
              </a:ext>
            </a:extLst>
          </p:cNvPr>
          <p:cNvPicPr>
            <a:picLocks noChangeAspect="1" noChangeArrowheads="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0" y="0"/>
            <a:ext cx="42803763" cy="3027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2F8EE474-3A18-296E-B248-DB1A33887573}"/>
              </a:ext>
            </a:extLst>
          </p:cNvPr>
          <p:cNvSpPr/>
          <p:nvPr>
            <p:custDataLst>
              <p:tags r:id="rId2"/>
            </p:custDataLst>
          </p:nvPr>
        </p:nvSpPr>
        <p:spPr>
          <a:xfrm>
            <a:off x="0" y="0"/>
            <a:ext cx="42803763" cy="30276800"/>
          </a:xfrm>
          <a:prstGeom prst="rect">
            <a:avLst/>
          </a:prstGeom>
          <a:gradFill flip="none" rotWithShape="1">
            <a:gsLst>
              <a:gs pos="0">
                <a:schemeClr val="tx1">
                  <a:alpha val="0"/>
                </a:schemeClr>
              </a:gs>
              <a:gs pos="100000">
                <a:schemeClr val="tx1">
                  <a:alpha val="60000"/>
                </a:schemeClr>
              </a:gs>
            </a:gsLst>
            <a:lin ang="13320000" scaled="0"/>
            <a:tileRect/>
          </a:gradFill>
          <a:ln>
            <a:noFill/>
          </a:ln>
          <a:effectLst/>
        </p:spPr>
        <p:style>
          <a:lnRef idx="1">
            <a:schemeClr val="accent1"/>
          </a:lnRef>
          <a:fillRef idx="3">
            <a:schemeClr val="accent1"/>
          </a:fillRef>
          <a:effectRef idx="2">
            <a:schemeClr val="accent1"/>
          </a:effectRef>
          <a:fontRef idx="minor">
            <a:schemeClr val="lt1"/>
          </a:fontRef>
        </p:style>
        <p:txBody>
          <a:bodyPr lIns="339717" tIns="169859" rIns="339717" bIns="169859" anchor="ctr"/>
          <a:lstStyle/>
          <a:p>
            <a:pPr algn="ctr" defTabSz="3506327" eaLnBrk="1" fontAlgn="auto" hangingPunct="1">
              <a:spcBef>
                <a:spcPts val="0"/>
              </a:spcBef>
              <a:spcAft>
                <a:spcPts val="0"/>
              </a:spcAft>
              <a:defRPr/>
            </a:pPr>
            <a:endParaRPr lang="en-US" sz="2247" dirty="0">
              <a:solidFill>
                <a:schemeClr val="bg1">
                  <a:lumMod val="75000"/>
                </a:schemeClr>
              </a:solidFill>
              <a:latin typeface="Calibri"/>
              <a:cs typeface="Calibri"/>
            </a:endParaRPr>
          </a:p>
        </p:txBody>
      </p:sp>
      <p:graphicFrame>
        <p:nvGraphicFramePr>
          <p:cNvPr id="5" name="Object 3" hidden="1">
            <a:extLst>
              <a:ext uri="{FF2B5EF4-FFF2-40B4-BE49-F238E27FC236}">
                <a16:creationId xmlns:a16="http://schemas.microsoft.com/office/drawing/2014/main" id="{68C9ACF2-E417-65EC-6255-7E08BEC6550C}"/>
              </a:ext>
            </a:extLst>
          </p:cNvPr>
          <p:cNvGraphicFramePr>
            <a:graphicFrameLocks noChangeAspect="1"/>
          </p:cNvGraphicFramePr>
          <p:nvPr>
            <p:custDataLst>
              <p:tags r:id="rId3"/>
            </p:custDataLst>
          </p:nvPr>
        </p:nvGraphicFramePr>
        <p:xfrm>
          <a:off x="0" y="0"/>
          <a:ext cx="742950" cy="700088"/>
        </p:xfrm>
        <a:graphic>
          <a:graphicData uri="http://schemas.openxmlformats.org/presentationml/2006/ole">
            <mc:AlternateContent xmlns:mc="http://schemas.openxmlformats.org/markup-compatibility/2006">
              <mc:Choice xmlns:v="urn:schemas-microsoft-com:vml" Requires="v">
                <p:oleObj name="think-cell Slide" r:id="rId6" imgW="38100" imgH="38100" progId="TCLayout.ActiveDocument.1">
                  <p:embed/>
                </p:oleObj>
              </mc:Choice>
              <mc:Fallback>
                <p:oleObj name="think-cell Slide" r:id="rId6" imgW="38100" imgH="38100" progId="TCLayout.ActiveDocument.1">
                  <p:embed/>
                  <p:pic>
                    <p:nvPicPr>
                      <p:cNvPr id="10244" name="Object 3" hidden="1">
                        <a:extLst>
                          <a:ext uri="{FF2B5EF4-FFF2-40B4-BE49-F238E27FC236}">
                            <a16:creationId xmlns:a16="http://schemas.microsoft.com/office/drawing/2014/main" id="{11E5ACF0-91D4-8C73-491F-ED764EA7532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74295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Straight Connector 5">
            <a:extLst>
              <a:ext uri="{FF2B5EF4-FFF2-40B4-BE49-F238E27FC236}">
                <a16:creationId xmlns:a16="http://schemas.microsoft.com/office/drawing/2014/main" id="{5BE4E8F6-F504-1E3F-8816-920404123478}"/>
              </a:ext>
            </a:extLst>
          </p:cNvPr>
          <p:cNvCxnSpPr/>
          <p:nvPr/>
        </p:nvCxnSpPr>
        <p:spPr>
          <a:xfrm flipH="1">
            <a:off x="1276350" y="15335250"/>
            <a:ext cx="40251063" cy="0"/>
          </a:xfrm>
          <a:prstGeom prst="line">
            <a:avLst/>
          </a:prstGeom>
          <a:ln w="12700" cmpd="sng">
            <a:solidFill>
              <a:srgbClr val="81B835"/>
            </a:solidFill>
          </a:ln>
          <a:effectLst/>
        </p:spPr>
        <p:style>
          <a:lnRef idx="2">
            <a:schemeClr val="accent1"/>
          </a:lnRef>
          <a:fillRef idx="0">
            <a:schemeClr val="accent1"/>
          </a:fillRef>
          <a:effectRef idx="1">
            <a:schemeClr val="accent1"/>
          </a:effectRef>
          <a:fontRef idx="minor">
            <a:schemeClr val="tx1"/>
          </a:fontRef>
        </p:style>
      </p:cxnSp>
      <p:pic>
        <p:nvPicPr>
          <p:cNvPr id="7" name="Picture 5" descr="Spero Therapeutics Logo_Inverted.png">
            <a:extLst>
              <a:ext uri="{FF2B5EF4-FFF2-40B4-BE49-F238E27FC236}">
                <a16:creationId xmlns:a16="http://schemas.microsoft.com/office/drawing/2014/main" id="{BD801227-87FA-922B-A147-6368D3257D5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76350" y="9782175"/>
            <a:ext cx="11387138" cy="398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276933" y="16345147"/>
            <a:ext cx="20673295" cy="5634769"/>
          </a:xfrm>
          <a:prstGeom prst="rect">
            <a:avLst/>
          </a:prstGeom>
        </p:spPr>
        <p:txBody>
          <a:bodyPr lIns="0" tIns="635114" rIns="0" bIns="635114" anchor="t">
            <a:noAutofit/>
          </a:bodyPr>
          <a:lstStyle>
            <a:lvl1pPr algn="l">
              <a:defRPr sz="13341" b="1" i="0">
                <a:solidFill>
                  <a:schemeClr val="bg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300463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reak Slide 1">
    <p:spTree>
      <p:nvGrpSpPr>
        <p:cNvPr id="1" name=""/>
        <p:cNvGrpSpPr/>
        <p:nvPr/>
      </p:nvGrpSpPr>
      <p:grpSpPr>
        <a:xfrm>
          <a:off x="0" y="0"/>
          <a:ext cx="0" cy="0"/>
          <a:chOff x="0" y="0"/>
          <a:chExt cx="0" cy="0"/>
        </a:xfrm>
      </p:grpSpPr>
      <p:pic>
        <p:nvPicPr>
          <p:cNvPr id="3" name="Picture 4" descr="W:\INF\INF00393\v1\editors\fotos\yay-9159702-digital.jpg">
            <a:extLst>
              <a:ext uri="{FF2B5EF4-FFF2-40B4-BE49-F238E27FC236}">
                <a16:creationId xmlns:a16="http://schemas.microsoft.com/office/drawing/2014/main" id="{D5E2F50C-40DC-D7AF-E379-9F5875DCC7AD}"/>
              </a:ext>
            </a:extLst>
          </p:cNvPr>
          <p:cNvPicPr>
            <a:picLocks noChangeAspect="1" noChangeArrowheads="1"/>
          </p:cNvPicPr>
          <p:nvPr>
            <p:custDataLst>
              <p:tags r:id="rId1"/>
            </p:custDataLst>
          </p:nvPr>
        </p:nvPicPr>
        <p:blipFill rotWithShape="1">
          <a:blip r:embed="rId5" cstate="email">
            <a:duotone>
              <a:prstClr val="black"/>
              <a:schemeClr val="accent5">
                <a:tint val="45000"/>
                <a:satMod val="400000"/>
              </a:schemeClr>
            </a:duotone>
          </a:blip>
          <a:srcRect/>
          <a:stretch/>
        </p:blipFill>
        <p:spPr bwMode="auto">
          <a:xfrm>
            <a:off x="3" y="0"/>
            <a:ext cx="42803763" cy="30275213"/>
          </a:xfrm>
          <a:prstGeom prst="rect">
            <a:avLst/>
          </a:prstGeom>
          <a:noFill/>
        </p:spPr>
      </p:pic>
      <p:sp>
        <p:nvSpPr>
          <p:cNvPr id="4" name="Rectangle 3">
            <a:extLst>
              <a:ext uri="{FF2B5EF4-FFF2-40B4-BE49-F238E27FC236}">
                <a16:creationId xmlns:a16="http://schemas.microsoft.com/office/drawing/2014/main" id="{A3EB4A89-9C3B-BD05-2879-4D70AC45A435}"/>
              </a:ext>
            </a:extLst>
          </p:cNvPr>
          <p:cNvSpPr/>
          <p:nvPr>
            <p:custDataLst>
              <p:tags r:id="rId2"/>
            </p:custDataLst>
          </p:nvPr>
        </p:nvSpPr>
        <p:spPr>
          <a:xfrm>
            <a:off x="0" y="0"/>
            <a:ext cx="42803763" cy="30276800"/>
          </a:xfrm>
          <a:prstGeom prst="rect">
            <a:avLst/>
          </a:prstGeom>
          <a:gradFill flip="none" rotWithShape="1">
            <a:gsLst>
              <a:gs pos="0">
                <a:schemeClr val="tx1">
                  <a:alpha val="0"/>
                </a:schemeClr>
              </a:gs>
              <a:gs pos="100000">
                <a:schemeClr val="tx1">
                  <a:alpha val="60000"/>
                </a:schemeClr>
              </a:gs>
            </a:gsLst>
            <a:lin ang="13320000" scaled="0"/>
            <a:tileRect/>
          </a:gradFill>
          <a:ln>
            <a:noFill/>
          </a:ln>
          <a:effectLst/>
        </p:spPr>
        <p:style>
          <a:lnRef idx="1">
            <a:schemeClr val="accent1"/>
          </a:lnRef>
          <a:fillRef idx="3">
            <a:schemeClr val="accent1"/>
          </a:fillRef>
          <a:effectRef idx="2">
            <a:schemeClr val="accent1"/>
          </a:effectRef>
          <a:fontRef idx="minor">
            <a:schemeClr val="lt1"/>
          </a:fontRef>
        </p:style>
        <p:txBody>
          <a:bodyPr lIns="339717" tIns="169859" rIns="339717" bIns="169859" anchor="ctr"/>
          <a:lstStyle/>
          <a:p>
            <a:pPr algn="ctr" defTabSz="3506327" eaLnBrk="1" fontAlgn="auto" hangingPunct="1">
              <a:spcBef>
                <a:spcPts val="0"/>
              </a:spcBef>
              <a:spcAft>
                <a:spcPts val="0"/>
              </a:spcAft>
              <a:defRPr/>
            </a:pPr>
            <a:endParaRPr lang="en-US" sz="2247" dirty="0">
              <a:solidFill>
                <a:schemeClr val="bg1">
                  <a:lumMod val="75000"/>
                </a:schemeClr>
              </a:solidFill>
              <a:latin typeface="Calibri"/>
              <a:cs typeface="Calibri"/>
            </a:endParaRPr>
          </a:p>
        </p:txBody>
      </p:sp>
      <p:graphicFrame>
        <p:nvGraphicFramePr>
          <p:cNvPr id="5" name="Object 3" hidden="1">
            <a:extLst>
              <a:ext uri="{FF2B5EF4-FFF2-40B4-BE49-F238E27FC236}">
                <a16:creationId xmlns:a16="http://schemas.microsoft.com/office/drawing/2014/main" id="{3D6C894F-0165-2880-A5EA-0F5692A168A0}"/>
              </a:ext>
            </a:extLst>
          </p:cNvPr>
          <p:cNvGraphicFramePr>
            <a:graphicFrameLocks noChangeAspect="1"/>
          </p:cNvGraphicFramePr>
          <p:nvPr>
            <p:custDataLst>
              <p:tags r:id="rId3"/>
            </p:custDataLst>
          </p:nvPr>
        </p:nvGraphicFramePr>
        <p:xfrm>
          <a:off x="0" y="0"/>
          <a:ext cx="742950" cy="700088"/>
        </p:xfrm>
        <a:graphic>
          <a:graphicData uri="http://schemas.openxmlformats.org/presentationml/2006/ole">
            <mc:AlternateContent xmlns:mc="http://schemas.openxmlformats.org/markup-compatibility/2006">
              <mc:Choice xmlns:v="urn:schemas-microsoft-com:vml" Requires="v">
                <p:oleObj name="think-cell Slide" r:id="rId6" imgW="38100" imgH="38100" progId="TCLayout.ActiveDocument.1">
                  <p:embed/>
                </p:oleObj>
              </mc:Choice>
              <mc:Fallback>
                <p:oleObj name="think-cell Slide" r:id="rId6" imgW="38100" imgH="38100" progId="TCLayout.ActiveDocument.1">
                  <p:embed/>
                  <p:pic>
                    <p:nvPicPr>
                      <p:cNvPr id="11268" name="Object 3" hidden="1">
                        <a:extLst>
                          <a:ext uri="{FF2B5EF4-FFF2-40B4-BE49-F238E27FC236}">
                            <a16:creationId xmlns:a16="http://schemas.microsoft.com/office/drawing/2014/main" id="{DD744624-59C7-A4BC-A8FD-964E78A3CD0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74295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Straight Connector 5">
            <a:extLst>
              <a:ext uri="{FF2B5EF4-FFF2-40B4-BE49-F238E27FC236}">
                <a16:creationId xmlns:a16="http://schemas.microsoft.com/office/drawing/2014/main" id="{9FF5D7EC-1F04-76BC-9F51-F3C51E4FA9D2}"/>
              </a:ext>
            </a:extLst>
          </p:cNvPr>
          <p:cNvCxnSpPr/>
          <p:nvPr/>
        </p:nvCxnSpPr>
        <p:spPr>
          <a:xfrm flipH="1">
            <a:off x="1276350" y="25015825"/>
            <a:ext cx="40251063" cy="0"/>
          </a:xfrm>
          <a:prstGeom prst="line">
            <a:avLst/>
          </a:prstGeom>
          <a:ln w="5715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7" name="Picture 5" descr="Spero Therapeutics Logo_Inverted.png">
            <a:extLst>
              <a:ext uri="{FF2B5EF4-FFF2-40B4-BE49-F238E27FC236}">
                <a16:creationId xmlns:a16="http://schemas.microsoft.com/office/drawing/2014/main" id="{BCBD9C72-B2A3-87C1-A214-E527115A766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73370" b="34290"/>
          <a:stretch>
            <a:fillRect/>
          </a:stretch>
        </p:blipFill>
        <p:spPr bwMode="auto">
          <a:xfrm>
            <a:off x="1276350" y="25996900"/>
            <a:ext cx="3659188" cy="315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276929" y="19599539"/>
            <a:ext cx="34591039" cy="4959400"/>
          </a:xfrm>
          <a:prstGeom prst="rect">
            <a:avLst/>
          </a:prstGeom>
        </p:spPr>
        <p:txBody>
          <a:bodyPr lIns="0" tIns="635114" rIns="0" bIns="635114" anchor="b">
            <a:noAutofit/>
          </a:bodyPr>
          <a:lstStyle>
            <a:lvl1pPr algn="l">
              <a:lnSpc>
                <a:spcPct val="90000"/>
              </a:lnSpc>
              <a:defRPr sz="13341" b="1" i="0">
                <a:solidFill>
                  <a:schemeClr val="bg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92122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reak Slide 2">
    <p:spTree>
      <p:nvGrpSpPr>
        <p:cNvPr id="1" name=""/>
        <p:cNvGrpSpPr/>
        <p:nvPr/>
      </p:nvGrpSpPr>
      <p:grpSpPr>
        <a:xfrm>
          <a:off x="0" y="0"/>
          <a:ext cx="0" cy="0"/>
          <a:chOff x="0" y="0"/>
          <a:chExt cx="0" cy="0"/>
        </a:xfrm>
      </p:grpSpPr>
      <p:pic>
        <p:nvPicPr>
          <p:cNvPr id="2" name="Picture 4" descr="W:\INF\INF00393\v1\editors\fotos\yay-9159702-digital.jpg">
            <a:extLst>
              <a:ext uri="{FF2B5EF4-FFF2-40B4-BE49-F238E27FC236}">
                <a16:creationId xmlns:a16="http://schemas.microsoft.com/office/drawing/2014/main" id="{E54F2E62-CF06-48D2-E296-B45364520EE6}"/>
              </a:ext>
            </a:extLst>
          </p:cNvPr>
          <p:cNvPicPr>
            <a:picLocks noChangeAspect="1" noChangeArrowheads="1"/>
          </p:cNvPicPr>
          <p:nvPr>
            <p:custDataLst>
              <p:tags r:id="rId1"/>
            </p:custDataLst>
          </p:nvPr>
        </p:nvPicPr>
        <p:blipFill>
          <a:blip r:embed="rId5">
            <a:extLst>
              <a:ext uri="{28A0092B-C50C-407E-A947-70E740481C1C}">
                <a14:useLocalDpi xmlns:a14="http://schemas.microsoft.com/office/drawing/2010/main" val="0"/>
              </a:ext>
            </a:extLst>
          </a:blip>
          <a:srcRect/>
          <a:stretch>
            <a:fillRect/>
          </a:stretch>
        </p:blipFill>
        <p:spPr bwMode="auto">
          <a:xfrm>
            <a:off x="0" y="0"/>
            <a:ext cx="42803763" cy="3027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4D4831A7-35A6-430F-3D0A-8DF05A38F1D2}"/>
              </a:ext>
            </a:extLst>
          </p:cNvPr>
          <p:cNvSpPr/>
          <p:nvPr>
            <p:custDataLst>
              <p:tags r:id="rId2"/>
            </p:custDataLst>
          </p:nvPr>
        </p:nvSpPr>
        <p:spPr>
          <a:xfrm>
            <a:off x="0" y="0"/>
            <a:ext cx="42803763" cy="30276800"/>
          </a:xfrm>
          <a:prstGeom prst="rect">
            <a:avLst/>
          </a:prstGeom>
          <a:gradFill flip="none" rotWithShape="1">
            <a:gsLst>
              <a:gs pos="0">
                <a:schemeClr val="tx1">
                  <a:alpha val="0"/>
                </a:schemeClr>
              </a:gs>
              <a:gs pos="100000">
                <a:schemeClr val="tx1">
                  <a:alpha val="60000"/>
                </a:schemeClr>
              </a:gs>
            </a:gsLst>
            <a:lin ang="13320000" scaled="0"/>
            <a:tileRect/>
          </a:gradFill>
          <a:ln>
            <a:noFill/>
          </a:ln>
          <a:effectLst/>
        </p:spPr>
        <p:style>
          <a:lnRef idx="1">
            <a:schemeClr val="accent1"/>
          </a:lnRef>
          <a:fillRef idx="3">
            <a:schemeClr val="accent1"/>
          </a:fillRef>
          <a:effectRef idx="2">
            <a:schemeClr val="accent1"/>
          </a:effectRef>
          <a:fontRef idx="minor">
            <a:schemeClr val="lt1"/>
          </a:fontRef>
        </p:style>
        <p:txBody>
          <a:bodyPr lIns="339717" tIns="169859" rIns="339717" bIns="169859" anchor="ctr"/>
          <a:lstStyle/>
          <a:p>
            <a:pPr algn="ctr" defTabSz="3506327" eaLnBrk="1" fontAlgn="auto" hangingPunct="1">
              <a:spcBef>
                <a:spcPts val="0"/>
              </a:spcBef>
              <a:spcAft>
                <a:spcPts val="0"/>
              </a:spcAft>
              <a:defRPr/>
            </a:pPr>
            <a:endParaRPr lang="en-US" sz="2247" dirty="0">
              <a:solidFill>
                <a:schemeClr val="bg1">
                  <a:lumMod val="75000"/>
                </a:schemeClr>
              </a:solidFill>
              <a:latin typeface="Calibri"/>
              <a:cs typeface="Calibri"/>
            </a:endParaRPr>
          </a:p>
        </p:txBody>
      </p:sp>
      <p:graphicFrame>
        <p:nvGraphicFramePr>
          <p:cNvPr id="4" name="Object 3" hidden="1">
            <a:extLst>
              <a:ext uri="{FF2B5EF4-FFF2-40B4-BE49-F238E27FC236}">
                <a16:creationId xmlns:a16="http://schemas.microsoft.com/office/drawing/2014/main" id="{13D93152-111A-F14A-B696-8493AF6D36B3}"/>
              </a:ext>
            </a:extLst>
          </p:cNvPr>
          <p:cNvGraphicFramePr>
            <a:graphicFrameLocks noChangeAspect="1"/>
          </p:cNvGraphicFramePr>
          <p:nvPr>
            <p:custDataLst>
              <p:tags r:id="rId3"/>
            </p:custDataLst>
          </p:nvPr>
        </p:nvGraphicFramePr>
        <p:xfrm>
          <a:off x="0" y="0"/>
          <a:ext cx="742950" cy="700088"/>
        </p:xfrm>
        <a:graphic>
          <a:graphicData uri="http://schemas.openxmlformats.org/presentationml/2006/ole">
            <mc:AlternateContent xmlns:mc="http://schemas.openxmlformats.org/markup-compatibility/2006">
              <mc:Choice xmlns:v="urn:schemas-microsoft-com:vml" Requires="v">
                <p:oleObj name="think-cell Slide" r:id="rId6" imgW="38100" imgH="38100" progId="TCLayout.ActiveDocument.1">
                  <p:embed/>
                </p:oleObj>
              </mc:Choice>
              <mc:Fallback>
                <p:oleObj name="think-cell Slide" r:id="rId6" imgW="38100" imgH="38100" progId="TCLayout.ActiveDocument.1">
                  <p:embed/>
                  <p:pic>
                    <p:nvPicPr>
                      <p:cNvPr id="12292" name="Object 3" hidden="1">
                        <a:extLst>
                          <a:ext uri="{FF2B5EF4-FFF2-40B4-BE49-F238E27FC236}">
                            <a16:creationId xmlns:a16="http://schemas.microsoft.com/office/drawing/2014/main" id="{4EBC898A-D57A-2A1E-990C-CFBE7EA8741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74295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 name="Straight Connector 4">
            <a:extLst>
              <a:ext uri="{FF2B5EF4-FFF2-40B4-BE49-F238E27FC236}">
                <a16:creationId xmlns:a16="http://schemas.microsoft.com/office/drawing/2014/main" id="{C3A16E58-838A-66FB-BDBB-6E2A551B4B33}"/>
              </a:ext>
            </a:extLst>
          </p:cNvPr>
          <p:cNvCxnSpPr/>
          <p:nvPr/>
        </p:nvCxnSpPr>
        <p:spPr>
          <a:xfrm flipH="1">
            <a:off x="1276350" y="25015825"/>
            <a:ext cx="40251063" cy="0"/>
          </a:xfrm>
          <a:prstGeom prst="line">
            <a:avLst/>
          </a:prstGeom>
          <a:ln w="57150" cmpd="sng">
            <a:solidFill>
              <a:schemeClr val="accent1"/>
            </a:solidFill>
          </a:ln>
          <a:effectLst/>
        </p:spPr>
        <p:style>
          <a:lnRef idx="2">
            <a:schemeClr val="accent1"/>
          </a:lnRef>
          <a:fillRef idx="0">
            <a:schemeClr val="accent1"/>
          </a:fillRef>
          <a:effectRef idx="1">
            <a:schemeClr val="accent1"/>
          </a:effectRef>
          <a:fontRef idx="minor">
            <a:schemeClr val="tx1"/>
          </a:fontRef>
        </p:style>
      </p:cxnSp>
      <p:pic>
        <p:nvPicPr>
          <p:cNvPr id="6" name="Picture 5" descr="Spero Therapeutics Logo_Inverted.png">
            <a:extLst>
              <a:ext uri="{FF2B5EF4-FFF2-40B4-BE49-F238E27FC236}">
                <a16:creationId xmlns:a16="http://schemas.microsoft.com/office/drawing/2014/main" id="{44C8697B-2E9F-A366-A87B-A15B33844EF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73370" b="34290"/>
          <a:stretch>
            <a:fillRect/>
          </a:stretch>
        </p:blipFill>
        <p:spPr bwMode="auto">
          <a:xfrm>
            <a:off x="1276350" y="25996900"/>
            <a:ext cx="3659188" cy="315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ctrTitle"/>
          </p:nvPr>
        </p:nvSpPr>
        <p:spPr>
          <a:xfrm>
            <a:off x="1276929" y="19599539"/>
            <a:ext cx="34591039" cy="4959400"/>
          </a:xfrm>
          <a:prstGeom prst="rect">
            <a:avLst/>
          </a:prstGeom>
        </p:spPr>
        <p:txBody>
          <a:bodyPr lIns="0" tIns="635114" rIns="0" bIns="635114" anchor="b">
            <a:noAutofit/>
          </a:bodyPr>
          <a:lstStyle>
            <a:lvl1pPr algn="l">
              <a:lnSpc>
                <a:spcPct val="90000"/>
              </a:lnSpc>
              <a:defRPr sz="13341" b="1" i="0">
                <a:solidFill>
                  <a:schemeClr val="bg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400210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1" hidden="1">
            <a:extLst>
              <a:ext uri="{FF2B5EF4-FFF2-40B4-BE49-F238E27FC236}">
                <a16:creationId xmlns:a16="http://schemas.microsoft.com/office/drawing/2014/main" id="{DFDDE8A6-C0FC-655B-CA11-C220077F6E63}"/>
              </a:ext>
            </a:extLst>
          </p:cNvPr>
          <p:cNvGraphicFramePr>
            <a:graphicFrameLocks noChangeAspect="1"/>
          </p:cNvGraphicFramePr>
          <p:nvPr>
            <p:custDataLst>
              <p:tags r:id="rId1"/>
            </p:custDataLst>
          </p:nvPr>
        </p:nvGraphicFramePr>
        <p:xfrm>
          <a:off x="0" y="0"/>
          <a:ext cx="742950" cy="700088"/>
        </p:xfrm>
        <a:graphic>
          <a:graphicData uri="http://schemas.openxmlformats.org/presentationml/2006/ole">
            <mc:AlternateContent xmlns:mc="http://schemas.openxmlformats.org/markup-compatibility/2006">
              <mc:Choice xmlns:v="urn:schemas-microsoft-com:vml" Requires="v">
                <p:oleObj name="think-cell Slide" r:id="rId4" imgW="38100" imgH="38100" progId="TCLayout.ActiveDocument.1">
                  <p:embed/>
                </p:oleObj>
              </mc:Choice>
              <mc:Fallback>
                <p:oleObj name="think-cell Slide" r:id="rId4" imgW="38100" imgH="38100" progId="TCLayout.ActiveDocument.1">
                  <p:embed/>
                  <p:pic>
                    <p:nvPicPr>
                      <p:cNvPr id="13314" name="Object 1" hidden="1">
                        <a:extLst>
                          <a:ext uri="{FF2B5EF4-FFF2-40B4-BE49-F238E27FC236}">
                            <a16:creationId xmlns:a16="http://schemas.microsoft.com/office/drawing/2014/main" id="{95875E69-9673-17E8-34D2-C6FDC5FE708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74295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2169820" y="558320"/>
            <a:ext cx="39467246" cy="3486162"/>
          </a:xfrm>
          <a:prstGeom prst="rect">
            <a:avLst/>
          </a:prstGeom>
        </p:spPr>
        <p:txBody>
          <a:bodyPr lIns="0" tIns="635114" rIns="0" bIns="635114" anchor="b">
            <a:noAutofit/>
          </a:bodyPr>
          <a:lstStyle>
            <a:lvl1pPr>
              <a:lnSpc>
                <a:spcPct val="89000"/>
              </a:lnSpc>
              <a:defRPr sz="8919"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2168974" y="5494397"/>
            <a:ext cx="39433388" cy="22391041"/>
          </a:xfrm>
          <a:prstGeom prst="rect">
            <a:avLst/>
          </a:prstGeom>
        </p:spPr>
        <p:txBody>
          <a:bodyPr lIns="0" tIns="635114" rIns="0" bIns="635114"/>
          <a:lstStyle>
            <a:lvl1pPr marL="837593" indent="-837593">
              <a:defRPr>
                <a:solidFill>
                  <a:schemeClr val="tx1">
                    <a:lumMod val="65000"/>
                    <a:lumOff val="35000"/>
                  </a:schemeClr>
                </a:solidFill>
              </a:defRPr>
            </a:lvl1pPr>
            <a:lvl2pPr>
              <a:buClr>
                <a:schemeClr val="tx2">
                  <a:lumMod val="60000"/>
                  <a:lumOff val="40000"/>
                </a:schemeClr>
              </a:buCl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27285AC2-6B38-23F0-2640-A5AA9040C44E}"/>
              </a:ext>
            </a:extLst>
          </p:cNvPr>
          <p:cNvSpPr>
            <a:spLocks noGrp="1"/>
          </p:cNvSpPr>
          <p:nvPr>
            <p:ph type="sldNum" sz="quarter" idx="10"/>
            <p:custDataLst>
              <p:tags r:id="rId2"/>
            </p:custDataLst>
          </p:nvPr>
        </p:nvSpPr>
        <p:spPr>
          <a:xfrm>
            <a:off x="35101213" y="29117925"/>
            <a:ext cx="3509962" cy="808038"/>
          </a:xfrm>
          <a:prstGeom prst="rect">
            <a:avLst/>
          </a:prstGeom>
        </p:spPr>
        <p:txBody>
          <a:bodyPr lIns="0" tIns="0" rIns="0" bIns="0" anchor="ctr" anchorCtr="0"/>
          <a:lstStyle>
            <a:lvl1pPr algn="l" defTabSz="3506327" eaLnBrk="1" fontAlgn="auto" hangingPunct="1">
              <a:spcBef>
                <a:spcPts val="0"/>
              </a:spcBef>
              <a:spcAft>
                <a:spcPts val="0"/>
              </a:spcAft>
              <a:defRPr sz="2949">
                <a:solidFill>
                  <a:schemeClr val="bg1">
                    <a:lumMod val="50000"/>
                  </a:schemeClr>
                </a:solidFill>
                <a:latin typeface="+mn-lt"/>
              </a:defRPr>
            </a:lvl1pPr>
          </a:lstStyle>
          <a:p>
            <a:pPr>
              <a:defRPr/>
            </a:pPr>
            <a:fld id="{0A75DBD8-1081-1944-BBB6-BA60BAF7E81C}" type="slidenum">
              <a:rPr lang="en-US"/>
              <a:pPr>
                <a:defRPr/>
              </a:pPr>
              <a:t>‹#›</a:t>
            </a:fld>
            <a:endParaRPr lang="en-US"/>
          </a:p>
        </p:txBody>
      </p:sp>
    </p:spTree>
    <p:extLst>
      <p:ext uri="{BB962C8B-B14F-4D97-AF65-F5344CB8AC3E}">
        <p14:creationId xmlns:p14="http://schemas.microsoft.com/office/powerpoint/2010/main" val="274490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615869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50474" y="4954767"/>
            <a:ext cx="32102824" cy="10540259"/>
          </a:xfrm>
          <a:prstGeom prst="rect">
            <a:avLst/>
          </a:prstGeom>
        </p:spPr>
        <p:txBody>
          <a:bodyPr lIns="241621" tIns="120811" rIns="241621" bIns="120811" anchor="b"/>
          <a:lstStyle>
            <a:lvl1pPr algn="ctr">
              <a:defRPr sz="17835"/>
            </a:lvl1pPr>
          </a:lstStyle>
          <a:p>
            <a:r>
              <a:rPr lang="en-US"/>
              <a:t>Click to edit Master title style</a:t>
            </a:r>
            <a:endParaRPr lang="en-US" dirty="0"/>
          </a:p>
        </p:txBody>
      </p:sp>
      <p:sp>
        <p:nvSpPr>
          <p:cNvPr id="3" name="Subtitle 2"/>
          <p:cNvSpPr>
            <a:spLocks noGrp="1"/>
          </p:cNvSpPr>
          <p:nvPr>
            <p:ph type="subTitle" idx="1"/>
          </p:nvPr>
        </p:nvSpPr>
        <p:spPr>
          <a:xfrm>
            <a:off x="5350474" y="15901499"/>
            <a:ext cx="32102824" cy="7309500"/>
          </a:xfrm>
          <a:prstGeom prst="rect">
            <a:avLst/>
          </a:prstGeom>
        </p:spPr>
        <p:txBody>
          <a:bodyPr lIns="241621" tIns="120811" rIns="241621" bIns="120811"/>
          <a:lstStyle>
            <a:lvl1pPr marL="0" indent="0" algn="ctr">
              <a:buNone/>
              <a:defRPr sz="7092"/>
            </a:lvl1pPr>
            <a:lvl2pPr marL="1357188" indent="0" algn="ctr">
              <a:buNone/>
              <a:defRPr sz="5970"/>
            </a:lvl2pPr>
            <a:lvl3pPr marL="2714375" indent="0" algn="ctr">
              <a:buNone/>
              <a:defRPr sz="5337"/>
            </a:lvl3pPr>
            <a:lvl4pPr marL="4071561" indent="0" algn="ctr">
              <a:buNone/>
              <a:defRPr sz="4775"/>
            </a:lvl4pPr>
            <a:lvl5pPr marL="5428749" indent="0" algn="ctr">
              <a:buNone/>
              <a:defRPr sz="4775"/>
            </a:lvl5pPr>
            <a:lvl6pPr marL="6785936" indent="0" algn="ctr">
              <a:buNone/>
              <a:defRPr sz="4775"/>
            </a:lvl6pPr>
            <a:lvl7pPr marL="8143122" indent="0" algn="ctr">
              <a:buNone/>
              <a:defRPr sz="4775"/>
            </a:lvl7pPr>
            <a:lvl8pPr marL="9500310" indent="0" algn="ctr">
              <a:buNone/>
              <a:defRPr sz="4775"/>
            </a:lvl8pPr>
            <a:lvl9pPr marL="10857496" indent="0" algn="ctr">
              <a:buNone/>
              <a:defRPr sz="4775"/>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4015BFB-514B-20F4-3BED-2B28F7715E50}"/>
              </a:ext>
            </a:extLst>
          </p:cNvPr>
          <p:cNvSpPr>
            <a:spLocks noGrp="1"/>
          </p:cNvSpPr>
          <p:nvPr>
            <p:ph type="dt" sz="half" idx="10"/>
          </p:nvPr>
        </p:nvSpPr>
        <p:spPr>
          <a:xfrm>
            <a:off x="2943225" y="28060650"/>
            <a:ext cx="9629775" cy="1611313"/>
          </a:xfrm>
          <a:prstGeom prst="rect">
            <a:avLst/>
          </a:prstGeom>
        </p:spPr>
        <p:txBody>
          <a:bodyPr lIns="241621" tIns="120811" rIns="241621" bIns="120811"/>
          <a:lstStyle>
            <a:lvl1pPr defTabSz="3506327" eaLnBrk="1" fontAlgn="auto" hangingPunct="1">
              <a:spcBef>
                <a:spcPts val="0"/>
              </a:spcBef>
              <a:spcAft>
                <a:spcPts val="0"/>
              </a:spcAft>
              <a:defRPr sz="6908">
                <a:latin typeface="+mn-lt"/>
              </a:defRPr>
            </a:lvl1pPr>
          </a:lstStyle>
          <a:p>
            <a:pPr>
              <a:defRPr/>
            </a:pPr>
            <a:fld id="{C0E635F2-668D-6549-BDD1-B902AD512431}" type="datetimeFigureOut">
              <a:rPr lang="en-US"/>
              <a:pPr>
                <a:defRPr/>
              </a:pPr>
              <a:t>9/13/23</a:t>
            </a:fld>
            <a:endParaRPr lang="en-US"/>
          </a:p>
        </p:txBody>
      </p:sp>
      <p:sp>
        <p:nvSpPr>
          <p:cNvPr id="5" name="Footer Placeholder 4">
            <a:extLst>
              <a:ext uri="{FF2B5EF4-FFF2-40B4-BE49-F238E27FC236}">
                <a16:creationId xmlns:a16="http://schemas.microsoft.com/office/drawing/2014/main" id="{963B03C8-6873-789C-7244-8A073D057176}"/>
              </a:ext>
            </a:extLst>
          </p:cNvPr>
          <p:cNvSpPr>
            <a:spLocks noGrp="1"/>
          </p:cNvSpPr>
          <p:nvPr>
            <p:ph type="ftr" sz="quarter" idx="11"/>
          </p:nvPr>
        </p:nvSpPr>
        <p:spPr>
          <a:xfrm>
            <a:off x="14177963" y="28060650"/>
            <a:ext cx="14447837" cy="1611313"/>
          </a:xfrm>
          <a:prstGeom prst="rect">
            <a:avLst/>
          </a:prstGeom>
        </p:spPr>
        <p:txBody>
          <a:bodyPr lIns="241621" tIns="120811" rIns="241621" bIns="120811"/>
          <a:lstStyle>
            <a:lvl1pPr defTabSz="3506327" eaLnBrk="1" fontAlgn="auto" hangingPunct="1">
              <a:spcBef>
                <a:spcPts val="0"/>
              </a:spcBef>
              <a:spcAft>
                <a:spcPts val="0"/>
              </a:spcAft>
              <a:defRPr sz="6908">
                <a:latin typeface="+mn-lt"/>
              </a:defRPr>
            </a:lvl1pPr>
          </a:lstStyle>
          <a:p>
            <a:pPr>
              <a:defRPr/>
            </a:pPr>
            <a:endParaRPr lang="en-US"/>
          </a:p>
        </p:txBody>
      </p:sp>
      <p:sp>
        <p:nvSpPr>
          <p:cNvPr id="6" name="Slide Number Placeholder 5">
            <a:extLst>
              <a:ext uri="{FF2B5EF4-FFF2-40B4-BE49-F238E27FC236}">
                <a16:creationId xmlns:a16="http://schemas.microsoft.com/office/drawing/2014/main" id="{FFB11E50-96C2-2B6F-8599-18F749C1DA4D}"/>
              </a:ext>
            </a:extLst>
          </p:cNvPr>
          <p:cNvSpPr>
            <a:spLocks noGrp="1"/>
          </p:cNvSpPr>
          <p:nvPr>
            <p:ph type="sldNum" sz="quarter" idx="12"/>
          </p:nvPr>
        </p:nvSpPr>
        <p:spPr>
          <a:xfrm>
            <a:off x="30230763" y="28060650"/>
            <a:ext cx="9629775" cy="1611313"/>
          </a:xfrm>
          <a:prstGeom prst="rect">
            <a:avLst/>
          </a:prstGeom>
        </p:spPr>
        <p:txBody>
          <a:bodyPr lIns="241621" tIns="120811" rIns="241621" bIns="120811"/>
          <a:lstStyle>
            <a:lvl1pPr defTabSz="3506327" eaLnBrk="1" fontAlgn="auto" hangingPunct="1">
              <a:spcBef>
                <a:spcPts val="0"/>
              </a:spcBef>
              <a:spcAft>
                <a:spcPts val="0"/>
              </a:spcAft>
              <a:defRPr sz="6908">
                <a:latin typeface="+mn-lt"/>
              </a:defRPr>
            </a:lvl1pPr>
          </a:lstStyle>
          <a:p>
            <a:pPr>
              <a:defRPr/>
            </a:pPr>
            <a:fld id="{0C7C3B1F-2176-7242-9A40-321F46092ADC}" type="slidenum">
              <a:rPr lang="en-US"/>
              <a:pPr>
                <a:defRPr/>
              </a:pPr>
              <a:t>‹#›</a:t>
            </a:fld>
            <a:endParaRPr lang="en-US"/>
          </a:p>
        </p:txBody>
      </p:sp>
    </p:spTree>
    <p:extLst>
      <p:ext uri="{BB962C8B-B14F-4D97-AF65-F5344CB8AC3E}">
        <p14:creationId xmlns:p14="http://schemas.microsoft.com/office/powerpoint/2010/main" val="3000521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2" r:id="rId6"/>
    <p:sldLayoutId id="2147483718" r:id="rId7"/>
  </p:sldLayoutIdLst>
  <p:txStyles>
    <p:titleStyle>
      <a:lvl1pPr algn="l" defTabSz="1698625" rtl="0" eaLnBrk="0" fontAlgn="base" hangingPunct="0">
        <a:spcBef>
          <a:spcPct val="0"/>
        </a:spcBef>
        <a:spcAft>
          <a:spcPct val="0"/>
        </a:spcAft>
        <a:defRPr sz="10300" b="1" kern="1200">
          <a:solidFill>
            <a:srgbClr val="22217E"/>
          </a:solidFill>
          <a:latin typeface="Arial"/>
          <a:ea typeface="+mj-ea"/>
          <a:cs typeface="Arial"/>
        </a:defRPr>
      </a:lvl1pPr>
      <a:lvl2pPr algn="l" defTabSz="1698625" rtl="0" eaLnBrk="0" fontAlgn="base" hangingPunct="0">
        <a:spcBef>
          <a:spcPct val="0"/>
        </a:spcBef>
        <a:spcAft>
          <a:spcPct val="0"/>
        </a:spcAft>
        <a:defRPr sz="10300" b="1">
          <a:solidFill>
            <a:srgbClr val="22217E"/>
          </a:solidFill>
          <a:latin typeface="Arial" panose="020B0604020202020204" pitchFamily="34" charset="0"/>
          <a:cs typeface="Arial" panose="020B0604020202020204" pitchFamily="34" charset="0"/>
        </a:defRPr>
      </a:lvl2pPr>
      <a:lvl3pPr algn="l" defTabSz="1698625" rtl="0" eaLnBrk="0" fontAlgn="base" hangingPunct="0">
        <a:spcBef>
          <a:spcPct val="0"/>
        </a:spcBef>
        <a:spcAft>
          <a:spcPct val="0"/>
        </a:spcAft>
        <a:defRPr sz="10300" b="1">
          <a:solidFill>
            <a:srgbClr val="22217E"/>
          </a:solidFill>
          <a:latin typeface="Arial" panose="020B0604020202020204" pitchFamily="34" charset="0"/>
          <a:cs typeface="Arial" panose="020B0604020202020204" pitchFamily="34" charset="0"/>
        </a:defRPr>
      </a:lvl3pPr>
      <a:lvl4pPr algn="l" defTabSz="1698625" rtl="0" eaLnBrk="0" fontAlgn="base" hangingPunct="0">
        <a:spcBef>
          <a:spcPct val="0"/>
        </a:spcBef>
        <a:spcAft>
          <a:spcPct val="0"/>
        </a:spcAft>
        <a:defRPr sz="10300" b="1">
          <a:solidFill>
            <a:srgbClr val="22217E"/>
          </a:solidFill>
          <a:latin typeface="Arial" panose="020B0604020202020204" pitchFamily="34" charset="0"/>
          <a:cs typeface="Arial" panose="020B0604020202020204" pitchFamily="34" charset="0"/>
        </a:defRPr>
      </a:lvl4pPr>
      <a:lvl5pPr algn="l" defTabSz="1698625" rtl="0" eaLnBrk="0" fontAlgn="base" hangingPunct="0">
        <a:spcBef>
          <a:spcPct val="0"/>
        </a:spcBef>
        <a:spcAft>
          <a:spcPct val="0"/>
        </a:spcAft>
        <a:defRPr sz="10300" b="1">
          <a:solidFill>
            <a:srgbClr val="22217E"/>
          </a:solidFill>
          <a:latin typeface="Arial" panose="020B0604020202020204" pitchFamily="34" charset="0"/>
          <a:cs typeface="Arial" panose="020B0604020202020204" pitchFamily="34" charset="0"/>
        </a:defRPr>
      </a:lvl5pPr>
      <a:lvl6pPr marL="457200" algn="l" defTabSz="1698625" rtl="0" fontAlgn="base">
        <a:spcBef>
          <a:spcPct val="0"/>
        </a:spcBef>
        <a:spcAft>
          <a:spcPct val="0"/>
        </a:spcAft>
        <a:defRPr sz="10300" b="1">
          <a:solidFill>
            <a:srgbClr val="22217E"/>
          </a:solidFill>
          <a:latin typeface="Arial" panose="020B0604020202020204" pitchFamily="34" charset="0"/>
          <a:cs typeface="Arial" panose="020B0604020202020204" pitchFamily="34" charset="0"/>
        </a:defRPr>
      </a:lvl6pPr>
      <a:lvl7pPr marL="914400" algn="l" defTabSz="1698625" rtl="0" fontAlgn="base">
        <a:spcBef>
          <a:spcPct val="0"/>
        </a:spcBef>
        <a:spcAft>
          <a:spcPct val="0"/>
        </a:spcAft>
        <a:defRPr sz="10300" b="1">
          <a:solidFill>
            <a:srgbClr val="22217E"/>
          </a:solidFill>
          <a:latin typeface="Arial" panose="020B0604020202020204" pitchFamily="34" charset="0"/>
          <a:cs typeface="Arial" panose="020B0604020202020204" pitchFamily="34" charset="0"/>
        </a:defRPr>
      </a:lvl7pPr>
      <a:lvl8pPr marL="1371600" algn="l" defTabSz="1698625" rtl="0" fontAlgn="base">
        <a:spcBef>
          <a:spcPct val="0"/>
        </a:spcBef>
        <a:spcAft>
          <a:spcPct val="0"/>
        </a:spcAft>
        <a:defRPr sz="10300" b="1">
          <a:solidFill>
            <a:srgbClr val="22217E"/>
          </a:solidFill>
          <a:latin typeface="Arial" panose="020B0604020202020204" pitchFamily="34" charset="0"/>
          <a:cs typeface="Arial" panose="020B0604020202020204" pitchFamily="34" charset="0"/>
        </a:defRPr>
      </a:lvl8pPr>
      <a:lvl9pPr marL="1828800" algn="l" defTabSz="1698625" rtl="0" fontAlgn="base">
        <a:spcBef>
          <a:spcPct val="0"/>
        </a:spcBef>
        <a:spcAft>
          <a:spcPct val="0"/>
        </a:spcAft>
        <a:defRPr sz="10300" b="1">
          <a:solidFill>
            <a:srgbClr val="22217E"/>
          </a:solidFill>
          <a:latin typeface="Arial" panose="020B0604020202020204" pitchFamily="34" charset="0"/>
          <a:cs typeface="Arial" panose="020B0604020202020204" pitchFamily="34" charset="0"/>
        </a:defRPr>
      </a:lvl9pPr>
    </p:titleStyle>
    <p:bodyStyle>
      <a:lvl1pPr marL="1273175" indent="-1273175" algn="l" defTabSz="1698625" rtl="0" eaLnBrk="0" fontAlgn="base" hangingPunct="0">
        <a:spcBef>
          <a:spcPct val="20000"/>
        </a:spcBef>
        <a:spcAft>
          <a:spcPct val="0"/>
        </a:spcAft>
        <a:buClr>
          <a:srgbClr val="81B835"/>
        </a:buClr>
        <a:buFont typeface="Arial" panose="020B0604020202020204" pitchFamily="34" charset="0"/>
        <a:buChar char="•"/>
        <a:defRPr sz="7400" kern="1200">
          <a:solidFill>
            <a:schemeClr val="tx1"/>
          </a:solidFill>
          <a:latin typeface="Arial"/>
          <a:ea typeface="+mn-ea"/>
          <a:cs typeface="Arial"/>
        </a:defRPr>
      </a:lvl1pPr>
      <a:lvl2pPr marL="2759075" indent="-1060450" algn="l" defTabSz="1698625" rtl="0" eaLnBrk="0" fontAlgn="base" hangingPunct="0">
        <a:spcBef>
          <a:spcPct val="20000"/>
        </a:spcBef>
        <a:spcAft>
          <a:spcPct val="0"/>
        </a:spcAft>
        <a:buClr>
          <a:schemeClr val="tx2"/>
        </a:buClr>
        <a:buFont typeface="Lucida Grande" panose="020B0600040502020204" pitchFamily="34" charset="0"/>
        <a:buChar char="-"/>
        <a:defRPr sz="6700" kern="1200">
          <a:solidFill>
            <a:srgbClr val="7F7F7F"/>
          </a:solidFill>
          <a:latin typeface="Arial"/>
          <a:ea typeface="+mn-ea"/>
          <a:cs typeface="Arial"/>
        </a:defRPr>
      </a:lvl2pPr>
      <a:lvl3pPr marL="4246563" indent="-849313" algn="l" defTabSz="1698625" rtl="0" eaLnBrk="0" fontAlgn="base" hangingPunct="0">
        <a:spcBef>
          <a:spcPct val="20000"/>
        </a:spcBef>
        <a:spcAft>
          <a:spcPct val="0"/>
        </a:spcAft>
        <a:buClr>
          <a:srgbClr val="81B835"/>
        </a:buClr>
        <a:buFont typeface="Arial" panose="020B0604020202020204" pitchFamily="34" charset="0"/>
        <a:buChar char="•"/>
        <a:defRPr sz="5900" kern="1200">
          <a:solidFill>
            <a:schemeClr val="accent2"/>
          </a:solidFill>
          <a:latin typeface="Arial"/>
          <a:ea typeface="+mn-ea"/>
          <a:cs typeface="Arial"/>
        </a:defRPr>
      </a:lvl3pPr>
      <a:lvl4pPr marL="5945188" indent="-849313" algn="l" defTabSz="1698625" rtl="0" eaLnBrk="0" fontAlgn="base" hangingPunct="0">
        <a:spcBef>
          <a:spcPct val="20000"/>
        </a:spcBef>
        <a:spcAft>
          <a:spcPct val="0"/>
        </a:spcAft>
        <a:buClr>
          <a:srgbClr val="81B835"/>
        </a:buClr>
        <a:buFont typeface="Arial" panose="020B0604020202020204" pitchFamily="34" charset="0"/>
        <a:buChar char="•"/>
        <a:defRPr sz="5100" kern="1200">
          <a:solidFill>
            <a:srgbClr val="000000"/>
          </a:solidFill>
          <a:latin typeface="Arial"/>
          <a:ea typeface="+mn-ea"/>
          <a:cs typeface="Arial"/>
        </a:defRPr>
      </a:lvl4pPr>
      <a:lvl5pPr marL="7643813" indent="-849313" algn="l" defTabSz="1698625" rtl="0" eaLnBrk="0" fontAlgn="base" hangingPunct="0">
        <a:spcBef>
          <a:spcPct val="20000"/>
        </a:spcBef>
        <a:spcAft>
          <a:spcPct val="0"/>
        </a:spcAft>
        <a:buClr>
          <a:srgbClr val="81B835"/>
        </a:buClr>
        <a:buFont typeface="Arial" panose="020B0604020202020204" pitchFamily="34" charset="0"/>
        <a:buChar char="•"/>
        <a:defRPr sz="4400" kern="1200">
          <a:solidFill>
            <a:srgbClr val="000000"/>
          </a:solidFill>
          <a:latin typeface="Arial"/>
          <a:ea typeface="+mn-ea"/>
          <a:cs typeface="Arial"/>
        </a:defRPr>
      </a:lvl5pPr>
      <a:lvl6pPr marL="9343280" indent="-849388" algn="l" defTabSz="1698778" rtl="0" eaLnBrk="1" latinLnBrk="0" hangingPunct="1">
        <a:spcBef>
          <a:spcPct val="20000"/>
        </a:spcBef>
        <a:buFont typeface="Arial"/>
        <a:buChar char="•"/>
        <a:defRPr sz="7443" kern="1200">
          <a:solidFill>
            <a:schemeClr val="tx1"/>
          </a:solidFill>
          <a:latin typeface="+mn-lt"/>
          <a:ea typeface="+mn-ea"/>
          <a:cs typeface="+mn-cs"/>
        </a:defRPr>
      </a:lvl6pPr>
      <a:lvl7pPr marL="11042058" indent="-849388" algn="l" defTabSz="1698778" rtl="0" eaLnBrk="1" latinLnBrk="0" hangingPunct="1">
        <a:spcBef>
          <a:spcPct val="20000"/>
        </a:spcBef>
        <a:buFont typeface="Arial"/>
        <a:buChar char="•"/>
        <a:defRPr sz="7443" kern="1200">
          <a:solidFill>
            <a:schemeClr val="tx1"/>
          </a:solidFill>
          <a:latin typeface="+mn-lt"/>
          <a:ea typeface="+mn-ea"/>
          <a:cs typeface="+mn-cs"/>
        </a:defRPr>
      </a:lvl7pPr>
      <a:lvl8pPr marL="12740836" indent="-849388" algn="l" defTabSz="1698778" rtl="0" eaLnBrk="1" latinLnBrk="0" hangingPunct="1">
        <a:spcBef>
          <a:spcPct val="20000"/>
        </a:spcBef>
        <a:buFont typeface="Arial"/>
        <a:buChar char="•"/>
        <a:defRPr sz="7443" kern="1200">
          <a:solidFill>
            <a:schemeClr val="tx1"/>
          </a:solidFill>
          <a:latin typeface="+mn-lt"/>
          <a:ea typeface="+mn-ea"/>
          <a:cs typeface="+mn-cs"/>
        </a:defRPr>
      </a:lvl8pPr>
      <a:lvl9pPr marL="14439614" indent="-849388" algn="l" defTabSz="1698778" rtl="0" eaLnBrk="1" latinLnBrk="0" hangingPunct="1">
        <a:spcBef>
          <a:spcPct val="20000"/>
        </a:spcBef>
        <a:buFont typeface="Arial"/>
        <a:buChar char="•"/>
        <a:defRPr sz="7443" kern="1200">
          <a:solidFill>
            <a:schemeClr val="tx1"/>
          </a:solidFill>
          <a:latin typeface="+mn-lt"/>
          <a:ea typeface="+mn-ea"/>
          <a:cs typeface="+mn-cs"/>
        </a:defRPr>
      </a:lvl9pPr>
    </p:bodyStyle>
    <p:otherStyle>
      <a:defPPr>
        <a:defRPr lang="en-US"/>
      </a:defPPr>
      <a:lvl1pPr marL="0" algn="l" defTabSz="1698778" rtl="0" eaLnBrk="1" latinLnBrk="0" hangingPunct="1">
        <a:defRPr sz="6741" kern="1200">
          <a:solidFill>
            <a:schemeClr val="tx1"/>
          </a:solidFill>
          <a:latin typeface="+mn-lt"/>
          <a:ea typeface="+mn-ea"/>
          <a:cs typeface="+mn-cs"/>
        </a:defRPr>
      </a:lvl1pPr>
      <a:lvl2pPr marL="1698778" algn="l" defTabSz="1698778" rtl="0" eaLnBrk="1" latinLnBrk="0" hangingPunct="1">
        <a:defRPr sz="6741" kern="1200">
          <a:solidFill>
            <a:schemeClr val="tx1"/>
          </a:solidFill>
          <a:latin typeface="+mn-lt"/>
          <a:ea typeface="+mn-ea"/>
          <a:cs typeface="+mn-cs"/>
        </a:defRPr>
      </a:lvl2pPr>
      <a:lvl3pPr marL="3397556" algn="l" defTabSz="1698778" rtl="0" eaLnBrk="1" latinLnBrk="0" hangingPunct="1">
        <a:defRPr sz="6741" kern="1200">
          <a:solidFill>
            <a:schemeClr val="tx1"/>
          </a:solidFill>
          <a:latin typeface="+mn-lt"/>
          <a:ea typeface="+mn-ea"/>
          <a:cs typeface="+mn-cs"/>
        </a:defRPr>
      </a:lvl3pPr>
      <a:lvl4pPr marL="5096333" algn="l" defTabSz="1698778" rtl="0" eaLnBrk="1" latinLnBrk="0" hangingPunct="1">
        <a:defRPr sz="6741" kern="1200">
          <a:solidFill>
            <a:schemeClr val="tx1"/>
          </a:solidFill>
          <a:latin typeface="+mn-lt"/>
          <a:ea typeface="+mn-ea"/>
          <a:cs typeface="+mn-cs"/>
        </a:defRPr>
      </a:lvl4pPr>
      <a:lvl5pPr marL="6795113" algn="l" defTabSz="1698778" rtl="0" eaLnBrk="1" latinLnBrk="0" hangingPunct="1">
        <a:defRPr sz="6741" kern="1200">
          <a:solidFill>
            <a:schemeClr val="tx1"/>
          </a:solidFill>
          <a:latin typeface="+mn-lt"/>
          <a:ea typeface="+mn-ea"/>
          <a:cs typeface="+mn-cs"/>
        </a:defRPr>
      </a:lvl5pPr>
      <a:lvl6pPr marL="8493892" algn="l" defTabSz="1698778" rtl="0" eaLnBrk="1" latinLnBrk="0" hangingPunct="1">
        <a:defRPr sz="6741" kern="1200">
          <a:solidFill>
            <a:schemeClr val="tx1"/>
          </a:solidFill>
          <a:latin typeface="+mn-lt"/>
          <a:ea typeface="+mn-ea"/>
          <a:cs typeface="+mn-cs"/>
        </a:defRPr>
      </a:lvl6pPr>
      <a:lvl7pPr marL="10192667" algn="l" defTabSz="1698778" rtl="0" eaLnBrk="1" latinLnBrk="0" hangingPunct="1">
        <a:defRPr sz="6741" kern="1200">
          <a:solidFill>
            <a:schemeClr val="tx1"/>
          </a:solidFill>
          <a:latin typeface="+mn-lt"/>
          <a:ea typeface="+mn-ea"/>
          <a:cs typeface="+mn-cs"/>
        </a:defRPr>
      </a:lvl7pPr>
      <a:lvl8pPr marL="11891448" algn="l" defTabSz="1698778" rtl="0" eaLnBrk="1" latinLnBrk="0" hangingPunct="1">
        <a:defRPr sz="6741" kern="1200">
          <a:solidFill>
            <a:schemeClr val="tx1"/>
          </a:solidFill>
          <a:latin typeface="+mn-lt"/>
          <a:ea typeface="+mn-ea"/>
          <a:cs typeface="+mn-cs"/>
        </a:defRPr>
      </a:lvl8pPr>
      <a:lvl9pPr marL="13590226" algn="l" defTabSz="1698778" rtl="0" eaLnBrk="1" latinLnBrk="0" hangingPunct="1">
        <a:defRPr sz="67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tiff"/><Relationship Id="rId1" Type="http://schemas.openxmlformats.org/officeDocument/2006/relationships/slideLayout" Target="../slideLayouts/slideLayout6.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DA317AC-C295-A609-AC15-9C76EA5EA2A5}"/>
              </a:ext>
            </a:extLst>
          </p:cNvPr>
          <p:cNvSpPr/>
          <p:nvPr/>
        </p:nvSpPr>
        <p:spPr>
          <a:xfrm>
            <a:off x="2620963" y="417513"/>
            <a:ext cx="37552312" cy="3490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nchor="ctr"/>
          <a:lstStyle/>
          <a:p>
            <a:pPr algn="ctr" defTabSz="3506327" eaLnBrk="1" fontAlgn="auto" hangingPunct="1">
              <a:spcBef>
                <a:spcPts val="0"/>
              </a:spcBef>
              <a:spcAft>
                <a:spcPts val="0"/>
              </a:spcAft>
              <a:defRPr/>
            </a:pPr>
            <a:r>
              <a:rPr lang="en-US" sz="7200" b="1" dirty="0">
                <a:solidFill>
                  <a:schemeClr val="tx2"/>
                </a:solidFill>
              </a:rPr>
              <a:t>PK-PD of new broad-spectrum agent BWC0977</a:t>
            </a:r>
          </a:p>
          <a:p>
            <a:pPr algn="ctr" defTabSz="3506327" eaLnBrk="1" fontAlgn="auto" hangingPunct="1">
              <a:spcBef>
                <a:spcPts val="0"/>
              </a:spcBef>
              <a:spcAft>
                <a:spcPts val="0"/>
              </a:spcAft>
              <a:defRPr/>
            </a:pPr>
            <a:r>
              <a:rPr lang="en-US" sz="4400" b="1" baseline="30000" dirty="0">
                <a:solidFill>
                  <a:schemeClr val="tx1"/>
                </a:solidFill>
              </a:rPr>
              <a:t>1</a:t>
            </a:r>
            <a:r>
              <a:rPr lang="en-US" sz="4400" b="1" dirty="0">
                <a:solidFill>
                  <a:schemeClr val="tx1"/>
                </a:solidFill>
              </a:rPr>
              <a:t>L. McEntee*, </a:t>
            </a:r>
            <a:r>
              <a:rPr lang="en-US" sz="4400" b="1" baseline="30000" dirty="0">
                <a:solidFill>
                  <a:schemeClr val="tx1"/>
                </a:solidFill>
              </a:rPr>
              <a:t>1</a:t>
            </a:r>
            <a:r>
              <a:rPr lang="en-US" sz="4400" b="1" dirty="0">
                <a:solidFill>
                  <a:schemeClr val="tx1"/>
                </a:solidFill>
              </a:rPr>
              <a:t>N. Farrington,</a:t>
            </a:r>
            <a:r>
              <a:rPr lang="en-US" sz="4400" b="1" baseline="30000" dirty="0">
                <a:solidFill>
                  <a:schemeClr val="tx1"/>
                </a:solidFill>
              </a:rPr>
              <a:t> 1</a:t>
            </a:r>
            <a:r>
              <a:rPr lang="en-US" sz="4400" b="1" dirty="0">
                <a:solidFill>
                  <a:schemeClr val="tx1"/>
                </a:solidFill>
              </a:rPr>
              <a:t>A. Johnson, </a:t>
            </a:r>
            <a:r>
              <a:rPr lang="en-US" sz="4400" b="1" baseline="30000" dirty="0">
                <a:solidFill>
                  <a:schemeClr val="tx1"/>
                </a:solidFill>
              </a:rPr>
              <a:t>1</a:t>
            </a:r>
            <a:r>
              <a:rPr lang="en-US" sz="4400" b="1" dirty="0">
                <a:solidFill>
                  <a:schemeClr val="tx1"/>
                </a:solidFill>
              </a:rPr>
              <a:t>I. Horner,</a:t>
            </a:r>
            <a:r>
              <a:rPr lang="en-US" sz="4400" b="1" baseline="30000" dirty="0">
                <a:solidFill>
                  <a:schemeClr val="tx1"/>
                </a:solidFill>
              </a:rPr>
              <a:t> 1</a:t>
            </a:r>
            <a:r>
              <a:rPr lang="en-US" sz="4400" b="1" dirty="0">
                <a:solidFill>
                  <a:schemeClr val="tx1"/>
                </a:solidFill>
              </a:rPr>
              <a:t>A. Stevenson, </a:t>
            </a:r>
            <a:r>
              <a:rPr lang="en-US" sz="4400" b="1" baseline="30000" dirty="0">
                <a:solidFill>
                  <a:schemeClr val="tx1"/>
                </a:solidFill>
              </a:rPr>
              <a:t>2</a:t>
            </a:r>
            <a:r>
              <a:rPr lang="en-US" sz="4400" b="1" dirty="0">
                <a:solidFill>
                  <a:schemeClr val="tx1"/>
                </a:solidFill>
              </a:rPr>
              <a:t>J. Unsworth, </a:t>
            </a:r>
            <a:r>
              <a:rPr lang="en-US" sz="4400" b="1" baseline="30000" dirty="0">
                <a:solidFill>
                  <a:schemeClr val="tx1"/>
                </a:solidFill>
              </a:rPr>
              <a:t>2</a:t>
            </a:r>
            <a:r>
              <a:rPr lang="en-US" sz="4400" b="1" dirty="0">
                <a:solidFill>
                  <a:schemeClr val="tx1"/>
                </a:solidFill>
              </a:rPr>
              <a:t>H. </a:t>
            </a:r>
            <a:r>
              <a:rPr lang="en-US" sz="4400" b="1" dirty="0" err="1">
                <a:solidFill>
                  <a:schemeClr val="tx1"/>
                </a:solidFill>
              </a:rPr>
              <a:t>Katakonda</a:t>
            </a:r>
            <a:r>
              <a:rPr lang="en-US" sz="4400" b="1" dirty="0">
                <a:solidFill>
                  <a:schemeClr val="tx1"/>
                </a:solidFill>
              </a:rPr>
              <a:t>,</a:t>
            </a:r>
            <a:r>
              <a:rPr lang="en-US" sz="4400" b="1" baseline="30000" dirty="0">
                <a:solidFill>
                  <a:schemeClr val="tx1"/>
                </a:solidFill>
              </a:rPr>
              <a:t> 2</a:t>
            </a:r>
            <a:r>
              <a:rPr lang="en-US" sz="4400" b="1" dirty="0">
                <a:solidFill>
                  <a:schemeClr val="tx1"/>
                </a:solidFill>
              </a:rPr>
              <a:t>B. Subramanian, </a:t>
            </a:r>
            <a:r>
              <a:rPr lang="en-US" sz="4400" b="1" baseline="30000" dirty="0">
                <a:solidFill>
                  <a:schemeClr val="tx1"/>
                </a:solidFill>
              </a:rPr>
              <a:t>1</a:t>
            </a:r>
            <a:r>
              <a:rPr lang="en-US" sz="4400" b="1" dirty="0">
                <a:solidFill>
                  <a:schemeClr val="tx1"/>
                </a:solidFill>
              </a:rPr>
              <a:t>S. Das, </a:t>
            </a:r>
            <a:r>
              <a:rPr lang="en-US" sz="4400" b="1" baseline="30000" dirty="0">
                <a:solidFill>
                  <a:schemeClr val="tx1"/>
                </a:solidFill>
              </a:rPr>
              <a:t>1</a:t>
            </a:r>
            <a:r>
              <a:rPr lang="en-US" sz="4400" b="1" dirty="0">
                <a:solidFill>
                  <a:schemeClr val="tx1"/>
                </a:solidFill>
              </a:rPr>
              <a:t>A-G. </a:t>
            </a:r>
            <a:r>
              <a:rPr lang="en-US" sz="4400" b="1" dirty="0" err="1">
                <a:solidFill>
                  <a:schemeClr val="tx1"/>
                </a:solidFill>
              </a:rPr>
              <a:t>Martson</a:t>
            </a:r>
            <a:endParaRPr lang="en-US" sz="4400" b="1" dirty="0">
              <a:solidFill>
                <a:schemeClr val="tx1"/>
              </a:solidFill>
            </a:endParaRPr>
          </a:p>
          <a:p>
            <a:pPr algn="ctr" defTabSz="3506327" eaLnBrk="1" fontAlgn="auto" hangingPunct="1">
              <a:spcBef>
                <a:spcPts val="0"/>
              </a:spcBef>
              <a:spcAft>
                <a:spcPts val="0"/>
              </a:spcAft>
              <a:defRPr/>
            </a:pPr>
            <a:r>
              <a:rPr lang="en-US" sz="2809" b="1" baseline="30000" dirty="0">
                <a:solidFill>
                  <a:schemeClr val="tx2"/>
                </a:solidFill>
              </a:rPr>
              <a:t>1</a:t>
            </a:r>
            <a:r>
              <a:rPr lang="en-US" sz="2809" b="1" dirty="0">
                <a:solidFill>
                  <a:schemeClr val="tx2"/>
                </a:solidFill>
              </a:rPr>
              <a:t>Antimicrobial Pharmacodynamics and Therapeutics, University of Liverpool, UK</a:t>
            </a:r>
          </a:p>
          <a:p>
            <a:pPr algn="ctr" defTabSz="3506327" eaLnBrk="1" fontAlgn="auto" hangingPunct="1">
              <a:spcBef>
                <a:spcPts val="0"/>
              </a:spcBef>
              <a:spcAft>
                <a:spcPts val="0"/>
              </a:spcAft>
              <a:defRPr/>
            </a:pPr>
            <a:r>
              <a:rPr lang="en-US" sz="2809" b="1" baseline="30000" dirty="0">
                <a:solidFill>
                  <a:schemeClr val="tx2"/>
                </a:solidFill>
              </a:rPr>
              <a:t>2</a:t>
            </a:r>
            <a:r>
              <a:rPr lang="en-US" sz="2809" b="1" dirty="0">
                <a:solidFill>
                  <a:schemeClr val="tx2"/>
                </a:solidFill>
              </a:rPr>
              <a:t>Bugworks, Bangalore, India</a:t>
            </a:r>
          </a:p>
          <a:p>
            <a:pPr algn="ctr" defTabSz="3506327" eaLnBrk="1" fontAlgn="auto" hangingPunct="1">
              <a:spcBef>
                <a:spcPts val="0"/>
              </a:spcBef>
              <a:spcAft>
                <a:spcPts val="0"/>
              </a:spcAft>
              <a:defRPr/>
            </a:pPr>
            <a:endParaRPr lang="en-US" sz="3121" b="1" dirty="0">
              <a:solidFill>
                <a:schemeClr val="tx2"/>
              </a:solidFill>
            </a:endParaRPr>
          </a:p>
        </p:txBody>
      </p:sp>
      <p:sp>
        <p:nvSpPr>
          <p:cNvPr id="7" name="Rectangle 6">
            <a:extLst>
              <a:ext uri="{FF2B5EF4-FFF2-40B4-BE49-F238E27FC236}">
                <a16:creationId xmlns:a16="http://schemas.microsoft.com/office/drawing/2014/main" id="{0F7A301B-93C8-3ED1-AFDE-29DDE6B1F7BC}"/>
              </a:ext>
            </a:extLst>
          </p:cNvPr>
          <p:cNvSpPr/>
          <p:nvPr/>
        </p:nvSpPr>
        <p:spPr>
          <a:xfrm>
            <a:off x="142875" y="2517775"/>
            <a:ext cx="12330113" cy="847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nchor="ctr"/>
          <a:lstStyle/>
          <a:p>
            <a:pPr defTabSz="3506327" eaLnBrk="1" fontAlgn="auto" hangingPunct="1">
              <a:spcBef>
                <a:spcPts val="0"/>
              </a:spcBef>
              <a:spcAft>
                <a:spcPts val="0"/>
              </a:spcAft>
              <a:defRPr/>
            </a:pPr>
            <a:r>
              <a:rPr lang="en-US" sz="2949" dirty="0">
                <a:solidFill>
                  <a:schemeClr val="tx1">
                    <a:lumMod val="65000"/>
                    <a:lumOff val="35000"/>
                  </a:schemeClr>
                </a:solidFill>
              </a:rPr>
              <a:t>Thursday 21</a:t>
            </a:r>
            <a:r>
              <a:rPr lang="en-US" sz="2949" baseline="30000" dirty="0">
                <a:solidFill>
                  <a:schemeClr val="tx1">
                    <a:lumMod val="65000"/>
                    <a:lumOff val="35000"/>
                  </a:schemeClr>
                </a:solidFill>
              </a:rPr>
              <a:t>st</a:t>
            </a:r>
            <a:r>
              <a:rPr lang="en-US" sz="2949" dirty="0">
                <a:solidFill>
                  <a:schemeClr val="tx1">
                    <a:lumMod val="65000"/>
                    <a:lumOff val="35000"/>
                  </a:schemeClr>
                </a:solidFill>
              </a:rPr>
              <a:t> September 2023, Poster number 97, ASM/ESCMID 2023 </a:t>
            </a:r>
          </a:p>
        </p:txBody>
      </p:sp>
      <p:cxnSp>
        <p:nvCxnSpPr>
          <p:cNvPr id="152" name="Straight Connector 151">
            <a:extLst>
              <a:ext uri="{FF2B5EF4-FFF2-40B4-BE49-F238E27FC236}">
                <a16:creationId xmlns:a16="http://schemas.microsoft.com/office/drawing/2014/main" id="{0409E3E3-93F2-7688-39C3-4414943CABB1}"/>
              </a:ext>
            </a:extLst>
          </p:cNvPr>
          <p:cNvCxnSpPr>
            <a:cxnSpLocks/>
          </p:cNvCxnSpPr>
          <p:nvPr/>
        </p:nvCxnSpPr>
        <p:spPr>
          <a:xfrm>
            <a:off x="136525" y="3533775"/>
            <a:ext cx="42522775" cy="0"/>
          </a:xfrm>
          <a:prstGeom prst="line">
            <a:avLst/>
          </a:prstGeom>
          <a:ln w="12700" cmpd="sng">
            <a:solidFill>
              <a:schemeClr val="tx2"/>
            </a:solidFill>
            <a:prstDash val="solid"/>
          </a:ln>
        </p:spPr>
        <p:style>
          <a:lnRef idx="2">
            <a:schemeClr val="accent1"/>
          </a:lnRef>
          <a:fillRef idx="0">
            <a:schemeClr val="accent1"/>
          </a:fillRef>
          <a:effectRef idx="1">
            <a:schemeClr val="accent1"/>
          </a:effectRef>
          <a:fontRef idx="minor">
            <a:schemeClr val="tx1"/>
          </a:fontRef>
        </p:style>
      </p:cxnSp>
      <p:sp>
        <p:nvSpPr>
          <p:cNvPr id="155" name="Rectangle 154">
            <a:extLst>
              <a:ext uri="{FF2B5EF4-FFF2-40B4-BE49-F238E27FC236}">
                <a16:creationId xmlns:a16="http://schemas.microsoft.com/office/drawing/2014/main" id="{0E8AE570-ADA9-9255-6BFF-C9BC66571676}"/>
              </a:ext>
            </a:extLst>
          </p:cNvPr>
          <p:cNvSpPr/>
          <p:nvPr/>
        </p:nvSpPr>
        <p:spPr>
          <a:xfrm>
            <a:off x="30637163" y="2517775"/>
            <a:ext cx="12007850" cy="847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nchor="ctr"/>
          <a:lstStyle/>
          <a:p>
            <a:pPr algn="r" defTabSz="3506327" eaLnBrk="1" fontAlgn="auto" hangingPunct="1">
              <a:spcBef>
                <a:spcPts val="0"/>
              </a:spcBef>
              <a:spcAft>
                <a:spcPts val="0"/>
              </a:spcAft>
              <a:defRPr/>
            </a:pPr>
            <a:r>
              <a:rPr lang="en-US" sz="2949" dirty="0">
                <a:solidFill>
                  <a:schemeClr val="tx1">
                    <a:lumMod val="65000"/>
                    <a:lumOff val="35000"/>
                  </a:schemeClr>
                </a:solidFill>
              </a:rPr>
              <a:t>University of Liverpool, </a:t>
            </a:r>
            <a:r>
              <a:rPr lang="en-US" sz="2949" dirty="0" err="1">
                <a:solidFill>
                  <a:schemeClr val="tx1">
                    <a:lumMod val="65000"/>
                    <a:lumOff val="35000"/>
                  </a:schemeClr>
                </a:solidFill>
              </a:rPr>
              <a:t>l.mcentee@liverpool.ac.uk</a:t>
            </a:r>
            <a:endParaRPr lang="en-US" sz="2949" dirty="0">
              <a:solidFill>
                <a:schemeClr val="tx1">
                  <a:lumMod val="65000"/>
                  <a:lumOff val="35000"/>
                </a:schemeClr>
              </a:solidFill>
            </a:endParaRPr>
          </a:p>
        </p:txBody>
      </p:sp>
      <p:sp>
        <p:nvSpPr>
          <p:cNvPr id="162" name="Rectangle 161">
            <a:extLst>
              <a:ext uri="{FF2B5EF4-FFF2-40B4-BE49-F238E27FC236}">
                <a16:creationId xmlns:a16="http://schemas.microsoft.com/office/drawing/2014/main" id="{D06416E2-5AE5-7810-A8D7-4F8C9845E37F}"/>
              </a:ext>
            </a:extLst>
          </p:cNvPr>
          <p:cNvSpPr/>
          <p:nvPr/>
        </p:nvSpPr>
        <p:spPr>
          <a:xfrm>
            <a:off x="136525" y="8332788"/>
            <a:ext cx="17564100" cy="9632950"/>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lstStyle/>
          <a:p>
            <a:pPr marL="39673" algn="just" defTabSz="3506327" eaLnBrk="1" fontAlgn="auto" hangingPunct="1">
              <a:spcBef>
                <a:spcPts val="1562"/>
              </a:spcBef>
              <a:spcAft>
                <a:spcPts val="0"/>
              </a:spcAft>
              <a:defRPr/>
            </a:pPr>
            <a:r>
              <a:rPr lang="en-US" sz="3200" b="1" dirty="0">
                <a:solidFill>
                  <a:srgbClr val="201E7B"/>
                </a:solidFill>
              </a:rPr>
              <a:t>The mouse infection model</a:t>
            </a:r>
          </a:p>
          <a:p>
            <a:pPr marL="39673" algn="just" defTabSz="3506327" eaLnBrk="1" fontAlgn="auto" hangingPunct="1">
              <a:spcBef>
                <a:spcPts val="1562"/>
              </a:spcBef>
              <a:spcAft>
                <a:spcPts val="0"/>
              </a:spcAft>
              <a:defRPr/>
            </a:pPr>
            <a:r>
              <a:rPr lang="en-US" sz="3200" dirty="0">
                <a:solidFill>
                  <a:srgbClr val="201E7B"/>
                </a:solidFill>
              </a:rPr>
              <a:t>A 26-hour neutropenic murine thigh infection model was used for dose ranging and fractionation. Challenge strain </a:t>
            </a:r>
            <a:r>
              <a:rPr lang="en-US" sz="3200" i="1" dirty="0">
                <a:solidFill>
                  <a:srgbClr val="201E7B"/>
                </a:solidFill>
              </a:rPr>
              <a:t>P. aeruginosa </a:t>
            </a:r>
            <a:r>
              <a:rPr lang="en-US" sz="3200" dirty="0">
                <a:solidFill>
                  <a:srgbClr val="201E7B"/>
                </a:solidFill>
              </a:rPr>
              <a:t>NCTC 13921 was used for dose fractionation studies and PK.  A destructive design was employed.  Mice were dosed subcutaneously 2 hours post-infection.  Plasma samples were quantified for PK and bacterial density (CFU/g) was quantified for PD.  PD endpoints were compared to a 2-hour baseline control for stasis</a:t>
            </a:r>
          </a:p>
          <a:p>
            <a:pPr marL="39673" algn="just" defTabSz="3506327" eaLnBrk="1" fontAlgn="auto" hangingPunct="1">
              <a:spcBef>
                <a:spcPts val="1562"/>
              </a:spcBef>
              <a:spcAft>
                <a:spcPts val="0"/>
              </a:spcAft>
              <a:defRPr/>
            </a:pPr>
            <a:r>
              <a:rPr lang="en-US" sz="3200" b="1" dirty="0">
                <a:solidFill>
                  <a:srgbClr val="201E7B"/>
                </a:solidFill>
              </a:rPr>
              <a:t>Dose range and fractionation studies</a:t>
            </a:r>
          </a:p>
          <a:p>
            <a:pPr marL="39673" algn="just" defTabSz="3506327" eaLnBrk="1" fontAlgn="auto" hangingPunct="1">
              <a:spcBef>
                <a:spcPts val="1562"/>
              </a:spcBef>
              <a:spcAft>
                <a:spcPts val="0"/>
              </a:spcAft>
              <a:defRPr/>
            </a:pPr>
            <a:r>
              <a:rPr lang="en-US" sz="3200" dirty="0">
                <a:solidFill>
                  <a:srgbClr val="201E7B"/>
                </a:solidFill>
              </a:rPr>
              <a:t>BWC0977 was fractionated to give 160 mg/kg q24h, 80 mg/kg q12h, 40 mg/kg q6h with PD samples taken 2, 8, 14, 26 hours post-infection. For dose ranging, BWC0977 was administered every 8 hours and polymyxin B was used as comparator control against 11 isolates (Table 1). </a:t>
            </a:r>
          </a:p>
          <a:p>
            <a:pPr marL="39673" algn="just" defTabSz="3506327" eaLnBrk="1" fontAlgn="auto" hangingPunct="1">
              <a:spcBef>
                <a:spcPts val="1562"/>
              </a:spcBef>
              <a:spcAft>
                <a:spcPts val="0"/>
              </a:spcAft>
              <a:defRPr/>
            </a:pPr>
            <a:r>
              <a:rPr lang="en-US" sz="3200" b="1" dirty="0">
                <a:solidFill>
                  <a:srgbClr val="201E7B"/>
                </a:solidFill>
              </a:rPr>
              <a:t>PK</a:t>
            </a:r>
            <a:endParaRPr lang="en-US" sz="3200" dirty="0">
              <a:solidFill>
                <a:srgbClr val="201E7B"/>
              </a:solidFill>
            </a:endParaRPr>
          </a:p>
          <a:p>
            <a:pPr marL="39673" algn="just" defTabSz="3506327" eaLnBrk="1" fontAlgn="auto" hangingPunct="1">
              <a:spcBef>
                <a:spcPts val="1562"/>
              </a:spcBef>
              <a:spcAft>
                <a:spcPts val="0"/>
              </a:spcAft>
              <a:defRPr/>
            </a:pPr>
            <a:r>
              <a:rPr lang="en-US" sz="3200" dirty="0">
                <a:solidFill>
                  <a:srgbClr val="201E7B"/>
                </a:solidFill>
              </a:rPr>
              <a:t>In the PK study, BWC0977 doses of 10, 40, 80, and 120 mg/kg were administered once with plasma samples taken at 0, 0.5, 1, 2, 4, 6, 8, and 24 hours post-dose</a:t>
            </a:r>
          </a:p>
          <a:p>
            <a:pPr marL="39673" algn="just" defTabSz="3506327" eaLnBrk="1" fontAlgn="auto" hangingPunct="1">
              <a:spcBef>
                <a:spcPts val="1562"/>
              </a:spcBef>
              <a:spcAft>
                <a:spcPts val="0"/>
              </a:spcAft>
              <a:defRPr/>
            </a:pPr>
            <a:r>
              <a:rPr lang="en-US" sz="3200" b="1" dirty="0">
                <a:solidFill>
                  <a:srgbClr val="201E7B"/>
                </a:solidFill>
              </a:rPr>
              <a:t>PK-PD analysis </a:t>
            </a:r>
            <a:endParaRPr lang="en-US" sz="3200" dirty="0">
              <a:solidFill>
                <a:srgbClr val="201E7B"/>
              </a:solidFill>
            </a:endParaRPr>
          </a:p>
          <a:p>
            <a:pPr marL="39673" algn="just" defTabSz="3506327" eaLnBrk="1" fontAlgn="auto" hangingPunct="1">
              <a:spcBef>
                <a:spcPts val="1562"/>
              </a:spcBef>
              <a:spcAft>
                <a:spcPts val="0"/>
              </a:spcAft>
              <a:defRPr/>
            </a:pPr>
            <a:r>
              <a:rPr lang="en-US" sz="3200" dirty="0">
                <a:solidFill>
                  <a:srgbClr val="201E7B"/>
                </a:solidFill>
              </a:rPr>
              <a:t>The population PK modeling and further PK-PD analysis was performed in </a:t>
            </a:r>
            <a:r>
              <a:rPr lang="en-US" sz="3200" dirty="0" err="1">
                <a:solidFill>
                  <a:srgbClr val="201E7B"/>
                </a:solidFill>
              </a:rPr>
              <a:t>Pmetrics</a:t>
            </a:r>
            <a:r>
              <a:rPr lang="en-US" sz="3200" dirty="0">
                <a:solidFill>
                  <a:srgbClr val="201E7B"/>
                </a:solidFill>
              </a:rPr>
              <a:t> and ADAPT5.  The murine protein binding estimate was 87.4%</a:t>
            </a:r>
          </a:p>
          <a:p>
            <a:pPr marL="493043" indent="-445911" algn="just" defTabSz="3506327" eaLnBrk="1" fontAlgn="auto" hangingPunct="1">
              <a:spcBef>
                <a:spcPts val="0"/>
              </a:spcBef>
              <a:spcAft>
                <a:spcPts val="0"/>
              </a:spcAft>
              <a:buFont typeface="Arial" charset="0"/>
              <a:buChar char="•"/>
              <a:defRPr/>
            </a:pPr>
            <a:endParaRPr lang="en-US" sz="3200" i="1" dirty="0">
              <a:solidFill>
                <a:srgbClr val="201E7B"/>
              </a:solidFill>
            </a:endParaRPr>
          </a:p>
          <a:p>
            <a:pPr marL="493043" indent="-445911" algn="just" defTabSz="3506327" eaLnBrk="1" fontAlgn="auto" hangingPunct="1">
              <a:spcBef>
                <a:spcPts val="0"/>
              </a:spcBef>
              <a:spcAft>
                <a:spcPts val="0"/>
              </a:spcAft>
              <a:buFont typeface="Arial" charset="0"/>
              <a:buChar char="•"/>
              <a:defRPr/>
            </a:pPr>
            <a:endParaRPr lang="en-US" sz="3200" dirty="0">
              <a:solidFill>
                <a:srgbClr val="201E7B"/>
              </a:solidFill>
            </a:endParaRPr>
          </a:p>
        </p:txBody>
      </p:sp>
      <p:sp>
        <p:nvSpPr>
          <p:cNvPr id="163" name="Rectangle 162">
            <a:extLst>
              <a:ext uri="{FF2B5EF4-FFF2-40B4-BE49-F238E27FC236}">
                <a16:creationId xmlns:a16="http://schemas.microsoft.com/office/drawing/2014/main" id="{39656D0D-7FCE-BD21-6A4C-EC14D46ABAD3}"/>
              </a:ext>
            </a:extLst>
          </p:cNvPr>
          <p:cNvSpPr>
            <a:spLocks/>
          </p:cNvSpPr>
          <p:nvPr/>
        </p:nvSpPr>
        <p:spPr>
          <a:xfrm>
            <a:off x="142875" y="3776663"/>
            <a:ext cx="17564100" cy="99377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nchor="ctr"/>
          <a:lstStyle/>
          <a:p>
            <a:pPr algn="ctr" defTabSz="3506327" eaLnBrk="1" fontAlgn="auto" hangingPunct="1">
              <a:spcBef>
                <a:spcPts val="0"/>
              </a:spcBef>
              <a:spcAft>
                <a:spcPts val="0"/>
              </a:spcAft>
              <a:defRPr/>
            </a:pPr>
            <a:r>
              <a:rPr lang="en-US" sz="4213" b="1" spc="424" dirty="0">
                <a:solidFill>
                  <a:schemeClr val="bg1"/>
                </a:solidFill>
              </a:rPr>
              <a:t>INTRODUCTION</a:t>
            </a:r>
          </a:p>
        </p:txBody>
      </p:sp>
      <p:sp>
        <p:nvSpPr>
          <p:cNvPr id="164" name="Rectangle 163">
            <a:extLst>
              <a:ext uri="{FF2B5EF4-FFF2-40B4-BE49-F238E27FC236}">
                <a16:creationId xmlns:a16="http://schemas.microsoft.com/office/drawing/2014/main" id="{C08A308E-0236-CF49-B695-D54D214B0012}"/>
              </a:ext>
            </a:extLst>
          </p:cNvPr>
          <p:cNvSpPr/>
          <p:nvPr/>
        </p:nvSpPr>
        <p:spPr>
          <a:xfrm>
            <a:off x="136525" y="7167563"/>
            <a:ext cx="17564100" cy="98583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nchor="ctr"/>
          <a:lstStyle/>
          <a:p>
            <a:pPr algn="ctr" defTabSz="3506327" eaLnBrk="1" fontAlgn="auto" hangingPunct="1">
              <a:spcBef>
                <a:spcPts val="0"/>
              </a:spcBef>
              <a:spcAft>
                <a:spcPts val="0"/>
              </a:spcAft>
              <a:defRPr/>
            </a:pPr>
            <a:r>
              <a:rPr lang="en-US" sz="4213" b="1" spc="424" dirty="0">
                <a:solidFill>
                  <a:schemeClr val="bg1"/>
                </a:solidFill>
              </a:rPr>
              <a:t>METHODS</a:t>
            </a:r>
          </a:p>
        </p:txBody>
      </p:sp>
      <p:sp>
        <p:nvSpPr>
          <p:cNvPr id="167" name="Rectangle 166">
            <a:extLst>
              <a:ext uri="{FF2B5EF4-FFF2-40B4-BE49-F238E27FC236}">
                <a16:creationId xmlns:a16="http://schemas.microsoft.com/office/drawing/2014/main" id="{9A4528A5-EDB8-C40B-C363-72FE53EDA460}"/>
              </a:ext>
            </a:extLst>
          </p:cNvPr>
          <p:cNvSpPr/>
          <p:nvPr/>
        </p:nvSpPr>
        <p:spPr>
          <a:xfrm>
            <a:off x="17856200" y="3776663"/>
            <a:ext cx="24803100" cy="993775"/>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nchor="ctr"/>
          <a:lstStyle/>
          <a:p>
            <a:pPr algn="ctr" defTabSz="3506327" eaLnBrk="1" fontAlgn="auto" hangingPunct="1">
              <a:spcBef>
                <a:spcPts val="0"/>
              </a:spcBef>
              <a:spcAft>
                <a:spcPts val="0"/>
              </a:spcAft>
              <a:defRPr/>
            </a:pPr>
            <a:r>
              <a:rPr lang="en-US" sz="4213" b="1" spc="424" dirty="0">
                <a:solidFill>
                  <a:schemeClr val="bg1"/>
                </a:solidFill>
              </a:rPr>
              <a:t>RESULTS</a:t>
            </a:r>
          </a:p>
        </p:txBody>
      </p:sp>
      <p:sp>
        <p:nvSpPr>
          <p:cNvPr id="24" name="Rectangle 23">
            <a:extLst>
              <a:ext uri="{FF2B5EF4-FFF2-40B4-BE49-F238E27FC236}">
                <a16:creationId xmlns:a16="http://schemas.microsoft.com/office/drawing/2014/main" id="{B0B44405-6C73-8619-43F2-20A8998A6A87}"/>
              </a:ext>
            </a:extLst>
          </p:cNvPr>
          <p:cNvSpPr>
            <a:spLocks/>
          </p:cNvSpPr>
          <p:nvPr/>
        </p:nvSpPr>
        <p:spPr>
          <a:xfrm>
            <a:off x="18026063" y="27790775"/>
            <a:ext cx="24618950" cy="99695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nchor="ctr"/>
          <a:lstStyle/>
          <a:p>
            <a:pPr algn="ctr" defTabSz="3506327" eaLnBrk="1" fontAlgn="auto" hangingPunct="1">
              <a:spcBef>
                <a:spcPts val="0"/>
              </a:spcBef>
              <a:spcAft>
                <a:spcPts val="0"/>
              </a:spcAft>
              <a:defRPr/>
            </a:pPr>
            <a:r>
              <a:rPr lang="en-US" sz="4213" b="1" spc="424" dirty="0">
                <a:solidFill>
                  <a:schemeClr val="bg1"/>
                </a:solidFill>
              </a:rPr>
              <a:t>CONCLUSIONS</a:t>
            </a:r>
          </a:p>
        </p:txBody>
      </p:sp>
      <p:sp>
        <p:nvSpPr>
          <p:cNvPr id="22" name="Rectangle 21">
            <a:extLst>
              <a:ext uri="{FF2B5EF4-FFF2-40B4-BE49-F238E27FC236}">
                <a16:creationId xmlns:a16="http://schemas.microsoft.com/office/drawing/2014/main" id="{26364A6C-79D0-71DB-FFC6-A6A53444AC49}"/>
              </a:ext>
            </a:extLst>
          </p:cNvPr>
          <p:cNvSpPr/>
          <p:nvPr/>
        </p:nvSpPr>
        <p:spPr>
          <a:xfrm>
            <a:off x="142875" y="4868863"/>
            <a:ext cx="17557750" cy="2201862"/>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lstStyle/>
          <a:p>
            <a:pPr marL="39673" algn="just" defTabSz="3506327" eaLnBrk="1" fontAlgn="auto" hangingPunct="1">
              <a:spcBef>
                <a:spcPts val="1562"/>
              </a:spcBef>
              <a:spcAft>
                <a:spcPts val="0"/>
              </a:spcAft>
              <a:defRPr/>
            </a:pPr>
            <a:r>
              <a:rPr lang="en-US" sz="3200" dirty="0">
                <a:solidFill>
                  <a:srgbClr val="201E7B"/>
                </a:solidFill>
              </a:rPr>
              <a:t>New antibacterial agents for drug-resistant infections are urgently needed. BWC0977 is a novel, potent gyrase-topoisomerase inhibitor with activity against ESBLs, </a:t>
            </a:r>
            <a:r>
              <a:rPr lang="en-US" sz="3200" dirty="0" err="1">
                <a:solidFill>
                  <a:srgbClr val="201E7B"/>
                </a:solidFill>
              </a:rPr>
              <a:t>AmpC</a:t>
            </a:r>
            <a:r>
              <a:rPr lang="en-US" sz="3200" dirty="0">
                <a:solidFill>
                  <a:srgbClr val="201E7B"/>
                </a:solidFill>
              </a:rPr>
              <a:t>, KPCs, and fluoroquinolone-resistant strains currently being assessed in a Phase 1 clinical </a:t>
            </a:r>
            <a:r>
              <a:rPr lang="en-US" sz="3200" dirty="0" err="1">
                <a:solidFill>
                  <a:srgbClr val="201E7B"/>
                </a:solidFill>
              </a:rPr>
              <a:t>programme</a:t>
            </a:r>
            <a:r>
              <a:rPr lang="en-US" sz="3200" dirty="0">
                <a:solidFill>
                  <a:srgbClr val="201E7B"/>
                </a:solidFill>
              </a:rPr>
              <a:t>. Herein we describe the PK-PD of BWC0977 assessed in the murine thigh infection model. </a:t>
            </a:r>
          </a:p>
          <a:p>
            <a:pPr marL="493043" indent="-445911" algn="just" defTabSz="3506327" eaLnBrk="1" fontAlgn="auto" hangingPunct="1">
              <a:spcBef>
                <a:spcPts val="0"/>
              </a:spcBef>
              <a:spcAft>
                <a:spcPts val="0"/>
              </a:spcAft>
              <a:buFont typeface="Arial" panose="020B0604020202020204" pitchFamily="34" charset="0"/>
              <a:buChar char="•"/>
              <a:defRPr/>
            </a:pPr>
            <a:endParaRPr lang="en-US" sz="3200" dirty="0">
              <a:solidFill>
                <a:srgbClr val="201E7B"/>
              </a:solidFill>
            </a:endParaRPr>
          </a:p>
          <a:p>
            <a:pPr marL="493043" indent="-445911" algn="just" defTabSz="3506327" eaLnBrk="1" fontAlgn="auto" hangingPunct="1">
              <a:spcBef>
                <a:spcPts val="0"/>
              </a:spcBef>
              <a:spcAft>
                <a:spcPts val="0"/>
              </a:spcAft>
              <a:buFont typeface="Arial" charset="0"/>
              <a:buChar char="•"/>
              <a:defRPr/>
            </a:pPr>
            <a:endParaRPr lang="en-US" sz="3200" i="1" dirty="0">
              <a:solidFill>
                <a:srgbClr val="201E7B"/>
              </a:solidFill>
            </a:endParaRPr>
          </a:p>
          <a:p>
            <a:pPr marL="2136440" lvl="1" indent="-445911" algn="just" defTabSz="3506327" eaLnBrk="1" fontAlgn="auto" hangingPunct="1">
              <a:spcBef>
                <a:spcPts val="0"/>
              </a:spcBef>
              <a:spcAft>
                <a:spcPts val="0"/>
              </a:spcAft>
              <a:buFont typeface="Arial" charset="0"/>
              <a:buChar char="•"/>
              <a:defRPr/>
            </a:pPr>
            <a:endParaRPr lang="en-US" sz="3200" dirty="0">
              <a:solidFill>
                <a:srgbClr val="201E7B"/>
              </a:solidFill>
            </a:endParaRPr>
          </a:p>
        </p:txBody>
      </p:sp>
      <p:pic>
        <p:nvPicPr>
          <p:cNvPr id="8203" name="Picture 9">
            <a:extLst>
              <a:ext uri="{FF2B5EF4-FFF2-40B4-BE49-F238E27FC236}">
                <a16:creationId xmlns:a16="http://schemas.microsoft.com/office/drawing/2014/main" id="{C97DAD57-2DA2-3B1E-4A3C-A0DF36B58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47013" y="190500"/>
            <a:ext cx="9412287"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a:extLst>
              <a:ext uri="{FF2B5EF4-FFF2-40B4-BE49-F238E27FC236}">
                <a16:creationId xmlns:a16="http://schemas.microsoft.com/office/drawing/2014/main" id="{B1C06CCB-08B1-0A2A-2A61-94DFAE999778}"/>
              </a:ext>
            </a:extLst>
          </p:cNvPr>
          <p:cNvSpPr/>
          <p:nvPr/>
        </p:nvSpPr>
        <p:spPr>
          <a:xfrm>
            <a:off x="136525" y="18103850"/>
            <a:ext cx="17618075" cy="995363"/>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nchor="ctr"/>
          <a:lstStyle/>
          <a:p>
            <a:pPr algn="ctr" defTabSz="3506327" eaLnBrk="1" fontAlgn="auto" hangingPunct="1">
              <a:spcBef>
                <a:spcPts val="0"/>
              </a:spcBef>
              <a:spcAft>
                <a:spcPts val="0"/>
              </a:spcAft>
              <a:defRPr/>
            </a:pPr>
            <a:r>
              <a:rPr lang="en-US" sz="4213" b="1" spc="424" dirty="0">
                <a:solidFill>
                  <a:schemeClr val="bg1"/>
                </a:solidFill>
              </a:rPr>
              <a:t>RESULTS</a:t>
            </a:r>
          </a:p>
        </p:txBody>
      </p:sp>
      <p:sp>
        <p:nvSpPr>
          <p:cNvPr id="8" name="Rectangle 7">
            <a:extLst>
              <a:ext uri="{FF2B5EF4-FFF2-40B4-BE49-F238E27FC236}">
                <a16:creationId xmlns:a16="http://schemas.microsoft.com/office/drawing/2014/main" id="{31632A46-AFA7-F967-E0B7-54224C667CF7}"/>
              </a:ext>
            </a:extLst>
          </p:cNvPr>
          <p:cNvSpPr/>
          <p:nvPr/>
        </p:nvSpPr>
        <p:spPr>
          <a:xfrm>
            <a:off x="18026063" y="28925838"/>
            <a:ext cx="24618950" cy="1155700"/>
          </a:xfrm>
          <a:prstGeom prst="rect">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169656" tIns="84829" rIns="169656" bIns="84829"/>
          <a:lstStyle/>
          <a:p>
            <a:pPr marL="25425" algn="just" defTabSz="3506327" eaLnBrk="1" fontAlgn="auto" hangingPunct="1">
              <a:spcBef>
                <a:spcPts val="1001"/>
              </a:spcBef>
              <a:spcAft>
                <a:spcPts val="0"/>
              </a:spcAft>
              <a:defRPr/>
            </a:pPr>
            <a:r>
              <a:rPr lang="en-US" sz="3200" dirty="0">
                <a:solidFill>
                  <a:srgbClr val="201E7B"/>
                </a:solidFill>
              </a:rPr>
              <a:t>The novel drug BWC0977 shows excellent activity against various bacterial strains and the defined PK/PD index for efficacy is </a:t>
            </a:r>
            <a:r>
              <a:rPr lang="en-US" sz="3200" i="1" dirty="0" err="1">
                <a:solidFill>
                  <a:srgbClr val="201E7B"/>
                </a:solidFill>
              </a:rPr>
              <a:t>f</a:t>
            </a:r>
            <a:r>
              <a:rPr lang="en-US" sz="3200" dirty="0" err="1">
                <a:solidFill>
                  <a:srgbClr val="201E7B"/>
                </a:solidFill>
              </a:rPr>
              <a:t>AUC</a:t>
            </a:r>
            <a:r>
              <a:rPr lang="en-US" sz="3200" dirty="0">
                <a:solidFill>
                  <a:srgbClr val="201E7B"/>
                </a:solidFill>
              </a:rPr>
              <a:t>/MIC</a:t>
            </a:r>
            <a:endParaRPr lang="en-US" sz="3121" dirty="0">
              <a:solidFill>
                <a:srgbClr val="201E7B"/>
              </a:solidFill>
            </a:endParaRPr>
          </a:p>
          <a:p>
            <a:pPr marL="493043" indent="-445911" algn="just" defTabSz="3506327" eaLnBrk="1" fontAlgn="auto" hangingPunct="1">
              <a:spcBef>
                <a:spcPts val="0"/>
              </a:spcBef>
              <a:spcAft>
                <a:spcPts val="0"/>
              </a:spcAft>
              <a:buFont typeface="Arial" charset="0"/>
              <a:buChar char="•"/>
              <a:defRPr/>
            </a:pPr>
            <a:endParaRPr lang="en-US" sz="3121" i="1" dirty="0">
              <a:solidFill>
                <a:srgbClr val="201E7B"/>
              </a:solidFill>
            </a:endParaRPr>
          </a:p>
          <a:p>
            <a:pPr marL="2136440" lvl="1" indent="-445911" algn="just" defTabSz="3506327" eaLnBrk="1" fontAlgn="auto" hangingPunct="1">
              <a:spcBef>
                <a:spcPts val="0"/>
              </a:spcBef>
              <a:spcAft>
                <a:spcPts val="0"/>
              </a:spcAft>
              <a:buFont typeface="Arial" charset="0"/>
              <a:buChar char="•"/>
              <a:defRPr/>
            </a:pPr>
            <a:endParaRPr lang="en-US" sz="3121" dirty="0">
              <a:solidFill>
                <a:srgbClr val="201E7B"/>
              </a:solidFill>
            </a:endParaRPr>
          </a:p>
        </p:txBody>
      </p:sp>
      <p:sp>
        <p:nvSpPr>
          <p:cNvPr id="15" name="Rectangle 14">
            <a:extLst>
              <a:ext uri="{FF2B5EF4-FFF2-40B4-BE49-F238E27FC236}">
                <a16:creationId xmlns:a16="http://schemas.microsoft.com/office/drawing/2014/main" id="{6CC3A04D-BEB2-2332-4D44-2120BE14B0C9}"/>
              </a:ext>
            </a:extLst>
          </p:cNvPr>
          <p:cNvSpPr/>
          <p:nvPr/>
        </p:nvSpPr>
        <p:spPr>
          <a:xfrm>
            <a:off x="836613" y="29354463"/>
            <a:ext cx="11907837" cy="7270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2251" tIns="66123" rIns="132251" bIns="66123"/>
          <a:lstStyle/>
          <a:p>
            <a:pPr marL="39673" algn="just" defTabSz="3506327" eaLnBrk="1" fontAlgn="auto" hangingPunct="1">
              <a:lnSpc>
                <a:spcPct val="150000"/>
              </a:lnSpc>
              <a:spcBef>
                <a:spcPts val="1562"/>
              </a:spcBef>
              <a:spcAft>
                <a:spcPts val="0"/>
              </a:spcAft>
              <a:defRPr/>
            </a:pPr>
            <a:r>
              <a:rPr lang="en-US" sz="3000" dirty="0">
                <a:solidFill>
                  <a:srgbClr val="201E7B"/>
                </a:solidFill>
              </a:rPr>
              <a:t>Figure 1. Murine plasma PK of BWC0977 (LLQ = 0.05 mg/L)</a:t>
            </a:r>
          </a:p>
        </p:txBody>
      </p:sp>
      <p:sp>
        <p:nvSpPr>
          <p:cNvPr id="16" name="Rectangle 15">
            <a:extLst>
              <a:ext uri="{FF2B5EF4-FFF2-40B4-BE49-F238E27FC236}">
                <a16:creationId xmlns:a16="http://schemas.microsoft.com/office/drawing/2014/main" id="{E647CB74-D3D8-02FD-E3BF-5BECB9CBA4B2}"/>
              </a:ext>
            </a:extLst>
          </p:cNvPr>
          <p:cNvSpPr/>
          <p:nvPr/>
        </p:nvSpPr>
        <p:spPr>
          <a:xfrm>
            <a:off x="136525" y="19326225"/>
            <a:ext cx="17370425" cy="993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2251" tIns="66123" rIns="132251" bIns="66123"/>
          <a:lstStyle/>
          <a:p>
            <a:pPr marL="39673" algn="just" defTabSz="3506327" eaLnBrk="1" fontAlgn="auto" hangingPunct="1">
              <a:spcBef>
                <a:spcPts val="1562"/>
              </a:spcBef>
              <a:spcAft>
                <a:spcPts val="0"/>
              </a:spcAft>
              <a:defRPr/>
            </a:pPr>
            <a:r>
              <a:rPr lang="en-US" sz="3200" b="1" dirty="0">
                <a:solidFill>
                  <a:srgbClr val="201E7B"/>
                </a:solidFill>
              </a:rPr>
              <a:t>Murine PK: </a:t>
            </a:r>
            <a:r>
              <a:rPr lang="en-US" sz="3200" dirty="0">
                <a:solidFill>
                  <a:srgbClr val="201E7B"/>
                </a:solidFill>
              </a:rPr>
              <a:t>Figure 1 shows the concentration-time profiles of BWC0977 in the mouse, which were dose proportional. A population PK model was fitted to the data.</a:t>
            </a:r>
          </a:p>
        </p:txBody>
      </p:sp>
      <p:pic>
        <p:nvPicPr>
          <p:cNvPr id="8208" name="Picture 24">
            <a:extLst>
              <a:ext uri="{FF2B5EF4-FFF2-40B4-BE49-F238E27FC236}">
                <a16:creationId xmlns:a16="http://schemas.microsoft.com/office/drawing/2014/main" id="{D4D19B00-86DB-11C3-3623-C25BAB9771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 y="20940713"/>
            <a:ext cx="12874625" cy="842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7" name="Table 3">
            <a:extLst>
              <a:ext uri="{FF2B5EF4-FFF2-40B4-BE49-F238E27FC236}">
                <a16:creationId xmlns:a16="http://schemas.microsoft.com/office/drawing/2014/main" id="{A0915EE4-5798-33AB-EAAC-0DEDFD075BF5}"/>
              </a:ext>
            </a:extLst>
          </p:cNvPr>
          <p:cNvGraphicFramePr>
            <a:graphicFrameLocks noGrp="1"/>
          </p:cNvGraphicFramePr>
          <p:nvPr>
            <p:extLst>
              <p:ext uri="{D42A27DB-BD31-4B8C-83A1-F6EECF244321}">
                <p14:modId xmlns:p14="http://schemas.microsoft.com/office/powerpoint/2010/main" val="1097793328"/>
              </p:ext>
            </p:extLst>
          </p:nvPr>
        </p:nvGraphicFramePr>
        <p:xfrm>
          <a:off x="18075275" y="16721821"/>
          <a:ext cx="12590463" cy="8693649"/>
        </p:xfrm>
        <a:graphic>
          <a:graphicData uri="http://schemas.openxmlformats.org/drawingml/2006/table">
            <a:tbl>
              <a:tblPr firstRow="1" bandRow="1">
                <a:tableStyleId>{5940675A-B579-460E-94D1-54222C63F5DA}</a:tableStyleId>
              </a:tblPr>
              <a:tblGrid>
                <a:gridCol w="2625546">
                  <a:extLst>
                    <a:ext uri="{9D8B030D-6E8A-4147-A177-3AD203B41FA5}">
                      <a16:colId xmlns:a16="http://schemas.microsoft.com/office/drawing/2014/main" val="20000"/>
                    </a:ext>
                  </a:extLst>
                </a:gridCol>
                <a:gridCol w="2874082">
                  <a:extLst>
                    <a:ext uri="{9D8B030D-6E8A-4147-A177-3AD203B41FA5}">
                      <a16:colId xmlns:a16="http://schemas.microsoft.com/office/drawing/2014/main" val="20001"/>
                    </a:ext>
                  </a:extLst>
                </a:gridCol>
                <a:gridCol w="2639834">
                  <a:extLst>
                    <a:ext uri="{9D8B030D-6E8A-4147-A177-3AD203B41FA5}">
                      <a16:colId xmlns:a16="http://schemas.microsoft.com/office/drawing/2014/main" val="20002"/>
                    </a:ext>
                  </a:extLst>
                </a:gridCol>
                <a:gridCol w="2104852">
                  <a:extLst>
                    <a:ext uri="{9D8B030D-6E8A-4147-A177-3AD203B41FA5}">
                      <a16:colId xmlns:a16="http://schemas.microsoft.com/office/drawing/2014/main" val="20003"/>
                    </a:ext>
                  </a:extLst>
                </a:gridCol>
                <a:gridCol w="2346149">
                  <a:extLst>
                    <a:ext uri="{9D8B030D-6E8A-4147-A177-3AD203B41FA5}">
                      <a16:colId xmlns:a16="http://schemas.microsoft.com/office/drawing/2014/main" val="20004"/>
                    </a:ext>
                  </a:extLst>
                </a:gridCol>
              </a:tblGrid>
              <a:tr h="1269353">
                <a:tc>
                  <a:txBody>
                    <a:bodyPr/>
                    <a:lstStyle/>
                    <a:p>
                      <a:pPr>
                        <a:lnSpc>
                          <a:spcPct val="150000"/>
                        </a:lnSpc>
                      </a:pPr>
                      <a:r>
                        <a:rPr lang="en-US" sz="2600" b="1" dirty="0">
                          <a:solidFill>
                            <a:srgbClr val="201E7B"/>
                          </a:solidFill>
                        </a:rPr>
                        <a:t>Species</a:t>
                      </a:r>
                    </a:p>
                  </a:txBody>
                  <a:tcPr marL="153912" marR="153912" marT="76965" marB="76965"/>
                </a:tc>
                <a:tc>
                  <a:txBody>
                    <a:bodyPr/>
                    <a:lstStyle/>
                    <a:p>
                      <a:pPr>
                        <a:lnSpc>
                          <a:spcPct val="150000"/>
                        </a:lnSpc>
                      </a:pPr>
                      <a:r>
                        <a:rPr lang="en-US" sz="2600" b="1" dirty="0">
                          <a:solidFill>
                            <a:srgbClr val="201E7B"/>
                          </a:solidFill>
                        </a:rPr>
                        <a:t>Strain </a:t>
                      </a:r>
                    </a:p>
                  </a:txBody>
                  <a:tcPr marL="153912" marR="153912" marT="76965" marB="76965"/>
                </a:tc>
                <a:tc>
                  <a:txBody>
                    <a:bodyPr/>
                    <a:lstStyle/>
                    <a:p>
                      <a:pPr>
                        <a:lnSpc>
                          <a:spcPct val="150000"/>
                        </a:lnSpc>
                      </a:pPr>
                      <a:r>
                        <a:rPr lang="en-US" sz="2600" b="1" dirty="0">
                          <a:solidFill>
                            <a:srgbClr val="201E7B"/>
                          </a:solidFill>
                        </a:rPr>
                        <a:t>Molecular info</a:t>
                      </a:r>
                    </a:p>
                  </a:txBody>
                  <a:tcPr marL="153912" marR="153912" marT="76965" marB="76965"/>
                </a:tc>
                <a:tc>
                  <a:txBody>
                    <a:bodyPr/>
                    <a:lstStyle/>
                    <a:p>
                      <a:pPr>
                        <a:lnSpc>
                          <a:spcPct val="150000"/>
                        </a:lnSpc>
                      </a:pPr>
                      <a:r>
                        <a:rPr lang="en-US" sz="2600" b="1" dirty="0">
                          <a:solidFill>
                            <a:srgbClr val="201E7B"/>
                          </a:solidFill>
                        </a:rPr>
                        <a:t>BWC0977 </a:t>
                      </a:r>
                    </a:p>
                    <a:p>
                      <a:pPr>
                        <a:lnSpc>
                          <a:spcPct val="150000"/>
                        </a:lnSpc>
                      </a:pPr>
                      <a:r>
                        <a:rPr lang="en-US" sz="2600" b="1" dirty="0">
                          <a:solidFill>
                            <a:srgbClr val="201E7B"/>
                          </a:solidFill>
                        </a:rPr>
                        <a:t>MIC (mg/L)</a:t>
                      </a:r>
                    </a:p>
                  </a:txBody>
                  <a:tcPr marL="153912" marR="153912" marT="76965" marB="76965"/>
                </a:tc>
                <a:tc>
                  <a:txBody>
                    <a:bodyPr/>
                    <a:lstStyle/>
                    <a:p>
                      <a:pPr>
                        <a:lnSpc>
                          <a:spcPct val="150000"/>
                        </a:lnSpc>
                      </a:pPr>
                      <a:r>
                        <a:rPr lang="en-US" sz="2600" b="1" dirty="0">
                          <a:solidFill>
                            <a:srgbClr val="201E7B"/>
                          </a:solidFill>
                        </a:rPr>
                        <a:t>Meropenem </a:t>
                      </a:r>
                    </a:p>
                    <a:p>
                      <a:pPr>
                        <a:lnSpc>
                          <a:spcPct val="150000"/>
                        </a:lnSpc>
                      </a:pPr>
                      <a:r>
                        <a:rPr lang="en-US" sz="2600" b="1" dirty="0">
                          <a:solidFill>
                            <a:srgbClr val="201E7B"/>
                          </a:solidFill>
                        </a:rPr>
                        <a:t>MIC (mg/L)</a:t>
                      </a:r>
                    </a:p>
                  </a:txBody>
                  <a:tcPr marL="153912" marR="153912" marT="76965" marB="76965"/>
                </a:tc>
                <a:extLst>
                  <a:ext uri="{0D108BD9-81ED-4DB2-BD59-A6C34878D82A}">
                    <a16:rowId xmlns:a16="http://schemas.microsoft.com/office/drawing/2014/main" val="10000"/>
                  </a:ext>
                </a:extLst>
              </a:tr>
              <a:tr h="674936">
                <a:tc>
                  <a:txBody>
                    <a:bodyPr/>
                    <a:lstStyle/>
                    <a:p>
                      <a:pPr>
                        <a:lnSpc>
                          <a:spcPct val="150000"/>
                        </a:lnSpc>
                      </a:pPr>
                      <a:r>
                        <a:rPr lang="en-US" sz="2600" i="1" dirty="0">
                          <a:solidFill>
                            <a:srgbClr val="201E7B"/>
                          </a:solidFill>
                        </a:rPr>
                        <a:t>P. aeruginosa</a:t>
                      </a:r>
                    </a:p>
                  </a:txBody>
                  <a:tcPr marL="153912" marR="153912" marT="76965" marB="76965"/>
                </a:tc>
                <a:tc>
                  <a:txBody>
                    <a:bodyPr/>
                    <a:lstStyle/>
                    <a:p>
                      <a:pPr>
                        <a:lnSpc>
                          <a:spcPct val="150000"/>
                        </a:lnSpc>
                      </a:pPr>
                      <a:r>
                        <a:rPr lang="en-US" sz="2600" dirty="0">
                          <a:solidFill>
                            <a:srgbClr val="201E7B"/>
                          </a:solidFill>
                        </a:rPr>
                        <a:t>ATCC 27853</a:t>
                      </a:r>
                    </a:p>
                  </a:txBody>
                  <a:tcPr marL="153912" marR="153912" marT="76965" marB="76965"/>
                </a:tc>
                <a:tc>
                  <a:txBody>
                    <a:bodyPr/>
                    <a:lstStyle/>
                    <a:p>
                      <a:pPr>
                        <a:lnSpc>
                          <a:spcPct val="150000"/>
                        </a:lnSpc>
                      </a:pPr>
                      <a:r>
                        <a:rPr lang="en-US" sz="2600" dirty="0">
                          <a:solidFill>
                            <a:srgbClr val="201E7B"/>
                          </a:solidFill>
                        </a:rPr>
                        <a:t>WT </a:t>
                      </a:r>
                    </a:p>
                  </a:txBody>
                  <a:tcPr marL="153912" marR="153912" marT="76965" marB="76965"/>
                </a:tc>
                <a:tc>
                  <a:txBody>
                    <a:bodyPr/>
                    <a:lstStyle/>
                    <a:p>
                      <a:pPr>
                        <a:lnSpc>
                          <a:spcPct val="150000"/>
                        </a:lnSpc>
                      </a:pPr>
                      <a:r>
                        <a:rPr lang="en-US" sz="2600" dirty="0">
                          <a:solidFill>
                            <a:srgbClr val="201E7B"/>
                          </a:solidFill>
                        </a:rPr>
                        <a:t>0.5</a:t>
                      </a:r>
                    </a:p>
                  </a:txBody>
                  <a:tcPr marL="153912" marR="153912" marT="76965" marB="76965"/>
                </a:tc>
                <a:tc>
                  <a:txBody>
                    <a:bodyPr/>
                    <a:lstStyle/>
                    <a:p>
                      <a:pPr>
                        <a:lnSpc>
                          <a:spcPct val="150000"/>
                        </a:lnSpc>
                      </a:pPr>
                      <a:r>
                        <a:rPr lang="en-US" sz="2600" dirty="0">
                          <a:solidFill>
                            <a:srgbClr val="201E7B"/>
                          </a:solidFill>
                        </a:rPr>
                        <a:t>0.5</a:t>
                      </a:r>
                    </a:p>
                  </a:txBody>
                  <a:tcPr marL="153912" marR="153912" marT="76965" marB="76965"/>
                </a:tc>
                <a:extLst>
                  <a:ext uri="{0D108BD9-81ED-4DB2-BD59-A6C34878D82A}">
                    <a16:rowId xmlns:a16="http://schemas.microsoft.com/office/drawing/2014/main" val="10001"/>
                  </a:ext>
                </a:extLst>
              </a:tr>
              <a:tr h="674936">
                <a:tc>
                  <a:txBody>
                    <a:bodyPr/>
                    <a:lstStyle/>
                    <a:p>
                      <a:pPr>
                        <a:lnSpc>
                          <a:spcPct val="150000"/>
                        </a:lnSpc>
                      </a:pPr>
                      <a:r>
                        <a:rPr lang="en-US" sz="2600" i="1" dirty="0">
                          <a:solidFill>
                            <a:srgbClr val="201E7B"/>
                          </a:solidFill>
                        </a:rPr>
                        <a:t>P. aeruginosa</a:t>
                      </a:r>
                      <a:endParaRPr lang="en-US" sz="2600" dirty="0">
                        <a:solidFill>
                          <a:srgbClr val="201E7B"/>
                        </a:solidFill>
                      </a:endParaRPr>
                    </a:p>
                  </a:txBody>
                  <a:tcPr marL="153912" marR="153912" marT="76965" marB="76965"/>
                </a:tc>
                <a:tc>
                  <a:txBody>
                    <a:bodyPr/>
                    <a:lstStyle/>
                    <a:p>
                      <a:pPr>
                        <a:lnSpc>
                          <a:spcPct val="150000"/>
                        </a:lnSpc>
                      </a:pPr>
                      <a:r>
                        <a:rPr lang="en-US" sz="2600" dirty="0">
                          <a:solidFill>
                            <a:srgbClr val="201E7B"/>
                          </a:solidFill>
                        </a:rPr>
                        <a:t>NCTC 13921</a:t>
                      </a:r>
                    </a:p>
                  </a:txBody>
                  <a:tcPr marL="153912" marR="153912" marT="76965" marB="76965"/>
                </a:tc>
                <a:tc>
                  <a:txBody>
                    <a:bodyPr/>
                    <a:lstStyle/>
                    <a:p>
                      <a:pPr>
                        <a:lnSpc>
                          <a:spcPct val="150000"/>
                        </a:lnSpc>
                      </a:pPr>
                      <a:r>
                        <a:rPr lang="en-US" sz="2600" dirty="0">
                          <a:solidFill>
                            <a:srgbClr val="201E7B"/>
                          </a:solidFill>
                        </a:rPr>
                        <a:t>SPM-1</a:t>
                      </a:r>
                    </a:p>
                  </a:txBody>
                  <a:tcPr marL="153912" marR="153912" marT="76965" marB="76965"/>
                </a:tc>
                <a:tc>
                  <a:txBody>
                    <a:bodyPr/>
                    <a:lstStyle/>
                    <a:p>
                      <a:pPr>
                        <a:lnSpc>
                          <a:spcPct val="150000"/>
                        </a:lnSpc>
                      </a:pPr>
                      <a:r>
                        <a:rPr lang="en-US" sz="2600" dirty="0">
                          <a:solidFill>
                            <a:srgbClr val="201E7B"/>
                          </a:solidFill>
                        </a:rPr>
                        <a:t>0.25</a:t>
                      </a:r>
                    </a:p>
                  </a:txBody>
                  <a:tcPr marL="153912" marR="153912" marT="76965" marB="76965"/>
                </a:tc>
                <a:tc>
                  <a:txBody>
                    <a:bodyPr/>
                    <a:lstStyle/>
                    <a:p>
                      <a:pPr>
                        <a:lnSpc>
                          <a:spcPct val="150000"/>
                        </a:lnSpc>
                      </a:pPr>
                      <a:r>
                        <a:rPr lang="en-US" sz="2600" dirty="0">
                          <a:solidFill>
                            <a:srgbClr val="201E7B"/>
                          </a:solidFill>
                        </a:rPr>
                        <a:t>&gt;64</a:t>
                      </a:r>
                    </a:p>
                  </a:txBody>
                  <a:tcPr marL="153912" marR="153912" marT="76965" marB="76965"/>
                </a:tc>
                <a:extLst>
                  <a:ext uri="{0D108BD9-81ED-4DB2-BD59-A6C34878D82A}">
                    <a16:rowId xmlns:a16="http://schemas.microsoft.com/office/drawing/2014/main" val="10002"/>
                  </a:ext>
                </a:extLst>
              </a:tr>
              <a:tr h="674936">
                <a:tc>
                  <a:txBody>
                    <a:bodyPr/>
                    <a:lstStyle/>
                    <a:p>
                      <a:pPr>
                        <a:lnSpc>
                          <a:spcPct val="150000"/>
                        </a:lnSpc>
                      </a:pPr>
                      <a:r>
                        <a:rPr lang="en-US" sz="2600" i="1" dirty="0">
                          <a:solidFill>
                            <a:srgbClr val="201E7B"/>
                          </a:solidFill>
                        </a:rPr>
                        <a:t>P. aeruginosa</a:t>
                      </a:r>
                      <a:endParaRPr lang="en-US" sz="2600" dirty="0">
                        <a:solidFill>
                          <a:srgbClr val="201E7B"/>
                        </a:solidFill>
                      </a:endParaRPr>
                    </a:p>
                  </a:txBody>
                  <a:tcPr marL="153912" marR="153912" marT="76965" marB="76965"/>
                </a:tc>
                <a:tc>
                  <a:txBody>
                    <a:bodyPr/>
                    <a:lstStyle/>
                    <a:p>
                      <a:pPr>
                        <a:lnSpc>
                          <a:spcPct val="150000"/>
                        </a:lnSpc>
                      </a:pPr>
                      <a:r>
                        <a:rPr lang="en-US" sz="2600" dirty="0">
                          <a:solidFill>
                            <a:srgbClr val="201E7B"/>
                          </a:solidFill>
                        </a:rPr>
                        <a:t>NCTC 13437</a:t>
                      </a:r>
                    </a:p>
                  </a:txBody>
                  <a:tcPr marL="153912" marR="153912" marT="76965" marB="76965"/>
                </a:tc>
                <a:tc>
                  <a:txBody>
                    <a:bodyPr/>
                    <a:lstStyle/>
                    <a:p>
                      <a:pPr>
                        <a:lnSpc>
                          <a:spcPct val="150000"/>
                        </a:lnSpc>
                      </a:pPr>
                      <a:r>
                        <a:rPr lang="en-US" sz="2600" dirty="0">
                          <a:solidFill>
                            <a:srgbClr val="201E7B"/>
                          </a:solidFill>
                        </a:rPr>
                        <a:t>VIM-10, VEB-1</a:t>
                      </a:r>
                    </a:p>
                  </a:txBody>
                  <a:tcPr marL="153912" marR="153912" marT="76965" marB="76965"/>
                </a:tc>
                <a:tc>
                  <a:txBody>
                    <a:bodyPr/>
                    <a:lstStyle/>
                    <a:p>
                      <a:pPr>
                        <a:lnSpc>
                          <a:spcPct val="150000"/>
                        </a:lnSpc>
                      </a:pPr>
                      <a:r>
                        <a:rPr lang="en-US" sz="2600" dirty="0">
                          <a:solidFill>
                            <a:srgbClr val="201E7B"/>
                          </a:solidFill>
                        </a:rPr>
                        <a:t>0.5</a:t>
                      </a:r>
                    </a:p>
                  </a:txBody>
                  <a:tcPr marL="153912" marR="153912" marT="76965" marB="76965"/>
                </a:tc>
                <a:tc>
                  <a:txBody>
                    <a:bodyPr/>
                    <a:lstStyle/>
                    <a:p>
                      <a:pPr>
                        <a:lnSpc>
                          <a:spcPct val="150000"/>
                        </a:lnSpc>
                      </a:pPr>
                      <a:r>
                        <a:rPr lang="en-US" sz="2600" dirty="0">
                          <a:solidFill>
                            <a:srgbClr val="201E7B"/>
                          </a:solidFill>
                        </a:rPr>
                        <a:t>&gt;64</a:t>
                      </a:r>
                    </a:p>
                  </a:txBody>
                  <a:tcPr marL="153912" marR="153912" marT="76965" marB="76965"/>
                </a:tc>
                <a:extLst>
                  <a:ext uri="{0D108BD9-81ED-4DB2-BD59-A6C34878D82A}">
                    <a16:rowId xmlns:a16="http://schemas.microsoft.com/office/drawing/2014/main" val="10003"/>
                  </a:ext>
                </a:extLst>
              </a:tr>
              <a:tr h="674936">
                <a:tc>
                  <a:txBody>
                    <a:bodyPr/>
                    <a:lstStyle/>
                    <a:p>
                      <a:pPr>
                        <a:lnSpc>
                          <a:spcPct val="150000"/>
                        </a:lnSpc>
                      </a:pPr>
                      <a:r>
                        <a:rPr lang="en-US" sz="2600" i="1" dirty="0">
                          <a:solidFill>
                            <a:srgbClr val="201E7B"/>
                          </a:solidFill>
                        </a:rPr>
                        <a:t>A. </a:t>
                      </a:r>
                      <a:r>
                        <a:rPr lang="en-US" sz="2600" i="1" dirty="0" err="1">
                          <a:solidFill>
                            <a:srgbClr val="201E7B"/>
                          </a:solidFill>
                        </a:rPr>
                        <a:t>baumannii</a:t>
                      </a:r>
                      <a:endParaRPr lang="en-US" sz="2600" i="1" dirty="0">
                        <a:solidFill>
                          <a:srgbClr val="201E7B"/>
                        </a:solidFill>
                      </a:endParaRPr>
                    </a:p>
                  </a:txBody>
                  <a:tcPr marL="153912" marR="153912" marT="76965" marB="76965"/>
                </a:tc>
                <a:tc>
                  <a:txBody>
                    <a:bodyPr/>
                    <a:lstStyle/>
                    <a:p>
                      <a:pPr>
                        <a:lnSpc>
                          <a:spcPct val="150000"/>
                        </a:lnSpc>
                      </a:pPr>
                      <a:r>
                        <a:rPr lang="en-US" sz="2600" dirty="0">
                          <a:solidFill>
                            <a:srgbClr val="201E7B"/>
                          </a:solidFill>
                        </a:rPr>
                        <a:t>NCTC 13301</a:t>
                      </a:r>
                    </a:p>
                  </a:txBody>
                  <a:tcPr marL="153912" marR="153912" marT="76965" marB="76965"/>
                </a:tc>
                <a:tc>
                  <a:txBody>
                    <a:bodyPr/>
                    <a:lstStyle/>
                    <a:p>
                      <a:pPr>
                        <a:lnSpc>
                          <a:spcPct val="150000"/>
                        </a:lnSpc>
                      </a:pPr>
                      <a:r>
                        <a:rPr lang="en-US" sz="2600" dirty="0">
                          <a:solidFill>
                            <a:srgbClr val="201E7B"/>
                          </a:solidFill>
                        </a:rPr>
                        <a:t>OXA-23</a:t>
                      </a:r>
                    </a:p>
                  </a:txBody>
                  <a:tcPr marL="153912" marR="153912" marT="76965" marB="76965"/>
                </a:tc>
                <a:tc>
                  <a:txBody>
                    <a:bodyPr/>
                    <a:lstStyle/>
                    <a:p>
                      <a:pPr>
                        <a:lnSpc>
                          <a:spcPct val="150000"/>
                        </a:lnSpc>
                      </a:pPr>
                      <a:r>
                        <a:rPr lang="en-US" sz="2600" dirty="0">
                          <a:solidFill>
                            <a:srgbClr val="201E7B"/>
                          </a:solidFill>
                        </a:rPr>
                        <a:t>0.25</a:t>
                      </a:r>
                    </a:p>
                  </a:txBody>
                  <a:tcPr marL="153912" marR="153912" marT="76965" marB="76965"/>
                </a:tc>
                <a:tc>
                  <a:txBody>
                    <a:bodyPr/>
                    <a:lstStyle/>
                    <a:p>
                      <a:pPr>
                        <a:lnSpc>
                          <a:spcPct val="150000"/>
                        </a:lnSpc>
                      </a:pPr>
                      <a:r>
                        <a:rPr lang="en-US" sz="2600" dirty="0">
                          <a:solidFill>
                            <a:srgbClr val="201E7B"/>
                          </a:solidFill>
                        </a:rPr>
                        <a:t>&gt;64</a:t>
                      </a:r>
                    </a:p>
                  </a:txBody>
                  <a:tcPr marL="153912" marR="153912" marT="76965" marB="76965"/>
                </a:tc>
                <a:extLst>
                  <a:ext uri="{0D108BD9-81ED-4DB2-BD59-A6C34878D82A}">
                    <a16:rowId xmlns:a16="http://schemas.microsoft.com/office/drawing/2014/main" val="10004"/>
                  </a:ext>
                </a:extLst>
              </a:tr>
              <a:tr h="674936">
                <a:tc>
                  <a:txBody>
                    <a:bodyPr/>
                    <a:lstStyle/>
                    <a:p>
                      <a:pPr marL="0" marR="0" lvl="0" indent="0" algn="l" defTabSz="848560" rtl="0" eaLnBrk="1" fontAlgn="auto" latinLnBrk="0" hangingPunct="1">
                        <a:lnSpc>
                          <a:spcPct val="150000"/>
                        </a:lnSpc>
                        <a:spcBef>
                          <a:spcPts val="0"/>
                        </a:spcBef>
                        <a:spcAft>
                          <a:spcPts val="0"/>
                        </a:spcAft>
                        <a:buClrTx/>
                        <a:buSzTx/>
                        <a:buFontTx/>
                        <a:buNone/>
                        <a:tabLst/>
                        <a:defRPr/>
                      </a:pPr>
                      <a:r>
                        <a:rPr lang="en-US" sz="2600" i="1" dirty="0">
                          <a:solidFill>
                            <a:srgbClr val="201E7B"/>
                          </a:solidFill>
                        </a:rPr>
                        <a:t>A. </a:t>
                      </a:r>
                      <a:r>
                        <a:rPr lang="en-US" sz="2600" i="1" dirty="0" err="1">
                          <a:solidFill>
                            <a:srgbClr val="201E7B"/>
                          </a:solidFill>
                        </a:rPr>
                        <a:t>baumannii</a:t>
                      </a:r>
                      <a:endParaRPr lang="en-US" sz="2600" i="1" dirty="0">
                        <a:solidFill>
                          <a:srgbClr val="201E7B"/>
                        </a:solidFill>
                      </a:endParaRPr>
                    </a:p>
                  </a:txBody>
                  <a:tcPr marL="153912" marR="153912" marT="76965" marB="76965"/>
                </a:tc>
                <a:tc>
                  <a:txBody>
                    <a:bodyPr/>
                    <a:lstStyle/>
                    <a:p>
                      <a:pPr>
                        <a:lnSpc>
                          <a:spcPct val="150000"/>
                        </a:lnSpc>
                      </a:pPr>
                      <a:r>
                        <a:rPr lang="en-US" sz="2600" dirty="0">
                          <a:solidFill>
                            <a:srgbClr val="201E7B"/>
                          </a:solidFill>
                        </a:rPr>
                        <a:t>ATCC 17978</a:t>
                      </a:r>
                    </a:p>
                  </a:txBody>
                  <a:tcPr marL="153912" marR="153912" marT="76965" marB="76965"/>
                </a:tc>
                <a:tc>
                  <a:txBody>
                    <a:bodyPr/>
                    <a:lstStyle/>
                    <a:p>
                      <a:pPr>
                        <a:lnSpc>
                          <a:spcPct val="150000"/>
                        </a:lnSpc>
                      </a:pPr>
                      <a:r>
                        <a:rPr lang="en-US" sz="2600" dirty="0">
                          <a:solidFill>
                            <a:srgbClr val="201E7B"/>
                          </a:solidFill>
                        </a:rPr>
                        <a:t>WT</a:t>
                      </a:r>
                    </a:p>
                  </a:txBody>
                  <a:tcPr marL="153912" marR="153912" marT="76965" marB="76965"/>
                </a:tc>
                <a:tc>
                  <a:txBody>
                    <a:bodyPr/>
                    <a:lstStyle/>
                    <a:p>
                      <a:pPr>
                        <a:lnSpc>
                          <a:spcPct val="150000"/>
                        </a:lnSpc>
                      </a:pPr>
                      <a:r>
                        <a:rPr lang="en-US" sz="2600" dirty="0">
                          <a:solidFill>
                            <a:srgbClr val="201E7B"/>
                          </a:solidFill>
                        </a:rPr>
                        <a:t>0.25</a:t>
                      </a:r>
                    </a:p>
                  </a:txBody>
                  <a:tcPr marL="153912" marR="153912" marT="76965" marB="76965"/>
                </a:tc>
                <a:tc>
                  <a:txBody>
                    <a:bodyPr/>
                    <a:lstStyle/>
                    <a:p>
                      <a:pPr>
                        <a:lnSpc>
                          <a:spcPct val="150000"/>
                        </a:lnSpc>
                      </a:pPr>
                      <a:r>
                        <a:rPr lang="en-US" sz="2600" dirty="0">
                          <a:solidFill>
                            <a:srgbClr val="201E7B"/>
                          </a:solidFill>
                        </a:rPr>
                        <a:t>0.5</a:t>
                      </a:r>
                    </a:p>
                  </a:txBody>
                  <a:tcPr marL="153912" marR="153912" marT="76965" marB="76965"/>
                </a:tc>
                <a:extLst>
                  <a:ext uri="{0D108BD9-81ED-4DB2-BD59-A6C34878D82A}">
                    <a16:rowId xmlns:a16="http://schemas.microsoft.com/office/drawing/2014/main" val="10005"/>
                  </a:ext>
                </a:extLst>
              </a:tr>
              <a:tr h="674936">
                <a:tc>
                  <a:txBody>
                    <a:bodyPr/>
                    <a:lstStyle/>
                    <a:p>
                      <a:pPr marL="0" marR="0" lvl="0" indent="0" algn="l" defTabSz="848560" rtl="0" eaLnBrk="1" fontAlgn="auto" latinLnBrk="0" hangingPunct="1">
                        <a:lnSpc>
                          <a:spcPct val="150000"/>
                        </a:lnSpc>
                        <a:spcBef>
                          <a:spcPts val="0"/>
                        </a:spcBef>
                        <a:spcAft>
                          <a:spcPts val="0"/>
                        </a:spcAft>
                        <a:buClrTx/>
                        <a:buSzTx/>
                        <a:buFontTx/>
                        <a:buNone/>
                        <a:tabLst/>
                        <a:defRPr/>
                      </a:pPr>
                      <a:r>
                        <a:rPr lang="en-US" sz="2600" i="1" dirty="0">
                          <a:solidFill>
                            <a:srgbClr val="201E7B"/>
                          </a:solidFill>
                        </a:rPr>
                        <a:t>A. </a:t>
                      </a:r>
                      <a:r>
                        <a:rPr lang="en-US" sz="2600" i="1" dirty="0" err="1">
                          <a:solidFill>
                            <a:srgbClr val="201E7B"/>
                          </a:solidFill>
                        </a:rPr>
                        <a:t>baumannii</a:t>
                      </a:r>
                      <a:endParaRPr lang="en-US" sz="2600" i="1" dirty="0">
                        <a:solidFill>
                          <a:srgbClr val="201E7B"/>
                        </a:solidFill>
                      </a:endParaRPr>
                    </a:p>
                  </a:txBody>
                  <a:tcPr marL="153912" marR="153912" marT="76965" marB="76965"/>
                </a:tc>
                <a:tc>
                  <a:txBody>
                    <a:bodyPr/>
                    <a:lstStyle/>
                    <a:p>
                      <a:pPr>
                        <a:lnSpc>
                          <a:spcPct val="150000"/>
                        </a:lnSpc>
                      </a:pPr>
                      <a:r>
                        <a:rPr lang="en-US" sz="2600" dirty="0">
                          <a:solidFill>
                            <a:srgbClr val="201E7B"/>
                          </a:solidFill>
                        </a:rPr>
                        <a:t>NCTC 13421</a:t>
                      </a:r>
                    </a:p>
                  </a:txBody>
                  <a:tcPr marL="153912" marR="153912" marT="76965" marB="76965"/>
                </a:tc>
                <a:tc>
                  <a:txBody>
                    <a:bodyPr/>
                    <a:lstStyle/>
                    <a:p>
                      <a:pPr>
                        <a:lnSpc>
                          <a:spcPct val="150000"/>
                        </a:lnSpc>
                      </a:pPr>
                      <a:r>
                        <a:rPr lang="en-US" sz="2600" dirty="0">
                          <a:solidFill>
                            <a:srgbClr val="201E7B"/>
                          </a:solidFill>
                        </a:rPr>
                        <a:t>OXA-23-like</a:t>
                      </a:r>
                    </a:p>
                  </a:txBody>
                  <a:tcPr marL="153912" marR="153912" marT="76965" marB="76965"/>
                </a:tc>
                <a:tc>
                  <a:txBody>
                    <a:bodyPr/>
                    <a:lstStyle/>
                    <a:p>
                      <a:pPr>
                        <a:lnSpc>
                          <a:spcPct val="150000"/>
                        </a:lnSpc>
                      </a:pPr>
                      <a:r>
                        <a:rPr lang="en-US" sz="2600" dirty="0">
                          <a:solidFill>
                            <a:srgbClr val="201E7B"/>
                          </a:solidFill>
                        </a:rPr>
                        <a:t>0.125</a:t>
                      </a:r>
                    </a:p>
                  </a:txBody>
                  <a:tcPr marL="153912" marR="153912" marT="76965" marB="76965"/>
                </a:tc>
                <a:tc>
                  <a:txBody>
                    <a:bodyPr/>
                    <a:lstStyle/>
                    <a:p>
                      <a:pPr>
                        <a:lnSpc>
                          <a:spcPct val="150000"/>
                        </a:lnSpc>
                      </a:pPr>
                      <a:r>
                        <a:rPr lang="en-US" sz="2600" dirty="0">
                          <a:solidFill>
                            <a:srgbClr val="201E7B"/>
                          </a:solidFill>
                        </a:rPr>
                        <a:t>&gt;16</a:t>
                      </a:r>
                    </a:p>
                  </a:txBody>
                  <a:tcPr marL="153912" marR="153912" marT="76965" marB="76965"/>
                </a:tc>
                <a:extLst>
                  <a:ext uri="{0D108BD9-81ED-4DB2-BD59-A6C34878D82A}">
                    <a16:rowId xmlns:a16="http://schemas.microsoft.com/office/drawing/2014/main" val="1268487994"/>
                  </a:ext>
                </a:extLst>
              </a:tr>
              <a:tr h="674936">
                <a:tc>
                  <a:txBody>
                    <a:bodyPr/>
                    <a:lstStyle/>
                    <a:p>
                      <a:pPr>
                        <a:lnSpc>
                          <a:spcPct val="150000"/>
                        </a:lnSpc>
                      </a:pPr>
                      <a:r>
                        <a:rPr lang="en-US" sz="2600" i="1" dirty="0">
                          <a:solidFill>
                            <a:srgbClr val="201E7B"/>
                          </a:solidFill>
                        </a:rPr>
                        <a:t>K. pneumoniae</a:t>
                      </a:r>
                    </a:p>
                  </a:txBody>
                  <a:tcPr marL="153912" marR="153912" marT="76965" marB="76965"/>
                </a:tc>
                <a:tc>
                  <a:txBody>
                    <a:bodyPr/>
                    <a:lstStyle/>
                    <a:p>
                      <a:pPr>
                        <a:lnSpc>
                          <a:spcPct val="150000"/>
                        </a:lnSpc>
                      </a:pPr>
                      <a:r>
                        <a:rPr lang="en-US" sz="2600" dirty="0">
                          <a:solidFill>
                            <a:srgbClr val="201E7B"/>
                          </a:solidFill>
                        </a:rPr>
                        <a:t>NCTC 13465</a:t>
                      </a:r>
                    </a:p>
                  </a:txBody>
                  <a:tcPr marL="153912" marR="153912" marT="76965" marB="76965"/>
                </a:tc>
                <a:tc>
                  <a:txBody>
                    <a:bodyPr/>
                    <a:lstStyle/>
                    <a:p>
                      <a:pPr>
                        <a:lnSpc>
                          <a:spcPct val="150000"/>
                        </a:lnSpc>
                      </a:pPr>
                      <a:r>
                        <a:rPr lang="en-US" sz="2600" dirty="0">
                          <a:solidFill>
                            <a:srgbClr val="201E7B"/>
                          </a:solidFill>
                        </a:rPr>
                        <a:t>CTX-M25</a:t>
                      </a:r>
                    </a:p>
                  </a:txBody>
                  <a:tcPr marL="153912" marR="153912" marT="76965" marB="76965"/>
                </a:tc>
                <a:tc>
                  <a:txBody>
                    <a:bodyPr/>
                    <a:lstStyle/>
                    <a:p>
                      <a:pPr>
                        <a:lnSpc>
                          <a:spcPct val="150000"/>
                        </a:lnSpc>
                      </a:pPr>
                      <a:r>
                        <a:rPr lang="en-US" sz="2600" dirty="0">
                          <a:solidFill>
                            <a:srgbClr val="201E7B"/>
                          </a:solidFill>
                        </a:rPr>
                        <a:t>0.25</a:t>
                      </a:r>
                    </a:p>
                  </a:txBody>
                  <a:tcPr marL="153912" marR="153912" marT="76965" marB="76965"/>
                </a:tc>
                <a:tc>
                  <a:txBody>
                    <a:bodyPr/>
                    <a:lstStyle/>
                    <a:p>
                      <a:pPr>
                        <a:lnSpc>
                          <a:spcPct val="150000"/>
                        </a:lnSpc>
                      </a:pPr>
                      <a:r>
                        <a:rPr lang="en-US" sz="2600" dirty="0">
                          <a:solidFill>
                            <a:srgbClr val="201E7B"/>
                          </a:solidFill>
                        </a:rPr>
                        <a:t>0.06</a:t>
                      </a:r>
                    </a:p>
                  </a:txBody>
                  <a:tcPr marL="153912" marR="153912" marT="76965" marB="76965"/>
                </a:tc>
                <a:extLst>
                  <a:ext uri="{0D108BD9-81ED-4DB2-BD59-A6C34878D82A}">
                    <a16:rowId xmlns:a16="http://schemas.microsoft.com/office/drawing/2014/main" val="10006"/>
                  </a:ext>
                </a:extLst>
              </a:tr>
              <a:tr h="674936">
                <a:tc>
                  <a:txBody>
                    <a:bodyPr/>
                    <a:lstStyle/>
                    <a:p>
                      <a:pPr marL="0" marR="0" lvl="0" indent="0" algn="l" defTabSz="848560" rtl="0" eaLnBrk="1" fontAlgn="auto" latinLnBrk="0" hangingPunct="1">
                        <a:lnSpc>
                          <a:spcPct val="150000"/>
                        </a:lnSpc>
                        <a:spcBef>
                          <a:spcPts val="0"/>
                        </a:spcBef>
                        <a:spcAft>
                          <a:spcPts val="0"/>
                        </a:spcAft>
                        <a:buClrTx/>
                        <a:buSzTx/>
                        <a:buFontTx/>
                        <a:buNone/>
                        <a:tabLst/>
                        <a:defRPr/>
                      </a:pPr>
                      <a:r>
                        <a:rPr lang="en-US" sz="2600" i="1" dirty="0">
                          <a:solidFill>
                            <a:srgbClr val="201E7B"/>
                          </a:solidFill>
                        </a:rPr>
                        <a:t>K. pneumoniae</a:t>
                      </a:r>
                    </a:p>
                  </a:txBody>
                  <a:tcPr marL="153912" marR="153912" marT="76965" marB="76965"/>
                </a:tc>
                <a:tc>
                  <a:txBody>
                    <a:bodyPr/>
                    <a:lstStyle/>
                    <a:p>
                      <a:pPr>
                        <a:lnSpc>
                          <a:spcPct val="150000"/>
                        </a:lnSpc>
                      </a:pPr>
                      <a:r>
                        <a:rPr lang="en-US" sz="2600" dirty="0">
                          <a:solidFill>
                            <a:srgbClr val="201E7B"/>
                          </a:solidFill>
                        </a:rPr>
                        <a:t>ATCC 43816</a:t>
                      </a:r>
                    </a:p>
                  </a:txBody>
                  <a:tcPr marL="153912" marR="153912" marT="76965" marB="76965"/>
                </a:tc>
                <a:tc>
                  <a:txBody>
                    <a:bodyPr/>
                    <a:lstStyle/>
                    <a:p>
                      <a:pPr>
                        <a:lnSpc>
                          <a:spcPct val="150000"/>
                        </a:lnSpc>
                      </a:pPr>
                      <a:r>
                        <a:rPr lang="en-US" sz="2600" dirty="0">
                          <a:solidFill>
                            <a:srgbClr val="201E7B"/>
                          </a:solidFill>
                        </a:rPr>
                        <a:t>WT</a:t>
                      </a:r>
                    </a:p>
                  </a:txBody>
                  <a:tcPr marL="153912" marR="153912" marT="76965" marB="76965"/>
                </a:tc>
                <a:tc>
                  <a:txBody>
                    <a:bodyPr/>
                    <a:lstStyle/>
                    <a:p>
                      <a:pPr>
                        <a:lnSpc>
                          <a:spcPct val="150000"/>
                        </a:lnSpc>
                      </a:pPr>
                      <a:r>
                        <a:rPr lang="en-US" sz="2600" dirty="0">
                          <a:solidFill>
                            <a:srgbClr val="201E7B"/>
                          </a:solidFill>
                        </a:rPr>
                        <a:t>0.25</a:t>
                      </a:r>
                    </a:p>
                  </a:txBody>
                  <a:tcPr marL="153912" marR="153912" marT="76965" marB="76965"/>
                </a:tc>
                <a:tc>
                  <a:txBody>
                    <a:bodyPr/>
                    <a:lstStyle/>
                    <a:p>
                      <a:pPr>
                        <a:lnSpc>
                          <a:spcPct val="150000"/>
                        </a:lnSpc>
                      </a:pPr>
                      <a:r>
                        <a:rPr lang="en-US" sz="2600" dirty="0">
                          <a:solidFill>
                            <a:srgbClr val="201E7B"/>
                          </a:solidFill>
                        </a:rPr>
                        <a:t>0.03</a:t>
                      </a:r>
                    </a:p>
                  </a:txBody>
                  <a:tcPr marL="153912" marR="153912" marT="76965" marB="76965"/>
                </a:tc>
                <a:extLst>
                  <a:ext uri="{0D108BD9-81ED-4DB2-BD59-A6C34878D82A}">
                    <a16:rowId xmlns:a16="http://schemas.microsoft.com/office/drawing/2014/main" val="10007"/>
                  </a:ext>
                </a:extLst>
              </a:tr>
              <a:tr h="674936">
                <a:tc>
                  <a:txBody>
                    <a:bodyPr/>
                    <a:lstStyle/>
                    <a:p>
                      <a:pPr marL="0" marR="0" lvl="0" indent="0" algn="l" defTabSz="848560" rtl="0" eaLnBrk="1" fontAlgn="auto" latinLnBrk="0" hangingPunct="1">
                        <a:lnSpc>
                          <a:spcPct val="150000"/>
                        </a:lnSpc>
                        <a:spcBef>
                          <a:spcPts val="0"/>
                        </a:spcBef>
                        <a:spcAft>
                          <a:spcPts val="0"/>
                        </a:spcAft>
                        <a:buClrTx/>
                        <a:buSzTx/>
                        <a:buFontTx/>
                        <a:buNone/>
                        <a:tabLst/>
                        <a:defRPr/>
                      </a:pPr>
                      <a:r>
                        <a:rPr lang="en-US" sz="2600" i="1" dirty="0">
                          <a:solidFill>
                            <a:srgbClr val="201E7B"/>
                          </a:solidFill>
                        </a:rPr>
                        <a:t>K. pneumoniae</a:t>
                      </a:r>
                    </a:p>
                  </a:txBody>
                  <a:tcPr marL="153912" marR="153912" marT="76965" marB="76965"/>
                </a:tc>
                <a:tc>
                  <a:txBody>
                    <a:bodyPr/>
                    <a:lstStyle/>
                    <a:p>
                      <a:pPr>
                        <a:lnSpc>
                          <a:spcPct val="150000"/>
                        </a:lnSpc>
                      </a:pPr>
                      <a:r>
                        <a:rPr lang="en-US" sz="2600" dirty="0">
                          <a:solidFill>
                            <a:srgbClr val="201E7B"/>
                          </a:solidFill>
                        </a:rPr>
                        <a:t>ATCC 27736</a:t>
                      </a:r>
                    </a:p>
                  </a:txBody>
                  <a:tcPr marL="153912" marR="153912" marT="76965" marB="76965"/>
                </a:tc>
                <a:tc>
                  <a:txBody>
                    <a:bodyPr/>
                    <a:lstStyle/>
                    <a:p>
                      <a:pPr>
                        <a:lnSpc>
                          <a:spcPct val="150000"/>
                        </a:lnSpc>
                      </a:pPr>
                      <a:r>
                        <a:rPr lang="en-US" sz="2600" dirty="0">
                          <a:solidFill>
                            <a:srgbClr val="201E7B"/>
                          </a:solidFill>
                        </a:rPr>
                        <a:t>WT</a:t>
                      </a:r>
                    </a:p>
                  </a:txBody>
                  <a:tcPr marL="153912" marR="153912" marT="76965" marB="76965"/>
                </a:tc>
                <a:tc>
                  <a:txBody>
                    <a:bodyPr/>
                    <a:lstStyle/>
                    <a:p>
                      <a:pPr>
                        <a:lnSpc>
                          <a:spcPct val="150000"/>
                        </a:lnSpc>
                      </a:pPr>
                      <a:r>
                        <a:rPr lang="en-US" sz="2600" dirty="0">
                          <a:solidFill>
                            <a:srgbClr val="201E7B"/>
                          </a:solidFill>
                        </a:rPr>
                        <a:t>0.5</a:t>
                      </a:r>
                    </a:p>
                  </a:txBody>
                  <a:tcPr marL="153912" marR="153912" marT="76965" marB="76965"/>
                </a:tc>
                <a:tc>
                  <a:txBody>
                    <a:bodyPr/>
                    <a:lstStyle/>
                    <a:p>
                      <a:pPr>
                        <a:lnSpc>
                          <a:spcPct val="150000"/>
                        </a:lnSpc>
                      </a:pPr>
                      <a:r>
                        <a:rPr lang="en-US" sz="2600" dirty="0">
                          <a:solidFill>
                            <a:srgbClr val="201E7B"/>
                          </a:solidFill>
                        </a:rPr>
                        <a:t>0.06</a:t>
                      </a:r>
                    </a:p>
                  </a:txBody>
                  <a:tcPr marL="153912" marR="153912" marT="76965" marB="76965"/>
                </a:tc>
                <a:extLst>
                  <a:ext uri="{0D108BD9-81ED-4DB2-BD59-A6C34878D82A}">
                    <a16:rowId xmlns:a16="http://schemas.microsoft.com/office/drawing/2014/main" val="833821327"/>
                  </a:ext>
                </a:extLst>
              </a:tr>
              <a:tr h="674936">
                <a:tc>
                  <a:txBody>
                    <a:bodyPr/>
                    <a:lstStyle/>
                    <a:p>
                      <a:pPr marL="0" marR="0" lvl="0" indent="0" algn="l" defTabSz="848560" rtl="0" eaLnBrk="1" fontAlgn="auto" latinLnBrk="0" hangingPunct="1">
                        <a:lnSpc>
                          <a:spcPct val="150000"/>
                        </a:lnSpc>
                        <a:spcBef>
                          <a:spcPts val="0"/>
                        </a:spcBef>
                        <a:spcAft>
                          <a:spcPts val="0"/>
                        </a:spcAft>
                        <a:buClrTx/>
                        <a:buSzTx/>
                        <a:buFontTx/>
                        <a:buNone/>
                        <a:tabLst/>
                        <a:defRPr/>
                      </a:pPr>
                      <a:r>
                        <a:rPr lang="en-US" sz="2600" i="1" dirty="0">
                          <a:solidFill>
                            <a:srgbClr val="201E7B"/>
                          </a:solidFill>
                        </a:rPr>
                        <a:t>E. coli</a:t>
                      </a:r>
                    </a:p>
                  </a:txBody>
                  <a:tcPr marL="153912" marR="153912" marT="76965" marB="76965"/>
                </a:tc>
                <a:tc>
                  <a:txBody>
                    <a:bodyPr/>
                    <a:lstStyle/>
                    <a:p>
                      <a:pPr>
                        <a:lnSpc>
                          <a:spcPct val="150000"/>
                        </a:lnSpc>
                      </a:pPr>
                      <a:r>
                        <a:rPr lang="en-US" sz="2600" dirty="0">
                          <a:solidFill>
                            <a:srgbClr val="201E7B"/>
                          </a:solidFill>
                        </a:rPr>
                        <a:t>ATCC BAA-2523</a:t>
                      </a:r>
                    </a:p>
                  </a:txBody>
                  <a:tcPr marL="153912" marR="153912" marT="76965" marB="76965"/>
                </a:tc>
                <a:tc>
                  <a:txBody>
                    <a:bodyPr/>
                    <a:lstStyle/>
                    <a:p>
                      <a:pPr>
                        <a:lnSpc>
                          <a:spcPct val="150000"/>
                        </a:lnSpc>
                      </a:pPr>
                      <a:r>
                        <a:rPr lang="en-US" sz="2600" dirty="0">
                          <a:solidFill>
                            <a:srgbClr val="201E7B"/>
                          </a:solidFill>
                        </a:rPr>
                        <a:t>OXA-48</a:t>
                      </a:r>
                    </a:p>
                  </a:txBody>
                  <a:tcPr marL="153912" marR="153912" marT="76965" marB="76965"/>
                </a:tc>
                <a:tc>
                  <a:txBody>
                    <a:bodyPr/>
                    <a:lstStyle/>
                    <a:p>
                      <a:pPr>
                        <a:lnSpc>
                          <a:spcPct val="150000"/>
                        </a:lnSpc>
                      </a:pPr>
                      <a:r>
                        <a:rPr lang="en-US" sz="2600" dirty="0">
                          <a:solidFill>
                            <a:srgbClr val="201E7B"/>
                          </a:solidFill>
                        </a:rPr>
                        <a:t>0.06</a:t>
                      </a:r>
                    </a:p>
                  </a:txBody>
                  <a:tcPr marL="153912" marR="153912" marT="76965" marB="76965"/>
                </a:tc>
                <a:tc>
                  <a:txBody>
                    <a:bodyPr/>
                    <a:lstStyle/>
                    <a:p>
                      <a:pPr>
                        <a:lnSpc>
                          <a:spcPct val="150000"/>
                        </a:lnSpc>
                      </a:pPr>
                      <a:r>
                        <a:rPr lang="en-US" sz="2600" dirty="0">
                          <a:solidFill>
                            <a:srgbClr val="201E7B"/>
                          </a:solidFill>
                        </a:rPr>
                        <a:t>0.25</a:t>
                      </a:r>
                    </a:p>
                  </a:txBody>
                  <a:tcPr marL="153912" marR="153912" marT="76965" marB="76965"/>
                </a:tc>
                <a:extLst>
                  <a:ext uri="{0D108BD9-81ED-4DB2-BD59-A6C34878D82A}">
                    <a16:rowId xmlns:a16="http://schemas.microsoft.com/office/drawing/2014/main" val="10008"/>
                  </a:ext>
                </a:extLst>
              </a:tr>
              <a:tr h="674936">
                <a:tc>
                  <a:txBody>
                    <a:bodyPr/>
                    <a:lstStyle/>
                    <a:p>
                      <a:pPr marL="0" marR="0" lvl="0" indent="0" algn="l" defTabSz="848560" rtl="0" eaLnBrk="1" fontAlgn="auto" latinLnBrk="0" hangingPunct="1">
                        <a:lnSpc>
                          <a:spcPct val="150000"/>
                        </a:lnSpc>
                        <a:spcBef>
                          <a:spcPts val="0"/>
                        </a:spcBef>
                        <a:spcAft>
                          <a:spcPts val="0"/>
                        </a:spcAft>
                        <a:buClrTx/>
                        <a:buSzTx/>
                        <a:buFontTx/>
                        <a:buNone/>
                        <a:tabLst/>
                        <a:defRPr/>
                      </a:pPr>
                      <a:r>
                        <a:rPr lang="en-US" sz="2600" i="1" dirty="0">
                          <a:solidFill>
                            <a:srgbClr val="201E7B"/>
                          </a:solidFill>
                        </a:rPr>
                        <a:t>E. coli</a:t>
                      </a:r>
                    </a:p>
                  </a:txBody>
                  <a:tcPr marL="153912" marR="153912" marT="76965" marB="76965"/>
                </a:tc>
                <a:tc>
                  <a:txBody>
                    <a:bodyPr/>
                    <a:lstStyle/>
                    <a:p>
                      <a:pPr>
                        <a:lnSpc>
                          <a:spcPct val="150000"/>
                        </a:lnSpc>
                      </a:pPr>
                      <a:r>
                        <a:rPr lang="en-US" sz="2600" dirty="0">
                          <a:solidFill>
                            <a:srgbClr val="201E7B"/>
                          </a:solidFill>
                        </a:rPr>
                        <a:t>NCTC 13462</a:t>
                      </a:r>
                    </a:p>
                  </a:txBody>
                  <a:tcPr marL="153912" marR="153912" marT="76965" marB="76965"/>
                </a:tc>
                <a:tc>
                  <a:txBody>
                    <a:bodyPr/>
                    <a:lstStyle/>
                    <a:p>
                      <a:pPr>
                        <a:lnSpc>
                          <a:spcPct val="150000"/>
                        </a:lnSpc>
                      </a:pPr>
                      <a:r>
                        <a:rPr lang="en-US" sz="2600" dirty="0">
                          <a:solidFill>
                            <a:srgbClr val="201E7B"/>
                          </a:solidFill>
                        </a:rPr>
                        <a:t>CTX-M2</a:t>
                      </a:r>
                    </a:p>
                  </a:txBody>
                  <a:tcPr marL="153912" marR="153912" marT="76965" marB="76965"/>
                </a:tc>
                <a:tc>
                  <a:txBody>
                    <a:bodyPr/>
                    <a:lstStyle/>
                    <a:p>
                      <a:pPr>
                        <a:lnSpc>
                          <a:spcPct val="150000"/>
                        </a:lnSpc>
                      </a:pPr>
                      <a:r>
                        <a:rPr lang="en-US" sz="2600" dirty="0">
                          <a:solidFill>
                            <a:srgbClr val="201E7B"/>
                          </a:solidFill>
                        </a:rPr>
                        <a:t>0.06</a:t>
                      </a:r>
                    </a:p>
                  </a:txBody>
                  <a:tcPr marL="153912" marR="153912" marT="76965" marB="76965"/>
                </a:tc>
                <a:tc>
                  <a:txBody>
                    <a:bodyPr/>
                    <a:lstStyle/>
                    <a:p>
                      <a:pPr>
                        <a:lnSpc>
                          <a:spcPct val="150000"/>
                        </a:lnSpc>
                      </a:pPr>
                      <a:r>
                        <a:rPr lang="en-US" sz="2600" dirty="0">
                          <a:solidFill>
                            <a:srgbClr val="201E7B"/>
                          </a:solidFill>
                        </a:rPr>
                        <a:t>0.125</a:t>
                      </a:r>
                    </a:p>
                  </a:txBody>
                  <a:tcPr marL="153912" marR="153912" marT="76965" marB="76965"/>
                </a:tc>
                <a:extLst>
                  <a:ext uri="{0D108BD9-81ED-4DB2-BD59-A6C34878D82A}">
                    <a16:rowId xmlns:a16="http://schemas.microsoft.com/office/drawing/2014/main" val="10009"/>
                  </a:ext>
                </a:extLst>
              </a:tr>
            </a:tbl>
          </a:graphicData>
        </a:graphic>
      </p:graphicFrame>
      <p:pic>
        <p:nvPicPr>
          <p:cNvPr id="8277" name="Picture 34">
            <a:extLst>
              <a:ext uri="{FF2B5EF4-FFF2-40B4-BE49-F238E27FC236}">
                <a16:creationId xmlns:a16="http://schemas.microsoft.com/office/drawing/2014/main" id="{DA1BC2CA-B1C2-4909-3AC7-E27E93164C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18100" y="7743914"/>
            <a:ext cx="13293725" cy="775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Rectangle 35">
            <a:extLst>
              <a:ext uri="{FF2B5EF4-FFF2-40B4-BE49-F238E27FC236}">
                <a16:creationId xmlns:a16="http://schemas.microsoft.com/office/drawing/2014/main" id="{7CC0CD47-7494-DAA9-E225-86E154968ACA}"/>
              </a:ext>
            </a:extLst>
          </p:cNvPr>
          <p:cNvSpPr/>
          <p:nvPr/>
        </p:nvSpPr>
        <p:spPr>
          <a:xfrm>
            <a:off x="17824450" y="4770438"/>
            <a:ext cx="12700000" cy="3916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2251" tIns="66123" rIns="132251" bIns="66123"/>
          <a:lstStyle/>
          <a:p>
            <a:pPr marL="39673" algn="just" defTabSz="3506327" eaLnBrk="1" fontAlgn="auto" hangingPunct="1">
              <a:spcBef>
                <a:spcPts val="1562"/>
              </a:spcBef>
              <a:spcAft>
                <a:spcPts val="0"/>
              </a:spcAft>
              <a:defRPr/>
            </a:pPr>
            <a:r>
              <a:rPr lang="en-US" sz="3200" b="1" dirty="0">
                <a:solidFill>
                  <a:srgbClr val="201E7B"/>
                </a:solidFill>
              </a:rPr>
              <a:t>Dose fractionation: </a:t>
            </a:r>
            <a:r>
              <a:rPr lang="en-US" sz="3200" dirty="0">
                <a:solidFill>
                  <a:srgbClr val="201E7B"/>
                </a:solidFill>
              </a:rPr>
              <a:t>Dose range studies with </a:t>
            </a:r>
            <a:r>
              <a:rPr lang="en-US" sz="3200" i="1" dirty="0">
                <a:solidFill>
                  <a:srgbClr val="201E7B"/>
                </a:solidFill>
              </a:rPr>
              <a:t>P. aeruginosa </a:t>
            </a:r>
            <a:r>
              <a:rPr lang="en-US" sz="3200" dirty="0">
                <a:solidFill>
                  <a:srgbClr val="201E7B"/>
                </a:solidFill>
              </a:rPr>
              <a:t>strain NCTC 13921 were repeated 3 times to gain several data sets for modelling the EC</a:t>
            </a:r>
            <a:r>
              <a:rPr lang="en-US" sz="3200" baseline="-25000" dirty="0">
                <a:solidFill>
                  <a:srgbClr val="201E7B"/>
                </a:solidFill>
              </a:rPr>
              <a:t>50 </a:t>
            </a:r>
            <a:r>
              <a:rPr lang="en-US" sz="3200" dirty="0">
                <a:solidFill>
                  <a:srgbClr val="201E7B"/>
                </a:solidFill>
              </a:rPr>
              <a:t>(Figure 2).  The EC</a:t>
            </a:r>
            <a:r>
              <a:rPr lang="en-US" sz="3200" baseline="-25000" dirty="0">
                <a:solidFill>
                  <a:srgbClr val="201E7B"/>
                </a:solidFill>
              </a:rPr>
              <a:t>50</a:t>
            </a:r>
            <a:r>
              <a:rPr lang="en-US" sz="3200" dirty="0">
                <a:solidFill>
                  <a:srgbClr val="201E7B"/>
                </a:solidFill>
              </a:rPr>
              <a:t> was approximately 58mg/kg q8h (or 174mg/kg q24h). The highest possible dose (given solubility and volume constraints) was 160mg/kg q24h, which was fractionated; 160mg/kg q24h, 80mg/kg q12h, 40mg/kg q6h (Figure 3)</a:t>
            </a:r>
          </a:p>
          <a:p>
            <a:pPr marL="39673" algn="just" defTabSz="3506327" eaLnBrk="1" fontAlgn="auto" hangingPunct="1">
              <a:spcBef>
                <a:spcPts val="1562"/>
              </a:spcBef>
              <a:spcAft>
                <a:spcPts val="0"/>
              </a:spcAft>
              <a:defRPr/>
            </a:pPr>
            <a:endParaRPr lang="en-US" sz="3200" dirty="0">
              <a:solidFill>
                <a:srgbClr val="201E7B"/>
              </a:solidFill>
            </a:endParaRPr>
          </a:p>
          <a:p>
            <a:pPr marL="39673" algn="just" defTabSz="3506327" eaLnBrk="1" fontAlgn="auto" hangingPunct="1">
              <a:spcBef>
                <a:spcPts val="1562"/>
              </a:spcBef>
              <a:spcAft>
                <a:spcPts val="0"/>
              </a:spcAft>
              <a:defRPr/>
            </a:pPr>
            <a:endParaRPr lang="en-US" sz="3200" dirty="0">
              <a:solidFill>
                <a:srgbClr val="201E7B"/>
              </a:solidFill>
            </a:endParaRPr>
          </a:p>
          <a:p>
            <a:pPr marL="39673" algn="just" defTabSz="3506327" eaLnBrk="1" fontAlgn="auto" hangingPunct="1">
              <a:spcBef>
                <a:spcPts val="1562"/>
              </a:spcBef>
              <a:spcAft>
                <a:spcPts val="0"/>
              </a:spcAft>
              <a:defRPr/>
            </a:pPr>
            <a:endParaRPr lang="en-US" sz="3200" dirty="0">
              <a:solidFill>
                <a:srgbClr val="201E7B"/>
              </a:solidFill>
            </a:endParaRPr>
          </a:p>
          <a:p>
            <a:pPr marL="39673" algn="just" defTabSz="3506327" eaLnBrk="1" fontAlgn="auto" hangingPunct="1">
              <a:spcBef>
                <a:spcPts val="1562"/>
              </a:spcBef>
              <a:spcAft>
                <a:spcPts val="0"/>
              </a:spcAft>
              <a:defRPr/>
            </a:pPr>
            <a:endParaRPr lang="en-US" sz="3200" dirty="0">
              <a:solidFill>
                <a:srgbClr val="201E7B"/>
              </a:solidFill>
            </a:endParaRPr>
          </a:p>
        </p:txBody>
      </p:sp>
      <p:sp>
        <p:nvSpPr>
          <p:cNvPr id="40" name="Rectangle 39">
            <a:extLst>
              <a:ext uri="{FF2B5EF4-FFF2-40B4-BE49-F238E27FC236}">
                <a16:creationId xmlns:a16="http://schemas.microsoft.com/office/drawing/2014/main" id="{C8CE5C5D-E942-5113-7F28-B468113690F9}"/>
              </a:ext>
            </a:extLst>
          </p:cNvPr>
          <p:cNvSpPr/>
          <p:nvPr/>
        </p:nvSpPr>
        <p:spPr>
          <a:xfrm>
            <a:off x="18026063" y="15187756"/>
            <a:ext cx="15179675" cy="10064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2251" tIns="66123" rIns="132251" bIns="66123"/>
          <a:lstStyle/>
          <a:p>
            <a:pPr marL="39673" algn="just" defTabSz="3506327" eaLnBrk="1" fontAlgn="auto" hangingPunct="1">
              <a:lnSpc>
                <a:spcPct val="150000"/>
              </a:lnSpc>
              <a:spcBef>
                <a:spcPts val="1562"/>
              </a:spcBef>
              <a:spcAft>
                <a:spcPts val="0"/>
              </a:spcAft>
              <a:defRPr/>
            </a:pPr>
            <a:r>
              <a:rPr lang="en-US" sz="3000" dirty="0">
                <a:solidFill>
                  <a:srgbClr val="201E7B"/>
                </a:solidFill>
              </a:rPr>
              <a:t>Figure 3.  Dose fractionation studies with BWC0977 </a:t>
            </a:r>
          </a:p>
        </p:txBody>
      </p:sp>
      <p:sp>
        <p:nvSpPr>
          <p:cNvPr id="42" name="Rectangle 41">
            <a:extLst>
              <a:ext uri="{FF2B5EF4-FFF2-40B4-BE49-F238E27FC236}">
                <a16:creationId xmlns:a16="http://schemas.microsoft.com/office/drawing/2014/main" id="{6EF91F32-C09C-43F8-4DBA-F745335622E5}"/>
              </a:ext>
            </a:extLst>
          </p:cNvPr>
          <p:cNvSpPr/>
          <p:nvPr/>
        </p:nvSpPr>
        <p:spPr>
          <a:xfrm>
            <a:off x="31453138" y="12971463"/>
            <a:ext cx="15179675" cy="10064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2251" tIns="66123" rIns="132251" bIns="66123"/>
          <a:lstStyle/>
          <a:p>
            <a:pPr marL="39673" algn="just" defTabSz="3506327" eaLnBrk="1" fontAlgn="auto" hangingPunct="1">
              <a:lnSpc>
                <a:spcPct val="150000"/>
              </a:lnSpc>
              <a:spcBef>
                <a:spcPts val="1562"/>
              </a:spcBef>
              <a:spcAft>
                <a:spcPts val="0"/>
              </a:spcAft>
              <a:defRPr/>
            </a:pPr>
            <a:r>
              <a:rPr lang="en-US" sz="3000" dirty="0">
                <a:solidFill>
                  <a:srgbClr val="201E7B"/>
                </a:solidFill>
              </a:rPr>
              <a:t>Figure 2.  Sigmoid E</a:t>
            </a:r>
            <a:r>
              <a:rPr lang="en-US" sz="3000" baseline="-25000" dirty="0">
                <a:solidFill>
                  <a:srgbClr val="201E7B"/>
                </a:solidFill>
              </a:rPr>
              <a:t>max</a:t>
            </a:r>
            <a:r>
              <a:rPr lang="en-US" sz="3000" dirty="0">
                <a:solidFill>
                  <a:srgbClr val="201E7B"/>
                </a:solidFill>
              </a:rPr>
              <a:t> with dose range data</a:t>
            </a:r>
          </a:p>
        </p:txBody>
      </p:sp>
      <p:sp>
        <p:nvSpPr>
          <p:cNvPr id="43" name="Rectangle 42">
            <a:extLst>
              <a:ext uri="{FF2B5EF4-FFF2-40B4-BE49-F238E27FC236}">
                <a16:creationId xmlns:a16="http://schemas.microsoft.com/office/drawing/2014/main" id="{D3665622-487A-1544-1390-43D1936DFA63}"/>
              </a:ext>
            </a:extLst>
          </p:cNvPr>
          <p:cNvSpPr/>
          <p:nvPr/>
        </p:nvSpPr>
        <p:spPr>
          <a:xfrm>
            <a:off x="17908588" y="15972035"/>
            <a:ext cx="12626975" cy="5603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2251" tIns="66123" rIns="132251" bIns="66123"/>
          <a:lstStyle/>
          <a:p>
            <a:pPr marL="39673" algn="just" defTabSz="3506327" eaLnBrk="1" fontAlgn="auto" hangingPunct="1">
              <a:spcBef>
                <a:spcPts val="1562"/>
              </a:spcBef>
              <a:spcAft>
                <a:spcPts val="0"/>
              </a:spcAft>
              <a:defRPr/>
            </a:pPr>
            <a:r>
              <a:rPr lang="en-US" sz="3200" b="1" dirty="0">
                <a:solidFill>
                  <a:srgbClr val="201E7B"/>
                </a:solidFill>
              </a:rPr>
              <a:t>Challenge strains:</a:t>
            </a:r>
            <a:endParaRPr lang="en-US" sz="3200" dirty="0">
              <a:solidFill>
                <a:srgbClr val="201E7B"/>
              </a:solidFill>
            </a:endParaRPr>
          </a:p>
          <a:p>
            <a:pPr marL="39673" algn="just" defTabSz="3506327" eaLnBrk="1" fontAlgn="auto" hangingPunct="1">
              <a:spcBef>
                <a:spcPts val="1562"/>
              </a:spcBef>
              <a:spcAft>
                <a:spcPts val="0"/>
              </a:spcAft>
              <a:defRPr/>
            </a:pPr>
            <a:endParaRPr lang="en-US" sz="3200" dirty="0">
              <a:solidFill>
                <a:srgbClr val="201E7B"/>
              </a:solidFill>
            </a:endParaRPr>
          </a:p>
          <a:p>
            <a:pPr marL="39673" algn="just" defTabSz="3506327" eaLnBrk="1" fontAlgn="auto" hangingPunct="1">
              <a:spcBef>
                <a:spcPts val="1562"/>
              </a:spcBef>
              <a:spcAft>
                <a:spcPts val="0"/>
              </a:spcAft>
              <a:defRPr/>
            </a:pPr>
            <a:endParaRPr lang="en-US" sz="3200" dirty="0">
              <a:solidFill>
                <a:srgbClr val="201E7B"/>
              </a:solidFill>
            </a:endParaRPr>
          </a:p>
          <a:p>
            <a:pPr marL="39673" algn="just" defTabSz="3506327" eaLnBrk="1" fontAlgn="auto" hangingPunct="1">
              <a:spcBef>
                <a:spcPts val="1562"/>
              </a:spcBef>
              <a:spcAft>
                <a:spcPts val="0"/>
              </a:spcAft>
              <a:defRPr/>
            </a:pPr>
            <a:endParaRPr lang="en-US" sz="3200" dirty="0">
              <a:solidFill>
                <a:srgbClr val="201E7B"/>
              </a:solidFill>
            </a:endParaRPr>
          </a:p>
          <a:p>
            <a:pPr marL="39673" algn="just" defTabSz="3506327" eaLnBrk="1" fontAlgn="auto" hangingPunct="1">
              <a:spcBef>
                <a:spcPts val="1562"/>
              </a:spcBef>
              <a:spcAft>
                <a:spcPts val="0"/>
              </a:spcAft>
              <a:defRPr/>
            </a:pPr>
            <a:endParaRPr lang="en-US" sz="3200" dirty="0">
              <a:solidFill>
                <a:srgbClr val="201E7B"/>
              </a:solidFill>
            </a:endParaRPr>
          </a:p>
        </p:txBody>
      </p:sp>
      <p:sp>
        <p:nvSpPr>
          <p:cNvPr id="44" name="Rectangle 43">
            <a:extLst>
              <a:ext uri="{FF2B5EF4-FFF2-40B4-BE49-F238E27FC236}">
                <a16:creationId xmlns:a16="http://schemas.microsoft.com/office/drawing/2014/main" id="{CD230F8C-2F51-4CD5-865D-80B678592AB3}"/>
              </a:ext>
            </a:extLst>
          </p:cNvPr>
          <p:cNvSpPr/>
          <p:nvPr/>
        </p:nvSpPr>
        <p:spPr>
          <a:xfrm>
            <a:off x="17813338" y="25665113"/>
            <a:ext cx="12626975" cy="1377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32251" tIns="66123" rIns="132251" bIns="66123"/>
          <a:lstStyle/>
          <a:p>
            <a:pPr marL="39673" algn="just" defTabSz="3506327" eaLnBrk="1" fontAlgn="auto" hangingPunct="1">
              <a:spcBef>
                <a:spcPts val="1562"/>
              </a:spcBef>
              <a:spcAft>
                <a:spcPts val="0"/>
              </a:spcAft>
              <a:defRPr/>
            </a:pPr>
            <a:r>
              <a:rPr lang="en-US" sz="2800" dirty="0">
                <a:solidFill>
                  <a:srgbClr val="201E7B"/>
                </a:solidFill>
              </a:rPr>
              <a:t>Table 1. EUCAST methodology. WT, wild-type; SPM-1, Sao Paolo </a:t>
            </a:r>
            <a:r>
              <a:rPr lang="en-US" sz="2800" dirty="0" err="1">
                <a:solidFill>
                  <a:srgbClr val="201E7B"/>
                </a:solidFill>
              </a:rPr>
              <a:t>metallo</a:t>
            </a:r>
            <a:r>
              <a:rPr lang="en-US" sz="2800" dirty="0">
                <a:solidFill>
                  <a:srgbClr val="201E7B"/>
                </a:solidFill>
              </a:rPr>
              <a:t>-beta-</a:t>
            </a:r>
            <a:r>
              <a:rPr lang="en-US" sz="2800" dirty="0" err="1">
                <a:solidFill>
                  <a:srgbClr val="201E7B"/>
                </a:solidFill>
              </a:rPr>
              <a:t>lacatamse</a:t>
            </a:r>
            <a:r>
              <a:rPr lang="en-US" sz="2800" dirty="0">
                <a:solidFill>
                  <a:srgbClr val="201E7B"/>
                </a:solidFill>
              </a:rPr>
              <a:t>; VIM-10, Verona </a:t>
            </a:r>
            <a:r>
              <a:rPr lang="en-US" sz="2800" dirty="0" err="1">
                <a:solidFill>
                  <a:srgbClr val="201E7B"/>
                </a:solidFill>
              </a:rPr>
              <a:t>Imipenemase</a:t>
            </a:r>
            <a:r>
              <a:rPr lang="en-US" sz="2800" dirty="0">
                <a:solidFill>
                  <a:srgbClr val="201E7B"/>
                </a:solidFill>
              </a:rPr>
              <a:t> beta-lactamase; VEB-1, extended spectrum beta-lactamase (ESBL); OXA-23, OXA-48, oxacillinase beta-lactamase; CTX-M25, CTX-M2, cefotaxime-Munich ESBL </a:t>
            </a:r>
          </a:p>
        </p:txBody>
      </p:sp>
      <p:sp>
        <p:nvSpPr>
          <p:cNvPr id="8283" name="TextBox 46">
            <a:extLst>
              <a:ext uri="{FF2B5EF4-FFF2-40B4-BE49-F238E27FC236}">
                <a16:creationId xmlns:a16="http://schemas.microsoft.com/office/drawing/2014/main" id="{A147EF6B-DA02-1F71-CF77-7286882A3DAF}"/>
              </a:ext>
            </a:extLst>
          </p:cNvPr>
          <p:cNvSpPr txBox="1">
            <a:spLocks noChangeArrowheads="1"/>
          </p:cNvSpPr>
          <p:nvPr/>
        </p:nvSpPr>
        <p:spPr bwMode="auto">
          <a:xfrm>
            <a:off x="31503938" y="13885863"/>
            <a:ext cx="10922000" cy="542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8100">
              <a:defRPr sz="6900">
                <a:solidFill>
                  <a:schemeClr val="tx1"/>
                </a:solidFill>
                <a:latin typeface="Arial" panose="020B0604020202020204" pitchFamily="34" charset="0"/>
              </a:defRPr>
            </a:lvl1pPr>
            <a:lvl2pPr marL="742950" indent="-285750">
              <a:defRPr sz="6900">
                <a:solidFill>
                  <a:schemeClr val="tx1"/>
                </a:solidFill>
                <a:latin typeface="Arial" panose="020B0604020202020204" pitchFamily="34" charset="0"/>
              </a:defRPr>
            </a:lvl2pPr>
            <a:lvl3pPr marL="1143000" indent="-228600">
              <a:defRPr sz="6900">
                <a:solidFill>
                  <a:schemeClr val="tx1"/>
                </a:solidFill>
                <a:latin typeface="Arial" panose="020B0604020202020204" pitchFamily="34" charset="0"/>
              </a:defRPr>
            </a:lvl3pPr>
            <a:lvl4pPr marL="1600200" indent="-228600">
              <a:defRPr sz="6900">
                <a:solidFill>
                  <a:schemeClr val="tx1"/>
                </a:solidFill>
                <a:latin typeface="Arial" panose="020B0604020202020204" pitchFamily="34" charset="0"/>
              </a:defRPr>
            </a:lvl4pPr>
            <a:lvl5pPr marL="2057400" indent="-228600">
              <a:defRPr sz="6900">
                <a:solidFill>
                  <a:schemeClr val="tx1"/>
                </a:solidFill>
                <a:latin typeface="Arial" panose="020B0604020202020204" pitchFamily="34" charset="0"/>
              </a:defRPr>
            </a:lvl5pPr>
            <a:lvl6pPr marL="2514600" indent="-228600" defTabSz="3505200" eaLnBrk="0" fontAlgn="base" hangingPunct="0">
              <a:spcBef>
                <a:spcPct val="0"/>
              </a:spcBef>
              <a:spcAft>
                <a:spcPct val="0"/>
              </a:spcAft>
              <a:defRPr sz="6900">
                <a:solidFill>
                  <a:schemeClr val="tx1"/>
                </a:solidFill>
                <a:latin typeface="Arial" panose="020B0604020202020204" pitchFamily="34" charset="0"/>
              </a:defRPr>
            </a:lvl6pPr>
            <a:lvl7pPr marL="2971800" indent="-228600" defTabSz="3505200" eaLnBrk="0" fontAlgn="base" hangingPunct="0">
              <a:spcBef>
                <a:spcPct val="0"/>
              </a:spcBef>
              <a:spcAft>
                <a:spcPct val="0"/>
              </a:spcAft>
              <a:defRPr sz="6900">
                <a:solidFill>
                  <a:schemeClr val="tx1"/>
                </a:solidFill>
                <a:latin typeface="Arial" panose="020B0604020202020204" pitchFamily="34" charset="0"/>
              </a:defRPr>
            </a:lvl7pPr>
            <a:lvl8pPr marL="3429000" indent="-228600" defTabSz="3505200" eaLnBrk="0" fontAlgn="base" hangingPunct="0">
              <a:spcBef>
                <a:spcPct val="0"/>
              </a:spcBef>
              <a:spcAft>
                <a:spcPct val="0"/>
              </a:spcAft>
              <a:defRPr sz="6900">
                <a:solidFill>
                  <a:schemeClr val="tx1"/>
                </a:solidFill>
                <a:latin typeface="Arial" panose="020B0604020202020204" pitchFamily="34" charset="0"/>
              </a:defRPr>
            </a:lvl8pPr>
            <a:lvl9pPr marL="3886200" indent="-228600" defTabSz="3505200" eaLnBrk="0" fontAlgn="base" hangingPunct="0">
              <a:spcBef>
                <a:spcPct val="0"/>
              </a:spcBef>
              <a:spcAft>
                <a:spcPct val="0"/>
              </a:spcAft>
              <a:defRPr sz="6900">
                <a:solidFill>
                  <a:schemeClr val="tx1"/>
                </a:solidFill>
                <a:latin typeface="Arial" panose="020B0604020202020204" pitchFamily="34" charset="0"/>
              </a:defRPr>
            </a:lvl9pPr>
          </a:lstStyle>
          <a:p>
            <a:pPr algn="just" eaLnBrk="1" hangingPunct="1">
              <a:spcBef>
                <a:spcPts val="1563"/>
              </a:spcBef>
            </a:pPr>
            <a:r>
              <a:rPr lang="en-US" altLang="en-US" sz="3200" b="1">
                <a:solidFill>
                  <a:srgbClr val="201E7B"/>
                </a:solidFill>
              </a:rPr>
              <a:t>PK-PD index </a:t>
            </a:r>
          </a:p>
          <a:p>
            <a:pPr algn="just" eaLnBrk="1" hangingPunct="1">
              <a:spcBef>
                <a:spcPts val="1563"/>
              </a:spcBef>
            </a:pPr>
            <a:r>
              <a:rPr lang="en-US" altLang="en-US" sz="3200">
                <a:solidFill>
                  <a:srgbClr val="201E7B"/>
                </a:solidFill>
              </a:rPr>
              <a:t>Linear mixed effects modelling showed significant reduction between all the dosing groups in bacterial burden compared to control, but no differences between the single dose and any of the fractionated regimens. The preliminary results suggest the PK-PD index to be </a:t>
            </a:r>
            <a:r>
              <a:rPr lang="en-US" altLang="en-US" sz="3200" i="1">
                <a:solidFill>
                  <a:srgbClr val="201E7B"/>
                </a:solidFill>
              </a:rPr>
              <a:t>f</a:t>
            </a:r>
            <a:r>
              <a:rPr lang="en-US" altLang="en-US" sz="3200">
                <a:solidFill>
                  <a:srgbClr val="201E7B"/>
                </a:solidFill>
              </a:rPr>
              <a:t>AUC:MIC. There was an excellent dose response to the tested bacterial isolates (Figure 4). </a:t>
            </a:r>
            <a:r>
              <a:rPr lang="en-US" altLang="en-US" sz="3200" i="1">
                <a:solidFill>
                  <a:srgbClr val="201E7B"/>
                </a:solidFill>
              </a:rPr>
              <a:t>K. pneumoniae </a:t>
            </a:r>
            <a:r>
              <a:rPr lang="en-US" altLang="en-US" sz="3200">
                <a:solidFill>
                  <a:srgbClr val="201E7B"/>
                </a:solidFill>
              </a:rPr>
              <a:t>and </a:t>
            </a:r>
            <a:r>
              <a:rPr lang="en-US" altLang="en-US" sz="3200" i="1">
                <a:solidFill>
                  <a:srgbClr val="201E7B"/>
                </a:solidFill>
              </a:rPr>
              <a:t>A. baumannii </a:t>
            </a:r>
            <a:r>
              <a:rPr lang="en-US" altLang="en-US" sz="3200">
                <a:solidFill>
                  <a:srgbClr val="201E7B"/>
                </a:solidFill>
              </a:rPr>
              <a:t>strains showed the highest variability in the CFU decline. </a:t>
            </a:r>
          </a:p>
          <a:p>
            <a:pPr algn="just" eaLnBrk="1" hangingPunct="1">
              <a:spcBef>
                <a:spcPts val="1563"/>
              </a:spcBef>
            </a:pPr>
            <a:endParaRPr lang="en-US" altLang="en-US" sz="3200">
              <a:solidFill>
                <a:srgbClr val="201E7B"/>
              </a:solidFill>
            </a:endParaRPr>
          </a:p>
        </p:txBody>
      </p:sp>
      <p:sp>
        <p:nvSpPr>
          <p:cNvPr id="8285" name="TextBox 52">
            <a:extLst>
              <a:ext uri="{FF2B5EF4-FFF2-40B4-BE49-F238E27FC236}">
                <a16:creationId xmlns:a16="http://schemas.microsoft.com/office/drawing/2014/main" id="{535A27B8-8DB4-2DB2-A6BC-34785A4631EF}"/>
              </a:ext>
            </a:extLst>
          </p:cNvPr>
          <p:cNvSpPr txBox="1">
            <a:spLocks noChangeArrowheads="1"/>
          </p:cNvSpPr>
          <p:nvPr/>
        </p:nvSpPr>
        <p:spPr bwMode="auto">
          <a:xfrm>
            <a:off x="12690475" y="19854863"/>
            <a:ext cx="4830763" cy="994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8100">
              <a:defRPr sz="6900">
                <a:solidFill>
                  <a:schemeClr val="tx1"/>
                </a:solidFill>
                <a:latin typeface="Arial" panose="020B0604020202020204" pitchFamily="34" charset="0"/>
              </a:defRPr>
            </a:lvl1pPr>
            <a:lvl2pPr marL="742950" indent="-285750">
              <a:defRPr sz="6900">
                <a:solidFill>
                  <a:schemeClr val="tx1"/>
                </a:solidFill>
                <a:latin typeface="Arial" panose="020B0604020202020204" pitchFamily="34" charset="0"/>
              </a:defRPr>
            </a:lvl2pPr>
            <a:lvl3pPr marL="1143000" indent="-228600">
              <a:defRPr sz="6900">
                <a:solidFill>
                  <a:schemeClr val="tx1"/>
                </a:solidFill>
                <a:latin typeface="Arial" panose="020B0604020202020204" pitchFamily="34" charset="0"/>
              </a:defRPr>
            </a:lvl3pPr>
            <a:lvl4pPr marL="1600200" indent="-228600">
              <a:defRPr sz="6900">
                <a:solidFill>
                  <a:schemeClr val="tx1"/>
                </a:solidFill>
                <a:latin typeface="Arial" panose="020B0604020202020204" pitchFamily="34" charset="0"/>
              </a:defRPr>
            </a:lvl4pPr>
            <a:lvl5pPr marL="2057400" indent="-228600">
              <a:defRPr sz="6900">
                <a:solidFill>
                  <a:schemeClr val="tx1"/>
                </a:solidFill>
                <a:latin typeface="Arial" panose="020B0604020202020204" pitchFamily="34" charset="0"/>
              </a:defRPr>
            </a:lvl5pPr>
            <a:lvl6pPr marL="2514600" indent="-228600" defTabSz="3505200" eaLnBrk="0" fontAlgn="base" hangingPunct="0">
              <a:spcBef>
                <a:spcPct val="0"/>
              </a:spcBef>
              <a:spcAft>
                <a:spcPct val="0"/>
              </a:spcAft>
              <a:defRPr sz="6900">
                <a:solidFill>
                  <a:schemeClr val="tx1"/>
                </a:solidFill>
                <a:latin typeface="Arial" panose="020B0604020202020204" pitchFamily="34" charset="0"/>
              </a:defRPr>
            </a:lvl6pPr>
            <a:lvl7pPr marL="2971800" indent="-228600" defTabSz="3505200" eaLnBrk="0" fontAlgn="base" hangingPunct="0">
              <a:spcBef>
                <a:spcPct val="0"/>
              </a:spcBef>
              <a:spcAft>
                <a:spcPct val="0"/>
              </a:spcAft>
              <a:defRPr sz="6900">
                <a:solidFill>
                  <a:schemeClr val="tx1"/>
                </a:solidFill>
                <a:latin typeface="Arial" panose="020B0604020202020204" pitchFamily="34" charset="0"/>
              </a:defRPr>
            </a:lvl7pPr>
            <a:lvl8pPr marL="3429000" indent="-228600" defTabSz="3505200" eaLnBrk="0" fontAlgn="base" hangingPunct="0">
              <a:spcBef>
                <a:spcPct val="0"/>
              </a:spcBef>
              <a:spcAft>
                <a:spcPct val="0"/>
              </a:spcAft>
              <a:defRPr sz="6900">
                <a:solidFill>
                  <a:schemeClr val="tx1"/>
                </a:solidFill>
                <a:latin typeface="Arial" panose="020B0604020202020204" pitchFamily="34" charset="0"/>
              </a:defRPr>
            </a:lvl8pPr>
            <a:lvl9pPr marL="3886200" indent="-228600" defTabSz="3505200" eaLnBrk="0" fontAlgn="base" hangingPunct="0">
              <a:spcBef>
                <a:spcPct val="0"/>
              </a:spcBef>
              <a:spcAft>
                <a:spcPct val="0"/>
              </a:spcAft>
              <a:defRPr sz="6900">
                <a:solidFill>
                  <a:schemeClr val="tx1"/>
                </a:solidFill>
                <a:latin typeface="Arial" panose="020B0604020202020204" pitchFamily="34" charset="0"/>
              </a:defRPr>
            </a:lvl9pPr>
          </a:lstStyle>
          <a:p>
            <a:pPr algn="just" eaLnBrk="1" hangingPunct="1">
              <a:spcBef>
                <a:spcPts val="1563"/>
              </a:spcBef>
            </a:pPr>
            <a:r>
              <a:rPr lang="en-US" altLang="en-US" sz="3200">
                <a:solidFill>
                  <a:srgbClr val="201E7B"/>
                </a:solidFill>
              </a:rPr>
              <a:t>The selected structural model was a 2-compartment model that had linear clearance. The absorption rate constant was 19 h</a:t>
            </a:r>
            <a:r>
              <a:rPr lang="en-US" altLang="en-US" sz="3200" baseline="30000">
                <a:solidFill>
                  <a:srgbClr val="201E7B"/>
                </a:solidFill>
              </a:rPr>
              <a:t>-1</a:t>
            </a:r>
            <a:r>
              <a:rPr lang="en-US" altLang="en-US" sz="3200">
                <a:solidFill>
                  <a:srgbClr val="201E7B"/>
                </a:solidFill>
              </a:rPr>
              <a:t>, total clearance 0.1 L/h, volume of distribution 0.05 L, the rate constant for BWC0977 distribution from the central to the peripheral compartment 0.7 h</a:t>
            </a:r>
            <a:r>
              <a:rPr lang="en-US" altLang="en-US" sz="3200" baseline="30000">
                <a:solidFill>
                  <a:srgbClr val="201E7B"/>
                </a:solidFill>
              </a:rPr>
              <a:t>-1</a:t>
            </a:r>
            <a:r>
              <a:rPr lang="en-US" altLang="en-US" sz="3200">
                <a:solidFill>
                  <a:srgbClr val="201E7B"/>
                </a:solidFill>
              </a:rPr>
              <a:t>, and rate constant for the BWC0977 distribution from the peripheral to the central compartment 0.3 h</a:t>
            </a:r>
            <a:r>
              <a:rPr lang="en-US" altLang="en-US" sz="3200" baseline="30000">
                <a:solidFill>
                  <a:srgbClr val="201E7B"/>
                </a:solidFill>
              </a:rPr>
              <a:t>-1</a:t>
            </a:r>
            <a:r>
              <a:rPr lang="en-US" altLang="en-US" sz="3200">
                <a:solidFill>
                  <a:srgbClr val="201E7B"/>
                </a:solidFill>
              </a:rPr>
              <a:t>. The goodness of fit of final the population PK was </a:t>
            </a:r>
            <a:r>
              <a:rPr lang="en-US" altLang="en-US" sz="3200" i="1">
                <a:solidFill>
                  <a:srgbClr val="201E7B"/>
                </a:solidFill>
              </a:rPr>
              <a:t>r</a:t>
            </a:r>
            <a:r>
              <a:rPr lang="en-US" altLang="en-US" sz="3200" baseline="30000">
                <a:solidFill>
                  <a:srgbClr val="201E7B"/>
                </a:solidFill>
              </a:rPr>
              <a:t>2</a:t>
            </a:r>
            <a:r>
              <a:rPr lang="en-US" altLang="en-US" sz="3200">
                <a:solidFill>
                  <a:srgbClr val="201E7B"/>
                </a:solidFill>
              </a:rPr>
              <a:t> of 0.98</a:t>
            </a:r>
          </a:p>
        </p:txBody>
      </p:sp>
      <p:sp>
        <p:nvSpPr>
          <p:cNvPr id="59" name="Rectangle 58">
            <a:extLst>
              <a:ext uri="{FF2B5EF4-FFF2-40B4-BE49-F238E27FC236}">
                <a16:creationId xmlns:a16="http://schemas.microsoft.com/office/drawing/2014/main" id="{F3855DFA-BA18-FBC6-7383-2FA820F7D4F5}"/>
              </a:ext>
            </a:extLst>
          </p:cNvPr>
          <p:cNvSpPr/>
          <p:nvPr/>
        </p:nvSpPr>
        <p:spPr>
          <a:xfrm>
            <a:off x="31453138" y="26416001"/>
            <a:ext cx="10223500" cy="5492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4757" tIns="42377" rIns="84757" bIns="42377"/>
          <a:lstStyle/>
          <a:p>
            <a:pPr marL="25425" algn="just" defTabSz="3506327" eaLnBrk="1" fontAlgn="auto" hangingPunct="1">
              <a:spcBef>
                <a:spcPts val="1001"/>
              </a:spcBef>
              <a:spcAft>
                <a:spcPts val="0"/>
              </a:spcAft>
              <a:defRPr/>
            </a:pPr>
            <a:r>
              <a:rPr lang="en-US" sz="3000" dirty="0">
                <a:solidFill>
                  <a:srgbClr val="201E7B"/>
                </a:solidFill>
              </a:rPr>
              <a:t>Figure 4. Strains co-modelled and fitted to the Sigmoid E</a:t>
            </a:r>
            <a:r>
              <a:rPr lang="en-US" sz="3000" baseline="-25000" dirty="0">
                <a:solidFill>
                  <a:srgbClr val="201E7B"/>
                </a:solidFill>
              </a:rPr>
              <a:t>max</a:t>
            </a:r>
            <a:r>
              <a:rPr lang="en-US" sz="3000" dirty="0">
                <a:solidFill>
                  <a:srgbClr val="201E7B"/>
                </a:solidFill>
              </a:rPr>
              <a:t> model in ADAPT5</a:t>
            </a:r>
          </a:p>
        </p:txBody>
      </p:sp>
      <p:pic>
        <p:nvPicPr>
          <p:cNvPr id="8287" name="Picture 59">
            <a:extLst>
              <a:ext uri="{FF2B5EF4-FFF2-40B4-BE49-F238E27FC236}">
                <a16:creationId xmlns:a16="http://schemas.microsoft.com/office/drawing/2014/main" id="{8A829DE7-0414-E91E-EAD2-0658155DE4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73675" y="4591050"/>
            <a:ext cx="12326938" cy="858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DDD6FF78-60B6-89B5-943D-D5CDC3741CCB}"/>
              </a:ext>
            </a:extLst>
          </p:cNvPr>
          <p:cNvPicPr>
            <a:picLocks noChangeAspect="1"/>
          </p:cNvPicPr>
          <p:nvPr/>
        </p:nvPicPr>
        <p:blipFill>
          <a:blip r:embed="rId6"/>
          <a:stretch>
            <a:fillRect/>
          </a:stretch>
        </p:blipFill>
        <p:spPr>
          <a:xfrm>
            <a:off x="30814963" y="18921957"/>
            <a:ext cx="12238387" cy="7368266"/>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Q713GDJRPEy_LjRbR8Rfu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Q8HIrKpnWUeOK1egyEL6r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2QUpLN0XgUS0TS3VzkLpy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Wj.dD7yhn0avA1Ai29dEZ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Q8HIrKpnWUeOK1egyEL6r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Q713GDJRPEy_LjRbR8Rfu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Q8HIrKpnWUeOK1egyEL6r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Q713GDJRPEy_LjRbR8Rfu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Q8HIrKpnWUeOK1egyEL6r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PERO">
  <a:themeElements>
    <a:clrScheme name="Custom 35">
      <a:dk1>
        <a:sysClr val="windowText" lastClr="000000"/>
      </a:dk1>
      <a:lt1>
        <a:sysClr val="window" lastClr="FFFFFF"/>
      </a:lt1>
      <a:dk2>
        <a:srgbClr val="201E7B"/>
      </a:dk2>
      <a:lt2>
        <a:srgbClr val="EEECE1"/>
      </a:lt2>
      <a:accent1>
        <a:srgbClr val="8AB352"/>
      </a:accent1>
      <a:accent2>
        <a:srgbClr val="D32955"/>
      </a:accent2>
      <a:accent3>
        <a:srgbClr val="C0C0C0"/>
      </a:accent3>
      <a:accent4>
        <a:srgbClr val="D285B8"/>
      </a:accent4>
      <a:accent5>
        <a:srgbClr val="36C5CC"/>
      </a:accent5>
      <a:accent6>
        <a:srgbClr val="FFE300"/>
      </a:accent6>
      <a:hlink>
        <a:srgbClr val="EAEBEC"/>
      </a:hlink>
      <a:folHlink>
        <a:srgbClr val="BCA9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SPERO.thmx</Template>
  <TotalTime>49942</TotalTime>
  <Words>865</Words>
  <Application>Microsoft Macintosh PowerPoint</Application>
  <PresentationFormat>Custom</PresentationFormat>
  <Paragraphs>99</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Lucida Grande</vt:lpstr>
      <vt:lpstr>SPERO</vt:lpstr>
      <vt:lpstr>think-cell Slide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Arnold, Maia</dc:creator>
  <cp:lastModifiedBy>McEntee, Laura</cp:lastModifiedBy>
  <cp:revision>409</cp:revision>
  <dcterms:created xsi:type="dcterms:W3CDTF">2016-03-15T14:48:39Z</dcterms:created>
  <dcterms:modified xsi:type="dcterms:W3CDTF">2023-09-13T14:21:29Z</dcterms:modified>
</cp:coreProperties>
</file>