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1" r:id="rId8"/>
    <p:sldId id="267" r:id="rId9"/>
    <p:sldId id="259" r:id="rId10"/>
    <p:sldId id="263" r:id="rId11"/>
    <p:sldId id="274" r:id="rId12"/>
    <p:sldId id="275" r:id="rId13"/>
    <p:sldId id="260" r:id="rId14"/>
    <p:sldId id="266" r:id="rId15"/>
    <p:sldId id="270" r:id="rId16"/>
    <p:sldId id="264" r:id="rId17"/>
    <p:sldId id="265" r:id="rId18"/>
    <p:sldId id="273" r:id="rId19"/>
    <p:sldId id="272" r:id="rId20"/>
    <p:sldId id="271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0CFB8-A1BB-437B-8118-C23643586334}" v="2" dt="2024-03-21T11:41:02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5/10/relationships/revisionInfo" Target="revisionInfo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ED16E-1E48-4993-8227-198854AC5EE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C5F333-856F-4ECD-89E1-3DC96D230062}">
      <dgm:prSet/>
      <dgm:spPr/>
      <dgm:t>
        <a:bodyPr/>
        <a:lstStyle/>
        <a:p>
          <a:r>
            <a:rPr lang="en-GB"/>
            <a:t>But what if views about ‘controversial’ issues are held with </a:t>
          </a:r>
          <a:r>
            <a:rPr lang="en-GB" i="1"/>
            <a:t>passion?</a:t>
          </a:r>
          <a:endParaRPr lang="en-US"/>
        </a:p>
      </dgm:t>
    </dgm:pt>
    <dgm:pt modelId="{10365E18-A813-417E-B722-92D2FD474210}" type="parTrans" cxnId="{CACC558F-6545-4B35-A1EE-02DF7F639C6A}">
      <dgm:prSet/>
      <dgm:spPr/>
      <dgm:t>
        <a:bodyPr/>
        <a:lstStyle/>
        <a:p>
          <a:endParaRPr lang="en-US"/>
        </a:p>
      </dgm:t>
    </dgm:pt>
    <dgm:pt modelId="{590BFE37-4193-4CE3-A044-E0F0D16E772F}" type="sibTrans" cxnId="{CACC558F-6545-4B35-A1EE-02DF7F639C6A}">
      <dgm:prSet/>
      <dgm:spPr/>
      <dgm:t>
        <a:bodyPr/>
        <a:lstStyle/>
        <a:p>
          <a:endParaRPr lang="en-US"/>
        </a:p>
      </dgm:t>
    </dgm:pt>
    <dgm:pt modelId="{0A6AEC21-548F-422C-83A2-1D60001C380C}">
      <dgm:prSet/>
      <dgm:spPr/>
      <dgm:t>
        <a:bodyPr/>
        <a:lstStyle/>
        <a:p>
          <a:r>
            <a:rPr lang="en-GB"/>
            <a:t>Is the distinction so clear?</a:t>
          </a:r>
          <a:endParaRPr lang="en-US"/>
        </a:p>
      </dgm:t>
    </dgm:pt>
    <dgm:pt modelId="{22014305-18B5-416A-8BAA-54C21BB64C27}" type="parTrans" cxnId="{048E4C7B-79C9-446D-829A-07A0DF71A9C7}">
      <dgm:prSet/>
      <dgm:spPr/>
      <dgm:t>
        <a:bodyPr/>
        <a:lstStyle/>
        <a:p>
          <a:endParaRPr lang="en-US"/>
        </a:p>
      </dgm:t>
    </dgm:pt>
    <dgm:pt modelId="{97923D59-872F-4EBA-807B-3489036C7FAE}" type="sibTrans" cxnId="{048E4C7B-79C9-446D-829A-07A0DF71A9C7}">
      <dgm:prSet/>
      <dgm:spPr/>
      <dgm:t>
        <a:bodyPr/>
        <a:lstStyle/>
        <a:p>
          <a:endParaRPr lang="en-US"/>
        </a:p>
      </dgm:t>
    </dgm:pt>
    <dgm:pt modelId="{52DE677A-F1AB-4641-9C26-9A490C5AC4D8}">
      <dgm:prSet/>
      <dgm:spPr/>
      <dgm:t>
        <a:bodyPr/>
        <a:lstStyle/>
        <a:p>
          <a:r>
            <a:rPr lang="en-GB"/>
            <a:t>Significance of personal and contextual factors which may be unaware of</a:t>
          </a:r>
          <a:endParaRPr lang="en-US"/>
        </a:p>
      </dgm:t>
    </dgm:pt>
    <dgm:pt modelId="{DE555CC7-23B9-4095-8467-40E24C78914F}" type="parTrans" cxnId="{6FBF1AA8-4496-4F90-A209-B17F57F1D376}">
      <dgm:prSet/>
      <dgm:spPr/>
      <dgm:t>
        <a:bodyPr/>
        <a:lstStyle/>
        <a:p>
          <a:endParaRPr lang="en-US"/>
        </a:p>
      </dgm:t>
    </dgm:pt>
    <dgm:pt modelId="{EFAC5CD7-75B7-4937-BBFF-603617A0BF6E}" type="sibTrans" cxnId="{6FBF1AA8-4496-4F90-A209-B17F57F1D376}">
      <dgm:prSet/>
      <dgm:spPr/>
      <dgm:t>
        <a:bodyPr/>
        <a:lstStyle/>
        <a:p>
          <a:endParaRPr lang="en-US"/>
        </a:p>
      </dgm:t>
    </dgm:pt>
    <dgm:pt modelId="{1BEEAEDF-3B69-4BB4-992C-1A6E80AC760D}" type="pres">
      <dgm:prSet presAssocID="{C02ED16E-1E48-4993-8227-198854AC5EEF}" presName="linear" presStyleCnt="0">
        <dgm:presLayoutVars>
          <dgm:animLvl val="lvl"/>
          <dgm:resizeHandles val="exact"/>
        </dgm:presLayoutVars>
      </dgm:prSet>
      <dgm:spPr/>
    </dgm:pt>
    <dgm:pt modelId="{21898CB2-881F-4204-B2C6-4F58FDFA4886}" type="pres">
      <dgm:prSet presAssocID="{2BC5F333-856F-4ECD-89E1-3DC96D23006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1087425-1E8C-4B3B-9226-21719A7C867B}" type="pres">
      <dgm:prSet presAssocID="{590BFE37-4193-4CE3-A044-E0F0D16E772F}" presName="spacer" presStyleCnt="0"/>
      <dgm:spPr/>
    </dgm:pt>
    <dgm:pt modelId="{99D02E02-9FFD-4107-BB49-4727A7B82EA2}" type="pres">
      <dgm:prSet presAssocID="{0A6AEC21-548F-422C-83A2-1D60001C380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4BCBACE-8CB8-48DE-A111-0E828C0E075E}" type="pres">
      <dgm:prSet presAssocID="{97923D59-872F-4EBA-807B-3489036C7FAE}" presName="spacer" presStyleCnt="0"/>
      <dgm:spPr/>
    </dgm:pt>
    <dgm:pt modelId="{A2BB76CB-4624-4DF7-88ED-7F6E6139A14F}" type="pres">
      <dgm:prSet presAssocID="{52DE677A-F1AB-4641-9C26-9A490C5AC4D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75BFD2A-EE30-4421-B6E8-9D2DE7F69395}" type="presOf" srcId="{C02ED16E-1E48-4993-8227-198854AC5EEF}" destId="{1BEEAEDF-3B69-4BB4-992C-1A6E80AC760D}" srcOrd="0" destOrd="0" presId="urn:microsoft.com/office/officeart/2005/8/layout/vList2"/>
    <dgm:cxn modelId="{3FF51D61-4116-4D91-94F4-CB7500DD1E77}" type="presOf" srcId="{2BC5F333-856F-4ECD-89E1-3DC96D230062}" destId="{21898CB2-881F-4204-B2C6-4F58FDFA4886}" srcOrd="0" destOrd="0" presId="urn:microsoft.com/office/officeart/2005/8/layout/vList2"/>
    <dgm:cxn modelId="{1CD6F042-6262-4289-99CE-2F5D9255D0CE}" type="presOf" srcId="{52DE677A-F1AB-4641-9C26-9A490C5AC4D8}" destId="{A2BB76CB-4624-4DF7-88ED-7F6E6139A14F}" srcOrd="0" destOrd="0" presId="urn:microsoft.com/office/officeart/2005/8/layout/vList2"/>
    <dgm:cxn modelId="{048E4C7B-79C9-446D-829A-07A0DF71A9C7}" srcId="{C02ED16E-1E48-4993-8227-198854AC5EEF}" destId="{0A6AEC21-548F-422C-83A2-1D60001C380C}" srcOrd="1" destOrd="0" parTransId="{22014305-18B5-416A-8BAA-54C21BB64C27}" sibTransId="{97923D59-872F-4EBA-807B-3489036C7FAE}"/>
    <dgm:cxn modelId="{CACC558F-6545-4B35-A1EE-02DF7F639C6A}" srcId="{C02ED16E-1E48-4993-8227-198854AC5EEF}" destId="{2BC5F333-856F-4ECD-89E1-3DC96D230062}" srcOrd="0" destOrd="0" parTransId="{10365E18-A813-417E-B722-92D2FD474210}" sibTransId="{590BFE37-4193-4CE3-A044-E0F0D16E772F}"/>
    <dgm:cxn modelId="{0FE85698-1EA9-40F0-8178-FAFAD87207F3}" type="presOf" srcId="{0A6AEC21-548F-422C-83A2-1D60001C380C}" destId="{99D02E02-9FFD-4107-BB49-4727A7B82EA2}" srcOrd="0" destOrd="0" presId="urn:microsoft.com/office/officeart/2005/8/layout/vList2"/>
    <dgm:cxn modelId="{6FBF1AA8-4496-4F90-A209-B17F57F1D376}" srcId="{C02ED16E-1E48-4993-8227-198854AC5EEF}" destId="{52DE677A-F1AB-4641-9C26-9A490C5AC4D8}" srcOrd="2" destOrd="0" parTransId="{DE555CC7-23B9-4095-8467-40E24C78914F}" sibTransId="{EFAC5CD7-75B7-4937-BBFF-603617A0BF6E}"/>
    <dgm:cxn modelId="{43063942-B87A-467C-8999-EF83738D6855}" type="presParOf" srcId="{1BEEAEDF-3B69-4BB4-992C-1A6E80AC760D}" destId="{21898CB2-881F-4204-B2C6-4F58FDFA4886}" srcOrd="0" destOrd="0" presId="urn:microsoft.com/office/officeart/2005/8/layout/vList2"/>
    <dgm:cxn modelId="{22FBD8ED-790C-42E6-B3A6-B024E8104E0F}" type="presParOf" srcId="{1BEEAEDF-3B69-4BB4-992C-1A6E80AC760D}" destId="{91087425-1E8C-4B3B-9226-21719A7C867B}" srcOrd="1" destOrd="0" presId="urn:microsoft.com/office/officeart/2005/8/layout/vList2"/>
    <dgm:cxn modelId="{261236B1-4CE3-4A65-89BB-534CF9AAA9CF}" type="presParOf" srcId="{1BEEAEDF-3B69-4BB4-992C-1A6E80AC760D}" destId="{99D02E02-9FFD-4107-BB49-4727A7B82EA2}" srcOrd="2" destOrd="0" presId="urn:microsoft.com/office/officeart/2005/8/layout/vList2"/>
    <dgm:cxn modelId="{03066A68-8781-4BFA-BBC7-99CADE2114B6}" type="presParOf" srcId="{1BEEAEDF-3B69-4BB4-992C-1A6E80AC760D}" destId="{A4BCBACE-8CB8-48DE-A111-0E828C0E075E}" srcOrd="3" destOrd="0" presId="urn:microsoft.com/office/officeart/2005/8/layout/vList2"/>
    <dgm:cxn modelId="{9A207912-1F94-44F3-BB83-AAFF1308CB6C}" type="presParOf" srcId="{1BEEAEDF-3B69-4BB4-992C-1A6E80AC760D}" destId="{A2BB76CB-4624-4DF7-88ED-7F6E6139A14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02F9BF-EAF5-44BF-BA05-C140464A15A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B28B05-F2A7-47A4-99A4-98653AA2581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The ‘civil’ seminar: establish ground-rules and expectations</a:t>
          </a:r>
          <a:endParaRPr lang="en-US"/>
        </a:p>
      </dgm:t>
    </dgm:pt>
    <dgm:pt modelId="{B4AB467E-FC16-4D9F-95C6-04FDE71403F3}" type="parTrans" cxnId="{5F71706A-872A-48EF-8245-55BC76C0C6DB}">
      <dgm:prSet/>
      <dgm:spPr/>
      <dgm:t>
        <a:bodyPr/>
        <a:lstStyle/>
        <a:p>
          <a:endParaRPr lang="en-US"/>
        </a:p>
      </dgm:t>
    </dgm:pt>
    <dgm:pt modelId="{1BE8B4FC-1E2E-4DFA-B39A-2234FB27CFAB}" type="sibTrans" cxnId="{5F71706A-872A-48EF-8245-55BC76C0C6DB}">
      <dgm:prSet/>
      <dgm:spPr/>
      <dgm:t>
        <a:bodyPr/>
        <a:lstStyle/>
        <a:p>
          <a:endParaRPr lang="en-US"/>
        </a:p>
      </dgm:t>
    </dgm:pt>
    <dgm:pt modelId="{9545B9B6-CEC4-4C24-BB07-C6266D8A456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Open discussion with students at the outset of a course containing typically sensitive issues</a:t>
          </a:r>
          <a:endParaRPr lang="en-US"/>
        </a:p>
      </dgm:t>
    </dgm:pt>
    <dgm:pt modelId="{3E6BC985-12ED-433A-8CF7-D0105D6D5E96}" type="parTrans" cxnId="{82F0D1E2-EF80-427F-90A8-F648EE044E1F}">
      <dgm:prSet/>
      <dgm:spPr/>
      <dgm:t>
        <a:bodyPr/>
        <a:lstStyle/>
        <a:p>
          <a:endParaRPr lang="en-US"/>
        </a:p>
      </dgm:t>
    </dgm:pt>
    <dgm:pt modelId="{79090CF6-DAAB-4FFD-9916-B6DD03B9BEEB}" type="sibTrans" cxnId="{82F0D1E2-EF80-427F-90A8-F648EE044E1F}">
      <dgm:prSet/>
      <dgm:spPr/>
      <dgm:t>
        <a:bodyPr/>
        <a:lstStyle/>
        <a:p>
          <a:endParaRPr lang="en-US"/>
        </a:p>
      </dgm:t>
    </dgm:pt>
    <dgm:pt modelId="{FDEC44A6-1975-4F2D-AD95-66FFD290C1F7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Signposting of student support systems within course materials</a:t>
          </a:r>
          <a:endParaRPr lang="en-US"/>
        </a:p>
      </dgm:t>
    </dgm:pt>
    <dgm:pt modelId="{DB7F3986-95B4-4F19-BF21-776296DBCBCD}" type="parTrans" cxnId="{3EB944D5-9F26-404A-A866-2040D0891512}">
      <dgm:prSet/>
      <dgm:spPr/>
      <dgm:t>
        <a:bodyPr/>
        <a:lstStyle/>
        <a:p>
          <a:endParaRPr lang="en-US"/>
        </a:p>
      </dgm:t>
    </dgm:pt>
    <dgm:pt modelId="{694EA2E9-6BC8-48F5-81FC-C9F6DA3E5FF3}" type="sibTrans" cxnId="{3EB944D5-9F26-404A-A866-2040D0891512}">
      <dgm:prSet/>
      <dgm:spPr/>
      <dgm:t>
        <a:bodyPr/>
        <a:lstStyle/>
        <a:p>
          <a:endParaRPr lang="en-US"/>
        </a:p>
      </dgm:t>
    </dgm:pt>
    <dgm:pt modelId="{3969EC14-3946-4914-B027-B87D392215DC}" type="pres">
      <dgm:prSet presAssocID="{E702F9BF-EAF5-44BF-BA05-C140464A15AD}" presName="root" presStyleCnt="0">
        <dgm:presLayoutVars>
          <dgm:dir/>
          <dgm:resizeHandles val="exact"/>
        </dgm:presLayoutVars>
      </dgm:prSet>
      <dgm:spPr/>
    </dgm:pt>
    <dgm:pt modelId="{04387B7F-BCF0-460A-AFAB-2FB23093A74C}" type="pres">
      <dgm:prSet presAssocID="{04B28B05-F2A7-47A4-99A4-98653AA25814}" presName="compNode" presStyleCnt="0"/>
      <dgm:spPr/>
    </dgm:pt>
    <dgm:pt modelId="{C160F7B4-AA4E-4781-B012-7FB6B2304E59}" type="pres">
      <dgm:prSet presAssocID="{04B28B05-F2A7-47A4-99A4-98653AA25814}" presName="bgRect" presStyleLbl="bgShp" presStyleIdx="0" presStyleCnt="3"/>
      <dgm:spPr/>
    </dgm:pt>
    <dgm:pt modelId="{5126C65A-C460-47E7-AD97-3F21E81F54E6}" type="pres">
      <dgm:prSet presAssocID="{04B28B05-F2A7-47A4-99A4-98653AA2581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FB1E976-8FEA-450A-B9EB-C1086FEBE815}" type="pres">
      <dgm:prSet presAssocID="{04B28B05-F2A7-47A4-99A4-98653AA25814}" presName="spaceRect" presStyleCnt="0"/>
      <dgm:spPr/>
    </dgm:pt>
    <dgm:pt modelId="{F047436B-470A-4ED5-B41E-E7F44231AE18}" type="pres">
      <dgm:prSet presAssocID="{04B28B05-F2A7-47A4-99A4-98653AA25814}" presName="parTx" presStyleLbl="revTx" presStyleIdx="0" presStyleCnt="3">
        <dgm:presLayoutVars>
          <dgm:chMax val="0"/>
          <dgm:chPref val="0"/>
        </dgm:presLayoutVars>
      </dgm:prSet>
      <dgm:spPr/>
    </dgm:pt>
    <dgm:pt modelId="{F28B1F0F-8021-482E-BFB6-0DA2AA144FCC}" type="pres">
      <dgm:prSet presAssocID="{1BE8B4FC-1E2E-4DFA-B39A-2234FB27CFAB}" presName="sibTrans" presStyleCnt="0"/>
      <dgm:spPr/>
    </dgm:pt>
    <dgm:pt modelId="{14C19A7D-6B5A-4DEE-B6B4-01D6E7E371EF}" type="pres">
      <dgm:prSet presAssocID="{9545B9B6-CEC4-4C24-BB07-C6266D8A456F}" presName="compNode" presStyleCnt="0"/>
      <dgm:spPr/>
    </dgm:pt>
    <dgm:pt modelId="{9085379C-0E5C-4FB5-93D2-5BD398004B71}" type="pres">
      <dgm:prSet presAssocID="{9545B9B6-CEC4-4C24-BB07-C6266D8A456F}" presName="bgRect" presStyleLbl="bgShp" presStyleIdx="1" presStyleCnt="3"/>
      <dgm:spPr/>
    </dgm:pt>
    <dgm:pt modelId="{EED47AF6-52E0-46BC-B30A-B6EDBE407BE5}" type="pres">
      <dgm:prSet presAssocID="{9545B9B6-CEC4-4C24-BB07-C6266D8A456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6CE72136-FACF-43E5-ACFA-9E06B5D1B8D0}" type="pres">
      <dgm:prSet presAssocID="{9545B9B6-CEC4-4C24-BB07-C6266D8A456F}" presName="spaceRect" presStyleCnt="0"/>
      <dgm:spPr/>
    </dgm:pt>
    <dgm:pt modelId="{1EEAF16B-BFE4-4730-B042-8766866D0473}" type="pres">
      <dgm:prSet presAssocID="{9545B9B6-CEC4-4C24-BB07-C6266D8A456F}" presName="parTx" presStyleLbl="revTx" presStyleIdx="1" presStyleCnt="3">
        <dgm:presLayoutVars>
          <dgm:chMax val="0"/>
          <dgm:chPref val="0"/>
        </dgm:presLayoutVars>
      </dgm:prSet>
      <dgm:spPr/>
    </dgm:pt>
    <dgm:pt modelId="{C0D4B8B5-6E64-42C7-9DD2-62917089508D}" type="pres">
      <dgm:prSet presAssocID="{79090CF6-DAAB-4FFD-9916-B6DD03B9BEEB}" presName="sibTrans" presStyleCnt="0"/>
      <dgm:spPr/>
    </dgm:pt>
    <dgm:pt modelId="{3B68AED9-9995-4238-BDE7-8E95DCDFADAA}" type="pres">
      <dgm:prSet presAssocID="{FDEC44A6-1975-4F2D-AD95-66FFD290C1F7}" presName="compNode" presStyleCnt="0"/>
      <dgm:spPr/>
    </dgm:pt>
    <dgm:pt modelId="{18CD7662-3CB9-4248-9D12-E4E104DB729B}" type="pres">
      <dgm:prSet presAssocID="{FDEC44A6-1975-4F2D-AD95-66FFD290C1F7}" presName="bgRect" presStyleLbl="bgShp" presStyleIdx="2" presStyleCnt="3"/>
      <dgm:spPr/>
    </dgm:pt>
    <dgm:pt modelId="{4A17A3B6-AA63-40D7-957C-A5E241D112EF}" type="pres">
      <dgm:prSet presAssocID="{FDEC44A6-1975-4F2D-AD95-66FFD290C1F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AD6C56B6-46B2-4CF8-9512-238333B0BA2F}" type="pres">
      <dgm:prSet presAssocID="{FDEC44A6-1975-4F2D-AD95-66FFD290C1F7}" presName="spaceRect" presStyleCnt="0"/>
      <dgm:spPr/>
    </dgm:pt>
    <dgm:pt modelId="{2D53AB3C-A8AF-40E2-B713-E917A122D87D}" type="pres">
      <dgm:prSet presAssocID="{FDEC44A6-1975-4F2D-AD95-66FFD290C1F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E82A007-B1A5-42ED-91AF-273CC484084D}" type="presOf" srcId="{E702F9BF-EAF5-44BF-BA05-C140464A15AD}" destId="{3969EC14-3946-4914-B027-B87D392215DC}" srcOrd="0" destOrd="0" presId="urn:microsoft.com/office/officeart/2018/2/layout/IconVerticalSolidList"/>
    <dgm:cxn modelId="{5F71706A-872A-48EF-8245-55BC76C0C6DB}" srcId="{E702F9BF-EAF5-44BF-BA05-C140464A15AD}" destId="{04B28B05-F2A7-47A4-99A4-98653AA25814}" srcOrd="0" destOrd="0" parTransId="{B4AB467E-FC16-4D9F-95C6-04FDE71403F3}" sibTransId="{1BE8B4FC-1E2E-4DFA-B39A-2234FB27CFAB}"/>
    <dgm:cxn modelId="{B8417A6B-4744-406E-AA00-07BB91300C71}" type="presOf" srcId="{04B28B05-F2A7-47A4-99A4-98653AA25814}" destId="{F047436B-470A-4ED5-B41E-E7F44231AE18}" srcOrd="0" destOrd="0" presId="urn:microsoft.com/office/officeart/2018/2/layout/IconVerticalSolidList"/>
    <dgm:cxn modelId="{1DC18A57-FDEE-4214-85B2-F4756712786F}" type="presOf" srcId="{9545B9B6-CEC4-4C24-BB07-C6266D8A456F}" destId="{1EEAF16B-BFE4-4730-B042-8766866D0473}" srcOrd="0" destOrd="0" presId="urn:microsoft.com/office/officeart/2018/2/layout/IconVerticalSolidList"/>
    <dgm:cxn modelId="{12D395D4-0F81-42E5-A9F9-13FF46E75556}" type="presOf" srcId="{FDEC44A6-1975-4F2D-AD95-66FFD290C1F7}" destId="{2D53AB3C-A8AF-40E2-B713-E917A122D87D}" srcOrd="0" destOrd="0" presId="urn:microsoft.com/office/officeart/2018/2/layout/IconVerticalSolidList"/>
    <dgm:cxn modelId="{3EB944D5-9F26-404A-A866-2040D0891512}" srcId="{E702F9BF-EAF5-44BF-BA05-C140464A15AD}" destId="{FDEC44A6-1975-4F2D-AD95-66FFD290C1F7}" srcOrd="2" destOrd="0" parTransId="{DB7F3986-95B4-4F19-BF21-776296DBCBCD}" sibTransId="{694EA2E9-6BC8-48F5-81FC-C9F6DA3E5FF3}"/>
    <dgm:cxn modelId="{82F0D1E2-EF80-427F-90A8-F648EE044E1F}" srcId="{E702F9BF-EAF5-44BF-BA05-C140464A15AD}" destId="{9545B9B6-CEC4-4C24-BB07-C6266D8A456F}" srcOrd="1" destOrd="0" parTransId="{3E6BC985-12ED-433A-8CF7-D0105D6D5E96}" sibTransId="{79090CF6-DAAB-4FFD-9916-B6DD03B9BEEB}"/>
    <dgm:cxn modelId="{8057E4C6-BE68-4971-AB51-4972E9E4F456}" type="presParOf" srcId="{3969EC14-3946-4914-B027-B87D392215DC}" destId="{04387B7F-BCF0-460A-AFAB-2FB23093A74C}" srcOrd="0" destOrd="0" presId="urn:microsoft.com/office/officeart/2018/2/layout/IconVerticalSolidList"/>
    <dgm:cxn modelId="{F338746E-6BD0-48D4-86B2-66B201E62244}" type="presParOf" srcId="{04387B7F-BCF0-460A-AFAB-2FB23093A74C}" destId="{C160F7B4-AA4E-4781-B012-7FB6B2304E59}" srcOrd="0" destOrd="0" presId="urn:microsoft.com/office/officeart/2018/2/layout/IconVerticalSolidList"/>
    <dgm:cxn modelId="{7C0935D9-A9AE-46F0-8A13-9577692C6654}" type="presParOf" srcId="{04387B7F-BCF0-460A-AFAB-2FB23093A74C}" destId="{5126C65A-C460-47E7-AD97-3F21E81F54E6}" srcOrd="1" destOrd="0" presId="urn:microsoft.com/office/officeart/2018/2/layout/IconVerticalSolidList"/>
    <dgm:cxn modelId="{41DB6BE9-A17F-41FB-B80B-4D57F244B179}" type="presParOf" srcId="{04387B7F-BCF0-460A-AFAB-2FB23093A74C}" destId="{6FB1E976-8FEA-450A-B9EB-C1086FEBE815}" srcOrd="2" destOrd="0" presId="urn:microsoft.com/office/officeart/2018/2/layout/IconVerticalSolidList"/>
    <dgm:cxn modelId="{C509AB39-C074-4C73-AD9D-2C2502C16EBB}" type="presParOf" srcId="{04387B7F-BCF0-460A-AFAB-2FB23093A74C}" destId="{F047436B-470A-4ED5-B41E-E7F44231AE18}" srcOrd="3" destOrd="0" presId="urn:microsoft.com/office/officeart/2018/2/layout/IconVerticalSolidList"/>
    <dgm:cxn modelId="{EE1E44B5-0B58-40E6-81F8-CA752B0466C6}" type="presParOf" srcId="{3969EC14-3946-4914-B027-B87D392215DC}" destId="{F28B1F0F-8021-482E-BFB6-0DA2AA144FCC}" srcOrd="1" destOrd="0" presId="urn:microsoft.com/office/officeart/2018/2/layout/IconVerticalSolidList"/>
    <dgm:cxn modelId="{C398DCD6-059F-4401-809C-0EF5975FF50D}" type="presParOf" srcId="{3969EC14-3946-4914-B027-B87D392215DC}" destId="{14C19A7D-6B5A-4DEE-B6B4-01D6E7E371EF}" srcOrd="2" destOrd="0" presId="urn:microsoft.com/office/officeart/2018/2/layout/IconVerticalSolidList"/>
    <dgm:cxn modelId="{D1A48980-9B7D-4259-8DF3-438FE1846750}" type="presParOf" srcId="{14C19A7D-6B5A-4DEE-B6B4-01D6E7E371EF}" destId="{9085379C-0E5C-4FB5-93D2-5BD398004B71}" srcOrd="0" destOrd="0" presId="urn:microsoft.com/office/officeart/2018/2/layout/IconVerticalSolidList"/>
    <dgm:cxn modelId="{0DAA4F7D-0B7D-4554-9454-CDD95ADEE5CE}" type="presParOf" srcId="{14C19A7D-6B5A-4DEE-B6B4-01D6E7E371EF}" destId="{EED47AF6-52E0-46BC-B30A-B6EDBE407BE5}" srcOrd="1" destOrd="0" presId="urn:microsoft.com/office/officeart/2018/2/layout/IconVerticalSolidList"/>
    <dgm:cxn modelId="{28C131CD-E8C8-4A07-95EB-01FC7DEDE673}" type="presParOf" srcId="{14C19A7D-6B5A-4DEE-B6B4-01D6E7E371EF}" destId="{6CE72136-FACF-43E5-ACFA-9E06B5D1B8D0}" srcOrd="2" destOrd="0" presId="urn:microsoft.com/office/officeart/2018/2/layout/IconVerticalSolidList"/>
    <dgm:cxn modelId="{3D42A0A3-7E88-4334-8269-1F9D027937A6}" type="presParOf" srcId="{14C19A7D-6B5A-4DEE-B6B4-01D6E7E371EF}" destId="{1EEAF16B-BFE4-4730-B042-8766866D0473}" srcOrd="3" destOrd="0" presId="urn:microsoft.com/office/officeart/2018/2/layout/IconVerticalSolidList"/>
    <dgm:cxn modelId="{B1D7CFF1-1DF2-4094-847F-D465300328CD}" type="presParOf" srcId="{3969EC14-3946-4914-B027-B87D392215DC}" destId="{C0D4B8B5-6E64-42C7-9DD2-62917089508D}" srcOrd="3" destOrd="0" presId="urn:microsoft.com/office/officeart/2018/2/layout/IconVerticalSolidList"/>
    <dgm:cxn modelId="{AE15394C-B958-41CE-B108-EEB9D2478BC6}" type="presParOf" srcId="{3969EC14-3946-4914-B027-B87D392215DC}" destId="{3B68AED9-9995-4238-BDE7-8E95DCDFADAA}" srcOrd="4" destOrd="0" presId="urn:microsoft.com/office/officeart/2018/2/layout/IconVerticalSolidList"/>
    <dgm:cxn modelId="{C0CF2060-0504-4A3D-9CBC-8D1C6374E9B4}" type="presParOf" srcId="{3B68AED9-9995-4238-BDE7-8E95DCDFADAA}" destId="{18CD7662-3CB9-4248-9D12-E4E104DB729B}" srcOrd="0" destOrd="0" presId="urn:microsoft.com/office/officeart/2018/2/layout/IconVerticalSolidList"/>
    <dgm:cxn modelId="{7E92F823-5009-4079-B5E0-D74F3FCE48ED}" type="presParOf" srcId="{3B68AED9-9995-4238-BDE7-8E95DCDFADAA}" destId="{4A17A3B6-AA63-40D7-957C-A5E241D112EF}" srcOrd="1" destOrd="0" presId="urn:microsoft.com/office/officeart/2018/2/layout/IconVerticalSolidList"/>
    <dgm:cxn modelId="{8A4425FC-6E51-4421-B70C-13AF789D17D9}" type="presParOf" srcId="{3B68AED9-9995-4238-BDE7-8E95DCDFADAA}" destId="{AD6C56B6-46B2-4CF8-9512-238333B0BA2F}" srcOrd="2" destOrd="0" presId="urn:microsoft.com/office/officeart/2018/2/layout/IconVerticalSolidList"/>
    <dgm:cxn modelId="{4E8298BF-B97D-4E32-B143-578ECF885A0E}" type="presParOf" srcId="{3B68AED9-9995-4238-BDE7-8E95DCDFADAA}" destId="{2D53AB3C-A8AF-40E2-B713-E917A122D87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98CB2-881F-4204-B2C6-4F58FDFA4886}">
      <dsp:nvSpPr>
        <dsp:cNvPr id="0" name=""/>
        <dsp:cNvSpPr/>
      </dsp:nvSpPr>
      <dsp:spPr>
        <a:xfrm>
          <a:off x="0" y="18174"/>
          <a:ext cx="7559504" cy="20138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But what if views about ‘controversial’ issues are held with </a:t>
          </a:r>
          <a:r>
            <a:rPr lang="en-GB" sz="3600" i="1" kern="1200"/>
            <a:t>passion?</a:t>
          </a:r>
          <a:endParaRPr lang="en-US" sz="3600" kern="1200"/>
        </a:p>
      </dsp:txBody>
      <dsp:txXfrm>
        <a:off x="98309" y="116483"/>
        <a:ext cx="7362886" cy="1817244"/>
      </dsp:txXfrm>
    </dsp:sp>
    <dsp:sp modelId="{99D02E02-9FFD-4107-BB49-4727A7B82EA2}">
      <dsp:nvSpPr>
        <dsp:cNvPr id="0" name=""/>
        <dsp:cNvSpPr/>
      </dsp:nvSpPr>
      <dsp:spPr>
        <a:xfrm>
          <a:off x="0" y="2135717"/>
          <a:ext cx="7559504" cy="2013862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Is the distinction so clear?</a:t>
          </a:r>
          <a:endParaRPr lang="en-US" sz="3600" kern="1200"/>
        </a:p>
      </dsp:txBody>
      <dsp:txXfrm>
        <a:off x="98309" y="2234026"/>
        <a:ext cx="7362886" cy="1817244"/>
      </dsp:txXfrm>
    </dsp:sp>
    <dsp:sp modelId="{A2BB76CB-4624-4DF7-88ED-7F6E6139A14F}">
      <dsp:nvSpPr>
        <dsp:cNvPr id="0" name=""/>
        <dsp:cNvSpPr/>
      </dsp:nvSpPr>
      <dsp:spPr>
        <a:xfrm>
          <a:off x="0" y="4253259"/>
          <a:ext cx="7559504" cy="201386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Significance of personal and contextual factors which may be unaware of</a:t>
          </a:r>
          <a:endParaRPr lang="en-US" sz="3600" kern="1200"/>
        </a:p>
      </dsp:txBody>
      <dsp:txXfrm>
        <a:off x="98309" y="4351568"/>
        <a:ext cx="7362886" cy="18172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0F7B4-AA4E-4781-B012-7FB6B2304E59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26C65A-C460-47E7-AD97-3F21E81F54E6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47436B-470A-4ED5-B41E-E7F44231AE18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The ‘civil’ seminar: establish ground-rules and expectations</a:t>
          </a:r>
          <a:endParaRPr lang="en-US" sz="2500" kern="1200"/>
        </a:p>
      </dsp:txBody>
      <dsp:txXfrm>
        <a:off x="1435590" y="531"/>
        <a:ext cx="9080009" cy="1242935"/>
      </dsp:txXfrm>
    </dsp:sp>
    <dsp:sp modelId="{9085379C-0E5C-4FB5-93D2-5BD398004B71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47AF6-52E0-46BC-B30A-B6EDBE407BE5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EAF16B-BFE4-4730-B042-8766866D0473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Open discussion with students at the outset of a course containing typically sensitive issues</a:t>
          </a:r>
          <a:endParaRPr lang="en-US" sz="2500" kern="1200"/>
        </a:p>
      </dsp:txBody>
      <dsp:txXfrm>
        <a:off x="1435590" y="1554201"/>
        <a:ext cx="9080009" cy="1242935"/>
      </dsp:txXfrm>
    </dsp:sp>
    <dsp:sp modelId="{18CD7662-3CB9-4248-9D12-E4E104DB729B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7A3B6-AA63-40D7-957C-A5E241D112EF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3AB3C-A8AF-40E2-B713-E917A122D87D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/>
            <a:t>Signposting of student support systems within course materials</a:t>
          </a:r>
          <a:endParaRPr lang="en-US" sz="2500" kern="1200"/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CE52C-5A38-DA19-E9E9-1C400256B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7395F-9A22-7BE5-7189-6EBDC642C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63845-28F3-BEBE-D743-C85C3957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6DFF4-19F0-5D93-4D8D-1265C52D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23C40-CD3A-E496-2BF8-4B3A4630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39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737CD-CE6F-BD1E-C547-E86102F31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AA0CB-2063-0F67-C455-DD6CEEF19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36A05-09BC-D29A-21C7-CC768A61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2BFB-6DA8-0FDE-666A-5FF85022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65504-7ABF-4512-64DC-092EE009B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039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CF9ECD-462B-E60B-7B13-AD3CC48C2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6EEA0-7270-6267-3141-70FFFB1C3C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B171F-F2B4-47E3-726D-2CD3C363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51157-9344-2B4D-4B0F-51CE0D3B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F5A0C-59BC-8098-8A62-92341A13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41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CE7C3-D40F-2804-B688-69C99494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EB36A-A7E8-9540-970F-9A77137B3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81CC7-15CA-743C-5E25-34FB802C3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61DD7-9B93-8C0E-35D3-DFDF9234B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17564-5A5B-2F66-BBD2-A9B6686A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37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3789A-3D08-6CAC-6615-044CC79FC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C8B04-E332-A085-4C55-843E4631B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6465A-E315-2ADA-B8BF-61AEFF64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AAB9B-AD65-E09A-BE03-3CA49E72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A09FC-8514-C693-9E4A-BB5954CE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00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9E3A5-4B04-5E78-1243-C0D2F888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046D5-9B97-DB65-CE06-BF96A7C409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FE1CA-84A8-7638-177F-F5A5F6F7A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3E0BBC-64E0-734E-D860-4D068010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EC80D-639E-79FB-632B-C096C165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030C42-F4AE-488A-74BE-0D0E95A5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1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6F0A8-F135-B2D5-958A-FDA67E45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7FAE5-4DBF-6B88-9C3C-EB9353F78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20ED5-4BBD-27F9-ED2B-1D543675A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0214B-FC7A-695D-90E5-62AF5593C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53D286-B1B2-8CD4-902A-122997A31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AE455-B084-09FA-FC32-D3F3B54B6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01E742-3D67-ED00-FB60-59989A05B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B5C43-901E-B75B-5109-2E5F7F54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28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F05B8-7610-0560-2BC1-8AFAB78F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6551B-581A-48C6-E4FF-7110618F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684DF-2E05-F1DC-3613-DA4186B2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D38264-9D16-FAFA-4CED-BFB580E32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973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C6FFEC-A3F0-74E4-CD59-494BE31F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33BAF-F8CD-3B18-3F7D-F3C409394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A3398A-6ECF-4B7D-D75F-C34FE24B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2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2678-9221-A968-530B-28FCE76D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A42AF-EF01-30C9-81AB-61D0D516E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126E6B-E574-7EAA-C4D6-29CC1A88B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AD5F9-D6E0-8B25-DE7D-8F9CA00A1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2217B5-330A-E6A5-6A8E-B98C54468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4F55-20F2-597B-CB52-77BCD1B9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0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B038-4F2C-4E9C-8D66-A032C095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241432-881C-CB68-D7A1-F767BF2B6B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2DF91-4CB5-E66B-5285-E39D2C79E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A5D6D-7326-522F-AC28-4BF6928B9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8AE77-EA4D-02CA-DA6D-7BBB77CF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2960E-60B9-F927-412B-B9607C37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1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8297C0-E273-2D55-33C9-DC1B4FA0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25186-6305-5C9E-D8D6-AF2D6C6C3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A5880-1A9C-95A9-AF17-B8F8D654C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DA0AA-5C78-4CE3-B383-0DC0B85DD62F}" type="datetimeFigureOut">
              <a:rPr lang="en-GB" smtClean="0"/>
              <a:t>15/04/2024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ADAE3-1F6C-4247-2A06-1D597B7EB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43241-7B60-7856-638C-BBBFB4609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9539E-27D4-4D26-BD87-712E25CF7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04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E2BA2BD9-7B54-4190-8F06-3EF3658A0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84F9D61-9303-40B4-9F7E-66A9B4EDC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416414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72885E-514D-B8F5-A361-C7BF89EC79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63" b="34966"/>
          <a:stretch/>
        </p:blipFill>
        <p:spPr>
          <a:xfrm>
            <a:off x="-1" y="-1"/>
            <a:ext cx="11416413" cy="685800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13" name="Overlay">
            <a:extLst>
              <a:ext uri="{FF2B5EF4-FFF2-40B4-BE49-F238E27FC236}">
                <a16:creationId xmlns:a16="http://schemas.microsoft.com/office/drawing/2014/main" id="{648D746A-0359-4EAE-8CF9-062E28169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58714" y="258715"/>
            <a:ext cx="6858000" cy="6340569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F792AD-349D-4CDF-E80B-71F965CF4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558" y="1948171"/>
            <a:ext cx="4501057" cy="2661313"/>
          </a:xfrm>
        </p:spPr>
        <p:txBody>
          <a:bodyPr anchor="b">
            <a:normAutofit/>
          </a:bodyPr>
          <a:lstStyle/>
          <a:p>
            <a:pPr algn="l"/>
            <a:r>
              <a:rPr lang="en-GB" sz="4800">
                <a:solidFill>
                  <a:srgbClr val="FFFFFF"/>
                </a:solidFill>
              </a:rPr>
              <a:t>TACKLING SENSITIVE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1F1B3-7444-DD84-65C8-2EA1EAAAB7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558" y="4814201"/>
            <a:ext cx="4501056" cy="1306820"/>
          </a:xfrm>
        </p:spPr>
        <p:txBody>
          <a:bodyPr anchor="t">
            <a:normAutofit/>
          </a:bodyPr>
          <a:lstStyle/>
          <a:p>
            <a:pPr algn="l"/>
            <a:r>
              <a:rPr lang="en-GB">
                <a:solidFill>
                  <a:srgbClr val="FFFFFF"/>
                </a:solidFill>
              </a:rPr>
              <a:t>Jan Jobling</a:t>
            </a:r>
          </a:p>
          <a:p>
            <a:pPr algn="l"/>
            <a:r>
              <a:rPr lang="en-GB">
                <a:solidFill>
                  <a:srgbClr val="FFFFFF"/>
                </a:solidFill>
              </a:rPr>
              <a:t>21.3.24</a:t>
            </a:r>
          </a:p>
        </p:txBody>
      </p:sp>
    </p:spTree>
    <p:extLst>
      <p:ext uri="{BB962C8B-B14F-4D97-AF65-F5344CB8AC3E}">
        <p14:creationId xmlns:p14="http://schemas.microsoft.com/office/powerpoint/2010/main" val="1681923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E8DC95-D219-2E9D-73AC-3EB8345D6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96D8D-AC6D-3A84-3DE5-7D7C8DCF4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0" y="2308124"/>
            <a:ext cx="8533785" cy="4149826"/>
          </a:xfrm>
        </p:spPr>
        <p:txBody>
          <a:bodyPr>
            <a:normAutofit/>
          </a:bodyPr>
          <a:lstStyle/>
          <a:p>
            <a:r>
              <a:rPr lang="en-GB" sz="2000" dirty="0"/>
              <a:t>Fear of upsetting students</a:t>
            </a:r>
          </a:p>
          <a:p>
            <a:r>
              <a:rPr lang="en-GB" sz="2000" dirty="0"/>
              <a:t>Mental health concerns</a:t>
            </a:r>
          </a:p>
          <a:p>
            <a:r>
              <a:rPr lang="en-GB" sz="2000" dirty="0"/>
              <a:t>Lack of confidence in handling potentially difficult situations/disruption</a:t>
            </a:r>
          </a:p>
          <a:p>
            <a:r>
              <a:rPr lang="en-GB" sz="2000" dirty="0"/>
              <a:t>Worry over potential repercussions for self and student in and beyond the classroom</a:t>
            </a:r>
          </a:p>
          <a:p>
            <a:r>
              <a:rPr lang="en-GB" sz="2000" dirty="0"/>
              <a:t>Fraught political contexts and public discourse</a:t>
            </a:r>
          </a:p>
          <a:p>
            <a:r>
              <a:rPr lang="en-GB" sz="2000" dirty="0"/>
              <a:t>‘Motivated reasoning’ (yours as well as theirs)</a:t>
            </a:r>
          </a:p>
          <a:p>
            <a:r>
              <a:rPr lang="en-GB" sz="2000" dirty="0"/>
              <a:t>Concern about your own ‘authenticity’ in speaking on a particular topic</a:t>
            </a:r>
          </a:p>
          <a:p>
            <a:pPr marL="0" indent="0">
              <a:buNone/>
            </a:pP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6266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4F08690-A1A8-4DEA-99B9-903AA36E4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79397-5010-532B-1280-526EA3B20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754" y="2308124"/>
            <a:ext cx="7720781" cy="3673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3600" dirty="0"/>
              <a:t>What key principles and practices might we want to establish, in balancing an open classroom with a ‘safe’ one?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88855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024687B-3153-123C-0A8C-D7D007FAF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6305F5-7509-0BF5-12D3-30451FCD7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71C5C7A-6D55-5B27-646E-39C962693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B3B1F4-948C-963C-E6EA-60CF7FBFA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F41214-D746-F21F-6419-6992BF743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CCF01-6962-BC3C-AC5F-C3C23C166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1" y="1630869"/>
            <a:ext cx="10648559" cy="4808031"/>
          </a:xfrm>
        </p:spPr>
        <p:txBody>
          <a:bodyPr>
            <a:normAutofit/>
          </a:bodyPr>
          <a:lstStyle/>
          <a:p>
            <a:r>
              <a:rPr lang="en-GB" sz="2000" dirty="0"/>
              <a:t>An open and trusting ethos is important: how do we establish this?</a:t>
            </a:r>
          </a:p>
          <a:p>
            <a:endParaRPr lang="en-GB" sz="2000" dirty="0"/>
          </a:p>
          <a:p>
            <a:r>
              <a:rPr lang="en-GB" sz="2000" dirty="0"/>
              <a:t>‘Gradient of controversy’:</a:t>
            </a:r>
          </a:p>
          <a:p>
            <a:pPr lvl="1"/>
            <a:r>
              <a:rPr lang="en-GB" sz="2000" dirty="0"/>
              <a:t>Consider examples used – for example, historical or geographical distance can take some ‘heat’ out of discussions, whilst still conveying the key principles at stake</a:t>
            </a:r>
          </a:p>
          <a:p>
            <a:pPr lvl="1"/>
            <a:r>
              <a:rPr lang="en-GB" sz="2000" dirty="0"/>
              <a:t>Fictional scenarios</a:t>
            </a:r>
          </a:p>
          <a:p>
            <a:pPr lvl="1"/>
            <a:endParaRPr lang="en-GB" sz="2000" dirty="0"/>
          </a:p>
          <a:p>
            <a:r>
              <a:rPr lang="en-GB" sz="2000" dirty="0"/>
              <a:t>‘Picking’ on students is often problematic – it may be even more so with sensitive topics. How do you encourage participation?</a:t>
            </a:r>
          </a:p>
          <a:p>
            <a:endParaRPr lang="en-GB" sz="2000" dirty="0"/>
          </a:p>
          <a:p>
            <a:r>
              <a:rPr lang="en-GB" sz="2000" dirty="0"/>
              <a:t>Or do you? Are some topics best addressed didactically and factually?</a:t>
            </a:r>
          </a:p>
          <a:p>
            <a:endParaRPr lang="en-GB" sz="2000" dirty="0"/>
          </a:p>
          <a:p>
            <a:r>
              <a:rPr lang="en-GB" sz="2000" dirty="0"/>
              <a:t>What about assessed seminar participation? How might this be managed?</a:t>
            </a:r>
          </a:p>
          <a:p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pPr marL="457200" lvl="1" indent="0">
              <a:buNone/>
            </a:pPr>
            <a:endParaRPr lang="en-GB" sz="1100" dirty="0"/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23847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19E5B5-9914-03ED-1B62-85132B06C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br>
              <a:rPr lang="en-GB" sz="3200">
                <a:solidFill>
                  <a:srgbClr val="FFFFFF"/>
                </a:solidFill>
              </a:rPr>
            </a:br>
            <a:r>
              <a:rPr lang="en-GB" sz="3200">
                <a:solidFill>
                  <a:srgbClr val="FFFFFF"/>
                </a:solidFill>
              </a:rPr>
              <a:t>The tutor and pedagogical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83863-8D5F-F348-9978-72774375A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1195"/>
            <a:ext cx="9705975" cy="4665330"/>
          </a:xfrm>
        </p:spPr>
        <p:txBody>
          <a:bodyPr>
            <a:normAutofit/>
          </a:bodyPr>
          <a:lstStyle/>
          <a:p>
            <a:endParaRPr lang="en-GB" sz="2000" dirty="0"/>
          </a:p>
          <a:p>
            <a:r>
              <a:rPr lang="en-GB" dirty="0"/>
              <a:t>Awareness of own positionality</a:t>
            </a:r>
          </a:p>
          <a:p>
            <a:endParaRPr lang="en-GB" dirty="0"/>
          </a:p>
          <a:p>
            <a:pPr lvl="2"/>
            <a:r>
              <a:rPr lang="en-GB" sz="2800" dirty="0"/>
              <a:t>When in class, do we share this with students..? Why/Why not?</a:t>
            </a:r>
          </a:p>
          <a:p>
            <a:pPr marL="914400" lvl="2" indent="0">
              <a:buNone/>
            </a:pPr>
            <a:endParaRPr lang="en-GB" sz="2800" dirty="0"/>
          </a:p>
          <a:p>
            <a:r>
              <a:rPr lang="en-GB" dirty="0"/>
              <a:t>Do we seek a constructivist, egalitarian and democratic classroom? What does this involve for the tutor, and what might be the risks when teaching sensitive topics?</a:t>
            </a:r>
          </a:p>
          <a:p>
            <a:pPr lvl="2"/>
            <a:endParaRPr lang="en-GB" dirty="0"/>
          </a:p>
          <a:p>
            <a:pPr lvl="2"/>
            <a:endParaRPr lang="en-GB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4812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FC0534A-0B5F-1A6C-0CC9-052A8D6E2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r>
              <a:rPr lang="en-GB" sz="3200">
                <a:solidFill>
                  <a:srgbClr val="FFFFFF"/>
                </a:solidFill>
              </a:rPr>
              <a:t>Specific Strategies: establishing the terrain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6071F-F984-3F4E-A5FF-8A1C6EC01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6" y="2038351"/>
            <a:ext cx="10067924" cy="4429124"/>
          </a:xfrm>
        </p:spPr>
        <p:txBody>
          <a:bodyPr>
            <a:normAutofit/>
          </a:bodyPr>
          <a:lstStyle/>
          <a:p>
            <a:r>
              <a:rPr lang="en-GB" sz="2400" dirty="0"/>
              <a:t>Trigger warnings/sensitivity notices</a:t>
            </a:r>
          </a:p>
          <a:p>
            <a:r>
              <a:rPr lang="en-GB" sz="2400" dirty="0"/>
              <a:t>Pre-exposure through e.g. resources, so students are not ‘hijacked’ in a public context (and nor are you, through not realizing a particular topic </a:t>
            </a:r>
            <a:r>
              <a:rPr lang="en-GB" sz="2400" i="1" dirty="0"/>
              <a:t>was</a:t>
            </a:r>
            <a:r>
              <a:rPr lang="en-GB" sz="2400" dirty="0"/>
              <a:t> sensitive)</a:t>
            </a:r>
          </a:p>
          <a:p>
            <a:r>
              <a:rPr lang="en-GB" sz="2400" dirty="0"/>
              <a:t>Inviting students to be in touch before a class if they have content concerns.</a:t>
            </a:r>
          </a:p>
          <a:p>
            <a:pPr lvl="1"/>
            <a:r>
              <a:rPr lang="en-GB" dirty="0"/>
              <a:t>Depending on context, they might seek permission not to attend or be able to leave quietly and without comment if necessary</a:t>
            </a:r>
          </a:p>
          <a:p>
            <a:pPr lvl="1"/>
            <a:r>
              <a:rPr lang="en-GB" dirty="0"/>
              <a:t>Trust may be required: it is usually not appropriate to ask for details!</a:t>
            </a:r>
          </a:p>
          <a:p>
            <a:pPr lvl="1"/>
            <a:r>
              <a:rPr lang="en-GB" dirty="0"/>
              <a:t>Where attendance is mandatory, seek advice on local policies for absence authorization.</a:t>
            </a:r>
          </a:p>
          <a:p>
            <a:endParaRPr lang="en-GB" sz="1900" dirty="0"/>
          </a:p>
          <a:p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573477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A3E5A-91E8-3735-BD2E-C92C7361C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D64E3470-D2AD-E1A0-9053-910F478DA6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9738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933FC-421E-B00D-B203-7C783611C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Within the class – some things to consider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39A7-AE85-9215-1F81-361C61664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048"/>
            <a:ext cx="10515600" cy="4649915"/>
          </a:xfrm>
        </p:spPr>
        <p:txBody>
          <a:bodyPr>
            <a:normAutofit fontScale="32500" lnSpcReduction="20000"/>
          </a:bodyPr>
          <a:lstStyle/>
          <a:p>
            <a:r>
              <a:rPr lang="en-GB" sz="6800" dirty="0"/>
              <a:t>Clarity on pedagogical goals for the session; this can also help keep discussions on track</a:t>
            </a:r>
          </a:p>
          <a:p>
            <a:pPr lvl="1"/>
            <a:r>
              <a:rPr lang="en-GB" sz="6800" dirty="0"/>
              <a:t>How in practice to do we keep discussions focused or move them?</a:t>
            </a:r>
          </a:p>
          <a:p>
            <a:endParaRPr lang="en-GB" sz="6800" dirty="0"/>
          </a:p>
          <a:p>
            <a:r>
              <a:rPr lang="en-GB" sz="6800" dirty="0"/>
              <a:t>Consider how best to frame questions –  Drummond in Pace (2021, p.78): the difference between ‘what do you think?’ and ‘what are the issues here?’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6800" dirty="0"/>
              <a:t>She speaks from N. Ireland school context:</a:t>
            </a:r>
          </a:p>
          <a:p>
            <a:pPr marL="0" indent="0">
              <a:buNone/>
            </a:pPr>
            <a:r>
              <a:rPr lang="en-GB" sz="6800" dirty="0"/>
              <a:t>	‘I personally think it’s irresponsible to rip the heart out of a child and to expose 	their prejudice or racism … and then twenty minutes later, send them off to 	French.’</a:t>
            </a:r>
          </a:p>
          <a:p>
            <a:pPr marL="0" indent="0">
              <a:buNone/>
            </a:pPr>
            <a:endParaRPr lang="en-GB" sz="6800" dirty="0"/>
          </a:p>
          <a:p>
            <a:r>
              <a:rPr lang="en-GB" sz="6800" dirty="0"/>
              <a:t>Visual resources: to use or not? ‘A picture speaks a thousand words…’</a:t>
            </a:r>
          </a:p>
          <a:p>
            <a:pPr marL="0" indent="0">
              <a:buNone/>
            </a:pPr>
            <a:endParaRPr lang="en-GB" sz="6000" dirty="0"/>
          </a:p>
          <a:p>
            <a:endParaRPr lang="en-GB" sz="6000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1D1DB9C4-D71A-37FB-E769-18EBBB6A20BD}"/>
              </a:ext>
            </a:extLst>
          </p:cNvPr>
          <p:cNvSpPr/>
          <p:nvPr/>
        </p:nvSpPr>
        <p:spPr>
          <a:xfrm>
            <a:off x="3232404" y="3461010"/>
            <a:ext cx="868680" cy="2377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882F34-DE5B-D4D5-57C4-7DAAFB51949E}"/>
              </a:ext>
            </a:extLst>
          </p:cNvPr>
          <p:cNvSpPr txBox="1"/>
          <p:nvPr/>
        </p:nvSpPr>
        <p:spPr>
          <a:xfrm>
            <a:off x="4306824" y="3225939"/>
            <a:ext cx="4142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/>
              <a:t>Framing in public/objective not personal terms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89489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4C04827-6394-7053-4E94-42FBFBBB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2792F-1EA5-A730-B930-089766C6A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952625"/>
            <a:ext cx="9544050" cy="4603532"/>
          </a:xfrm>
        </p:spPr>
        <p:txBody>
          <a:bodyPr>
            <a:normAutofit/>
          </a:bodyPr>
          <a:lstStyle/>
          <a:p>
            <a:r>
              <a:rPr lang="en-GB" dirty="0"/>
              <a:t>Having respect for the student voice – whilst enabling that voice to be challenged, in an appropriate manner. How do we do this?</a:t>
            </a:r>
          </a:p>
          <a:p>
            <a:endParaRPr lang="en-GB" dirty="0"/>
          </a:p>
          <a:p>
            <a:r>
              <a:rPr lang="en-GB" dirty="0"/>
              <a:t>How do we foster students giving serious attention to points of view they disagree with - perhaps strongly?</a:t>
            </a:r>
          </a:p>
          <a:p>
            <a:endParaRPr lang="en-GB" dirty="0"/>
          </a:p>
          <a:p>
            <a:r>
              <a:rPr lang="en-GB" dirty="0"/>
              <a:t>Tutor ‘</a:t>
            </a:r>
            <a:r>
              <a:rPr lang="en-GB" dirty="0" err="1"/>
              <a:t>attunement</a:t>
            </a:r>
            <a:r>
              <a:rPr lang="en-GB" dirty="0"/>
              <a:t>’ – reading the room! You’ve noticed a potential issue (body language, expression etc.). What do you do?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93554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3D60-F3DC-36AA-7517-C7BCFC0F5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A6A56-8431-1548-B5DF-F2D01A474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Controversial or Sensitive Topics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(no date) </a:t>
            </a:r>
            <a:r>
              <a:rPr lang="en-GB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Academy for Teaching and Learning | Baylor University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Available at: https://www.baylor.edu/atl/index.php?id=988047 (Accessed: 9 September 2023).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Dearden, R.F. (1981) ‘Controversial Issues and the Curriculum’, </a:t>
            </a:r>
            <a:r>
              <a:rPr lang="en-GB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of Curriculum Studies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13(1), pp. 37–44. Available at: https://doi.org/10.1080/0022027810130105.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Ortega-Sánchez, D. (2022) ‘Teaching Controversial Issues and Social Problems from an Integrated Perspective’, in D. Ortega-Sánchez (ed.) </a:t>
            </a:r>
            <a:r>
              <a:rPr lang="en-GB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Controversial Issues and Social Problems for an Integrated Disciplinary Teaching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Cham: Springer International Publishing (Integrated Science), pp. 1–7. Available at: https://doi.org/10.1007/978-3-031-08697-7_1.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Pace, J. (2021) </a:t>
            </a:r>
            <a:r>
              <a:rPr lang="en-GB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 Questions</a:t>
            </a:r>
            <a:r>
              <a:rPr lang="en-GB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Lanham: Rowman &amp; Littlefield.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98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B7A16451-7BE2-1B27-2CC0-261A22F725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13" r="421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1B1B90-F60D-693A-CF49-0A5F7B296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n-GB" sz="3700"/>
              <a:t>‘Controversial’ v. ‘Sensitive’: is there a difference?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955B0-5096-9299-A996-F448EFD9B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en-GB" sz="2000"/>
              <a:t>Dearden (1984): a topic is controversial if </a:t>
            </a:r>
            <a:r>
              <a:rPr lang="en-GB" sz="2000" b="0" i="0">
                <a:effectLst/>
                <a:latin typeface="calluna"/>
              </a:rPr>
              <a:t>“contrary views can be held on it without those views being contrary to reason.”</a:t>
            </a:r>
          </a:p>
          <a:p>
            <a:endParaRPr lang="en-GB" sz="2000">
              <a:latin typeface="calluna"/>
            </a:endParaRPr>
          </a:p>
          <a:p>
            <a:r>
              <a:rPr lang="en-GB" sz="2000">
                <a:latin typeface="calluna"/>
              </a:rPr>
              <a:t>Sensitive topics: widely held to mean topics which might evoke discomfort or emotional responses such as distress or anger</a:t>
            </a:r>
          </a:p>
          <a:p>
            <a:endParaRPr lang="en-GB" sz="2000" b="0" i="0">
              <a:effectLst/>
              <a:latin typeface="calluna"/>
            </a:endParaRPr>
          </a:p>
          <a:p>
            <a:pPr marL="0" indent="0">
              <a:buNone/>
            </a:pPr>
            <a:r>
              <a:rPr lang="en-GB" sz="2000" b="0" i="0">
                <a:effectLst/>
                <a:latin typeface="calluna"/>
              </a:rPr>
              <a:t>Can you think of </a:t>
            </a:r>
            <a:r>
              <a:rPr lang="en-GB" sz="2000">
                <a:latin typeface="calluna"/>
              </a:rPr>
              <a:t>examples for each category?</a:t>
            </a:r>
            <a:endParaRPr lang="en-GB" sz="2000" b="0" i="0">
              <a:effectLst/>
              <a:latin typeface="calluna"/>
            </a:endParaRPr>
          </a:p>
          <a:p>
            <a:endParaRPr lang="en-GB" sz="2000">
              <a:latin typeface="calluna"/>
            </a:endParaRP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21661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ontroversial/sensitive topics&#10;">
            <a:extLst>
              <a:ext uri="{FF2B5EF4-FFF2-40B4-BE49-F238E27FC236}">
                <a16:creationId xmlns:a16="http://schemas.microsoft.com/office/drawing/2014/main" id="{30D5E1EE-F7A2-5C1C-C8BA-C2FB8A61CAE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636555"/>
            <a:ext cx="8629650" cy="510384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41C63D-0F0D-56CD-DE5E-D67DD0A40E52}"/>
              </a:ext>
            </a:extLst>
          </p:cNvPr>
          <p:cNvSpPr txBox="1"/>
          <p:nvPr/>
        </p:nvSpPr>
        <p:spPr>
          <a:xfrm>
            <a:off x="5513832" y="6089904"/>
            <a:ext cx="5839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Academy for Teaching and Learning, Baylor University</a:t>
            </a:r>
          </a:p>
        </p:txBody>
      </p:sp>
    </p:spTree>
    <p:extLst>
      <p:ext uri="{BB962C8B-B14F-4D97-AF65-F5344CB8AC3E}">
        <p14:creationId xmlns:p14="http://schemas.microsoft.com/office/powerpoint/2010/main" val="115377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Slide background fill">
            <a:extLst>
              <a:ext uri="{FF2B5EF4-FFF2-40B4-BE49-F238E27FC236}">
                <a16:creationId xmlns:a16="http://schemas.microsoft.com/office/drawing/2014/main" id="{CB49665F-0298-4449-8D2D-209989CB9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Color 2">
            <a:extLst>
              <a:ext uri="{FF2B5EF4-FFF2-40B4-BE49-F238E27FC236}">
                <a16:creationId xmlns:a16="http://schemas.microsoft.com/office/drawing/2014/main" id="{A71EEC14-174A-46FA-B046-474750457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EB6CB95-E653-4C6C-AE51-62FD848E8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89" y="-2"/>
            <a:ext cx="3468234" cy="6858000"/>
            <a:chOff x="651279" y="598259"/>
            <a:chExt cx="10889442" cy="5680742"/>
          </a:xfrm>
        </p:grpSpPr>
        <p:sp>
          <p:nvSpPr>
            <p:cNvPr id="28" name="Color">
              <a:extLst>
                <a:ext uri="{FF2B5EF4-FFF2-40B4-BE49-F238E27FC236}">
                  <a16:creationId xmlns:a16="http://schemas.microsoft.com/office/drawing/2014/main" id="{BDD3CB8E-ABA7-4F37-BB2C-64FFD1981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Color">
              <a:extLst>
                <a:ext uri="{FF2B5EF4-FFF2-40B4-BE49-F238E27FC236}">
                  <a16:creationId xmlns:a16="http://schemas.microsoft.com/office/drawing/2014/main" id="{C2CA788A-B2FD-494C-BED0-83E31F6DF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CE30E82-E7E1-F955-3EC6-D8094CA00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325880" y="1947672"/>
            <a:ext cx="5961888" cy="2788920"/>
          </a:xfrm>
        </p:spPr>
        <p:txBody>
          <a:bodyPr anchor="ctr">
            <a:normAutofit/>
          </a:bodyPr>
          <a:lstStyle/>
          <a:p>
            <a:endParaRPr lang="en-GB" sz="4800">
              <a:solidFill>
                <a:schemeClr val="bg1"/>
              </a:solidFill>
            </a:endParaRPr>
          </a:p>
        </p:txBody>
      </p:sp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1F1BBF08-6D68-9E68-86F9-4735993D8D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792229"/>
              </p:ext>
            </p:extLst>
          </p:nvPr>
        </p:nvGraphicFramePr>
        <p:xfrm>
          <a:off x="3794296" y="288758"/>
          <a:ext cx="7559504" cy="628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399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hree neatly stacked books">
            <a:extLst>
              <a:ext uri="{FF2B5EF4-FFF2-40B4-BE49-F238E27FC236}">
                <a16:creationId xmlns:a16="http://schemas.microsoft.com/office/drawing/2014/main" id="{7C8E3DF5-A9B2-F2EF-5191-01CC76E11E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93" r="473" b="-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5EFBDE31-BB3E-6CFC-23CD-B5976DA38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3362" cy="6858000"/>
            <a:chOff x="12068638" y="0"/>
            <a:chExt cx="123362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0A60EC-72BB-121F-556A-E2837FD99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91A2FAE-D41C-FF5D-B0A0-7808248EDC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4139706"/>
              <a:ext cx="123362" cy="2718294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2674F-3DF5-36A9-8C6D-7602BBFD2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828" y="866601"/>
            <a:ext cx="4491820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b="1" dirty="0"/>
              <a:t>Why is it important to teach such topics?</a:t>
            </a:r>
          </a:p>
        </p:txBody>
      </p:sp>
    </p:spTree>
    <p:extLst>
      <p:ext uri="{BB962C8B-B14F-4D97-AF65-F5344CB8AC3E}">
        <p14:creationId xmlns:p14="http://schemas.microsoft.com/office/powerpoint/2010/main" val="255404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rson with idea concept">
            <a:extLst>
              <a:ext uri="{FF2B5EF4-FFF2-40B4-BE49-F238E27FC236}">
                <a16:creationId xmlns:a16="http://schemas.microsoft.com/office/drawing/2014/main" id="{419BB39E-DAAD-9E33-9D6C-FDF67377D2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62" r="20700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25573-FE41-2400-8975-C27D5A858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871146"/>
            <a:ext cx="5444382" cy="527123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Promote understanding of own position and ability to articulate both it and the basis for it</a:t>
            </a:r>
          </a:p>
          <a:p>
            <a:endParaRPr lang="en-GB" dirty="0"/>
          </a:p>
          <a:p>
            <a:r>
              <a:rPr lang="en-GB" dirty="0"/>
              <a:t>Encourage curiosity, self-reflection and critical thinking beyond existing beliefs/biases</a:t>
            </a:r>
          </a:p>
          <a:p>
            <a:endParaRPr lang="en-GB" dirty="0"/>
          </a:p>
          <a:p>
            <a:r>
              <a:rPr lang="en-GB" dirty="0"/>
              <a:t>Foster understanding of and respectful engagement with different perspectives and diversity</a:t>
            </a:r>
          </a:p>
          <a:p>
            <a:endParaRPr lang="en-GB" dirty="0"/>
          </a:p>
          <a:p>
            <a:r>
              <a:rPr lang="en-GB" dirty="0"/>
              <a:t>Navigation of dilemmas – ‘when rights clash’</a:t>
            </a:r>
          </a:p>
          <a:p>
            <a:endParaRPr lang="en-GB" sz="1700" dirty="0"/>
          </a:p>
          <a:p>
            <a:endParaRPr lang="en-GB" sz="1700" dirty="0"/>
          </a:p>
          <a:p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27473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DD77349-6ADE-99FE-8E04-12919EE56F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5B2B92C-44DF-B41D-C67A-EBF175DF52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41EB2F1-D26A-D7C9-E9AC-B63BE629A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6D16430-53D3-47E5-F4B8-B441E710D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82F0F0-7740-F5EF-5320-0D22048C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00F9C-81F0-CAE8-092C-DE007EC48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754" y="2308124"/>
            <a:ext cx="7720781" cy="3673576"/>
          </a:xfrm>
        </p:spPr>
        <p:txBody>
          <a:bodyPr>
            <a:normAutofit/>
          </a:bodyPr>
          <a:lstStyle/>
          <a:p>
            <a:r>
              <a:rPr lang="en-GB" sz="2000" dirty="0"/>
              <a:t>Academic freedom and integrity</a:t>
            </a:r>
          </a:p>
          <a:p>
            <a:r>
              <a:rPr lang="en-GB" sz="2000" dirty="0"/>
              <a:t>Inherent importance -  e.g. issues of social, political and economic significance and antagonism</a:t>
            </a:r>
          </a:p>
          <a:p>
            <a:r>
              <a:rPr lang="en-GB" sz="2000" dirty="0"/>
              <a:t>Parker (2003) on the central citizenship question of our time. ‘How can we live together justly [in ways which leave] our multiple identities recognized?’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E4E27F4A-7F34-3FDC-91EF-6FE545CBE66A}"/>
              </a:ext>
            </a:extLst>
          </p:cNvPr>
          <p:cNvSpPr/>
          <p:nvPr/>
        </p:nvSpPr>
        <p:spPr>
          <a:xfrm>
            <a:off x="1801368" y="5212080"/>
            <a:ext cx="1892808" cy="5303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5A8F16-2320-8396-3EF7-17929A63DCE4}"/>
              </a:ext>
            </a:extLst>
          </p:cNvPr>
          <p:cNvSpPr txBox="1"/>
          <p:nvPr/>
        </p:nvSpPr>
        <p:spPr>
          <a:xfrm>
            <a:off x="4324350" y="4495801"/>
            <a:ext cx="636984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The democratic mission of a university or other educational establishment?</a:t>
            </a:r>
          </a:p>
        </p:txBody>
      </p:sp>
    </p:spTree>
    <p:extLst>
      <p:ext uri="{BB962C8B-B14F-4D97-AF65-F5344CB8AC3E}">
        <p14:creationId xmlns:p14="http://schemas.microsoft.com/office/powerpoint/2010/main" val="277064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A59EA4-0833-84B9-0AD5-50F060163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B97BDF5-52AA-E57E-7627-E912E96E7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29768"/>
            <a:ext cx="12202175" cy="1519356"/>
            <a:chOff x="-1" y="-29768"/>
            <a:chExt cx="12202175" cy="151935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FBC0E1-387C-6237-38B2-3E78026B5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E296F9C-051D-4BCB-444D-81D16EFE50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8917093" y="-1801610"/>
              <a:ext cx="1507122" cy="5063040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F758137-8B36-0B94-3AB3-4A43CDCC23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00712" y="-3130481"/>
              <a:ext cx="1519356" cy="7720782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7A950E4-2E76-DC04-B1BA-11B34ECF8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1" y="301843"/>
            <a:ext cx="10477109" cy="1003532"/>
          </a:xfrm>
        </p:spPr>
        <p:txBody>
          <a:bodyPr anchor="ctr">
            <a:normAutofit/>
          </a:bodyPr>
          <a:lstStyle/>
          <a:p>
            <a:endParaRPr lang="en-GB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2AF72-3031-F2A8-00F5-92148A2A3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754" y="2308124"/>
            <a:ext cx="7720781" cy="3673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/>
              <a:t>According to Ortego-Sánchez (2022), </a:t>
            </a:r>
            <a:r>
              <a:rPr lang="en-GB" sz="2000" i="1"/>
              <a:t>Future Education and Democratic Hope: Rethinking Social Studies Education in Times of Change</a:t>
            </a:r>
            <a:r>
              <a:rPr lang="en-GB" sz="2000"/>
              <a:t>:</a:t>
            </a:r>
          </a:p>
          <a:p>
            <a:pPr marL="0" indent="0">
              <a:buNone/>
            </a:pPr>
            <a:endParaRPr lang="en-GB" sz="2000"/>
          </a:p>
          <a:p>
            <a:pPr marL="0" indent="0">
              <a:buNone/>
            </a:pPr>
            <a:r>
              <a:rPr lang="en-GB" sz="2000"/>
              <a:t>….. “in a United States riven by a president who has stoked violence, in an England convulsed by Brexit, and in a Northern Ireland where centuries of conflict have yielded to a fragile truce amid persistent division …. </a:t>
            </a:r>
          </a:p>
          <a:p>
            <a:pPr marL="0" indent="0">
              <a:buNone/>
            </a:pPr>
            <a:r>
              <a:rPr lang="en-GB" sz="2000"/>
              <a:t>The world is in a precarious political, environmental and moral space.” </a:t>
            </a:r>
          </a:p>
        </p:txBody>
      </p:sp>
    </p:spTree>
    <p:extLst>
      <p:ext uri="{BB962C8B-B14F-4D97-AF65-F5344CB8AC3E}">
        <p14:creationId xmlns:p14="http://schemas.microsoft.com/office/powerpoint/2010/main" val="321088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20F3AC-DB51-79BE-2AF3-AF560B333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hree neatly stacked books">
            <a:extLst>
              <a:ext uri="{FF2B5EF4-FFF2-40B4-BE49-F238E27FC236}">
                <a16:creationId xmlns:a16="http://schemas.microsoft.com/office/drawing/2014/main" id="{75198BE4-4937-2586-8577-18448C7F0D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193" r="473" b="-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3408-E95F-BCF2-9A38-FAB103897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828" y="866601"/>
            <a:ext cx="4491820" cy="344783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What might be the barriers?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4041881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6A118AE6EB7543A7EC38CAF65D6D8B" ma:contentTypeVersion="18" ma:contentTypeDescription="Create a new document." ma:contentTypeScope="" ma:versionID="12c8e40b954229a04f56a8ad182e9ce0">
  <xsd:schema xmlns:xsd="http://www.w3.org/2001/XMLSchema" xmlns:xs="http://www.w3.org/2001/XMLSchema" xmlns:p="http://schemas.microsoft.com/office/2006/metadata/properties" xmlns:ns3="2c0728d4-b628-46ac-beb8-1847ad0e6c02" xmlns:ns4="2c43926a-b248-4fb5-8692-7f03bd5c687b" targetNamespace="http://schemas.microsoft.com/office/2006/metadata/properties" ma:root="true" ma:fieldsID="4a8dc156e21d5b2308e4c8fbcb551335" ns3:_="" ns4:_="">
    <xsd:import namespace="2c0728d4-b628-46ac-beb8-1847ad0e6c02"/>
    <xsd:import namespace="2c43926a-b248-4fb5-8692-7f03bd5c68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728d4-b628-46ac-beb8-1847ad0e6c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3926a-b248-4fb5-8692-7f03bd5c68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0728d4-b628-46ac-beb8-1847ad0e6c02" xsi:nil="true"/>
  </documentManagement>
</p:properties>
</file>

<file path=customXml/itemProps1.xml><?xml version="1.0" encoding="utf-8"?>
<ds:datastoreItem xmlns:ds="http://schemas.openxmlformats.org/officeDocument/2006/customXml" ds:itemID="{3DA16786-AFDD-499B-960C-458B18BA83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8CD59F-CD2C-4EA5-91DA-5DF633F802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0728d4-b628-46ac-beb8-1847ad0e6c02"/>
    <ds:schemaRef ds:uri="2c43926a-b248-4fb5-8692-7f03bd5c68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5A4AE1-AACF-4FDA-A275-49334A532ED8}">
  <ds:schemaRefs>
    <ds:schemaRef ds:uri="http://purl.org/dc/terms/"/>
    <ds:schemaRef ds:uri="http://schemas.openxmlformats.org/package/2006/metadata/core-properties"/>
    <ds:schemaRef ds:uri="2c0728d4-b628-46ac-beb8-1847ad0e6c02"/>
    <ds:schemaRef ds:uri="2c43926a-b248-4fb5-8692-7f03bd5c687b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1067</Words>
  <Application>Microsoft Office PowerPoint</Application>
  <PresentationFormat>Widescreen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calluna</vt:lpstr>
      <vt:lpstr>Office Theme</vt:lpstr>
      <vt:lpstr>TACKLING SENSITIVE TOPICS</vt:lpstr>
      <vt:lpstr>‘Controversial’ v. ‘Sensitive’: is there a difference?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The tutor and pedagogical framework</vt:lpstr>
      <vt:lpstr>Specific Strategies: establishing the terrain</vt:lpstr>
      <vt:lpstr>PowerPoint Presentation</vt:lpstr>
      <vt:lpstr>Within the class – some things to consider</vt:lpstr>
      <vt:lpstr>PowerPoint Presentation</vt:lpstr>
      <vt:lpstr>References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TACKLING SENSITIVE TOPICS</dc:title>
  <dc:creator>Jobling, J'Annine</dc:creator>
  <cp:lastModifiedBy>Jobling, J'Annine</cp:lastModifiedBy>
  <cp:revision>3</cp:revision>
  <dcterms:created xsi:type="dcterms:W3CDTF">2024-03-21T08:50:10Z</dcterms:created>
  <dcterms:modified xsi:type="dcterms:W3CDTF">2024-04-15T10:14:06Z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0x010100196A118AE6EB7543A7EC38CAF65D6D8B</vt:lpwstr>
  </property>
</Properties>
</file>