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 id="2147483661" r:id="rId5"/>
    <p:sldMasterId id="2147483677" r:id="rId6"/>
    <p:sldMasterId id="2147483693" r:id="rId7"/>
  </p:sldMasterIdLst>
  <p:notesMasterIdLst>
    <p:notesMasterId r:id="rId32"/>
  </p:notesMasterIdLst>
  <p:sldIdLst>
    <p:sldId id="256" r:id="rId8"/>
    <p:sldId id="1419" r:id="rId9"/>
    <p:sldId id="257" r:id="rId10"/>
    <p:sldId id="1488" r:id="rId11"/>
    <p:sldId id="1719" r:id="rId12"/>
    <p:sldId id="265" r:id="rId13"/>
    <p:sldId id="267" r:id="rId14"/>
    <p:sldId id="268" r:id="rId15"/>
    <p:sldId id="1717" r:id="rId16"/>
    <p:sldId id="1416" r:id="rId17"/>
    <p:sldId id="1721" r:id="rId18"/>
    <p:sldId id="1735" r:id="rId19"/>
    <p:sldId id="1733" r:id="rId20"/>
    <p:sldId id="1727" r:id="rId21"/>
    <p:sldId id="1718" r:id="rId22"/>
    <p:sldId id="1729" r:id="rId23"/>
    <p:sldId id="1457" r:id="rId24"/>
    <p:sldId id="1458" r:id="rId25"/>
    <p:sldId id="1460" r:id="rId26"/>
    <p:sldId id="1461" r:id="rId27"/>
    <p:sldId id="1463" r:id="rId28"/>
    <p:sldId id="1466" r:id="rId29"/>
    <p:sldId id="1720" r:id="rId30"/>
    <p:sldId id="1487"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Roboto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323"/>
    <a:srgbClr val="005B4E"/>
    <a:srgbClr val="171C62"/>
    <a:srgbClr val="EF5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7" autoAdjust="0"/>
    <p:restoredTop sz="74868" autoAdjust="0"/>
  </p:normalViewPr>
  <p:slideViewPr>
    <p:cSldViewPr snapToGrid="0">
      <p:cViewPr varScale="1">
        <p:scale>
          <a:sx n="114" d="100"/>
          <a:sy n="114" d="100"/>
        </p:scale>
        <p:origin x="157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Robertson - UKRI" userId="394ce0af-41aa-42c0-afd7-4f983450588d" providerId="ADAL" clId="{FAC8052D-3CAC-4A41-8B0F-575B6D7A6C0F}"/>
    <pc:docChg chg="modSld">
      <pc:chgData name="Duncan Robertson - UKRI" userId="394ce0af-41aa-42c0-afd7-4f983450588d" providerId="ADAL" clId="{FAC8052D-3CAC-4A41-8B0F-575B6D7A6C0F}" dt="2021-09-30T14:13:42.911" v="42" actId="5793"/>
      <pc:docMkLst>
        <pc:docMk/>
      </pc:docMkLst>
      <pc:sldChg chg="modNotesTx">
        <pc:chgData name="Duncan Robertson - UKRI" userId="394ce0af-41aa-42c0-afd7-4f983450588d" providerId="ADAL" clId="{FAC8052D-3CAC-4A41-8B0F-575B6D7A6C0F}" dt="2021-09-30T14:13:40.799" v="41" actId="5793"/>
        <pc:sldMkLst>
          <pc:docMk/>
          <pc:sldMk cId="2886818083" sldId="257"/>
        </pc:sldMkLst>
      </pc:sldChg>
      <pc:sldChg chg="modNotesTx">
        <pc:chgData name="Duncan Robertson - UKRI" userId="394ce0af-41aa-42c0-afd7-4f983450588d" providerId="ADAL" clId="{FAC8052D-3CAC-4A41-8B0F-575B6D7A6C0F}" dt="2021-09-30T14:12:41.321" v="0" actId="20577"/>
        <pc:sldMkLst>
          <pc:docMk/>
          <pc:sldMk cId="0" sldId="268"/>
        </pc:sldMkLst>
      </pc:sldChg>
      <pc:sldChg chg="modNotesTx">
        <pc:chgData name="Duncan Robertson - UKRI" userId="394ce0af-41aa-42c0-afd7-4f983450588d" providerId="ADAL" clId="{FAC8052D-3CAC-4A41-8B0F-575B6D7A6C0F}" dt="2021-09-30T14:13:26.544" v="38" actId="5793"/>
        <pc:sldMkLst>
          <pc:docMk/>
          <pc:sldMk cId="1133050558" sldId="1416"/>
        </pc:sldMkLst>
      </pc:sldChg>
      <pc:sldChg chg="modNotesTx">
        <pc:chgData name="Duncan Robertson - UKRI" userId="394ce0af-41aa-42c0-afd7-4f983450588d" providerId="ADAL" clId="{FAC8052D-3CAC-4A41-8B0F-575B6D7A6C0F}" dt="2021-09-30T14:13:42.911" v="42" actId="5793"/>
        <pc:sldMkLst>
          <pc:docMk/>
          <pc:sldMk cId="3833215791" sldId="1419"/>
        </pc:sldMkLst>
      </pc:sldChg>
      <pc:sldChg chg="modNotesTx">
        <pc:chgData name="Duncan Robertson - UKRI" userId="394ce0af-41aa-42c0-afd7-4f983450588d" providerId="ADAL" clId="{FAC8052D-3CAC-4A41-8B0F-575B6D7A6C0F}" dt="2021-09-30T14:13:06.502" v="31" actId="20577"/>
        <pc:sldMkLst>
          <pc:docMk/>
          <pc:sldMk cId="2504288775" sldId="1457"/>
        </pc:sldMkLst>
      </pc:sldChg>
      <pc:sldChg chg="modNotesTx">
        <pc:chgData name="Duncan Robertson - UKRI" userId="394ce0af-41aa-42c0-afd7-4f983450588d" providerId="ADAL" clId="{FAC8052D-3CAC-4A41-8B0F-575B6D7A6C0F}" dt="2021-09-30T14:13:03.016" v="30" actId="20577"/>
        <pc:sldMkLst>
          <pc:docMk/>
          <pc:sldMk cId="325649670" sldId="1458"/>
        </pc:sldMkLst>
      </pc:sldChg>
      <pc:sldChg chg="modNotesTx">
        <pc:chgData name="Duncan Robertson - UKRI" userId="394ce0af-41aa-42c0-afd7-4f983450588d" providerId="ADAL" clId="{FAC8052D-3CAC-4A41-8B0F-575B6D7A6C0F}" dt="2021-09-30T14:12:54.637" v="29" actId="20577"/>
        <pc:sldMkLst>
          <pc:docMk/>
          <pc:sldMk cId="2705947954" sldId="1466"/>
        </pc:sldMkLst>
      </pc:sldChg>
      <pc:sldChg chg="modNotesTx">
        <pc:chgData name="Duncan Robertson - UKRI" userId="394ce0af-41aa-42c0-afd7-4f983450588d" providerId="ADAL" clId="{FAC8052D-3CAC-4A41-8B0F-575B6D7A6C0F}" dt="2021-09-30T14:13:38.862" v="40" actId="5793"/>
        <pc:sldMkLst>
          <pc:docMk/>
          <pc:sldMk cId="2285420477" sldId="1488"/>
        </pc:sldMkLst>
      </pc:sldChg>
      <pc:sldChg chg="modNotesTx">
        <pc:chgData name="Duncan Robertson - UKRI" userId="394ce0af-41aa-42c0-afd7-4f983450588d" providerId="ADAL" clId="{FAC8052D-3CAC-4A41-8B0F-575B6D7A6C0F}" dt="2021-09-30T14:12:45.766" v="1" actId="5793"/>
        <pc:sldMkLst>
          <pc:docMk/>
          <pc:sldMk cId="1515813620" sldId="1717"/>
        </pc:sldMkLst>
      </pc:sldChg>
      <pc:sldChg chg="modNotesTx">
        <pc:chgData name="Duncan Robertson - UKRI" userId="394ce0af-41aa-42c0-afd7-4f983450588d" providerId="ADAL" clId="{FAC8052D-3CAC-4A41-8B0F-575B6D7A6C0F}" dt="2021-09-30T14:13:13.911" v="33" actId="20577"/>
        <pc:sldMkLst>
          <pc:docMk/>
          <pc:sldMk cId="3991732501" sldId="1718"/>
        </pc:sldMkLst>
      </pc:sldChg>
      <pc:sldChg chg="modNotesTx">
        <pc:chgData name="Duncan Robertson - UKRI" userId="394ce0af-41aa-42c0-afd7-4f983450588d" providerId="ADAL" clId="{FAC8052D-3CAC-4A41-8B0F-575B6D7A6C0F}" dt="2021-09-30T14:13:37.047" v="39" actId="5793"/>
        <pc:sldMkLst>
          <pc:docMk/>
          <pc:sldMk cId="1598845505" sldId="1719"/>
        </pc:sldMkLst>
      </pc:sldChg>
      <pc:sldChg chg="modNotesTx">
        <pc:chgData name="Duncan Robertson - UKRI" userId="394ce0af-41aa-42c0-afd7-4f983450588d" providerId="ADAL" clId="{FAC8052D-3CAC-4A41-8B0F-575B6D7A6C0F}" dt="2021-09-30T14:12:50.996" v="2" actId="5793"/>
        <pc:sldMkLst>
          <pc:docMk/>
          <pc:sldMk cId="4182419378" sldId="1720"/>
        </pc:sldMkLst>
      </pc:sldChg>
      <pc:sldChg chg="modNotesTx">
        <pc:chgData name="Duncan Robertson - UKRI" userId="394ce0af-41aa-42c0-afd7-4f983450588d" providerId="ADAL" clId="{FAC8052D-3CAC-4A41-8B0F-575B6D7A6C0F}" dt="2021-09-30T14:13:24.225" v="37" actId="5793"/>
        <pc:sldMkLst>
          <pc:docMk/>
          <pc:sldMk cId="1959334349" sldId="1721"/>
        </pc:sldMkLst>
      </pc:sldChg>
      <pc:sldChg chg="modNotesTx">
        <pc:chgData name="Duncan Robertson - UKRI" userId="394ce0af-41aa-42c0-afd7-4f983450588d" providerId="ADAL" clId="{FAC8052D-3CAC-4A41-8B0F-575B6D7A6C0F}" dt="2021-09-30T14:13:17.480" v="34" actId="5793"/>
        <pc:sldMkLst>
          <pc:docMk/>
          <pc:sldMk cId="416426280" sldId="1727"/>
        </pc:sldMkLst>
      </pc:sldChg>
      <pc:sldChg chg="modNotesTx">
        <pc:chgData name="Duncan Robertson - UKRI" userId="394ce0af-41aa-42c0-afd7-4f983450588d" providerId="ADAL" clId="{FAC8052D-3CAC-4A41-8B0F-575B6D7A6C0F}" dt="2021-09-30T14:13:09.201" v="32" actId="5793"/>
        <pc:sldMkLst>
          <pc:docMk/>
          <pc:sldMk cId="1508551580" sldId="1729"/>
        </pc:sldMkLst>
      </pc:sldChg>
      <pc:sldChg chg="modNotesTx">
        <pc:chgData name="Duncan Robertson - UKRI" userId="394ce0af-41aa-42c0-afd7-4f983450588d" providerId="ADAL" clId="{FAC8052D-3CAC-4A41-8B0F-575B6D7A6C0F}" dt="2021-09-30T14:13:19.376" v="35" actId="5793"/>
        <pc:sldMkLst>
          <pc:docMk/>
          <pc:sldMk cId="193214273" sldId="1733"/>
        </pc:sldMkLst>
      </pc:sldChg>
      <pc:sldChg chg="modNotesTx">
        <pc:chgData name="Duncan Robertson - UKRI" userId="394ce0af-41aa-42c0-afd7-4f983450588d" providerId="ADAL" clId="{FAC8052D-3CAC-4A41-8B0F-575B6D7A6C0F}" dt="2021-09-30T14:13:21.957" v="36" actId="5793"/>
        <pc:sldMkLst>
          <pc:docMk/>
          <pc:sldMk cId="59188567" sldId="17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70777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1e05fc00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1e05fc00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37972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6188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8049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3912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6675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a:p>
            <a:pPr marL="158750" indent="0">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249367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6112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44409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5480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7506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81044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03455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91888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819892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81637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08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0913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4</a:t>
            </a:fld>
            <a:endParaRPr lang="en-US" dirty="0"/>
          </a:p>
        </p:txBody>
      </p:sp>
    </p:spTree>
    <p:extLst>
      <p:ext uri="{BB962C8B-B14F-4D97-AF65-F5344CB8AC3E}">
        <p14:creationId xmlns:p14="http://schemas.microsoft.com/office/powerpoint/2010/main" val="258411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dirty="0"/>
          </a:p>
        </p:txBody>
      </p:sp>
    </p:spTree>
    <p:extLst>
      <p:ext uri="{BB962C8B-B14F-4D97-AF65-F5344CB8AC3E}">
        <p14:creationId xmlns:p14="http://schemas.microsoft.com/office/powerpoint/2010/main" val="1229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9c81c897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9c81c897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c81c897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c81c897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9c81c897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9c81c897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dirty="0"/>
          </a:p>
        </p:txBody>
      </p:sp>
    </p:spTree>
    <p:extLst>
      <p:ext uri="{BB962C8B-B14F-4D97-AF65-F5344CB8AC3E}">
        <p14:creationId xmlns:p14="http://schemas.microsoft.com/office/powerpoint/2010/main" val="257760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380030" y="318778"/>
            <a:ext cx="7886700" cy="994172"/>
          </a:xfrm>
        </p:spPr>
        <p:txBody>
          <a:bodyPr>
            <a:normAutofit/>
          </a:bodyPr>
          <a:lstStyle>
            <a:lvl1pPr>
              <a:defRPr sz="330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392770" y="1369219"/>
            <a:ext cx="7886700" cy="2831306"/>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37538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69851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392770" y="273844"/>
            <a:ext cx="7886700"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392770" y="1369219"/>
            <a:ext cx="7886700" cy="283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24971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32566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1722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616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380030" y="318778"/>
            <a:ext cx="7886700" cy="994172"/>
          </a:xfrm>
        </p:spPr>
        <p:txBody>
          <a:bodyPr>
            <a:normAutofit/>
          </a:bodyPr>
          <a:lstStyle>
            <a:lvl1pPr>
              <a:defRPr sz="2400"/>
            </a:lvl1pPr>
          </a:lstStyle>
          <a:p>
            <a:r>
              <a:rPr lang="en-US"/>
              <a:t>Click to edit Master title style</a:t>
            </a:r>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392770" y="1369219"/>
            <a:ext cx="7886700" cy="283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020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380030" y="318778"/>
            <a:ext cx="7886700" cy="994172"/>
          </a:xfrm>
        </p:spPr>
        <p:txBody>
          <a:bodyPr>
            <a:normAutofit/>
          </a:bodyPr>
          <a:lstStyle>
            <a:lvl1pPr>
              <a:defRPr sz="2400"/>
            </a:lvl1pPr>
          </a:lstStyle>
          <a:p>
            <a:r>
              <a:rPr lang="en-US"/>
              <a:t>Click to edit Master title style</a:t>
            </a:r>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392770" y="1369219"/>
            <a:ext cx="7886700" cy="2831306"/>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03460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70570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5185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721053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636241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302506" y="258887"/>
            <a:ext cx="4767342" cy="600164"/>
          </a:xfrm>
          <a:prstGeom prst="rect">
            <a:avLst/>
          </a:prstGeom>
          <a:noFill/>
        </p:spPr>
        <p:txBody>
          <a:bodyPr wrap="square" rtlCol="0" anchor="t">
            <a:spAutoFit/>
          </a:bodyPr>
          <a:lstStyle/>
          <a:p>
            <a:r>
              <a:rPr lang="en-US" sz="3300" b="1" spc="-113">
                <a:solidFill>
                  <a:srgbClr val="2E2D62"/>
                </a:solidFill>
                <a:latin typeface="Arial" panose="020B0604020202020204" pitchFamily="34"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312236" y="1040956"/>
            <a:ext cx="6495338" cy="2585323"/>
          </a:xfrm>
          <a:prstGeom prst="rect">
            <a:avLst/>
          </a:prstGeom>
        </p:spPr>
        <p:txBody>
          <a:bodyPr wrap="square">
            <a:spAutoFit/>
          </a:bodyPr>
          <a:lstStyle/>
          <a:p>
            <a:r>
              <a:rPr lang="en-GB" sz="1800" err="1">
                <a:solidFill>
                  <a:srgbClr val="626262"/>
                </a:solidFill>
                <a:latin typeface="Arial" panose="020B0604020202020204" pitchFamily="34" charset="0"/>
                <a:cs typeface="Arial" panose="020B0604020202020204" pitchFamily="34" charset="0"/>
              </a:rPr>
              <a:t>Quisque</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sagittis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purus</a:t>
            </a:r>
            <a:r>
              <a:rPr lang="en-GB" sz="1800">
                <a:solidFill>
                  <a:srgbClr val="626262"/>
                </a:solidFill>
                <a:latin typeface="Arial" panose="020B0604020202020204" pitchFamily="34" charset="0"/>
                <a:cs typeface="Arial" panose="020B0604020202020204" pitchFamily="34" charset="0"/>
              </a:rPr>
              <a:t> sit </a:t>
            </a:r>
            <a:r>
              <a:rPr lang="en-GB" sz="1800" err="1">
                <a:solidFill>
                  <a:srgbClr val="626262"/>
                </a:solidFill>
                <a:latin typeface="Arial" panose="020B0604020202020204" pitchFamily="34" charset="0"/>
                <a:cs typeface="Arial" panose="020B0604020202020204" pitchFamily="34" charset="0"/>
              </a:rPr>
              <a:t>amet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volutpat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consequat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mauris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nunc</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congue</a:t>
            </a:r>
            <a:r>
              <a:rPr lang="en-GB" sz="1800">
                <a:solidFill>
                  <a:srgbClr val="626262"/>
                </a:solidFill>
                <a:latin typeface="Arial" panose="020B0604020202020204" pitchFamily="34" charset="0"/>
                <a:cs typeface="Arial" panose="020B0604020202020204" pitchFamily="34" charset="0"/>
              </a:rPr>
              <a:t> nisi vitae </a:t>
            </a:r>
            <a:r>
              <a:rPr lang="en-GB" sz="1800" err="1">
                <a:solidFill>
                  <a:srgbClr val="626262"/>
                </a:solidFill>
                <a:latin typeface="Arial" panose="020B0604020202020204" pitchFamily="34" charset="0"/>
                <a:cs typeface="Arial" panose="020B0604020202020204" pitchFamily="34" charset="0"/>
              </a:rPr>
              <a:t>suscipit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tellus</a:t>
            </a:r>
            <a:r>
              <a:rPr lang="en-GB" sz="1800">
                <a:solidFill>
                  <a:srgbClr val="626262"/>
                </a:solidFill>
                <a:latin typeface="Arial" panose="020B0604020202020204" pitchFamily="34" charset="0"/>
                <a:cs typeface="Arial" panose="020B0604020202020204" pitchFamily="34" charset="0"/>
              </a:rPr>
              <a:t> </a:t>
            </a:r>
            <a:r>
              <a:rPr lang="en-GB" sz="1800" b="1" err="1">
                <a:solidFill>
                  <a:srgbClr val="626262"/>
                </a:solidFill>
                <a:latin typeface="Arial" panose="020B0604020202020204" pitchFamily="34" charset="0"/>
                <a:cs typeface="Arial" panose="020B0604020202020204" pitchFamily="34" charset="0"/>
              </a:rPr>
              <a:t>mauris</a:t>
            </a:r>
            <a:r>
              <a:rPr lang="en-GB" sz="1800">
                <a:solidFill>
                  <a:srgbClr val="626262"/>
                </a:solidFill>
                <a:latin typeface="Arial" panose="020B0604020202020204" pitchFamily="34" charset="0"/>
                <a:cs typeface="Arial" panose="020B0604020202020204" pitchFamily="34" charset="0"/>
              </a:rPr>
              <a:t> a </a:t>
            </a:r>
            <a:r>
              <a:rPr lang="en-GB" sz="1800" err="1">
                <a:solidFill>
                  <a:srgbClr val="626262"/>
                </a:solidFill>
                <a:latin typeface="Arial" panose="020B0604020202020204" pitchFamily="34" charset="0"/>
                <a:cs typeface="Arial" panose="020B0604020202020204" pitchFamily="34" charset="0"/>
              </a:rPr>
              <a:t>diam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maecenas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sed</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enim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ut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sem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viverra</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aliquet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eget</a:t>
            </a:r>
            <a:r>
              <a:rPr lang="en-GB" sz="1800">
                <a:solidFill>
                  <a:srgbClr val="626262"/>
                </a:solidFill>
                <a:latin typeface="Arial" panose="020B0604020202020204" pitchFamily="34" charset="0"/>
                <a:cs typeface="Arial" panose="020B0604020202020204" pitchFamily="34" charset="0"/>
              </a:rPr>
              <a:t> sit </a:t>
            </a:r>
            <a:r>
              <a:rPr lang="en-GB" sz="1800" err="1">
                <a:solidFill>
                  <a:srgbClr val="626262"/>
                </a:solidFill>
                <a:latin typeface="Arial" panose="020B0604020202020204" pitchFamily="34" charset="0"/>
                <a:cs typeface="Arial" panose="020B0604020202020204" pitchFamily="34" charset="0"/>
              </a:rPr>
              <a:t>amet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tellus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cras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adipiscing</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enim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eu</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turpis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egestas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pretium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aenean</a:t>
            </a:r>
            <a:r>
              <a:rPr lang="en-GB" sz="1800">
                <a:solidFill>
                  <a:srgbClr val="626262"/>
                </a:solidFill>
                <a:latin typeface="Arial" panose="020B0604020202020204" pitchFamily="34" charset="0"/>
                <a:cs typeface="Arial" panose="020B0604020202020204" pitchFamily="34" charset="0"/>
              </a:rPr>
              <a:t> pharetra magna ac </a:t>
            </a:r>
            <a:r>
              <a:rPr lang="en-GB" sz="1800" err="1">
                <a:solidFill>
                  <a:srgbClr val="626262"/>
                </a:solidFill>
                <a:latin typeface="Arial" panose="020B0604020202020204" pitchFamily="34" charset="0"/>
                <a:cs typeface="Arial" panose="020B0604020202020204" pitchFamily="34" charset="0"/>
              </a:rPr>
              <a:t>placerat</a:t>
            </a:r>
            <a:r>
              <a:rPr lang="en-GB" sz="1800">
                <a:solidFill>
                  <a:srgbClr val="626262"/>
                </a:solidFill>
                <a:latin typeface="Arial" panose="020B0604020202020204" pitchFamily="34" charset="0"/>
                <a:cs typeface="Arial" panose="020B0604020202020204" pitchFamily="34" charset="0"/>
              </a:rPr>
              <a:t> vestibulum </a:t>
            </a:r>
            <a:r>
              <a:rPr lang="en-GB" sz="1800" err="1">
                <a:solidFill>
                  <a:srgbClr val="626262"/>
                </a:solidFill>
                <a:latin typeface="Arial" panose="020B0604020202020204" pitchFamily="34" charset="0"/>
                <a:cs typeface="Arial" panose="020B0604020202020204" pitchFamily="34" charset="0"/>
              </a:rPr>
              <a:t>lectus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mauris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ultrices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eros</a:t>
            </a:r>
            <a:r>
              <a:rPr lang="en-GB" sz="1800">
                <a:solidFill>
                  <a:srgbClr val="626262"/>
                </a:solidFill>
                <a:latin typeface="Arial" panose="020B0604020202020204" pitchFamily="34" charset="0"/>
                <a:cs typeface="Arial" panose="020B0604020202020204" pitchFamily="34" charset="0"/>
              </a:rPr>
              <a:t> in cursus </a:t>
            </a:r>
            <a:r>
              <a:rPr lang="en-GB" sz="1800" err="1">
                <a:solidFill>
                  <a:srgbClr val="626262"/>
                </a:solidFill>
                <a:latin typeface="Arial" panose="020B0604020202020204" pitchFamily="34" charset="0"/>
                <a:cs typeface="Arial" panose="020B0604020202020204" pitchFamily="34" charset="0"/>
              </a:rPr>
              <a:t>turpis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massa</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tincidunt</a:t>
            </a:r>
            <a:r>
              <a:rPr lang="en-GB" sz="1800">
                <a:solidFill>
                  <a:srgbClr val="626262"/>
                </a:solidFill>
                <a:latin typeface="Arial" panose="020B0604020202020204" pitchFamily="34" charset="0"/>
                <a:cs typeface="Arial" panose="020B0604020202020204" pitchFamily="34" charset="0"/>
              </a:rPr>
              <a:t> dui </a:t>
            </a:r>
            <a:r>
              <a:rPr lang="en-GB" sz="1800" err="1">
                <a:solidFill>
                  <a:srgbClr val="626262"/>
                </a:solidFill>
                <a:latin typeface="Arial" panose="020B0604020202020204" pitchFamily="34" charset="0"/>
                <a:cs typeface="Arial" panose="020B0604020202020204" pitchFamily="34" charset="0"/>
              </a:rPr>
              <a:t>ut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ornare</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lectus</a:t>
            </a:r>
            <a:r>
              <a:rPr lang="en-GB" sz="1800">
                <a:solidFill>
                  <a:srgbClr val="626262"/>
                </a:solidFill>
                <a:latin typeface="Arial" panose="020B0604020202020204" pitchFamily="34" charset="0"/>
                <a:cs typeface="Arial" panose="020B0604020202020204" pitchFamily="34" charset="0"/>
              </a:rPr>
              <a:t> sit </a:t>
            </a:r>
            <a:r>
              <a:rPr lang="en-GB" sz="1800" err="1">
                <a:solidFill>
                  <a:srgbClr val="626262"/>
                </a:solidFill>
                <a:latin typeface="Arial" panose="020B0604020202020204" pitchFamily="34" charset="0"/>
                <a:cs typeface="Arial" panose="020B0604020202020204" pitchFamily="34" charset="0"/>
              </a:rPr>
              <a:t>amet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est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placerat</a:t>
            </a:r>
            <a:r>
              <a:rPr lang="en-GB" sz="1800">
                <a:solidFill>
                  <a:srgbClr val="626262"/>
                </a:solidFill>
                <a:latin typeface="Arial" panose="020B0604020202020204" pitchFamily="34" charset="0"/>
                <a:cs typeface="Arial" panose="020B0604020202020204" pitchFamily="34" charset="0"/>
              </a:rPr>
              <a:t> in </a:t>
            </a:r>
            <a:r>
              <a:rPr lang="en-GB" sz="1800" err="1">
                <a:solidFill>
                  <a:srgbClr val="626262"/>
                </a:solidFill>
                <a:latin typeface="Arial" panose="020B0604020202020204" pitchFamily="34" charset="0"/>
                <a:cs typeface="Arial" panose="020B0604020202020204" pitchFamily="34" charset="0"/>
              </a:rPr>
              <a:t>egestas</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erat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imperdiet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sed</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euismod</a:t>
            </a:r>
            <a:r>
              <a:rPr lang="en-GB" sz="1800">
                <a:solidFill>
                  <a:srgbClr val="626262"/>
                </a:solidFill>
                <a:latin typeface="Arial" panose="020B0604020202020204" pitchFamily="34" charset="0"/>
                <a:cs typeface="Arial" panose="020B0604020202020204" pitchFamily="34" charset="0"/>
              </a:rPr>
              <a:t> nisi porta lorem </a:t>
            </a:r>
            <a:r>
              <a:rPr lang="en-GB" sz="1800" err="1">
                <a:solidFill>
                  <a:srgbClr val="626262"/>
                </a:solidFill>
                <a:latin typeface="Arial" panose="020B0604020202020204" pitchFamily="34" charset="0"/>
                <a:cs typeface="Arial" panose="020B0604020202020204" pitchFamily="34" charset="0"/>
              </a:rPr>
              <a:t>mollis</a:t>
            </a:r>
            <a:r>
              <a:rPr lang="en-GB" sz="1800">
                <a:solidFill>
                  <a:srgbClr val="626262"/>
                </a:solidFill>
                <a:latin typeface="Arial" panose="020B0604020202020204" pitchFamily="34" charset="0"/>
                <a:cs typeface="Arial" panose="020B0604020202020204" pitchFamily="34" charset="0"/>
              </a:rPr>
              <a:t> </a:t>
            </a:r>
            <a:r>
              <a:rPr lang="en-GB" sz="1800" b="1" err="1">
                <a:solidFill>
                  <a:srgbClr val="626262"/>
                </a:solidFill>
                <a:latin typeface="Arial" panose="020B0604020202020204" pitchFamily="34" charset="0"/>
                <a:cs typeface="Arial" panose="020B0604020202020204" pitchFamily="34" charset="0"/>
              </a:rPr>
              <a:t>aliquam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ut</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porttitor</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leo</a:t>
            </a:r>
            <a:r>
              <a:rPr lang="en-GB" sz="1800">
                <a:solidFill>
                  <a:srgbClr val="626262"/>
                </a:solidFill>
                <a:latin typeface="Arial" panose="020B0604020202020204" pitchFamily="34" charset="0"/>
                <a:cs typeface="Arial" panose="020B0604020202020204" pitchFamily="34" charset="0"/>
              </a:rPr>
              <a:t> a </a:t>
            </a:r>
            <a:r>
              <a:rPr lang="en-GB" sz="1800" err="1">
                <a:solidFill>
                  <a:srgbClr val="626262"/>
                </a:solidFill>
                <a:latin typeface="Arial" panose="020B0604020202020204" pitchFamily="34" charset="0"/>
                <a:cs typeface="Arial" panose="020B0604020202020204" pitchFamily="34" charset="0"/>
              </a:rPr>
              <a:t>diam</a:t>
            </a:r>
            <a:r>
              <a:rPr lang="en-GB" sz="1800">
                <a:solidFill>
                  <a:srgbClr val="626262"/>
                </a:solidFill>
                <a:latin typeface="Arial" panose="020B0604020202020204" pitchFamily="34" charset="0"/>
                <a:cs typeface="Arial" panose="020B0604020202020204" pitchFamily="34" charset="0"/>
              </a:rPr>
              <a:t> </a:t>
            </a:r>
            <a:r>
              <a:rPr lang="en-GB" sz="1800" err="1">
                <a:solidFill>
                  <a:srgbClr val="626262"/>
                </a:solidFill>
                <a:latin typeface="Arial" panose="020B0604020202020204" pitchFamily="34" charset="0"/>
                <a:cs typeface="Arial" panose="020B0604020202020204" pitchFamily="34" charset="0"/>
              </a:rPr>
              <a:t>sollicitudin</a:t>
            </a:r>
            <a:r>
              <a:rPr lang="en-GB" sz="1800">
                <a:solidFill>
                  <a:srgbClr val="626262"/>
                </a:solidFill>
                <a:latin typeface="Arial" panose="020B0604020202020204" pitchFamily="34" charset="0"/>
                <a:cs typeface="Arial" panose="020B0604020202020204" pitchFamily="34" charset="0"/>
              </a:rPr>
              <a:t> </a:t>
            </a:r>
            <a:r>
              <a:rPr lang="en-GB" sz="1800" b="1" err="1">
                <a:solidFill>
                  <a:srgbClr val="626262"/>
                </a:solidFill>
                <a:latin typeface="Arial" panose="020B0604020202020204" pitchFamily="34" charset="0"/>
                <a:cs typeface="Arial" panose="020B0604020202020204" pitchFamily="34" charset="0"/>
              </a:rPr>
              <a:t>tempor</a:t>
            </a:r>
            <a:r>
              <a:rPr lang="en-GB" sz="1800" b="1">
                <a:solidFill>
                  <a:srgbClr val="626262"/>
                </a:solidFill>
                <a:latin typeface="Arial" panose="020B0604020202020204" pitchFamily="34" charset="0"/>
                <a:cs typeface="Arial" panose="020B0604020202020204" pitchFamily="34" charset="0"/>
              </a:rPr>
              <a:t>.</a:t>
            </a:r>
            <a:endParaRPr lang="en-GB" sz="180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213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630135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380030" y="318778"/>
            <a:ext cx="7886700" cy="994172"/>
          </a:xfrm>
        </p:spPr>
        <p:txBody>
          <a:bodyPr>
            <a:normAutofit/>
          </a:bodyPr>
          <a:lstStyle>
            <a:lvl1pPr>
              <a:defRPr sz="330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392770" y="1369219"/>
            <a:ext cx="7886700" cy="2831306"/>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8274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24C-EEAA-3248-8A3B-368071EAE6BB}"/>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7D47A8CD-746C-DC4E-8BCC-4CA9D4C86F8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793A7D-47E8-364D-8286-534A1ABF15A2}"/>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E52B2DEE-8D96-FA47-86C5-368AED0EC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E1BA7-C735-9A4B-864C-C33BA363B6E7}"/>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1019101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A905-29DD-3F4F-A877-2B995D4D2F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EE6241-70D6-A044-892E-6EBDE88D52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F566A6-6F80-C04D-A1C2-E64F718F5CD3}"/>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40B1A8B4-429B-AE4D-800E-910E335AD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F81AA-0C96-644D-9E2F-E9B29FACFF34}"/>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894025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9244-6F48-9F44-90BA-8A32E534F4B1}"/>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475785-7CB8-744C-AA5C-9809372E2CA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211CC1-AB5C-7341-ACCF-0177194812A7}"/>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4FDBC279-9AFF-0B44-8315-F97B906F2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DE754-672D-5140-8B0A-150DB61CC528}"/>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113000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15E3-B99C-2E45-9C9B-87CA0A69FF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E56EA8-868F-5140-8962-65188570F90B}"/>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5ECFF42-64F6-5945-AA79-9F737AC379D8}"/>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ABD8EC-FD3E-9A4D-A273-C2DD18DC1857}"/>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6" name="Footer Placeholder 5">
            <a:extLst>
              <a:ext uri="{FF2B5EF4-FFF2-40B4-BE49-F238E27FC236}">
                <a16:creationId xmlns:a16="http://schemas.microsoft.com/office/drawing/2014/main" id="{CD00F94B-021F-C848-812B-F635C5673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6DB8D-98FC-AF44-A23E-82394F1191DC}"/>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2580984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82E-B3B5-E047-B783-3D48182CAFED}"/>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E9C2ED-6503-D84B-909B-15C187D27EC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723E7BD-9BCD-5941-B4C6-7A11EFB82020}"/>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BBC2E5-9051-384D-BDFF-C67350F974A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897E519-E491-B742-972A-F7F4ADBB3220}"/>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1F22ECC-623D-3E47-A6AF-37D0EA14DB8C}"/>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8" name="Footer Placeholder 7">
            <a:extLst>
              <a:ext uri="{FF2B5EF4-FFF2-40B4-BE49-F238E27FC236}">
                <a16:creationId xmlns:a16="http://schemas.microsoft.com/office/drawing/2014/main" id="{6CE8E71F-1FF3-4241-92BD-EC1F32C07B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0571A-E8C7-DB45-81A7-E06B8A32839C}"/>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4283401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0BA0-87EA-9A42-B8AF-797BF29FAD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34CDD5-C2D0-5441-BF90-F6A81047DD67}"/>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4" name="Footer Placeholder 3">
            <a:extLst>
              <a:ext uri="{FF2B5EF4-FFF2-40B4-BE49-F238E27FC236}">
                <a16:creationId xmlns:a16="http://schemas.microsoft.com/office/drawing/2014/main" id="{60675EF2-8A6D-B644-A487-569B65D9FE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642955-6BBE-184C-B96D-BC92DF82F525}"/>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3282707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EF2CD-C66B-0042-AB47-C3C1A3C43185}"/>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3" name="Footer Placeholder 2">
            <a:extLst>
              <a:ext uri="{FF2B5EF4-FFF2-40B4-BE49-F238E27FC236}">
                <a16:creationId xmlns:a16="http://schemas.microsoft.com/office/drawing/2014/main" id="{E1438A2B-07BF-BC47-9666-3845FC5D0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F05EA-1F5E-3249-AF2A-DA6C3454C986}"/>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1730740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44AF-58DB-C54E-B62F-3BA53450F5B8}"/>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76AF74-FF55-4041-9851-5B15084C47D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DC734DC-B059-C54D-8F93-E731ADEFD5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BC5C2A0-7DE8-E443-A02C-2AD522E5F6D0}"/>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6" name="Footer Placeholder 5">
            <a:extLst>
              <a:ext uri="{FF2B5EF4-FFF2-40B4-BE49-F238E27FC236}">
                <a16:creationId xmlns:a16="http://schemas.microsoft.com/office/drawing/2014/main" id="{D528FB01-0252-F44C-8F83-699C6AB64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DD726-BDB3-194B-B192-5D9D294DF959}"/>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4018311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C5C5-2DCF-E641-A0A3-6F9DB1C0368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D93F17-B3D2-C54A-B891-302C3092470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ABA75D-7053-5247-9A47-C864ECFB1F7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41E9563-1845-F642-A676-FA9198B29273}"/>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6" name="Footer Placeholder 5">
            <a:extLst>
              <a:ext uri="{FF2B5EF4-FFF2-40B4-BE49-F238E27FC236}">
                <a16:creationId xmlns:a16="http://schemas.microsoft.com/office/drawing/2014/main" id="{54D461BF-9763-194D-A020-EB8DFCF25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079A9-E3EA-774B-A151-72CFAFC9D7CB}"/>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3410937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70ED-8B86-824C-9BBD-CB7441768B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0938922-14F5-444E-A07D-7FCC622317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308652-6AD9-8444-8080-A8B50853EEB6}"/>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3F7C5D1C-793D-5A4E-B736-6DA29D7F9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6F5A2-D35C-2147-BA41-8097085B5A37}"/>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2999836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CABAA-993A-714C-86E5-3656A6DF660A}"/>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82142C-D8C7-8E4B-A291-CA84A9B6ABC5}"/>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0332A9-4A8B-F140-9704-746CBB2D5CEF}"/>
              </a:ext>
            </a:extLst>
          </p:cNvPr>
          <p:cNvSpPr>
            <a:spLocks noGrp="1"/>
          </p:cNvSpPr>
          <p:nvPr>
            <p:ph type="dt" sz="half" idx="10"/>
          </p:nvPr>
        </p:nvSpPr>
        <p:spPr/>
        <p:txBody>
          <a:body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8EECA7E7-77F0-EC4D-9D02-985F7B873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2282F-18D9-FC4F-967F-520EC706FDA5}"/>
              </a:ext>
            </a:extLst>
          </p:cNvPr>
          <p:cNvSpPr>
            <a:spLocks noGrp="1"/>
          </p:cNvSpPr>
          <p:nvPr>
            <p:ph type="sldNum" sz="quarter" idx="12"/>
          </p:nvPr>
        </p:nvSpPr>
        <p:spPr/>
        <p:txBody>
          <a:bodyPr/>
          <a:lstStyle/>
          <a:p>
            <a:fld id="{00C7915C-AC33-8248-AB5E-85D8022625F8}" type="slidenum">
              <a:rPr lang="en-US" smtClean="0"/>
              <a:t>‹#›</a:t>
            </a:fld>
            <a:endParaRPr lang="en-US"/>
          </a:p>
        </p:txBody>
      </p:sp>
    </p:spTree>
    <p:extLst>
      <p:ext uri="{BB962C8B-B14F-4D97-AF65-F5344CB8AC3E}">
        <p14:creationId xmlns:p14="http://schemas.microsoft.com/office/powerpoint/2010/main" val="1710684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9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84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380030" y="318778"/>
            <a:ext cx="7886700" cy="994172"/>
          </a:xfrm>
        </p:spPr>
        <p:txBody>
          <a:bodyPr>
            <a:normAutofit/>
          </a:bodyPr>
          <a:lstStyle>
            <a:lvl1pPr>
              <a:defRPr sz="330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392770" y="1369219"/>
            <a:ext cx="7886700" cy="2831306"/>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328537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775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269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628650" y="1369219"/>
            <a:ext cx="7886700" cy="2831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4CEF251-E918-784C-8717-1F0B733AA660}" type="datetimeFigureOut">
              <a:rPr lang="en-US" smtClean="0"/>
              <a:t>9/30/2021</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Tree>
    <p:extLst>
      <p:ext uri="{BB962C8B-B14F-4D97-AF65-F5344CB8AC3E}">
        <p14:creationId xmlns:p14="http://schemas.microsoft.com/office/powerpoint/2010/main" val="25135864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97" r:id="rId14"/>
  </p:sldLayoutIdLst>
  <p:txStyles>
    <p:titleStyle>
      <a:lvl1pPr algn="l" defTabSz="685800" rtl="0" eaLnBrk="1" latinLnBrk="0" hangingPunct="1">
        <a:lnSpc>
          <a:spcPct val="90000"/>
        </a:lnSpc>
        <a:spcBef>
          <a:spcPct val="0"/>
        </a:spcBef>
        <a:buNone/>
        <a:defRPr sz="3300" b="1" kern="1200">
          <a:solidFill>
            <a:schemeClr val="accent4"/>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4"/>
        </a:buClr>
        <a:buFont typeface="Wingdings" pitchFamily="2" charset="2"/>
        <a:buChar char="§"/>
        <a:defRPr sz="2100" kern="1200">
          <a:solidFill>
            <a:srgbClr val="676767"/>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4"/>
        </a:buClr>
        <a:buFont typeface="Wingdings" pitchFamily="2" charset="2"/>
        <a:buChar char="§"/>
        <a:defRPr sz="1500" kern="1200">
          <a:solidFill>
            <a:srgbClr val="676767"/>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350" kern="1200">
          <a:solidFill>
            <a:srgbClr val="676767"/>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4"/>
        </a:buClr>
        <a:buFont typeface="Wingdings" pitchFamily="2" charset="2"/>
        <a:buChar char="§"/>
        <a:defRPr sz="1350" kern="1200">
          <a:solidFill>
            <a:srgbClr val="676767"/>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B34B8-66E9-EF45-9732-A1FA235FDB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CD675E-0330-BE4E-9E5E-60A9E288FCE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2E015-1E82-954B-A6BB-2AD2D3A682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50C88E-72BD-A54B-BE81-CD29B0BB9E6C}" type="datetimeFigureOut">
              <a:rPr lang="en-US" smtClean="0"/>
              <a:t>9/30/2021</a:t>
            </a:fld>
            <a:endParaRPr lang="en-US"/>
          </a:p>
        </p:txBody>
      </p:sp>
      <p:sp>
        <p:nvSpPr>
          <p:cNvPr id="5" name="Footer Placeholder 4">
            <a:extLst>
              <a:ext uri="{FF2B5EF4-FFF2-40B4-BE49-F238E27FC236}">
                <a16:creationId xmlns:a16="http://schemas.microsoft.com/office/drawing/2014/main" id="{61EFDE6D-CB69-924B-87B1-329A90B32A3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1FFD52-3855-D644-A627-98B155BCA1F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C7915C-AC33-8248-AB5E-85D8022625F8}" type="slidenum">
              <a:rPr lang="en-US" smtClean="0"/>
              <a:t>‹#›</a:t>
            </a:fld>
            <a:endParaRPr lang="en-US"/>
          </a:p>
        </p:txBody>
      </p:sp>
      <p:pic>
        <p:nvPicPr>
          <p:cNvPr id="7" name="Picture 6">
            <a:extLst>
              <a:ext uri="{FF2B5EF4-FFF2-40B4-BE49-F238E27FC236}">
                <a16:creationId xmlns:a16="http://schemas.microsoft.com/office/drawing/2014/main" id="{A69FAE94-C940-434D-8E7F-784A1DB174C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86955" y="4351732"/>
            <a:ext cx="1624356" cy="404813"/>
          </a:xfrm>
          <a:prstGeom prst="rect">
            <a:avLst/>
          </a:prstGeom>
        </p:spPr>
      </p:pic>
    </p:spTree>
    <p:extLst>
      <p:ext uri="{BB962C8B-B14F-4D97-AF65-F5344CB8AC3E}">
        <p14:creationId xmlns:p14="http://schemas.microsoft.com/office/powerpoint/2010/main" val="1799361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2" r:id="rId14"/>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BA9DF-E0BF-074D-899D-0A54BA3F76D7}"/>
              </a:ext>
            </a:extLst>
          </p:cNvPr>
          <p:cNvPicPr>
            <a:picLocks noChangeAspect="1"/>
          </p:cNvPicPr>
          <p:nvPr userDrawn="1"/>
        </p:nvPicPr>
        <p:blipFill>
          <a:blip r:embed="rId5"/>
          <a:stretch>
            <a:fillRect/>
          </a:stretch>
        </p:blipFill>
        <p:spPr>
          <a:xfrm>
            <a:off x="386954" y="4403344"/>
            <a:ext cx="1234029" cy="363050"/>
          </a:xfrm>
          <a:prstGeom prst="rect">
            <a:avLst/>
          </a:prstGeom>
        </p:spPr>
      </p:pic>
    </p:spTree>
    <p:extLst>
      <p:ext uri="{BB962C8B-B14F-4D97-AF65-F5344CB8AC3E}">
        <p14:creationId xmlns:p14="http://schemas.microsoft.com/office/powerpoint/2010/main" val="135527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 Id="rId30" Type="http://schemas.openxmlformats.org/officeDocument/2006/relationships/image" Target="../media/image32.svg"/><Relationship Id="rId35" Type="http://schemas.openxmlformats.org/officeDocument/2006/relationships/image" Target="../media/image37.svg"/><Relationship Id="rId8"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1225" t="28644" r="20862" b="31371"/>
          <a:stretch/>
        </p:blipFill>
        <p:spPr>
          <a:xfrm>
            <a:off x="1272372" y="1373479"/>
            <a:ext cx="5841876" cy="193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305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E2D9C2B8-CB7E-AD42-B369-C22550C6EA01}"/>
              </a:ext>
            </a:extLst>
          </p:cNvPr>
          <p:cNvCxnSpPr/>
          <p:nvPr/>
        </p:nvCxnSpPr>
        <p:spPr>
          <a:xfrm>
            <a:off x="869244" y="2421609"/>
            <a:ext cx="74055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BFCE6FF-2EA6-A44C-8504-DB0DC22B9C4D}"/>
              </a:ext>
            </a:extLst>
          </p:cNvPr>
          <p:cNvSpPr/>
          <p:nvPr/>
        </p:nvSpPr>
        <p:spPr>
          <a:xfrm>
            <a:off x="2692399" y="150720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PhD</a:t>
            </a:r>
          </a:p>
        </p:txBody>
      </p:sp>
      <p:sp>
        <p:nvSpPr>
          <p:cNvPr id="6" name="Oval 5">
            <a:extLst>
              <a:ext uri="{FF2B5EF4-FFF2-40B4-BE49-F238E27FC236}">
                <a16:creationId xmlns:a16="http://schemas.microsoft.com/office/drawing/2014/main" id="{D8B8D55C-68CA-EA4E-8183-1809C26168BE}"/>
              </a:ext>
            </a:extLst>
          </p:cNvPr>
          <p:cNvSpPr/>
          <p:nvPr/>
        </p:nvSpPr>
        <p:spPr>
          <a:xfrm>
            <a:off x="4329291" y="150720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Post-doc</a:t>
            </a:r>
          </a:p>
        </p:txBody>
      </p:sp>
      <p:sp>
        <p:nvSpPr>
          <p:cNvPr id="13" name="Oval 12">
            <a:extLst>
              <a:ext uri="{FF2B5EF4-FFF2-40B4-BE49-F238E27FC236}">
                <a16:creationId xmlns:a16="http://schemas.microsoft.com/office/drawing/2014/main" id="{FBE31778-E558-AB4B-8389-5ADA4DBB3A25}"/>
              </a:ext>
            </a:extLst>
          </p:cNvPr>
          <p:cNvSpPr/>
          <p:nvPr/>
        </p:nvSpPr>
        <p:spPr>
          <a:xfrm>
            <a:off x="5782734" y="150720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Lecturer</a:t>
            </a:r>
          </a:p>
        </p:txBody>
      </p:sp>
      <p:sp>
        <p:nvSpPr>
          <p:cNvPr id="14" name="Oval 13">
            <a:extLst>
              <a:ext uri="{FF2B5EF4-FFF2-40B4-BE49-F238E27FC236}">
                <a16:creationId xmlns:a16="http://schemas.microsoft.com/office/drawing/2014/main" id="{4AC04832-FBC6-2F43-B3FF-2C296993E986}"/>
              </a:ext>
            </a:extLst>
          </p:cNvPr>
          <p:cNvSpPr/>
          <p:nvPr/>
        </p:nvSpPr>
        <p:spPr>
          <a:xfrm>
            <a:off x="7236177" y="150720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Prof</a:t>
            </a:r>
          </a:p>
        </p:txBody>
      </p:sp>
      <p:grpSp>
        <p:nvGrpSpPr>
          <p:cNvPr id="30" name="Group 29">
            <a:extLst>
              <a:ext uri="{FF2B5EF4-FFF2-40B4-BE49-F238E27FC236}">
                <a16:creationId xmlns:a16="http://schemas.microsoft.com/office/drawing/2014/main" id="{D9DDEDC5-AC29-704F-8CCE-48DE55678133}"/>
              </a:ext>
            </a:extLst>
          </p:cNvPr>
          <p:cNvGrpSpPr/>
          <p:nvPr/>
        </p:nvGrpSpPr>
        <p:grpSpPr>
          <a:xfrm>
            <a:off x="4329291" y="2421609"/>
            <a:ext cx="2906890" cy="1365957"/>
            <a:chOff x="4329291" y="1952979"/>
            <a:chExt cx="2906890" cy="1365957"/>
          </a:xfrm>
        </p:grpSpPr>
        <p:sp>
          <p:nvSpPr>
            <p:cNvPr id="20" name="Oval 19">
              <a:extLst>
                <a:ext uri="{FF2B5EF4-FFF2-40B4-BE49-F238E27FC236}">
                  <a16:creationId xmlns:a16="http://schemas.microsoft.com/office/drawing/2014/main" id="{7F98EAE4-B0B8-B14B-8AEC-1436866F9D62}"/>
                </a:ext>
              </a:extLst>
            </p:cNvPr>
            <p:cNvSpPr/>
            <p:nvPr/>
          </p:nvSpPr>
          <p:spPr>
            <a:xfrm>
              <a:off x="6175025" y="2404536"/>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Industry</a:t>
              </a:r>
            </a:p>
          </p:txBody>
        </p:sp>
        <p:cxnSp>
          <p:nvCxnSpPr>
            <p:cNvPr id="26" name="Straight Arrow Connector 25">
              <a:extLst>
                <a:ext uri="{FF2B5EF4-FFF2-40B4-BE49-F238E27FC236}">
                  <a16:creationId xmlns:a16="http://schemas.microsoft.com/office/drawing/2014/main" id="{C7C8D4DF-6EC0-994F-AC54-2A7D3C916864}"/>
                </a:ext>
              </a:extLst>
            </p:cNvPr>
            <p:cNvCxnSpPr>
              <a:cxnSpLocks/>
            </p:cNvCxnSpPr>
            <p:nvPr/>
          </p:nvCxnSpPr>
          <p:spPr>
            <a:xfrm>
              <a:off x="4329291" y="1952979"/>
              <a:ext cx="1800576" cy="914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1" name="Title 1">
            <a:extLst>
              <a:ext uri="{FF2B5EF4-FFF2-40B4-BE49-F238E27FC236}">
                <a16:creationId xmlns:a16="http://schemas.microsoft.com/office/drawing/2014/main" id="{1001B529-EB49-AD4A-BF5B-1A2B0024FAB9}"/>
              </a:ext>
            </a:extLst>
          </p:cNvPr>
          <p:cNvSpPr txBox="1">
            <a:spLocks/>
          </p:cNvSpPr>
          <p:nvPr/>
        </p:nvSpPr>
        <p:spPr>
          <a:xfrm>
            <a:off x="380030" y="318778"/>
            <a:ext cx="7886700" cy="994172"/>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accent4"/>
                </a:solidFill>
                <a:latin typeface="Arial" panose="020B0604020202020204" pitchFamily="34" charset="0"/>
                <a:ea typeface="+mj-ea"/>
                <a:cs typeface="Arial" panose="020B0604020202020204" pitchFamily="34" charset="0"/>
              </a:defRPr>
            </a:lvl1pPr>
          </a:lstStyle>
          <a:p>
            <a:pPr>
              <a:buClrTx/>
              <a:buFontTx/>
            </a:pPr>
            <a:r>
              <a:rPr lang="en-US" spc="-113" dirty="0">
                <a:solidFill>
                  <a:srgbClr val="2E2D62"/>
                </a:solidFill>
              </a:rPr>
              <a:t>A Research Career?</a:t>
            </a:r>
            <a:endParaRPr lang="en-GB" dirty="0"/>
          </a:p>
        </p:txBody>
      </p:sp>
      <p:grpSp>
        <p:nvGrpSpPr>
          <p:cNvPr id="32" name="Group 31">
            <a:extLst>
              <a:ext uri="{FF2B5EF4-FFF2-40B4-BE49-F238E27FC236}">
                <a16:creationId xmlns:a16="http://schemas.microsoft.com/office/drawing/2014/main" id="{E9E02B78-BF41-C84E-A7B4-00C2006E2861}"/>
              </a:ext>
            </a:extLst>
          </p:cNvPr>
          <p:cNvGrpSpPr/>
          <p:nvPr/>
        </p:nvGrpSpPr>
        <p:grpSpPr>
          <a:xfrm>
            <a:off x="1055507" y="1469519"/>
            <a:ext cx="1061156" cy="956884"/>
            <a:chOff x="428978" y="1878900"/>
            <a:chExt cx="1061156" cy="914400"/>
          </a:xfrm>
        </p:grpSpPr>
        <p:sp>
          <p:nvSpPr>
            <p:cNvPr id="33" name="Oval 32">
              <a:extLst>
                <a:ext uri="{FF2B5EF4-FFF2-40B4-BE49-F238E27FC236}">
                  <a16:creationId xmlns:a16="http://schemas.microsoft.com/office/drawing/2014/main" id="{FB639E87-711D-4040-9B54-960ECD8FE09E}"/>
                </a:ext>
              </a:extLst>
            </p:cNvPr>
            <p:cNvSpPr/>
            <p:nvPr/>
          </p:nvSpPr>
          <p:spPr>
            <a:xfrm>
              <a:off x="428978" y="187890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BFB3E93-8289-994D-A77E-939B67EEFC02}"/>
                </a:ext>
              </a:extLst>
            </p:cNvPr>
            <p:cNvSpPr/>
            <p:nvPr/>
          </p:nvSpPr>
          <p:spPr>
            <a:xfrm>
              <a:off x="431030" y="2156351"/>
              <a:ext cx="1029448" cy="294112"/>
            </a:xfrm>
            <a:prstGeom prst="rect">
              <a:avLst/>
            </a:prstGeom>
          </p:spPr>
          <p:txBody>
            <a:bodyPr wrap="none">
              <a:spAutoFit/>
            </a:bodyPr>
            <a:lstStyle/>
            <a:p>
              <a:pPr algn="ctr"/>
              <a:r>
                <a:rPr lang="en-US" dirty="0">
                  <a:solidFill>
                    <a:schemeClr val="bg1"/>
                  </a:solidFill>
                </a:rPr>
                <a:t>Undergrad</a:t>
              </a:r>
            </a:p>
          </p:txBody>
        </p:sp>
      </p:grpSp>
    </p:spTree>
    <p:extLst>
      <p:ext uri="{BB962C8B-B14F-4D97-AF65-F5344CB8AC3E}">
        <p14:creationId xmlns:p14="http://schemas.microsoft.com/office/powerpoint/2010/main" val="19593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B89D29AC-5FDE-D243-8134-607FA2CAFFF4}"/>
              </a:ext>
            </a:extLst>
          </p:cNvPr>
          <p:cNvCxnSpPr>
            <a:cxnSpLocks/>
            <a:endCxn id="6" idx="2"/>
          </p:cNvCxnSpPr>
          <p:nvPr/>
        </p:nvCxnSpPr>
        <p:spPr>
          <a:xfrm flipV="1">
            <a:off x="2541864" y="2613551"/>
            <a:ext cx="1905816" cy="147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263C4A-DD09-CE42-BC1A-F4B0E92F23D0}"/>
              </a:ext>
            </a:extLst>
          </p:cNvPr>
          <p:cNvCxnSpPr>
            <a:cxnSpLocks/>
          </p:cNvCxnSpPr>
          <p:nvPr/>
        </p:nvCxnSpPr>
        <p:spPr>
          <a:xfrm flipV="1">
            <a:off x="6956782" y="1878901"/>
            <a:ext cx="530569" cy="13116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2070AC-B1F9-864A-BF14-D2794AF750BC}"/>
              </a:ext>
            </a:extLst>
          </p:cNvPr>
          <p:cNvCxnSpPr>
            <a:cxnSpLocks/>
            <a:endCxn id="13" idx="1"/>
          </p:cNvCxnSpPr>
          <p:nvPr/>
        </p:nvCxnSpPr>
        <p:spPr>
          <a:xfrm>
            <a:off x="5368954" y="2693809"/>
            <a:ext cx="1003666" cy="5813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B180F9-0BD4-CF48-A8EF-446FAD09B184}"/>
              </a:ext>
            </a:extLst>
          </p:cNvPr>
          <p:cNvCxnSpPr>
            <a:cxnSpLocks/>
            <a:endCxn id="5" idx="2"/>
          </p:cNvCxnSpPr>
          <p:nvPr/>
        </p:nvCxnSpPr>
        <p:spPr>
          <a:xfrm>
            <a:off x="1015068" y="2693809"/>
            <a:ext cx="641581" cy="917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BFCE6FF-2EA6-A44C-8504-DB0DC22B9C4D}"/>
              </a:ext>
            </a:extLst>
          </p:cNvPr>
          <p:cNvSpPr/>
          <p:nvPr/>
        </p:nvSpPr>
        <p:spPr>
          <a:xfrm>
            <a:off x="1656649" y="2264127"/>
            <a:ext cx="1061156" cy="1042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PhD</a:t>
            </a:r>
          </a:p>
        </p:txBody>
      </p:sp>
      <p:sp>
        <p:nvSpPr>
          <p:cNvPr id="6" name="Oval 5">
            <a:extLst>
              <a:ext uri="{FF2B5EF4-FFF2-40B4-BE49-F238E27FC236}">
                <a16:creationId xmlns:a16="http://schemas.microsoft.com/office/drawing/2014/main" id="{D8B8D55C-68CA-EA4E-8183-1809C26168BE}"/>
              </a:ext>
            </a:extLst>
          </p:cNvPr>
          <p:cNvSpPr/>
          <p:nvPr/>
        </p:nvSpPr>
        <p:spPr>
          <a:xfrm>
            <a:off x="4447680" y="2156351"/>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Post-doc</a:t>
            </a:r>
          </a:p>
        </p:txBody>
      </p:sp>
      <p:sp>
        <p:nvSpPr>
          <p:cNvPr id="7" name="Oval 6">
            <a:extLst>
              <a:ext uri="{FF2B5EF4-FFF2-40B4-BE49-F238E27FC236}">
                <a16:creationId xmlns:a16="http://schemas.microsoft.com/office/drawing/2014/main" id="{8D839004-1AB9-004E-A669-4C71D2AF7AF3}"/>
              </a:ext>
            </a:extLst>
          </p:cNvPr>
          <p:cNvSpPr/>
          <p:nvPr/>
        </p:nvSpPr>
        <p:spPr>
          <a:xfrm>
            <a:off x="3207879" y="3325713"/>
            <a:ext cx="917221" cy="869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MBA</a:t>
            </a:r>
          </a:p>
        </p:txBody>
      </p:sp>
      <p:sp>
        <p:nvSpPr>
          <p:cNvPr id="8" name="Oval 7">
            <a:extLst>
              <a:ext uri="{FF2B5EF4-FFF2-40B4-BE49-F238E27FC236}">
                <a16:creationId xmlns:a16="http://schemas.microsoft.com/office/drawing/2014/main" id="{EAF8BCAB-8D7A-744E-8D37-9A6C2F010664}"/>
              </a:ext>
            </a:extLst>
          </p:cNvPr>
          <p:cNvSpPr/>
          <p:nvPr/>
        </p:nvSpPr>
        <p:spPr>
          <a:xfrm>
            <a:off x="1365400" y="1068069"/>
            <a:ext cx="1399824" cy="768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Practice-based experience</a:t>
            </a:r>
          </a:p>
        </p:txBody>
      </p:sp>
      <p:sp>
        <p:nvSpPr>
          <p:cNvPr id="13" name="Oval 12">
            <a:extLst>
              <a:ext uri="{FF2B5EF4-FFF2-40B4-BE49-F238E27FC236}">
                <a16:creationId xmlns:a16="http://schemas.microsoft.com/office/drawing/2014/main" id="{FBE31778-E558-AB4B-8389-5ADA4DBB3A25}"/>
              </a:ext>
            </a:extLst>
          </p:cNvPr>
          <p:cNvSpPr/>
          <p:nvPr/>
        </p:nvSpPr>
        <p:spPr>
          <a:xfrm>
            <a:off x="6217217" y="3141276"/>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Lecturer</a:t>
            </a:r>
          </a:p>
        </p:txBody>
      </p:sp>
      <p:sp>
        <p:nvSpPr>
          <p:cNvPr id="14" name="Oval 13">
            <a:extLst>
              <a:ext uri="{FF2B5EF4-FFF2-40B4-BE49-F238E27FC236}">
                <a16:creationId xmlns:a16="http://schemas.microsoft.com/office/drawing/2014/main" id="{4AC04832-FBC6-2F43-B3FF-2C296993E986}"/>
              </a:ext>
            </a:extLst>
          </p:cNvPr>
          <p:cNvSpPr/>
          <p:nvPr/>
        </p:nvSpPr>
        <p:spPr>
          <a:xfrm>
            <a:off x="7311598" y="1030048"/>
            <a:ext cx="9340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a:t>
            </a:r>
          </a:p>
        </p:txBody>
      </p:sp>
      <p:sp>
        <p:nvSpPr>
          <p:cNvPr id="16" name="Oval 15">
            <a:extLst>
              <a:ext uri="{FF2B5EF4-FFF2-40B4-BE49-F238E27FC236}">
                <a16:creationId xmlns:a16="http://schemas.microsoft.com/office/drawing/2014/main" id="{1F524A6A-037D-F147-BB60-711F0D7803A7}"/>
              </a:ext>
            </a:extLst>
          </p:cNvPr>
          <p:cNvSpPr/>
          <p:nvPr/>
        </p:nvSpPr>
        <p:spPr>
          <a:xfrm>
            <a:off x="4854227" y="514355"/>
            <a:ext cx="9340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a:t>
            </a:r>
          </a:p>
        </p:txBody>
      </p:sp>
      <p:sp>
        <p:nvSpPr>
          <p:cNvPr id="20" name="Oval 19">
            <a:extLst>
              <a:ext uri="{FF2B5EF4-FFF2-40B4-BE49-F238E27FC236}">
                <a16:creationId xmlns:a16="http://schemas.microsoft.com/office/drawing/2014/main" id="{7F98EAE4-B0B8-B14B-8AEC-1436866F9D62}"/>
              </a:ext>
            </a:extLst>
          </p:cNvPr>
          <p:cNvSpPr/>
          <p:nvPr/>
        </p:nvSpPr>
        <p:spPr>
          <a:xfrm>
            <a:off x="5968998" y="164959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Industry</a:t>
            </a:r>
          </a:p>
        </p:txBody>
      </p:sp>
      <p:sp>
        <p:nvSpPr>
          <p:cNvPr id="22" name="Oval 21">
            <a:extLst>
              <a:ext uri="{FF2B5EF4-FFF2-40B4-BE49-F238E27FC236}">
                <a16:creationId xmlns:a16="http://schemas.microsoft.com/office/drawing/2014/main" id="{D35D0D17-BC02-1143-87FA-73F01D70D17F}"/>
              </a:ext>
            </a:extLst>
          </p:cNvPr>
          <p:cNvSpPr/>
          <p:nvPr/>
        </p:nvSpPr>
        <p:spPr>
          <a:xfrm>
            <a:off x="1875366" y="3489677"/>
            <a:ext cx="103067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a:t>
            </a:r>
          </a:p>
        </p:txBody>
      </p:sp>
      <p:sp>
        <p:nvSpPr>
          <p:cNvPr id="23" name="Oval 22">
            <a:extLst>
              <a:ext uri="{FF2B5EF4-FFF2-40B4-BE49-F238E27FC236}">
                <a16:creationId xmlns:a16="http://schemas.microsoft.com/office/drawing/2014/main" id="{CB0BE626-9BDC-F544-ADAC-9170CE6F2B55}"/>
              </a:ext>
            </a:extLst>
          </p:cNvPr>
          <p:cNvSpPr/>
          <p:nvPr/>
        </p:nvSpPr>
        <p:spPr>
          <a:xfrm>
            <a:off x="3068893" y="210249"/>
            <a:ext cx="1061156" cy="1001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Patent law</a:t>
            </a:r>
          </a:p>
        </p:txBody>
      </p:sp>
      <p:grpSp>
        <p:nvGrpSpPr>
          <p:cNvPr id="11" name="Group 10">
            <a:extLst>
              <a:ext uri="{FF2B5EF4-FFF2-40B4-BE49-F238E27FC236}">
                <a16:creationId xmlns:a16="http://schemas.microsoft.com/office/drawing/2014/main" id="{07046561-5CF5-496A-A241-34837451C181}"/>
              </a:ext>
            </a:extLst>
          </p:cNvPr>
          <p:cNvGrpSpPr/>
          <p:nvPr/>
        </p:nvGrpSpPr>
        <p:grpSpPr>
          <a:xfrm>
            <a:off x="306053" y="1904010"/>
            <a:ext cx="1061156" cy="956884"/>
            <a:chOff x="428978" y="1878900"/>
            <a:chExt cx="1061156" cy="914400"/>
          </a:xfrm>
        </p:grpSpPr>
        <p:sp>
          <p:nvSpPr>
            <p:cNvPr id="4" name="Oval 3">
              <a:extLst>
                <a:ext uri="{FF2B5EF4-FFF2-40B4-BE49-F238E27FC236}">
                  <a16:creationId xmlns:a16="http://schemas.microsoft.com/office/drawing/2014/main" id="{06D343C3-D1DE-554F-9B85-D69BAD8E8D50}"/>
                </a:ext>
              </a:extLst>
            </p:cNvPr>
            <p:cNvSpPr/>
            <p:nvPr/>
          </p:nvSpPr>
          <p:spPr>
            <a:xfrm>
              <a:off x="428978" y="187890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5B6753C-5334-4A45-935D-A01BB57BB9CF}"/>
                </a:ext>
              </a:extLst>
            </p:cNvPr>
            <p:cNvSpPr/>
            <p:nvPr/>
          </p:nvSpPr>
          <p:spPr>
            <a:xfrm>
              <a:off x="431030" y="2156351"/>
              <a:ext cx="1029448" cy="294112"/>
            </a:xfrm>
            <a:prstGeom prst="rect">
              <a:avLst/>
            </a:prstGeom>
          </p:spPr>
          <p:txBody>
            <a:bodyPr wrap="none">
              <a:spAutoFit/>
            </a:bodyPr>
            <a:lstStyle/>
            <a:p>
              <a:pPr algn="ctr"/>
              <a:r>
                <a:rPr lang="en-US" dirty="0">
                  <a:solidFill>
                    <a:schemeClr val="bg1"/>
                  </a:solidFill>
                </a:rPr>
                <a:t>Undergrad</a:t>
              </a:r>
            </a:p>
          </p:txBody>
        </p:sp>
      </p:grpSp>
      <p:grpSp>
        <p:nvGrpSpPr>
          <p:cNvPr id="10" name="Group 9">
            <a:extLst>
              <a:ext uri="{FF2B5EF4-FFF2-40B4-BE49-F238E27FC236}">
                <a16:creationId xmlns:a16="http://schemas.microsoft.com/office/drawing/2014/main" id="{3C70AD06-5314-4DB4-B653-2DDE6370663E}"/>
              </a:ext>
            </a:extLst>
          </p:cNvPr>
          <p:cNvGrpSpPr/>
          <p:nvPr/>
        </p:nvGrpSpPr>
        <p:grpSpPr>
          <a:xfrm>
            <a:off x="4728927" y="3632433"/>
            <a:ext cx="1228221" cy="996712"/>
            <a:chOff x="4728927" y="3632433"/>
            <a:chExt cx="1228221" cy="996712"/>
          </a:xfrm>
        </p:grpSpPr>
        <p:sp>
          <p:nvSpPr>
            <p:cNvPr id="15" name="Oval 14">
              <a:extLst>
                <a:ext uri="{FF2B5EF4-FFF2-40B4-BE49-F238E27FC236}">
                  <a16:creationId xmlns:a16="http://schemas.microsoft.com/office/drawing/2014/main" id="{B8594A27-8A81-4C40-96E9-F2ED7CA89545}"/>
                </a:ext>
              </a:extLst>
            </p:cNvPr>
            <p:cNvSpPr/>
            <p:nvPr/>
          </p:nvSpPr>
          <p:spPr>
            <a:xfrm>
              <a:off x="4770694" y="3632433"/>
              <a:ext cx="1144689" cy="996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Rectangle 2">
              <a:extLst>
                <a:ext uri="{FF2B5EF4-FFF2-40B4-BE49-F238E27FC236}">
                  <a16:creationId xmlns:a16="http://schemas.microsoft.com/office/drawing/2014/main" id="{ECF92CAA-C0F6-4A7A-A11E-E8D80E404979}"/>
                </a:ext>
              </a:extLst>
            </p:cNvPr>
            <p:cNvSpPr/>
            <p:nvPr/>
          </p:nvSpPr>
          <p:spPr>
            <a:xfrm>
              <a:off x="4728927" y="3947770"/>
              <a:ext cx="1228221" cy="307777"/>
            </a:xfrm>
            <a:prstGeom prst="rect">
              <a:avLst/>
            </a:prstGeom>
          </p:spPr>
          <p:txBody>
            <a:bodyPr wrap="none">
              <a:spAutoFit/>
            </a:bodyPr>
            <a:lstStyle/>
            <a:p>
              <a:pPr algn="ctr"/>
              <a:r>
                <a:rPr lang="en-US" dirty="0">
                  <a:solidFill>
                    <a:schemeClr val="bg1"/>
                  </a:solidFill>
                </a:rPr>
                <a:t>Entrepreneur</a:t>
              </a:r>
            </a:p>
          </p:txBody>
        </p:sp>
      </p:grpSp>
      <p:grpSp>
        <p:nvGrpSpPr>
          <p:cNvPr id="26" name="Group 25">
            <a:extLst>
              <a:ext uri="{FF2B5EF4-FFF2-40B4-BE49-F238E27FC236}">
                <a16:creationId xmlns:a16="http://schemas.microsoft.com/office/drawing/2014/main" id="{BA611BC2-72AA-40E1-9A10-AA5F82D5F3F0}"/>
              </a:ext>
            </a:extLst>
          </p:cNvPr>
          <p:cNvGrpSpPr/>
          <p:nvPr/>
        </p:nvGrpSpPr>
        <p:grpSpPr>
          <a:xfrm>
            <a:off x="6423178" y="297749"/>
            <a:ext cx="1064182" cy="914400"/>
            <a:chOff x="6423178" y="297749"/>
            <a:chExt cx="1064182" cy="914400"/>
          </a:xfrm>
        </p:grpSpPr>
        <p:sp>
          <p:nvSpPr>
            <p:cNvPr id="24" name="Oval 23">
              <a:extLst>
                <a:ext uri="{FF2B5EF4-FFF2-40B4-BE49-F238E27FC236}">
                  <a16:creationId xmlns:a16="http://schemas.microsoft.com/office/drawing/2014/main" id="{9A5CFDD8-DCF0-414B-AB60-50DBDD270261}"/>
                </a:ext>
              </a:extLst>
            </p:cNvPr>
            <p:cNvSpPr/>
            <p:nvPr/>
          </p:nvSpPr>
          <p:spPr>
            <a:xfrm>
              <a:off x="6426204" y="29774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61354D-9B14-4FD2-B482-1E3BF1767BBA}"/>
                </a:ext>
              </a:extLst>
            </p:cNvPr>
            <p:cNvSpPr/>
            <p:nvPr/>
          </p:nvSpPr>
          <p:spPr>
            <a:xfrm>
              <a:off x="6423178" y="572848"/>
              <a:ext cx="1059906" cy="307777"/>
            </a:xfrm>
            <a:prstGeom prst="rect">
              <a:avLst/>
            </a:prstGeom>
          </p:spPr>
          <p:txBody>
            <a:bodyPr wrap="none">
              <a:spAutoFit/>
            </a:bodyPr>
            <a:lstStyle/>
            <a:p>
              <a:pPr algn="ctr"/>
              <a:r>
                <a:rPr lang="en-US" dirty="0">
                  <a:solidFill>
                    <a:schemeClr val="bg1"/>
                  </a:solidFill>
                </a:rPr>
                <a:t>Investment</a:t>
              </a:r>
            </a:p>
          </p:txBody>
        </p:sp>
      </p:grpSp>
      <p:grpSp>
        <p:nvGrpSpPr>
          <p:cNvPr id="25" name="Group 24">
            <a:extLst>
              <a:ext uri="{FF2B5EF4-FFF2-40B4-BE49-F238E27FC236}">
                <a16:creationId xmlns:a16="http://schemas.microsoft.com/office/drawing/2014/main" id="{21E73ACB-D0AC-488E-A87B-B73BA720CD77}"/>
              </a:ext>
            </a:extLst>
          </p:cNvPr>
          <p:cNvGrpSpPr/>
          <p:nvPr/>
        </p:nvGrpSpPr>
        <p:grpSpPr>
          <a:xfrm>
            <a:off x="7272764" y="2236609"/>
            <a:ext cx="1428596" cy="1038578"/>
            <a:chOff x="7272764" y="2236609"/>
            <a:chExt cx="1428596" cy="914400"/>
          </a:xfrm>
        </p:grpSpPr>
        <p:sp>
          <p:nvSpPr>
            <p:cNvPr id="18" name="Oval 17">
              <a:extLst>
                <a:ext uri="{FF2B5EF4-FFF2-40B4-BE49-F238E27FC236}">
                  <a16:creationId xmlns:a16="http://schemas.microsoft.com/office/drawing/2014/main" id="{93FC1EB4-8E4F-9646-8E87-D15A83C0A59F}"/>
                </a:ext>
              </a:extLst>
            </p:cNvPr>
            <p:cNvSpPr/>
            <p:nvPr/>
          </p:nvSpPr>
          <p:spPr>
            <a:xfrm>
              <a:off x="7365998" y="2236609"/>
              <a:ext cx="12530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72E89E2-F3CB-4C2D-A223-827CEAFCD836}"/>
                </a:ext>
              </a:extLst>
            </p:cNvPr>
            <p:cNvSpPr/>
            <p:nvPr/>
          </p:nvSpPr>
          <p:spPr>
            <a:xfrm>
              <a:off x="7272764" y="2529598"/>
              <a:ext cx="1428596" cy="307777"/>
            </a:xfrm>
            <a:prstGeom prst="rect">
              <a:avLst/>
            </a:prstGeom>
          </p:spPr>
          <p:txBody>
            <a:bodyPr wrap="none">
              <a:spAutoFit/>
            </a:bodyPr>
            <a:lstStyle/>
            <a:p>
              <a:pPr algn="ctr"/>
              <a:r>
                <a:rPr lang="en-US" dirty="0">
                  <a:solidFill>
                    <a:schemeClr val="bg1"/>
                  </a:solidFill>
                </a:rPr>
                <a:t>Communication</a:t>
              </a:r>
            </a:p>
          </p:txBody>
        </p:sp>
      </p:grpSp>
      <p:grpSp>
        <p:nvGrpSpPr>
          <p:cNvPr id="29" name="Group 28">
            <a:extLst>
              <a:ext uri="{FF2B5EF4-FFF2-40B4-BE49-F238E27FC236}">
                <a16:creationId xmlns:a16="http://schemas.microsoft.com/office/drawing/2014/main" id="{97117FA9-337C-406C-A36A-F97AEE020D21}"/>
              </a:ext>
            </a:extLst>
          </p:cNvPr>
          <p:cNvGrpSpPr/>
          <p:nvPr/>
        </p:nvGrpSpPr>
        <p:grpSpPr>
          <a:xfrm>
            <a:off x="3268419" y="1468052"/>
            <a:ext cx="1228221" cy="914400"/>
            <a:chOff x="3268419" y="1468052"/>
            <a:chExt cx="1228221" cy="914400"/>
          </a:xfrm>
        </p:grpSpPr>
        <p:sp>
          <p:nvSpPr>
            <p:cNvPr id="17" name="Oval 16">
              <a:extLst>
                <a:ext uri="{FF2B5EF4-FFF2-40B4-BE49-F238E27FC236}">
                  <a16:creationId xmlns:a16="http://schemas.microsoft.com/office/drawing/2014/main" id="{E79FB265-60E1-2849-949B-C0433EE5DABD}"/>
                </a:ext>
              </a:extLst>
            </p:cNvPr>
            <p:cNvSpPr/>
            <p:nvPr/>
          </p:nvSpPr>
          <p:spPr>
            <a:xfrm>
              <a:off x="3268419" y="1468052"/>
              <a:ext cx="120621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9F376036-01EA-47E2-8227-0995A6E2C06D}"/>
                </a:ext>
              </a:extLst>
            </p:cNvPr>
            <p:cNvSpPr/>
            <p:nvPr/>
          </p:nvSpPr>
          <p:spPr>
            <a:xfrm>
              <a:off x="3268419" y="1747896"/>
              <a:ext cx="1228221" cy="307777"/>
            </a:xfrm>
            <a:prstGeom prst="rect">
              <a:avLst/>
            </a:prstGeom>
          </p:spPr>
          <p:txBody>
            <a:bodyPr wrap="none">
              <a:spAutoFit/>
            </a:bodyPr>
            <a:lstStyle/>
            <a:p>
              <a:pPr algn="ctr"/>
              <a:r>
                <a:rPr lang="en-US" dirty="0">
                  <a:solidFill>
                    <a:schemeClr val="bg1"/>
                  </a:solidFill>
                </a:rPr>
                <a:t>Management</a:t>
              </a:r>
            </a:p>
          </p:txBody>
        </p:sp>
      </p:grpSp>
      <p:grpSp>
        <p:nvGrpSpPr>
          <p:cNvPr id="34" name="Group 33">
            <a:extLst>
              <a:ext uri="{FF2B5EF4-FFF2-40B4-BE49-F238E27FC236}">
                <a16:creationId xmlns:a16="http://schemas.microsoft.com/office/drawing/2014/main" id="{1178EA55-3818-4019-B695-07C40304DEEC}"/>
              </a:ext>
            </a:extLst>
          </p:cNvPr>
          <p:cNvGrpSpPr/>
          <p:nvPr/>
        </p:nvGrpSpPr>
        <p:grpSpPr>
          <a:xfrm>
            <a:off x="7544732" y="3892197"/>
            <a:ext cx="920445" cy="914400"/>
            <a:chOff x="7544732" y="3892197"/>
            <a:chExt cx="920445" cy="914400"/>
          </a:xfrm>
        </p:grpSpPr>
        <p:sp>
          <p:nvSpPr>
            <p:cNvPr id="19" name="Oval 18">
              <a:extLst>
                <a:ext uri="{FF2B5EF4-FFF2-40B4-BE49-F238E27FC236}">
                  <a16:creationId xmlns:a16="http://schemas.microsoft.com/office/drawing/2014/main" id="{54C96FEA-4DAA-C344-9BE1-3DD74E589B7D}"/>
                </a:ext>
              </a:extLst>
            </p:cNvPr>
            <p:cNvSpPr/>
            <p:nvPr/>
          </p:nvSpPr>
          <p:spPr>
            <a:xfrm>
              <a:off x="7544732" y="3892197"/>
              <a:ext cx="92044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Rectangle 32">
              <a:extLst>
                <a:ext uri="{FF2B5EF4-FFF2-40B4-BE49-F238E27FC236}">
                  <a16:creationId xmlns:a16="http://schemas.microsoft.com/office/drawing/2014/main" id="{5CF41545-74F4-4207-B8DD-F558B020190E}"/>
                </a:ext>
              </a:extLst>
            </p:cNvPr>
            <p:cNvSpPr/>
            <p:nvPr/>
          </p:nvSpPr>
          <p:spPr>
            <a:xfrm>
              <a:off x="7544732" y="4195509"/>
              <a:ext cx="920445" cy="307777"/>
            </a:xfrm>
            <a:prstGeom prst="rect">
              <a:avLst/>
            </a:prstGeom>
          </p:spPr>
          <p:txBody>
            <a:bodyPr wrap="none">
              <a:spAutoFit/>
            </a:bodyPr>
            <a:lstStyle/>
            <a:p>
              <a:pPr algn="ctr"/>
              <a:r>
                <a:rPr lang="en-US" dirty="0">
                  <a:solidFill>
                    <a:schemeClr val="bg1"/>
                  </a:solidFill>
                </a:rPr>
                <a:t>Teaching</a:t>
              </a:r>
            </a:p>
          </p:txBody>
        </p:sp>
      </p:grpSp>
      <p:cxnSp>
        <p:nvCxnSpPr>
          <p:cNvPr id="35" name="Straight Arrow Connector 34">
            <a:extLst>
              <a:ext uri="{FF2B5EF4-FFF2-40B4-BE49-F238E27FC236}">
                <a16:creationId xmlns:a16="http://schemas.microsoft.com/office/drawing/2014/main" id="{C845BF0F-A1DF-4946-8F73-A70B15712942}"/>
              </a:ext>
            </a:extLst>
          </p:cNvPr>
          <p:cNvCxnSpPr>
            <a:cxnSpLocks/>
            <a:stCxn id="14" idx="2"/>
          </p:cNvCxnSpPr>
          <p:nvPr/>
        </p:nvCxnSpPr>
        <p:spPr>
          <a:xfrm flipH="1" flipV="1">
            <a:off x="5788230" y="971556"/>
            <a:ext cx="1523368" cy="5156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id="{54019C08-83CD-4729-9EE0-DD364706927A}"/>
              </a:ext>
            </a:extLst>
          </p:cNvPr>
          <p:cNvCxnSpPr>
            <a:cxnSpLocks/>
            <a:endCxn id="16" idx="4"/>
          </p:cNvCxnSpPr>
          <p:nvPr/>
        </p:nvCxnSpPr>
        <p:spPr>
          <a:xfrm flipV="1">
            <a:off x="5033394" y="1428755"/>
            <a:ext cx="287835" cy="8276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142FA72-C662-430B-9B3C-5BE64BDD3AE1}"/>
              </a:ext>
            </a:extLst>
          </p:cNvPr>
          <p:cNvCxnSpPr>
            <a:cxnSpLocks/>
          </p:cNvCxnSpPr>
          <p:nvPr/>
        </p:nvCxnSpPr>
        <p:spPr>
          <a:xfrm flipH="1">
            <a:off x="5508836" y="2106790"/>
            <a:ext cx="460164" cy="2756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21A2AE7-3F39-47DE-B122-993E1C87C683}"/>
              </a:ext>
            </a:extLst>
          </p:cNvPr>
          <p:cNvCxnSpPr>
            <a:cxnSpLocks/>
          </p:cNvCxnSpPr>
          <p:nvPr/>
        </p:nvCxnSpPr>
        <p:spPr>
          <a:xfrm flipV="1">
            <a:off x="5642801" y="2516429"/>
            <a:ext cx="574416" cy="1235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61CCE46-1B45-4802-8CC4-9A873A702F9F}"/>
              </a:ext>
            </a:extLst>
          </p:cNvPr>
          <p:cNvCxnSpPr>
            <a:cxnSpLocks/>
            <a:endCxn id="15" idx="1"/>
          </p:cNvCxnSpPr>
          <p:nvPr/>
        </p:nvCxnSpPr>
        <p:spPr>
          <a:xfrm>
            <a:off x="2516697" y="2684477"/>
            <a:ext cx="2421633" cy="10939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A6202A8-5F71-409A-A15E-A919D0E22238}"/>
              </a:ext>
            </a:extLst>
          </p:cNvPr>
          <p:cNvCxnSpPr>
            <a:cxnSpLocks/>
          </p:cNvCxnSpPr>
          <p:nvPr/>
        </p:nvCxnSpPr>
        <p:spPr>
          <a:xfrm flipH="1">
            <a:off x="2367631" y="1649590"/>
            <a:ext cx="149066" cy="606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F8639CE-350B-4A63-AA12-3DDB409DA070}"/>
              </a:ext>
            </a:extLst>
          </p:cNvPr>
          <p:cNvCxnSpPr>
            <a:cxnSpLocks/>
          </p:cNvCxnSpPr>
          <p:nvPr/>
        </p:nvCxnSpPr>
        <p:spPr>
          <a:xfrm flipV="1">
            <a:off x="989901" y="1452243"/>
            <a:ext cx="375499" cy="4922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3852882-8A5F-4A56-ABD6-312BC65AC4EE}"/>
              </a:ext>
            </a:extLst>
          </p:cNvPr>
          <p:cNvCxnSpPr>
            <a:cxnSpLocks/>
          </p:cNvCxnSpPr>
          <p:nvPr/>
        </p:nvCxnSpPr>
        <p:spPr>
          <a:xfrm flipH="1">
            <a:off x="1291905" y="1747896"/>
            <a:ext cx="654342" cy="408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BFCE6FF-2EA6-A44C-8504-DB0DC22B9C4D}"/>
              </a:ext>
            </a:extLst>
          </p:cNvPr>
          <p:cNvSpPr/>
          <p:nvPr/>
        </p:nvSpPr>
        <p:spPr>
          <a:xfrm>
            <a:off x="1656649" y="2264127"/>
            <a:ext cx="1061156" cy="1042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PhD</a:t>
            </a:r>
          </a:p>
        </p:txBody>
      </p:sp>
      <p:sp>
        <p:nvSpPr>
          <p:cNvPr id="6" name="Oval 5">
            <a:extLst>
              <a:ext uri="{FF2B5EF4-FFF2-40B4-BE49-F238E27FC236}">
                <a16:creationId xmlns:a16="http://schemas.microsoft.com/office/drawing/2014/main" id="{D8B8D55C-68CA-EA4E-8183-1809C26168BE}"/>
              </a:ext>
            </a:extLst>
          </p:cNvPr>
          <p:cNvSpPr/>
          <p:nvPr/>
        </p:nvSpPr>
        <p:spPr>
          <a:xfrm>
            <a:off x="4447680" y="2156351"/>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Post-doc</a:t>
            </a:r>
          </a:p>
        </p:txBody>
      </p:sp>
      <p:sp>
        <p:nvSpPr>
          <p:cNvPr id="7" name="Oval 6">
            <a:extLst>
              <a:ext uri="{FF2B5EF4-FFF2-40B4-BE49-F238E27FC236}">
                <a16:creationId xmlns:a16="http://schemas.microsoft.com/office/drawing/2014/main" id="{8D839004-1AB9-004E-A669-4C71D2AF7AF3}"/>
              </a:ext>
            </a:extLst>
          </p:cNvPr>
          <p:cNvSpPr/>
          <p:nvPr/>
        </p:nvSpPr>
        <p:spPr>
          <a:xfrm>
            <a:off x="3207879" y="3325713"/>
            <a:ext cx="917221" cy="869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MBA</a:t>
            </a:r>
          </a:p>
        </p:txBody>
      </p:sp>
      <p:sp>
        <p:nvSpPr>
          <p:cNvPr id="8" name="Oval 7">
            <a:extLst>
              <a:ext uri="{FF2B5EF4-FFF2-40B4-BE49-F238E27FC236}">
                <a16:creationId xmlns:a16="http://schemas.microsoft.com/office/drawing/2014/main" id="{EAF8BCAB-8D7A-744E-8D37-9A6C2F010664}"/>
              </a:ext>
            </a:extLst>
          </p:cNvPr>
          <p:cNvSpPr/>
          <p:nvPr/>
        </p:nvSpPr>
        <p:spPr>
          <a:xfrm>
            <a:off x="1365400" y="1068069"/>
            <a:ext cx="1399824" cy="768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Practice-based experience</a:t>
            </a:r>
          </a:p>
        </p:txBody>
      </p:sp>
      <p:sp>
        <p:nvSpPr>
          <p:cNvPr id="13" name="Oval 12">
            <a:extLst>
              <a:ext uri="{FF2B5EF4-FFF2-40B4-BE49-F238E27FC236}">
                <a16:creationId xmlns:a16="http://schemas.microsoft.com/office/drawing/2014/main" id="{FBE31778-E558-AB4B-8389-5ADA4DBB3A25}"/>
              </a:ext>
            </a:extLst>
          </p:cNvPr>
          <p:cNvSpPr/>
          <p:nvPr/>
        </p:nvSpPr>
        <p:spPr>
          <a:xfrm>
            <a:off x="6217217" y="3141276"/>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Lecturer</a:t>
            </a:r>
          </a:p>
        </p:txBody>
      </p:sp>
      <p:sp>
        <p:nvSpPr>
          <p:cNvPr id="14" name="Oval 13">
            <a:extLst>
              <a:ext uri="{FF2B5EF4-FFF2-40B4-BE49-F238E27FC236}">
                <a16:creationId xmlns:a16="http://schemas.microsoft.com/office/drawing/2014/main" id="{4AC04832-FBC6-2F43-B3FF-2C296993E986}"/>
              </a:ext>
            </a:extLst>
          </p:cNvPr>
          <p:cNvSpPr/>
          <p:nvPr/>
        </p:nvSpPr>
        <p:spPr>
          <a:xfrm>
            <a:off x="7311598" y="1030048"/>
            <a:ext cx="9340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a:t>
            </a:r>
          </a:p>
        </p:txBody>
      </p:sp>
      <p:sp>
        <p:nvSpPr>
          <p:cNvPr id="16" name="Oval 15">
            <a:extLst>
              <a:ext uri="{FF2B5EF4-FFF2-40B4-BE49-F238E27FC236}">
                <a16:creationId xmlns:a16="http://schemas.microsoft.com/office/drawing/2014/main" id="{1F524A6A-037D-F147-BB60-711F0D7803A7}"/>
              </a:ext>
            </a:extLst>
          </p:cNvPr>
          <p:cNvSpPr/>
          <p:nvPr/>
        </p:nvSpPr>
        <p:spPr>
          <a:xfrm>
            <a:off x="4854227" y="514355"/>
            <a:ext cx="93400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a:t>
            </a:r>
          </a:p>
        </p:txBody>
      </p:sp>
      <p:sp>
        <p:nvSpPr>
          <p:cNvPr id="20" name="Oval 19">
            <a:extLst>
              <a:ext uri="{FF2B5EF4-FFF2-40B4-BE49-F238E27FC236}">
                <a16:creationId xmlns:a16="http://schemas.microsoft.com/office/drawing/2014/main" id="{7F98EAE4-B0B8-B14B-8AEC-1436866F9D62}"/>
              </a:ext>
            </a:extLst>
          </p:cNvPr>
          <p:cNvSpPr/>
          <p:nvPr/>
        </p:nvSpPr>
        <p:spPr>
          <a:xfrm>
            <a:off x="5968998" y="164959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Industry</a:t>
            </a:r>
          </a:p>
        </p:txBody>
      </p:sp>
      <p:sp>
        <p:nvSpPr>
          <p:cNvPr id="22" name="Oval 21">
            <a:extLst>
              <a:ext uri="{FF2B5EF4-FFF2-40B4-BE49-F238E27FC236}">
                <a16:creationId xmlns:a16="http://schemas.microsoft.com/office/drawing/2014/main" id="{D35D0D17-BC02-1143-87FA-73F01D70D17F}"/>
              </a:ext>
            </a:extLst>
          </p:cNvPr>
          <p:cNvSpPr/>
          <p:nvPr/>
        </p:nvSpPr>
        <p:spPr>
          <a:xfrm>
            <a:off x="1875366" y="3489677"/>
            <a:ext cx="103067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a:t>
            </a:r>
          </a:p>
        </p:txBody>
      </p:sp>
      <p:sp>
        <p:nvSpPr>
          <p:cNvPr id="23" name="Oval 22">
            <a:extLst>
              <a:ext uri="{FF2B5EF4-FFF2-40B4-BE49-F238E27FC236}">
                <a16:creationId xmlns:a16="http://schemas.microsoft.com/office/drawing/2014/main" id="{CB0BE626-9BDC-F544-ADAC-9170CE6F2B55}"/>
              </a:ext>
            </a:extLst>
          </p:cNvPr>
          <p:cNvSpPr/>
          <p:nvPr/>
        </p:nvSpPr>
        <p:spPr>
          <a:xfrm>
            <a:off x="3068893" y="210249"/>
            <a:ext cx="1061156" cy="1001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Patent law</a:t>
            </a:r>
          </a:p>
        </p:txBody>
      </p:sp>
      <p:grpSp>
        <p:nvGrpSpPr>
          <p:cNvPr id="11" name="Group 10">
            <a:extLst>
              <a:ext uri="{FF2B5EF4-FFF2-40B4-BE49-F238E27FC236}">
                <a16:creationId xmlns:a16="http://schemas.microsoft.com/office/drawing/2014/main" id="{07046561-5CF5-496A-A241-34837451C181}"/>
              </a:ext>
            </a:extLst>
          </p:cNvPr>
          <p:cNvGrpSpPr/>
          <p:nvPr/>
        </p:nvGrpSpPr>
        <p:grpSpPr>
          <a:xfrm>
            <a:off x="306053" y="1904010"/>
            <a:ext cx="1061156" cy="956884"/>
            <a:chOff x="428978" y="1878900"/>
            <a:chExt cx="1061156" cy="914400"/>
          </a:xfrm>
        </p:grpSpPr>
        <p:sp>
          <p:nvSpPr>
            <p:cNvPr id="4" name="Oval 3">
              <a:extLst>
                <a:ext uri="{FF2B5EF4-FFF2-40B4-BE49-F238E27FC236}">
                  <a16:creationId xmlns:a16="http://schemas.microsoft.com/office/drawing/2014/main" id="{06D343C3-D1DE-554F-9B85-D69BAD8E8D50}"/>
                </a:ext>
              </a:extLst>
            </p:cNvPr>
            <p:cNvSpPr/>
            <p:nvPr/>
          </p:nvSpPr>
          <p:spPr>
            <a:xfrm>
              <a:off x="428978" y="187890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5B6753C-5334-4A45-935D-A01BB57BB9CF}"/>
                </a:ext>
              </a:extLst>
            </p:cNvPr>
            <p:cNvSpPr/>
            <p:nvPr/>
          </p:nvSpPr>
          <p:spPr>
            <a:xfrm>
              <a:off x="431030" y="2156351"/>
              <a:ext cx="1029448" cy="294112"/>
            </a:xfrm>
            <a:prstGeom prst="rect">
              <a:avLst/>
            </a:prstGeom>
          </p:spPr>
          <p:txBody>
            <a:bodyPr wrap="none">
              <a:spAutoFit/>
            </a:bodyPr>
            <a:lstStyle/>
            <a:p>
              <a:pPr algn="ctr"/>
              <a:r>
                <a:rPr lang="en-US" dirty="0">
                  <a:solidFill>
                    <a:schemeClr val="bg1"/>
                  </a:solidFill>
                </a:rPr>
                <a:t>Undergrad</a:t>
              </a:r>
            </a:p>
          </p:txBody>
        </p:sp>
      </p:grpSp>
      <p:grpSp>
        <p:nvGrpSpPr>
          <p:cNvPr id="10" name="Group 9">
            <a:extLst>
              <a:ext uri="{FF2B5EF4-FFF2-40B4-BE49-F238E27FC236}">
                <a16:creationId xmlns:a16="http://schemas.microsoft.com/office/drawing/2014/main" id="{3C70AD06-5314-4DB4-B653-2DDE6370663E}"/>
              </a:ext>
            </a:extLst>
          </p:cNvPr>
          <p:cNvGrpSpPr/>
          <p:nvPr/>
        </p:nvGrpSpPr>
        <p:grpSpPr>
          <a:xfrm>
            <a:off x="4728927" y="3632433"/>
            <a:ext cx="1228221" cy="996712"/>
            <a:chOff x="4728927" y="3632433"/>
            <a:chExt cx="1228221" cy="996712"/>
          </a:xfrm>
        </p:grpSpPr>
        <p:sp>
          <p:nvSpPr>
            <p:cNvPr id="15" name="Oval 14">
              <a:extLst>
                <a:ext uri="{FF2B5EF4-FFF2-40B4-BE49-F238E27FC236}">
                  <a16:creationId xmlns:a16="http://schemas.microsoft.com/office/drawing/2014/main" id="{B8594A27-8A81-4C40-96E9-F2ED7CA89545}"/>
                </a:ext>
              </a:extLst>
            </p:cNvPr>
            <p:cNvSpPr/>
            <p:nvPr/>
          </p:nvSpPr>
          <p:spPr>
            <a:xfrm>
              <a:off x="4770694" y="3632433"/>
              <a:ext cx="1144689" cy="996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Rectangle 2">
              <a:extLst>
                <a:ext uri="{FF2B5EF4-FFF2-40B4-BE49-F238E27FC236}">
                  <a16:creationId xmlns:a16="http://schemas.microsoft.com/office/drawing/2014/main" id="{ECF92CAA-C0F6-4A7A-A11E-E8D80E404979}"/>
                </a:ext>
              </a:extLst>
            </p:cNvPr>
            <p:cNvSpPr/>
            <p:nvPr/>
          </p:nvSpPr>
          <p:spPr>
            <a:xfrm>
              <a:off x="4728927" y="3947770"/>
              <a:ext cx="1228221" cy="307777"/>
            </a:xfrm>
            <a:prstGeom prst="rect">
              <a:avLst/>
            </a:prstGeom>
          </p:spPr>
          <p:txBody>
            <a:bodyPr wrap="none">
              <a:spAutoFit/>
            </a:bodyPr>
            <a:lstStyle/>
            <a:p>
              <a:pPr algn="ctr"/>
              <a:r>
                <a:rPr lang="en-US" dirty="0">
                  <a:solidFill>
                    <a:schemeClr val="bg1"/>
                  </a:solidFill>
                </a:rPr>
                <a:t>Entrepreneur</a:t>
              </a:r>
            </a:p>
          </p:txBody>
        </p:sp>
      </p:grpSp>
      <p:grpSp>
        <p:nvGrpSpPr>
          <p:cNvPr id="26" name="Group 25">
            <a:extLst>
              <a:ext uri="{FF2B5EF4-FFF2-40B4-BE49-F238E27FC236}">
                <a16:creationId xmlns:a16="http://schemas.microsoft.com/office/drawing/2014/main" id="{BA611BC2-72AA-40E1-9A10-AA5F82D5F3F0}"/>
              </a:ext>
            </a:extLst>
          </p:cNvPr>
          <p:cNvGrpSpPr/>
          <p:nvPr/>
        </p:nvGrpSpPr>
        <p:grpSpPr>
          <a:xfrm>
            <a:off x="6423178" y="297749"/>
            <a:ext cx="1064182" cy="914400"/>
            <a:chOff x="6423178" y="297749"/>
            <a:chExt cx="1064182" cy="914400"/>
          </a:xfrm>
        </p:grpSpPr>
        <p:sp>
          <p:nvSpPr>
            <p:cNvPr id="24" name="Oval 23">
              <a:extLst>
                <a:ext uri="{FF2B5EF4-FFF2-40B4-BE49-F238E27FC236}">
                  <a16:creationId xmlns:a16="http://schemas.microsoft.com/office/drawing/2014/main" id="{9A5CFDD8-DCF0-414B-AB60-50DBDD270261}"/>
                </a:ext>
              </a:extLst>
            </p:cNvPr>
            <p:cNvSpPr/>
            <p:nvPr/>
          </p:nvSpPr>
          <p:spPr>
            <a:xfrm>
              <a:off x="6426204" y="29774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61354D-9B14-4FD2-B482-1E3BF1767BBA}"/>
                </a:ext>
              </a:extLst>
            </p:cNvPr>
            <p:cNvSpPr/>
            <p:nvPr/>
          </p:nvSpPr>
          <p:spPr>
            <a:xfrm>
              <a:off x="6423178" y="572848"/>
              <a:ext cx="1059906" cy="307777"/>
            </a:xfrm>
            <a:prstGeom prst="rect">
              <a:avLst/>
            </a:prstGeom>
          </p:spPr>
          <p:txBody>
            <a:bodyPr wrap="none">
              <a:spAutoFit/>
            </a:bodyPr>
            <a:lstStyle/>
            <a:p>
              <a:pPr algn="ctr"/>
              <a:r>
                <a:rPr lang="en-US" dirty="0">
                  <a:solidFill>
                    <a:schemeClr val="bg1"/>
                  </a:solidFill>
                </a:rPr>
                <a:t>Investment</a:t>
              </a:r>
            </a:p>
          </p:txBody>
        </p:sp>
      </p:grpSp>
      <p:grpSp>
        <p:nvGrpSpPr>
          <p:cNvPr id="25" name="Group 24">
            <a:extLst>
              <a:ext uri="{FF2B5EF4-FFF2-40B4-BE49-F238E27FC236}">
                <a16:creationId xmlns:a16="http://schemas.microsoft.com/office/drawing/2014/main" id="{21E73ACB-D0AC-488E-A87B-B73BA720CD77}"/>
              </a:ext>
            </a:extLst>
          </p:cNvPr>
          <p:cNvGrpSpPr/>
          <p:nvPr/>
        </p:nvGrpSpPr>
        <p:grpSpPr>
          <a:xfrm>
            <a:off x="7272764" y="2236609"/>
            <a:ext cx="1428596" cy="1038578"/>
            <a:chOff x="7272764" y="2236609"/>
            <a:chExt cx="1428596" cy="914400"/>
          </a:xfrm>
        </p:grpSpPr>
        <p:sp>
          <p:nvSpPr>
            <p:cNvPr id="18" name="Oval 17">
              <a:extLst>
                <a:ext uri="{FF2B5EF4-FFF2-40B4-BE49-F238E27FC236}">
                  <a16:creationId xmlns:a16="http://schemas.microsoft.com/office/drawing/2014/main" id="{93FC1EB4-8E4F-9646-8E87-D15A83C0A59F}"/>
                </a:ext>
              </a:extLst>
            </p:cNvPr>
            <p:cNvSpPr/>
            <p:nvPr/>
          </p:nvSpPr>
          <p:spPr>
            <a:xfrm>
              <a:off x="7365998" y="2236609"/>
              <a:ext cx="12530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72E89E2-F3CB-4C2D-A223-827CEAFCD836}"/>
                </a:ext>
              </a:extLst>
            </p:cNvPr>
            <p:cNvSpPr/>
            <p:nvPr/>
          </p:nvSpPr>
          <p:spPr>
            <a:xfrm>
              <a:off x="7272764" y="2529598"/>
              <a:ext cx="1428596" cy="307777"/>
            </a:xfrm>
            <a:prstGeom prst="rect">
              <a:avLst/>
            </a:prstGeom>
          </p:spPr>
          <p:txBody>
            <a:bodyPr wrap="none">
              <a:spAutoFit/>
            </a:bodyPr>
            <a:lstStyle/>
            <a:p>
              <a:pPr algn="ctr"/>
              <a:r>
                <a:rPr lang="en-US" dirty="0">
                  <a:solidFill>
                    <a:schemeClr val="bg1"/>
                  </a:solidFill>
                </a:rPr>
                <a:t>Communication</a:t>
              </a:r>
            </a:p>
          </p:txBody>
        </p:sp>
      </p:grpSp>
      <p:grpSp>
        <p:nvGrpSpPr>
          <p:cNvPr id="29" name="Group 28">
            <a:extLst>
              <a:ext uri="{FF2B5EF4-FFF2-40B4-BE49-F238E27FC236}">
                <a16:creationId xmlns:a16="http://schemas.microsoft.com/office/drawing/2014/main" id="{97117FA9-337C-406C-A36A-F97AEE020D21}"/>
              </a:ext>
            </a:extLst>
          </p:cNvPr>
          <p:cNvGrpSpPr/>
          <p:nvPr/>
        </p:nvGrpSpPr>
        <p:grpSpPr>
          <a:xfrm>
            <a:off x="3268419" y="1468052"/>
            <a:ext cx="1228221" cy="914400"/>
            <a:chOff x="3268419" y="1468052"/>
            <a:chExt cx="1228221" cy="914400"/>
          </a:xfrm>
        </p:grpSpPr>
        <p:sp>
          <p:nvSpPr>
            <p:cNvPr id="17" name="Oval 16">
              <a:extLst>
                <a:ext uri="{FF2B5EF4-FFF2-40B4-BE49-F238E27FC236}">
                  <a16:creationId xmlns:a16="http://schemas.microsoft.com/office/drawing/2014/main" id="{E79FB265-60E1-2849-949B-C0433EE5DABD}"/>
                </a:ext>
              </a:extLst>
            </p:cNvPr>
            <p:cNvSpPr/>
            <p:nvPr/>
          </p:nvSpPr>
          <p:spPr>
            <a:xfrm>
              <a:off x="3268419" y="1468052"/>
              <a:ext cx="120621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9F376036-01EA-47E2-8227-0995A6E2C06D}"/>
                </a:ext>
              </a:extLst>
            </p:cNvPr>
            <p:cNvSpPr/>
            <p:nvPr/>
          </p:nvSpPr>
          <p:spPr>
            <a:xfrm>
              <a:off x="3268419" y="1747896"/>
              <a:ext cx="1228221" cy="307777"/>
            </a:xfrm>
            <a:prstGeom prst="rect">
              <a:avLst/>
            </a:prstGeom>
          </p:spPr>
          <p:txBody>
            <a:bodyPr wrap="none">
              <a:spAutoFit/>
            </a:bodyPr>
            <a:lstStyle/>
            <a:p>
              <a:pPr algn="ctr"/>
              <a:r>
                <a:rPr lang="en-US" dirty="0">
                  <a:solidFill>
                    <a:schemeClr val="bg1"/>
                  </a:solidFill>
                </a:rPr>
                <a:t>Management</a:t>
              </a:r>
            </a:p>
          </p:txBody>
        </p:sp>
      </p:grpSp>
      <p:grpSp>
        <p:nvGrpSpPr>
          <p:cNvPr id="34" name="Group 33">
            <a:extLst>
              <a:ext uri="{FF2B5EF4-FFF2-40B4-BE49-F238E27FC236}">
                <a16:creationId xmlns:a16="http://schemas.microsoft.com/office/drawing/2014/main" id="{1178EA55-3818-4019-B695-07C40304DEEC}"/>
              </a:ext>
            </a:extLst>
          </p:cNvPr>
          <p:cNvGrpSpPr/>
          <p:nvPr/>
        </p:nvGrpSpPr>
        <p:grpSpPr>
          <a:xfrm>
            <a:off x="7544732" y="3892197"/>
            <a:ext cx="920445" cy="914400"/>
            <a:chOff x="7544732" y="3892197"/>
            <a:chExt cx="920445" cy="914400"/>
          </a:xfrm>
        </p:grpSpPr>
        <p:sp>
          <p:nvSpPr>
            <p:cNvPr id="19" name="Oval 18">
              <a:extLst>
                <a:ext uri="{FF2B5EF4-FFF2-40B4-BE49-F238E27FC236}">
                  <a16:creationId xmlns:a16="http://schemas.microsoft.com/office/drawing/2014/main" id="{54C96FEA-4DAA-C344-9BE1-3DD74E589B7D}"/>
                </a:ext>
              </a:extLst>
            </p:cNvPr>
            <p:cNvSpPr/>
            <p:nvPr/>
          </p:nvSpPr>
          <p:spPr>
            <a:xfrm>
              <a:off x="7544732" y="3892197"/>
              <a:ext cx="92044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 name="Rectangle 32">
              <a:extLst>
                <a:ext uri="{FF2B5EF4-FFF2-40B4-BE49-F238E27FC236}">
                  <a16:creationId xmlns:a16="http://schemas.microsoft.com/office/drawing/2014/main" id="{5CF41545-74F4-4207-B8DD-F558B020190E}"/>
                </a:ext>
              </a:extLst>
            </p:cNvPr>
            <p:cNvSpPr/>
            <p:nvPr/>
          </p:nvSpPr>
          <p:spPr>
            <a:xfrm>
              <a:off x="7544732" y="4195509"/>
              <a:ext cx="920445" cy="307777"/>
            </a:xfrm>
            <a:prstGeom prst="rect">
              <a:avLst/>
            </a:prstGeom>
          </p:spPr>
          <p:txBody>
            <a:bodyPr wrap="none">
              <a:spAutoFit/>
            </a:bodyPr>
            <a:lstStyle/>
            <a:p>
              <a:pPr algn="ctr"/>
              <a:r>
                <a:rPr lang="en-US" dirty="0">
                  <a:solidFill>
                    <a:schemeClr val="bg1"/>
                  </a:solidFill>
                </a:rPr>
                <a:t>Teaching</a:t>
              </a:r>
            </a:p>
          </p:txBody>
        </p:sp>
      </p:grpSp>
    </p:spTree>
    <p:extLst>
      <p:ext uri="{BB962C8B-B14F-4D97-AF65-F5344CB8AC3E}">
        <p14:creationId xmlns:p14="http://schemas.microsoft.com/office/powerpoint/2010/main" val="19321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1001B529-EB49-AD4A-BF5B-1A2B0024FAB9}"/>
              </a:ext>
            </a:extLst>
          </p:cNvPr>
          <p:cNvSpPr txBox="1">
            <a:spLocks/>
          </p:cNvSpPr>
          <p:nvPr/>
        </p:nvSpPr>
        <p:spPr>
          <a:xfrm>
            <a:off x="380030" y="224649"/>
            <a:ext cx="7886700" cy="994172"/>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accent4"/>
                </a:solidFill>
                <a:latin typeface="Arial" panose="020B0604020202020204" pitchFamily="34" charset="0"/>
                <a:ea typeface="+mj-ea"/>
                <a:cs typeface="Arial" panose="020B0604020202020204" pitchFamily="34" charset="0"/>
              </a:defRPr>
            </a:lvl1pPr>
          </a:lstStyle>
          <a:p>
            <a:pPr>
              <a:buClrTx/>
              <a:buFontTx/>
            </a:pPr>
            <a:r>
              <a:rPr lang="en-US" spc="-113" dirty="0">
                <a:solidFill>
                  <a:srgbClr val="2E2D62"/>
                </a:solidFill>
              </a:rPr>
              <a:t>A Research Career?</a:t>
            </a:r>
            <a:endParaRPr lang="en-GB" dirty="0"/>
          </a:p>
        </p:txBody>
      </p:sp>
      <p:sp>
        <p:nvSpPr>
          <p:cNvPr id="12" name="Rectangle 11">
            <a:extLst>
              <a:ext uri="{FF2B5EF4-FFF2-40B4-BE49-F238E27FC236}">
                <a16:creationId xmlns:a16="http://schemas.microsoft.com/office/drawing/2014/main" id="{F876F58D-1E85-9A43-AD30-7085A5E7E9B3}"/>
              </a:ext>
            </a:extLst>
          </p:cNvPr>
          <p:cNvSpPr/>
          <p:nvPr/>
        </p:nvSpPr>
        <p:spPr>
          <a:xfrm>
            <a:off x="1453641" y="1752418"/>
            <a:ext cx="7690359" cy="3000821"/>
          </a:xfrm>
          <a:prstGeom prst="rect">
            <a:avLst/>
          </a:prstGeom>
        </p:spPr>
        <p:txBody>
          <a:bodyPr wrap="square">
            <a:spAutoFit/>
          </a:bodyPr>
          <a:lstStyle/>
          <a:p>
            <a:endParaRPr lang="en-US" sz="2300" dirty="0"/>
          </a:p>
          <a:p>
            <a:pPr marL="285750" lvl="0" indent="-285750">
              <a:buFont typeface="Arial" panose="020B0604020202020204" pitchFamily="34" charset="0"/>
              <a:buChar char="•"/>
            </a:pPr>
            <a:r>
              <a:rPr lang="en-GB" sz="2300" dirty="0"/>
              <a:t>We are in an era of perceived hyper-competition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sz="2300" dirty="0"/>
              <a:t>The rules for winning are perceived to be disproportionately focused on a small number of measures that can incentivise poor research practice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300" dirty="0"/>
              <a:t>All the stakeholders view the rules for winning as out of their control</a:t>
            </a:r>
          </a:p>
        </p:txBody>
      </p:sp>
      <p:cxnSp>
        <p:nvCxnSpPr>
          <p:cNvPr id="15" name="Straight Arrow Connector 14">
            <a:extLst>
              <a:ext uri="{FF2B5EF4-FFF2-40B4-BE49-F238E27FC236}">
                <a16:creationId xmlns:a16="http://schemas.microsoft.com/office/drawing/2014/main" id="{5019D298-F2BD-4D44-910E-06C913ED8546}"/>
              </a:ext>
            </a:extLst>
          </p:cNvPr>
          <p:cNvCxnSpPr/>
          <p:nvPr/>
        </p:nvCxnSpPr>
        <p:spPr>
          <a:xfrm>
            <a:off x="869244" y="1856835"/>
            <a:ext cx="74055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ED56A13-8EBB-874A-AF57-CC6FA48FBBD5}"/>
              </a:ext>
            </a:extLst>
          </p:cNvPr>
          <p:cNvSpPr/>
          <p:nvPr/>
        </p:nvSpPr>
        <p:spPr>
          <a:xfrm>
            <a:off x="2692399" y="942435"/>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PhD</a:t>
            </a:r>
          </a:p>
        </p:txBody>
      </p:sp>
      <p:sp>
        <p:nvSpPr>
          <p:cNvPr id="17" name="Oval 16">
            <a:extLst>
              <a:ext uri="{FF2B5EF4-FFF2-40B4-BE49-F238E27FC236}">
                <a16:creationId xmlns:a16="http://schemas.microsoft.com/office/drawing/2014/main" id="{ED7D4F06-921F-AF44-BD35-391CBCD41B05}"/>
              </a:ext>
            </a:extLst>
          </p:cNvPr>
          <p:cNvSpPr/>
          <p:nvPr/>
        </p:nvSpPr>
        <p:spPr>
          <a:xfrm>
            <a:off x="4329291" y="942435"/>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Post-doc</a:t>
            </a:r>
          </a:p>
        </p:txBody>
      </p:sp>
      <p:sp>
        <p:nvSpPr>
          <p:cNvPr id="18" name="Oval 17">
            <a:extLst>
              <a:ext uri="{FF2B5EF4-FFF2-40B4-BE49-F238E27FC236}">
                <a16:creationId xmlns:a16="http://schemas.microsoft.com/office/drawing/2014/main" id="{681A22E3-7649-9349-B226-8E551292E067}"/>
              </a:ext>
            </a:extLst>
          </p:cNvPr>
          <p:cNvSpPr/>
          <p:nvPr/>
        </p:nvSpPr>
        <p:spPr>
          <a:xfrm>
            <a:off x="5782734" y="942435"/>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Lecturer</a:t>
            </a:r>
          </a:p>
        </p:txBody>
      </p:sp>
      <p:sp>
        <p:nvSpPr>
          <p:cNvPr id="19" name="Oval 18">
            <a:extLst>
              <a:ext uri="{FF2B5EF4-FFF2-40B4-BE49-F238E27FC236}">
                <a16:creationId xmlns:a16="http://schemas.microsoft.com/office/drawing/2014/main" id="{2C0E11FA-2927-9A42-80F4-CC3376E34157}"/>
              </a:ext>
            </a:extLst>
          </p:cNvPr>
          <p:cNvSpPr/>
          <p:nvPr/>
        </p:nvSpPr>
        <p:spPr>
          <a:xfrm>
            <a:off x="7236177" y="942435"/>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Prof</a:t>
            </a:r>
          </a:p>
        </p:txBody>
      </p:sp>
      <p:grpSp>
        <p:nvGrpSpPr>
          <p:cNvPr id="21" name="Group 20">
            <a:extLst>
              <a:ext uri="{FF2B5EF4-FFF2-40B4-BE49-F238E27FC236}">
                <a16:creationId xmlns:a16="http://schemas.microsoft.com/office/drawing/2014/main" id="{8CFD7C01-6585-8F4B-A6B3-FD1CC73E5525}"/>
              </a:ext>
            </a:extLst>
          </p:cNvPr>
          <p:cNvGrpSpPr/>
          <p:nvPr/>
        </p:nvGrpSpPr>
        <p:grpSpPr>
          <a:xfrm>
            <a:off x="1055507" y="904745"/>
            <a:ext cx="1061156" cy="956884"/>
            <a:chOff x="428978" y="1878900"/>
            <a:chExt cx="1061156" cy="914400"/>
          </a:xfrm>
        </p:grpSpPr>
        <p:sp>
          <p:nvSpPr>
            <p:cNvPr id="22" name="Oval 21">
              <a:extLst>
                <a:ext uri="{FF2B5EF4-FFF2-40B4-BE49-F238E27FC236}">
                  <a16:creationId xmlns:a16="http://schemas.microsoft.com/office/drawing/2014/main" id="{B366E929-C33A-FE40-9100-60BEEC1206CE}"/>
                </a:ext>
              </a:extLst>
            </p:cNvPr>
            <p:cNvSpPr/>
            <p:nvPr/>
          </p:nvSpPr>
          <p:spPr>
            <a:xfrm>
              <a:off x="428978" y="187890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D7F79D-6C4E-4345-921B-2E30A0ECC518}"/>
                </a:ext>
              </a:extLst>
            </p:cNvPr>
            <p:cNvSpPr/>
            <p:nvPr/>
          </p:nvSpPr>
          <p:spPr>
            <a:xfrm>
              <a:off x="431030" y="2156351"/>
              <a:ext cx="1029448" cy="294112"/>
            </a:xfrm>
            <a:prstGeom prst="rect">
              <a:avLst/>
            </a:prstGeom>
          </p:spPr>
          <p:txBody>
            <a:bodyPr wrap="none">
              <a:spAutoFit/>
            </a:bodyPr>
            <a:lstStyle/>
            <a:p>
              <a:pPr algn="ctr"/>
              <a:r>
                <a:rPr lang="en-US" dirty="0">
                  <a:solidFill>
                    <a:schemeClr val="bg1"/>
                  </a:solidFill>
                </a:rPr>
                <a:t>Undergrad</a:t>
              </a:r>
            </a:p>
          </p:txBody>
        </p:sp>
      </p:grpSp>
    </p:spTree>
    <p:extLst>
      <p:ext uri="{BB962C8B-B14F-4D97-AF65-F5344CB8AC3E}">
        <p14:creationId xmlns:p14="http://schemas.microsoft.com/office/powerpoint/2010/main" val="4164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258641-DC40-ED4D-8D4A-45E2465F29B2}"/>
              </a:ext>
            </a:extLst>
          </p:cNvPr>
          <p:cNvSpPr>
            <a:spLocks noGrp="1"/>
          </p:cNvSpPr>
          <p:nvPr>
            <p:ph type="title" idx="4294967295"/>
          </p:nvPr>
        </p:nvSpPr>
        <p:spPr>
          <a:xfrm>
            <a:off x="201168" y="147638"/>
            <a:ext cx="5151835" cy="994172"/>
          </a:xfrm>
        </p:spPr>
        <p:txBody>
          <a:bodyPr>
            <a:normAutofit/>
          </a:bodyPr>
          <a:lstStyle/>
          <a:p>
            <a:r>
              <a:rPr lang="en-GB" dirty="0"/>
              <a:t>Combatting precarity</a:t>
            </a:r>
          </a:p>
        </p:txBody>
      </p:sp>
      <p:sp>
        <p:nvSpPr>
          <p:cNvPr id="4" name="Rectangle 3">
            <a:extLst>
              <a:ext uri="{FF2B5EF4-FFF2-40B4-BE49-F238E27FC236}">
                <a16:creationId xmlns:a16="http://schemas.microsoft.com/office/drawing/2014/main" id="{531C2F76-95AD-48D3-A137-E1375BED4355}"/>
              </a:ext>
            </a:extLst>
          </p:cNvPr>
          <p:cNvSpPr/>
          <p:nvPr/>
        </p:nvSpPr>
        <p:spPr>
          <a:xfrm>
            <a:off x="387158" y="1187772"/>
            <a:ext cx="5331156" cy="3077766"/>
          </a:xfrm>
          <a:prstGeom prst="rect">
            <a:avLst/>
          </a:prstGeom>
        </p:spPr>
        <p:txBody>
          <a:bodyPr wrap="square">
            <a:spAutoFit/>
          </a:bodyPr>
          <a:lstStyle/>
          <a:p>
            <a:pPr marR="0" lvl="0" algn="l" defTabSz="914400" rtl="0" eaLnBrk="1" fontAlgn="auto" latinLnBrk="0" hangingPunct="1">
              <a:lnSpc>
                <a:spcPct val="100000"/>
              </a:lnSpc>
              <a:spcBef>
                <a:spcPts val="400"/>
              </a:spcBef>
              <a:spcAft>
                <a:spcPts val="400"/>
              </a:spcAft>
              <a:buClr>
                <a:srgbClr val="0070C0"/>
              </a:buClr>
              <a:buSzTx/>
              <a:tabLst/>
              <a:defRPr/>
            </a:pPr>
            <a:r>
              <a:rPr lang="en-GB" sz="2300" dirty="0">
                <a:solidFill>
                  <a:prstClr val="black"/>
                </a:solidFill>
                <a:latin typeface="Arial" panose="020B0604020202020204" pitchFamily="34" charset="0"/>
                <a:cs typeface="Arial" panose="020B0604020202020204" pitchFamily="34" charset="0"/>
              </a:rPr>
              <a:t>…. given fixed term project grants</a:t>
            </a:r>
            <a:endParaRPr lang="en-GB" sz="16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400"/>
              </a:spcBef>
              <a:spcAft>
                <a:spcPts val="400"/>
              </a:spcAft>
              <a:buClr>
                <a:srgbClr val="0070C0"/>
              </a:buClr>
              <a:buSzTx/>
              <a:tabLst/>
              <a:defRPr/>
            </a:pPr>
            <a:r>
              <a:rPr lang="en-GB" sz="1600" dirty="0">
                <a:solidFill>
                  <a:prstClr val="black"/>
                </a:solidFill>
                <a:latin typeface="Arial" panose="020B0604020202020204" pitchFamily="34" charset="0"/>
                <a:cs typeface="Arial" panose="020B0604020202020204" pitchFamily="34" charset="0"/>
              </a:rPr>
              <a:t> </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Dual support system</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schemeClr val="accent5">
                    <a:lumMod val="75000"/>
                  </a:schemeClr>
                </a:solidFill>
                <a:latin typeface="Arial" panose="020B0604020202020204" pitchFamily="34" charset="0"/>
                <a:cs typeface="Arial" panose="020B0604020202020204" pitchFamily="34" charset="0"/>
              </a:rPr>
              <a:t>Career diversity</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schemeClr val="accent5">
                    <a:lumMod val="75000"/>
                  </a:schemeClr>
                </a:solidFill>
                <a:latin typeface="Arial" panose="020B0604020202020204" pitchFamily="34" charset="0"/>
                <a:cs typeface="Arial" panose="020B0604020202020204" pitchFamily="34" charset="0"/>
              </a:rPr>
              <a:t>Improved research culture</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schemeClr val="accent5">
                    <a:lumMod val="75000"/>
                  </a:schemeClr>
                </a:solidFill>
                <a:latin typeface="Arial" panose="020B0604020202020204" pitchFamily="34" charset="0"/>
                <a:cs typeface="Arial" panose="020B0604020202020204" pitchFamily="34" charset="0"/>
              </a:rPr>
              <a:t>Broad success criteria</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endParaRPr lang="en-GB" sz="2300" dirty="0">
              <a:solidFill>
                <a:prstClr val="black"/>
              </a:solidFill>
              <a:latin typeface="Arial" panose="020B0604020202020204" pitchFamily="34" charset="0"/>
              <a:cs typeface="Arial" panose="020B0604020202020204" pitchFamily="34" charset="0"/>
            </a:endParaRPr>
          </a:p>
        </p:txBody>
      </p:sp>
      <p:pic>
        <p:nvPicPr>
          <p:cNvPr id="1026" name="Picture 2" descr="Brown and White Concrete Building">
            <a:extLst>
              <a:ext uri="{FF2B5EF4-FFF2-40B4-BE49-F238E27FC236}">
                <a16:creationId xmlns:a16="http://schemas.microsoft.com/office/drawing/2014/main" id="{A280DDAA-5099-412C-B60F-9B84D8A5D9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57"/>
          <a:stretch/>
        </p:blipFill>
        <p:spPr bwMode="auto">
          <a:xfrm>
            <a:off x="6533020" y="828892"/>
            <a:ext cx="2471956" cy="299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3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BFCE6FF-2EA6-A44C-8504-DB0DC22B9C4D}"/>
              </a:ext>
            </a:extLst>
          </p:cNvPr>
          <p:cNvSpPr/>
          <p:nvPr/>
        </p:nvSpPr>
        <p:spPr>
          <a:xfrm>
            <a:off x="1656649" y="2264127"/>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PhD</a:t>
            </a:r>
          </a:p>
        </p:txBody>
      </p:sp>
      <p:sp>
        <p:nvSpPr>
          <p:cNvPr id="6" name="Oval 5">
            <a:extLst>
              <a:ext uri="{FF2B5EF4-FFF2-40B4-BE49-F238E27FC236}">
                <a16:creationId xmlns:a16="http://schemas.microsoft.com/office/drawing/2014/main" id="{D8B8D55C-68CA-EA4E-8183-1809C26168BE}"/>
              </a:ext>
            </a:extLst>
          </p:cNvPr>
          <p:cNvSpPr/>
          <p:nvPr/>
        </p:nvSpPr>
        <p:spPr>
          <a:xfrm>
            <a:off x="4447680" y="2156351"/>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Post-doc</a:t>
            </a:r>
          </a:p>
        </p:txBody>
      </p:sp>
      <p:sp>
        <p:nvSpPr>
          <p:cNvPr id="7" name="Oval 6">
            <a:extLst>
              <a:ext uri="{FF2B5EF4-FFF2-40B4-BE49-F238E27FC236}">
                <a16:creationId xmlns:a16="http://schemas.microsoft.com/office/drawing/2014/main" id="{8D839004-1AB9-004E-A669-4C71D2AF7AF3}"/>
              </a:ext>
            </a:extLst>
          </p:cNvPr>
          <p:cNvSpPr/>
          <p:nvPr/>
        </p:nvSpPr>
        <p:spPr>
          <a:xfrm>
            <a:off x="3207879" y="3325714"/>
            <a:ext cx="917221" cy="682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MBA</a:t>
            </a:r>
          </a:p>
        </p:txBody>
      </p:sp>
      <p:sp>
        <p:nvSpPr>
          <p:cNvPr id="8" name="Oval 7">
            <a:extLst>
              <a:ext uri="{FF2B5EF4-FFF2-40B4-BE49-F238E27FC236}">
                <a16:creationId xmlns:a16="http://schemas.microsoft.com/office/drawing/2014/main" id="{EAF8BCAB-8D7A-744E-8D37-9A6C2F010664}"/>
              </a:ext>
            </a:extLst>
          </p:cNvPr>
          <p:cNvSpPr/>
          <p:nvPr/>
        </p:nvSpPr>
        <p:spPr>
          <a:xfrm>
            <a:off x="1365400" y="1068069"/>
            <a:ext cx="1399824" cy="768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Practice-based experience</a:t>
            </a:r>
          </a:p>
        </p:txBody>
      </p:sp>
      <p:sp>
        <p:nvSpPr>
          <p:cNvPr id="13" name="Oval 12">
            <a:extLst>
              <a:ext uri="{FF2B5EF4-FFF2-40B4-BE49-F238E27FC236}">
                <a16:creationId xmlns:a16="http://schemas.microsoft.com/office/drawing/2014/main" id="{FBE31778-E558-AB4B-8389-5ADA4DBB3A25}"/>
              </a:ext>
            </a:extLst>
          </p:cNvPr>
          <p:cNvSpPr/>
          <p:nvPr/>
        </p:nvSpPr>
        <p:spPr>
          <a:xfrm>
            <a:off x="6217217" y="3141276"/>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Lecturer</a:t>
            </a:r>
          </a:p>
        </p:txBody>
      </p:sp>
      <p:sp>
        <p:nvSpPr>
          <p:cNvPr id="14" name="Oval 13">
            <a:extLst>
              <a:ext uri="{FF2B5EF4-FFF2-40B4-BE49-F238E27FC236}">
                <a16:creationId xmlns:a16="http://schemas.microsoft.com/office/drawing/2014/main" id="{4AC04832-FBC6-2F43-B3FF-2C296993E986}"/>
              </a:ext>
            </a:extLst>
          </p:cNvPr>
          <p:cNvSpPr/>
          <p:nvPr/>
        </p:nvSpPr>
        <p:spPr>
          <a:xfrm>
            <a:off x="7236177" y="103857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Prof</a:t>
            </a:r>
          </a:p>
        </p:txBody>
      </p:sp>
      <p:sp>
        <p:nvSpPr>
          <p:cNvPr id="15" name="Oval 14">
            <a:extLst>
              <a:ext uri="{FF2B5EF4-FFF2-40B4-BE49-F238E27FC236}">
                <a16:creationId xmlns:a16="http://schemas.microsoft.com/office/drawing/2014/main" id="{B8594A27-8A81-4C40-96E9-F2ED7CA89545}"/>
              </a:ext>
            </a:extLst>
          </p:cNvPr>
          <p:cNvSpPr/>
          <p:nvPr/>
        </p:nvSpPr>
        <p:spPr>
          <a:xfrm>
            <a:off x="4924337" y="3752287"/>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Entrepreneur</a:t>
            </a:r>
          </a:p>
        </p:txBody>
      </p:sp>
      <p:sp>
        <p:nvSpPr>
          <p:cNvPr id="16" name="Oval 15">
            <a:extLst>
              <a:ext uri="{FF2B5EF4-FFF2-40B4-BE49-F238E27FC236}">
                <a16:creationId xmlns:a16="http://schemas.microsoft.com/office/drawing/2014/main" id="{1F524A6A-037D-F147-BB60-711F0D7803A7}"/>
              </a:ext>
            </a:extLst>
          </p:cNvPr>
          <p:cNvSpPr/>
          <p:nvPr/>
        </p:nvSpPr>
        <p:spPr>
          <a:xfrm>
            <a:off x="4854227" y="514355"/>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a:t>
            </a:r>
          </a:p>
        </p:txBody>
      </p:sp>
      <p:sp>
        <p:nvSpPr>
          <p:cNvPr id="17" name="Oval 16">
            <a:extLst>
              <a:ext uri="{FF2B5EF4-FFF2-40B4-BE49-F238E27FC236}">
                <a16:creationId xmlns:a16="http://schemas.microsoft.com/office/drawing/2014/main" id="{E79FB265-60E1-2849-949B-C0433EE5DABD}"/>
              </a:ext>
            </a:extLst>
          </p:cNvPr>
          <p:cNvSpPr/>
          <p:nvPr/>
        </p:nvSpPr>
        <p:spPr>
          <a:xfrm>
            <a:off x="3413481" y="1468052"/>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a:t>
            </a:r>
          </a:p>
        </p:txBody>
      </p:sp>
      <p:sp>
        <p:nvSpPr>
          <p:cNvPr id="18" name="Oval 17">
            <a:extLst>
              <a:ext uri="{FF2B5EF4-FFF2-40B4-BE49-F238E27FC236}">
                <a16:creationId xmlns:a16="http://schemas.microsoft.com/office/drawing/2014/main" id="{93FC1EB4-8E4F-9646-8E87-D15A83C0A59F}"/>
              </a:ext>
            </a:extLst>
          </p:cNvPr>
          <p:cNvSpPr/>
          <p:nvPr/>
        </p:nvSpPr>
        <p:spPr>
          <a:xfrm>
            <a:off x="7365998" y="2236609"/>
            <a:ext cx="12530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a:t>
            </a:r>
          </a:p>
        </p:txBody>
      </p:sp>
      <p:sp>
        <p:nvSpPr>
          <p:cNvPr id="19" name="Oval 18">
            <a:extLst>
              <a:ext uri="{FF2B5EF4-FFF2-40B4-BE49-F238E27FC236}">
                <a16:creationId xmlns:a16="http://schemas.microsoft.com/office/drawing/2014/main" id="{54C96FEA-4DAA-C344-9BE1-3DD74E589B7D}"/>
              </a:ext>
            </a:extLst>
          </p:cNvPr>
          <p:cNvSpPr/>
          <p:nvPr/>
        </p:nvSpPr>
        <p:spPr>
          <a:xfrm>
            <a:off x="7413978" y="3946877"/>
            <a:ext cx="1205088" cy="805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Teaching</a:t>
            </a:r>
          </a:p>
        </p:txBody>
      </p:sp>
      <p:sp>
        <p:nvSpPr>
          <p:cNvPr id="20" name="Oval 19">
            <a:extLst>
              <a:ext uri="{FF2B5EF4-FFF2-40B4-BE49-F238E27FC236}">
                <a16:creationId xmlns:a16="http://schemas.microsoft.com/office/drawing/2014/main" id="{7F98EAE4-B0B8-B14B-8AEC-1436866F9D62}"/>
              </a:ext>
            </a:extLst>
          </p:cNvPr>
          <p:cNvSpPr/>
          <p:nvPr/>
        </p:nvSpPr>
        <p:spPr>
          <a:xfrm>
            <a:off x="5968998" y="164959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Industry</a:t>
            </a:r>
          </a:p>
        </p:txBody>
      </p:sp>
      <p:sp>
        <p:nvSpPr>
          <p:cNvPr id="22" name="Oval 21">
            <a:extLst>
              <a:ext uri="{FF2B5EF4-FFF2-40B4-BE49-F238E27FC236}">
                <a16:creationId xmlns:a16="http://schemas.microsoft.com/office/drawing/2014/main" id="{D35D0D17-BC02-1143-87FA-73F01D70D17F}"/>
              </a:ext>
            </a:extLst>
          </p:cNvPr>
          <p:cNvSpPr/>
          <p:nvPr/>
        </p:nvSpPr>
        <p:spPr>
          <a:xfrm>
            <a:off x="1875366" y="3489677"/>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a:t>
            </a:r>
          </a:p>
        </p:txBody>
      </p:sp>
      <p:sp>
        <p:nvSpPr>
          <p:cNvPr id="23" name="Oval 22">
            <a:extLst>
              <a:ext uri="{FF2B5EF4-FFF2-40B4-BE49-F238E27FC236}">
                <a16:creationId xmlns:a16="http://schemas.microsoft.com/office/drawing/2014/main" id="{CB0BE626-9BDC-F544-ADAC-9170CE6F2B55}"/>
              </a:ext>
            </a:extLst>
          </p:cNvPr>
          <p:cNvSpPr/>
          <p:nvPr/>
        </p:nvSpPr>
        <p:spPr>
          <a:xfrm>
            <a:off x="3068893" y="21025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Patent law</a:t>
            </a:r>
          </a:p>
        </p:txBody>
      </p:sp>
      <p:cxnSp>
        <p:nvCxnSpPr>
          <p:cNvPr id="9" name="Straight Arrow Connector 8">
            <a:extLst>
              <a:ext uri="{FF2B5EF4-FFF2-40B4-BE49-F238E27FC236}">
                <a16:creationId xmlns:a16="http://schemas.microsoft.com/office/drawing/2014/main" id="{60B180F9-0BD4-CF48-A8EF-446FAD09B184}"/>
              </a:ext>
            </a:extLst>
          </p:cNvPr>
          <p:cNvCxnSpPr>
            <a:cxnSpLocks/>
            <a:stCxn id="8" idx="4"/>
          </p:cNvCxnSpPr>
          <p:nvPr/>
        </p:nvCxnSpPr>
        <p:spPr>
          <a:xfrm flipH="1">
            <a:off x="1334731" y="1836416"/>
            <a:ext cx="730581" cy="1763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F4F122B-00CC-BA4A-B348-87AE2D21BD28}"/>
              </a:ext>
            </a:extLst>
          </p:cNvPr>
          <p:cNvCxnSpPr>
            <a:cxnSpLocks/>
            <a:stCxn id="5" idx="6"/>
          </p:cNvCxnSpPr>
          <p:nvPr/>
        </p:nvCxnSpPr>
        <p:spPr>
          <a:xfrm>
            <a:off x="2717805" y="2721327"/>
            <a:ext cx="2465753" cy="11053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9D29AC-5FDE-D243-8134-607FA2CAFFF4}"/>
              </a:ext>
            </a:extLst>
          </p:cNvPr>
          <p:cNvCxnSpPr>
            <a:cxnSpLocks/>
            <a:endCxn id="8" idx="2"/>
          </p:cNvCxnSpPr>
          <p:nvPr/>
        </p:nvCxnSpPr>
        <p:spPr>
          <a:xfrm flipV="1">
            <a:off x="959556" y="1452243"/>
            <a:ext cx="405844" cy="4266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2070AC-B1F9-864A-BF14-D2794AF750BC}"/>
              </a:ext>
            </a:extLst>
          </p:cNvPr>
          <p:cNvCxnSpPr>
            <a:cxnSpLocks/>
            <a:endCxn id="20" idx="3"/>
          </p:cNvCxnSpPr>
          <p:nvPr/>
        </p:nvCxnSpPr>
        <p:spPr>
          <a:xfrm flipV="1">
            <a:off x="5642801" y="2430079"/>
            <a:ext cx="481600" cy="13222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263C4A-DD09-CE42-BC1A-F4B0E92F23D0}"/>
              </a:ext>
            </a:extLst>
          </p:cNvPr>
          <p:cNvCxnSpPr>
            <a:cxnSpLocks/>
            <a:stCxn id="20" idx="2"/>
            <a:endCxn id="6" idx="7"/>
          </p:cNvCxnSpPr>
          <p:nvPr/>
        </p:nvCxnSpPr>
        <p:spPr>
          <a:xfrm flipH="1">
            <a:off x="5353433" y="2106790"/>
            <a:ext cx="615565" cy="183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3F578F-3643-554E-B09F-DD61757D70C3}"/>
              </a:ext>
            </a:extLst>
          </p:cNvPr>
          <p:cNvCxnSpPr>
            <a:cxnSpLocks/>
            <a:stCxn id="6" idx="0"/>
            <a:endCxn id="16" idx="4"/>
          </p:cNvCxnSpPr>
          <p:nvPr/>
        </p:nvCxnSpPr>
        <p:spPr>
          <a:xfrm flipV="1">
            <a:off x="4978258" y="1428755"/>
            <a:ext cx="406547" cy="727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9FC618A-C178-624B-B41D-B89A1C769398}"/>
              </a:ext>
            </a:extLst>
          </p:cNvPr>
          <p:cNvCxnSpPr>
            <a:cxnSpLocks/>
            <a:stCxn id="8" idx="5"/>
          </p:cNvCxnSpPr>
          <p:nvPr/>
        </p:nvCxnSpPr>
        <p:spPr>
          <a:xfrm flipH="1">
            <a:off x="2367631" y="1723894"/>
            <a:ext cx="192594" cy="5324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FD040DB-879D-B343-A678-242E72A99021}"/>
              </a:ext>
            </a:extLst>
          </p:cNvPr>
          <p:cNvGrpSpPr/>
          <p:nvPr/>
        </p:nvGrpSpPr>
        <p:grpSpPr>
          <a:xfrm>
            <a:off x="6423178" y="297749"/>
            <a:ext cx="1064182" cy="914400"/>
            <a:chOff x="6423178" y="297749"/>
            <a:chExt cx="1064182" cy="914400"/>
          </a:xfrm>
        </p:grpSpPr>
        <p:sp>
          <p:nvSpPr>
            <p:cNvPr id="49" name="Oval 48">
              <a:extLst>
                <a:ext uri="{FF2B5EF4-FFF2-40B4-BE49-F238E27FC236}">
                  <a16:creationId xmlns:a16="http://schemas.microsoft.com/office/drawing/2014/main" id="{E90596DE-AB0F-9D4D-8D04-9343ACBB8DE2}"/>
                </a:ext>
              </a:extLst>
            </p:cNvPr>
            <p:cNvSpPr/>
            <p:nvPr/>
          </p:nvSpPr>
          <p:spPr>
            <a:xfrm>
              <a:off x="6426204" y="297749"/>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D09F68D-D119-9C49-B79A-767CF3C48FE2}"/>
                </a:ext>
              </a:extLst>
            </p:cNvPr>
            <p:cNvSpPr/>
            <p:nvPr/>
          </p:nvSpPr>
          <p:spPr>
            <a:xfrm>
              <a:off x="6423178" y="572848"/>
              <a:ext cx="1059906" cy="307777"/>
            </a:xfrm>
            <a:prstGeom prst="rect">
              <a:avLst/>
            </a:prstGeom>
          </p:spPr>
          <p:txBody>
            <a:bodyPr wrap="none">
              <a:spAutoFit/>
            </a:bodyPr>
            <a:lstStyle/>
            <a:p>
              <a:pPr algn="ctr"/>
              <a:r>
                <a:rPr lang="en-US" dirty="0">
                  <a:solidFill>
                    <a:schemeClr val="bg1"/>
                  </a:solidFill>
                </a:rPr>
                <a:t>Investment</a:t>
              </a:r>
            </a:p>
          </p:txBody>
        </p:sp>
      </p:grpSp>
      <p:grpSp>
        <p:nvGrpSpPr>
          <p:cNvPr id="51" name="Group 50">
            <a:extLst>
              <a:ext uri="{FF2B5EF4-FFF2-40B4-BE49-F238E27FC236}">
                <a16:creationId xmlns:a16="http://schemas.microsoft.com/office/drawing/2014/main" id="{F76D336A-CBF5-484A-BB67-C06BA2F8B6E2}"/>
              </a:ext>
            </a:extLst>
          </p:cNvPr>
          <p:cNvGrpSpPr/>
          <p:nvPr/>
        </p:nvGrpSpPr>
        <p:grpSpPr>
          <a:xfrm>
            <a:off x="519490" y="1914552"/>
            <a:ext cx="1061156" cy="956884"/>
            <a:chOff x="428978" y="1878900"/>
            <a:chExt cx="1061156" cy="914400"/>
          </a:xfrm>
        </p:grpSpPr>
        <p:sp>
          <p:nvSpPr>
            <p:cNvPr id="52" name="Oval 51">
              <a:extLst>
                <a:ext uri="{FF2B5EF4-FFF2-40B4-BE49-F238E27FC236}">
                  <a16:creationId xmlns:a16="http://schemas.microsoft.com/office/drawing/2014/main" id="{FB256EAC-E615-9B49-BA80-A094C4853B89}"/>
                </a:ext>
              </a:extLst>
            </p:cNvPr>
            <p:cNvSpPr/>
            <p:nvPr/>
          </p:nvSpPr>
          <p:spPr>
            <a:xfrm>
              <a:off x="428978" y="1878900"/>
              <a:ext cx="10611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323286C-8673-5E4F-98BB-FFD3BDF881E0}"/>
                </a:ext>
              </a:extLst>
            </p:cNvPr>
            <p:cNvSpPr/>
            <p:nvPr/>
          </p:nvSpPr>
          <p:spPr>
            <a:xfrm>
              <a:off x="431030" y="2156351"/>
              <a:ext cx="1029448" cy="294112"/>
            </a:xfrm>
            <a:prstGeom prst="rect">
              <a:avLst/>
            </a:prstGeom>
          </p:spPr>
          <p:txBody>
            <a:bodyPr wrap="none">
              <a:spAutoFit/>
            </a:bodyPr>
            <a:lstStyle/>
            <a:p>
              <a:pPr algn="ctr"/>
              <a:r>
                <a:rPr lang="en-US" dirty="0">
                  <a:solidFill>
                    <a:schemeClr val="bg1"/>
                  </a:solidFill>
                </a:rPr>
                <a:t>Undergrad</a:t>
              </a:r>
            </a:p>
          </p:txBody>
        </p:sp>
      </p:grpSp>
    </p:spTree>
    <p:extLst>
      <p:ext uri="{BB962C8B-B14F-4D97-AF65-F5344CB8AC3E}">
        <p14:creationId xmlns:p14="http://schemas.microsoft.com/office/powerpoint/2010/main" val="150855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a:xfrm>
            <a:off x="345557" y="297978"/>
            <a:ext cx="8452885" cy="994172"/>
          </a:xfrm>
        </p:spPr>
        <p:txBody>
          <a:bodyPr>
            <a:normAutofit fontScale="90000"/>
          </a:bodyPr>
          <a:lstStyle/>
          <a:p>
            <a:pPr algn="ctr"/>
            <a:r>
              <a:rPr lang="en-US" b="1" kern="1200" spc="-113" dirty="0">
                <a:solidFill>
                  <a:srgbClr val="2E2D62"/>
                </a:solidFill>
                <a:latin typeface="Arial" panose="020B0604020202020204" pitchFamily="34" charset="0"/>
                <a:cs typeface="Arial" panose="020B0604020202020204" pitchFamily="34" charset="0"/>
              </a:rPr>
              <a:t>Research Culture and Psychological safety</a:t>
            </a: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6" name="Rectangle 5">
            <a:extLst>
              <a:ext uri="{FF2B5EF4-FFF2-40B4-BE49-F238E27FC236}">
                <a16:creationId xmlns:a16="http://schemas.microsoft.com/office/drawing/2014/main" id="{3BBA095B-E61C-334C-AE25-F96DA53B6FEA}"/>
              </a:ext>
            </a:extLst>
          </p:cNvPr>
          <p:cNvSpPr/>
          <p:nvPr/>
        </p:nvSpPr>
        <p:spPr>
          <a:xfrm>
            <a:off x="715969" y="1031430"/>
            <a:ext cx="8082473" cy="3185487"/>
          </a:xfrm>
          <a:prstGeom prst="rect">
            <a:avLst/>
          </a:prstGeom>
        </p:spPr>
        <p:txBody>
          <a:bodyPr wrap="square">
            <a:spAutoFit/>
          </a:bodyPr>
          <a:lstStyle/>
          <a:p>
            <a:pPr marR="0" lvl="0" algn="l" defTabSz="914400" rtl="0" eaLnBrk="1" fontAlgn="auto" latinLnBrk="0" hangingPunct="1">
              <a:lnSpc>
                <a:spcPct val="100000"/>
              </a:lnSpc>
              <a:spcBef>
                <a:spcPts val="400"/>
              </a:spcBef>
              <a:spcAft>
                <a:spcPts val="400"/>
              </a:spcAft>
              <a:buClr>
                <a:srgbClr val="0070C0"/>
              </a:buClr>
              <a:buSzTx/>
              <a:tabLst/>
              <a:defRPr/>
            </a:pPr>
            <a:r>
              <a:rPr lang="en-GB" sz="2300" dirty="0">
                <a:solidFill>
                  <a:prstClr val="black"/>
                </a:solidFill>
                <a:latin typeface="Arial" panose="020B0604020202020204" pitchFamily="34" charset="0"/>
                <a:cs typeface="Arial" panose="020B0604020202020204" pitchFamily="34" charset="0"/>
              </a:rPr>
              <a:t>An environment in which people feel safe to</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Voice ideas and disagree constructively with others</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Seek and provide honest feedback</a:t>
            </a:r>
            <a:endParaRPr kumimoji="0" lang="en-GB"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Collaborate</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Take risks and experiment</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Admit errors</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Ask for help</a:t>
            </a:r>
          </a:p>
        </p:txBody>
      </p:sp>
      <p:sp>
        <p:nvSpPr>
          <p:cNvPr id="7" name="TextBox 6">
            <a:extLst>
              <a:ext uri="{FF2B5EF4-FFF2-40B4-BE49-F238E27FC236}">
                <a16:creationId xmlns:a16="http://schemas.microsoft.com/office/drawing/2014/main" id="{015F58A8-4FB8-694F-A7D9-0C41AAB26B6A}"/>
              </a:ext>
            </a:extLst>
          </p:cNvPr>
          <p:cNvSpPr txBox="1"/>
          <p:nvPr/>
        </p:nvSpPr>
        <p:spPr>
          <a:xfrm>
            <a:off x="3675206" y="3894632"/>
            <a:ext cx="5081840" cy="830997"/>
          </a:xfrm>
          <a:prstGeom prst="rect">
            <a:avLst/>
          </a:prstGeom>
          <a:noFill/>
        </p:spPr>
        <p:txBody>
          <a:bodyPr wrap="none" rtlCol="0">
            <a:spAutoFit/>
          </a:bodyPr>
          <a:lstStyle/>
          <a:p>
            <a:r>
              <a:rPr lang="en-US" sz="2400" dirty="0"/>
              <a:t>Psychological safety is undermined </a:t>
            </a:r>
          </a:p>
          <a:p>
            <a:r>
              <a:rPr lang="en-US" sz="2400" dirty="0"/>
              <a:t>when people feel threatened</a:t>
            </a:r>
          </a:p>
        </p:txBody>
      </p:sp>
    </p:spTree>
    <p:extLst>
      <p:ext uri="{BB962C8B-B14F-4D97-AF65-F5344CB8AC3E}">
        <p14:creationId xmlns:p14="http://schemas.microsoft.com/office/powerpoint/2010/main" val="250428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a:xfrm>
            <a:off x="380030" y="71363"/>
            <a:ext cx="7886700" cy="994172"/>
          </a:xfrm>
        </p:spPr>
        <p:txBody>
          <a:bodyPr>
            <a:normAutofit fontScale="90000"/>
          </a:bodyPr>
          <a:lstStyle/>
          <a:p>
            <a:r>
              <a:rPr lang="en-US" b="1" kern="1200" spc="-113" dirty="0">
                <a:solidFill>
                  <a:srgbClr val="2E2D62"/>
                </a:solidFill>
                <a:latin typeface="Arial" panose="020B0604020202020204" pitchFamily="34" charset="0"/>
                <a:cs typeface="Arial" panose="020B0604020202020204" pitchFamily="34" charset="0"/>
              </a:rPr>
              <a:t>Reasserting what we value</a:t>
            </a: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3" name="Rectangle 2">
            <a:extLst>
              <a:ext uri="{FF2B5EF4-FFF2-40B4-BE49-F238E27FC236}">
                <a16:creationId xmlns:a16="http://schemas.microsoft.com/office/drawing/2014/main" id="{1F69AF03-754C-412C-B534-3269325BE671}"/>
              </a:ext>
            </a:extLst>
          </p:cNvPr>
          <p:cNvSpPr/>
          <p:nvPr/>
        </p:nvSpPr>
        <p:spPr>
          <a:xfrm>
            <a:off x="534088" y="505244"/>
            <a:ext cx="5173673" cy="4062651"/>
          </a:xfrm>
          <a:prstGeom prst="rect">
            <a:avLst/>
          </a:prstGeom>
        </p:spPr>
        <p:txBody>
          <a:bodyPr wrap="square">
            <a:spAutoFit/>
          </a:bodyPr>
          <a:lstStyle/>
          <a:p>
            <a:endParaRPr lang="en-GB" sz="16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Assessment criteria define the things we value in the research system</a:t>
            </a:r>
          </a:p>
          <a:p>
            <a:endParaRPr lang="en-GB" sz="10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The criteria must therefore support all the things we would like the system to deliver</a:t>
            </a:r>
          </a:p>
          <a:p>
            <a:endParaRPr lang="en-GB" sz="10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The system needs to deliver these things collectively</a:t>
            </a:r>
          </a:p>
          <a:p>
            <a:endParaRPr lang="en-GB" sz="10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All criteria are important, but not all criteria apply to all research or all researchers</a:t>
            </a:r>
          </a:p>
          <a:p>
            <a:pPr marL="285750" indent="-285750">
              <a:buFont typeface="Arial" panose="020B0604020202020204" pitchFamily="34" charset="0"/>
              <a:buChar char="•"/>
            </a:pPr>
            <a:endParaRPr lang="en-GB" sz="10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We need to support diversity with collaboration</a:t>
            </a:r>
          </a:p>
          <a:p>
            <a:endParaRPr lang="en-GB" sz="1000" dirty="0">
              <a:latin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This simultaneously supports creativity, productivity and psychological safety</a:t>
            </a:r>
          </a:p>
          <a:p>
            <a:endParaRPr lang="en-GB" sz="1600" dirty="0">
              <a:latin typeface="Arial" panose="020B0604020202020204" pitchFamily="34" charset="0"/>
            </a:endParaRPr>
          </a:p>
        </p:txBody>
      </p:sp>
      <p:pic>
        <p:nvPicPr>
          <p:cNvPr id="2050" name="Picture 2" descr="Library High Angle Photro">
            <a:extLst>
              <a:ext uri="{FF2B5EF4-FFF2-40B4-BE49-F238E27FC236}">
                <a16:creationId xmlns:a16="http://schemas.microsoft.com/office/drawing/2014/main" id="{4EB59F30-233C-4D6B-8B9B-7CF065413E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504"/>
          <a:stretch/>
        </p:blipFill>
        <p:spPr bwMode="auto">
          <a:xfrm>
            <a:off x="6104010" y="1153455"/>
            <a:ext cx="2659960" cy="238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p:txBody>
          <a:bodyPr>
            <a:normAutofit fontScale="90000"/>
          </a:bodyPr>
          <a:lstStyle/>
          <a:p>
            <a:r>
              <a:rPr lang="en-US" b="1" kern="1200" spc="-113" dirty="0">
                <a:solidFill>
                  <a:srgbClr val="2E2D62"/>
                </a:solidFill>
                <a:latin typeface="Arial" panose="020B0604020202020204" pitchFamily="34" charset="0"/>
                <a:cs typeface="Arial" panose="020B0604020202020204" pitchFamily="34" charset="0"/>
              </a:rPr>
              <a:t>Different projects</a:t>
            </a: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3" name="Rectangle 2">
            <a:extLst>
              <a:ext uri="{FF2B5EF4-FFF2-40B4-BE49-F238E27FC236}">
                <a16:creationId xmlns:a16="http://schemas.microsoft.com/office/drawing/2014/main" id="{1F69AF03-754C-412C-B534-3269325BE671}"/>
              </a:ext>
            </a:extLst>
          </p:cNvPr>
          <p:cNvSpPr/>
          <p:nvPr/>
        </p:nvSpPr>
        <p:spPr>
          <a:xfrm>
            <a:off x="386954" y="928831"/>
            <a:ext cx="8245536" cy="584775"/>
          </a:xfrm>
          <a:prstGeom prst="rect">
            <a:avLst/>
          </a:prstGeom>
        </p:spPr>
        <p:txBody>
          <a:bodyPr wrap="square">
            <a:spAutoFit/>
          </a:bodyPr>
          <a:lstStyle/>
          <a:p>
            <a:endParaRPr lang="en-GB" sz="1600" dirty="0">
              <a:latin typeface="Arial" panose="020B0604020202020204" pitchFamily="34" charset="0"/>
            </a:endParaRPr>
          </a:p>
          <a:p>
            <a:pPr marL="285750" indent="-285750">
              <a:buFont typeface="Arial" panose="020B0604020202020204" pitchFamily="34" charset="0"/>
              <a:buChar char="•"/>
            </a:pPr>
            <a:endParaRPr lang="en-GB" sz="1600" dirty="0"/>
          </a:p>
        </p:txBody>
      </p:sp>
      <p:sp>
        <p:nvSpPr>
          <p:cNvPr id="5" name="Rectangle 4">
            <a:extLst>
              <a:ext uri="{FF2B5EF4-FFF2-40B4-BE49-F238E27FC236}">
                <a16:creationId xmlns:a16="http://schemas.microsoft.com/office/drawing/2014/main" id="{B554A67C-9336-45AB-9DF5-223C66055B40}"/>
              </a:ext>
            </a:extLst>
          </p:cNvPr>
          <p:cNvSpPr/>
          <p:nvPr/>
        </p:nvSpPr>
        <p:spPr>
          <a:xfrm>
            <a:off x="449232" y="872988"/>
            <a:ext cx="5540088" cy="3108543"/>
          </a:xfrm>
          <a:prstGeom prst="rect">
            <a:avLst/>
          </a:prstGeom>
        </p:spPr>
        <p:txBody>
          <a:bodyPr wrap="square">
            <a:spAutoFit/>
          </a:bodyPr>
          <a:lstStyle/>
          <a:p>
            <a:r>
              <a:rPr lang="en-GB" sz="1800" b="1" dirty="0">
                <a:solidFill>
                  <a:srgbClr val="0070C0"/>
                </a:solidFill>
                <a:latin typeface="Arial" panose="020B0604020202020204" pitchFamily="34" charset="0"/>
              </a:rPr>
              <a:t>We need to value the different types of research project</a:t>
            </a:r>
          </a:p>
          <a:p>
            <a:endParaRPr lang="en-GB" sz="16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Basic vs. applied research</a:t>
            </a:r>
          </a:p>
          <a:p>
            <a:pPr marL="285750" indent="-285750">
              <a:buFont typeface="Arial" panose="020B0604020202020204" pitchFamily="34" charset="0"/>
              <a:buChar char="•"/>
            </a:pPr>
            <a:endParaRPr lang="en-GB" sz="18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Generating data sets and technologies vs. using them to test hypotheses and explore ideas</a:t>
            </a:r>
          </a:p>
          <a:p>
            <a:pPr marL="285750" indent="-285750">
              <a:buFont typeface="Arial" panose="020B0604020202020204" pitchFamily="34" charset="0"/>
              <a:buChar char="•"/>
            </a:pPr>
            <a:endParaRPr lang="en-GB" sz="18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Establishing the reproducibility and generality of existing results vs. generating completely new ones</a:t>
            </a:r>
          </a:p>
        </p:txBody>
      </p:sp>
      <p:pic>
        <p:nvPicPr>
          <p:cNvPr id="6" name="Picture 5" descr="A picture containing object, bicycle, sitting, person&#10;&#10;Description automatically generated">
            <a:extLst>
              <a:ext uri="{FF2B5EF4-FFF2-40B4-BE49-F238E27FC236}">
                <a16:creationId xmlns:a16="http://schemas.microsoft.com/office/drawing/2014/main" id="{2FD2E4BC-0144-469A-BE73-72B2FC57AA6E}"/>
              </a:ext>
            </a:extLst>
          </p:cNvPr>
          <p:cNvPicPr>
            <a:picLocks noChangeAspect="1"/>
          </p:cNvPicPr>
          <p:nvPr/>
        </p:nvPicPr>
        <p:blipFill rotWithShape="1">
          <a:blip r:embed="rId4"/>
          <a:srcRect l="14428" t="-2444" r="18544" b="2444"/>
          <a:stretch/>
        </p:blipFill>
        <p:spPr>
          <a:xfrm>
            <a:off x="6058522" y="1168014"/>
            <a:ext cx="2844905" cy="2807472"/>
          </a:xfrm>
          <a:prstGeom prst="rect">
            <a:avLst/>
          </a:prstGeom>
        </p:spPr>
      </p:pic>
    </p:spTree>
    <p:extLst>
      <p:ext uri="{BB962C8B-B14F-4D97-AF65-F5344CB8AC3E}">
        <p14:creationId xmlns:p14="http://schemas.microsoft.com/office/powerpoint/2010/main" val="339972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p:txBody>
          <a:bodyPr>
            <a:normAutofit/>
          </a:bodyPr>
          <a:lstStyle/>
          <a:p>
            <a:r>
              <a:rPr lang="en-US" b="1" kern="1200" spc="-113" dirty="0">
                <a:solidFill>
                  <a:srgbClr val="2E2D62"/>
                </a:solidFill>
                <a:latin typeface="Arial" panose="020B0604020202020204" pitchFamily="34" charset="0"/>
                <a:cs typeface="Arial" panose="020B0604020202020204" pitchFamily="34" charset="0"/>
              </a:rPr>
              <a:t>UK Research and Innovation</a:t>
            </a: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4" name="Rectangle 3">
            <a:extLst>
              <a:ext uri="{FF2B5EF4-FFF2-40B4-BE49-F238E27FC236}">
                <a16:creationId xmlns:a16="http://schemas.microsoft.com/office/drawing/2014/main" id="{C1FDE40A-7636-4C5C-B29C-499DCC6D1CBC}"/>
              </a:ext>
            </a:extLst>
          </p:cNvPr>
          <p:cNvSpPr/>
          <p:nvPr/>
        </p:nvSpPr>
        <p:spPr>
          <a:xfrm>
            <a:off x="387157" y="1187772"/>
            <a:ext cx="8082473" cy="2877711"/>
          </a:xfrm>
          <a:prstGeom prst="rect">
            <a:avLst/>
          </a:prstGeom>
        </p:spPr>
        <p:txBody>
          <a:bodyPr wrap="square">
            <a:spAutoFit/>
          </a:bodyPr>
          <a:lstStyle/>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We are the largest public funder of R&amp;I in the UK</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We bring together nine councils covering all sectors and disciplines </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We are a public body and accountable to government</a:t>
            </a:r>
            <a:endParaRPr kumimoji="0" lang="en-GB"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We are part of a system, working with academia, business, public sector, third sector, and international partners</a:t>
            </a:r>
          </a:p>
        </p:txBody>
      </p:sp>
      <p:sp>
        <p:nvSpPr>
          <p:cNvPr id="6" name="Title 1">
            <a:extLst>
              <a:ext uri="{FF2B5EF4-FFF2-40B4-BE49-F238E27FC236}">
                <a16:creationId xmlns:a16="http://schemas.microsoft.com/office/drawing/2014/main" id="{8ACA4A58-329A-498E-9C25-E61B3A62BDFA}"/>
              </a:ext>
            </a:extLst>
          </p:cNvPr>
          <p:cNvSpPr txBox="1">
            <a:spLocks/>
          </p:cNvSpPr>
          <p:nvPr/>
        </p:nvSpPr>
        <p:spPr>
          <a:xfrm>
            <a:off x="4742830" y="4269308"/>
            <a:ext cx="4275335" cy="66516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kern="1200" spc="-113" dirty="0">
                <a:solidFill>
                  <a:srgbClr val="2E2D62"/>
                </a:solidFill>
                <a:latin typeface="Arial" panose="020B0604020202020204" pitchFamily="34" charset="0"/>
                <a:cs typeface="Arial" panose="020B0604020202020204" pitchFamily="34" charset="0"/>
              </a:rPr>
              <a:t>For more info visit </a:t>
            </a:r>
            <a:r>
              <a:rPr lang="en-US" sz="2400" b="1" u="sng" kern="1200" spc="-113" dirty="0" err="1">
                <a:solidFill>
                  <a:srgbClr val="2E2D62"/>
                </a:solidFill>
                <a:latin typeface="Arial" panose="020B0604020202020204" pitchFamily="34" charset="0"/>
                <a:cs typeface="Arial" panose="020B0604020202020204" pitchFamily="34" charset="0"/>
              </a:rPr>
              <a:t>UKRI.org</a:t>
            </a:r>
            <a:endParaRPr lang="en-GB" sz="2400" u="sng"/>
          </a:p>
        </p:txBody>
      </p:sp>
    </p:spTree>
    <p:extLst>
      <p:ext uri="{BB962C8B-B14F-4D97-AF65-F5344CB8AC3E}">
        <p14:creationId xmlns:p14="http://schemas.microsoft.com/office/powerpoint/2010/main" val="383321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a:xfrm>
            <a:off x="386954" y="318778"/>
            <a:ext cx="7886700" cy="994172"/>
          </a:xfrm>
        </p:spPr>
        <p:txBody>
          <a:bodyPr>
            <a:normAutofit fontScale="90000"/>
          </a:bodyPr>
          <a:lstStyle/>
          <a:p>
            <a:r>
              <a:rPr lang="en-US" b="1" kern="1200" spc="-113" dirty="0">
                <a:solidFill>
                  <a:srgbClr val="2E2D62"/>
                </a:solidFill>
                <a:latin typeface="Arial" panose="020B0604020202020204" pitchFamily="34" charset="0"/>
                <a:cs typeface="Arial" panose="020B0604020202020204" pitchFamily="34" charset="0"/>
              </a:rPr>
              <a:t>Different people</a:t>
            </a:r>
            <a:br>
              <a:rPr lang="en-US" b="1" kern="1200" spc="-113" dirty="0">
                <a:solidFill>
                  <a:srgbClr val="2E2D62"/>
                </a:solidFill>
                <a:latin typeface="Arial" panose="020B0604020202020204" pitchFamily="34" charset="0"/>
                <a:cs typeface="Arial" panose="020B0604020202020204" pitchFamily="34" charset="0"/>
              </a:rPr>
            </a:br>
            <a:br>
              <a:rPr lang="en-US" b="1" kern="1200" spc="-113" dirty="0">
                <a:solidFill>
                  <a:srgbClr val="2E2D62"/>
                </a:solidFill>
                <a:latin typeface="Arial" panose="020B0604020202020204" pitchFamily="34" charset="0"/>
                <a:cs typeface="Arial" panose="020B0604020202020204" pitchFamily="34" charset="0"/>
              </a:rPr>
            </a:b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3" name="Rectangle 2">
            <a:extLst>
              <a:ext uri="{FF2B5EF4-FFF2-40B4-BE49-F238E27FC236}">
                <a16:creationId xmlns:a16="http://schemas.microsoft.com/office/drawing/2014/main" id="{1F69AF03-754C-412C-B534-3269325BE671}"/>
              </a:ext>
            </a:extLst>
          </p:cNvPr>
          <p:cNvSpPr/>
          <p:nvPr/>
        </p:nvSpPr>
        <p:spPr>
          <a:xfrm>
            <a:off x="386954" y="928831"/>
            <a:ext cx="8245536" cy="584775"/>
          </a:xfrm>
          <a:prstGeom prst="rect">
            <a:avLst/>
          </a:prstGeom>
        </p:spPr>
        <p:txBody>
          <a:bodyPr wrap="square">
            <a:spAutoFit/>
          </a:bodyPr>
          <a:lstStyle/>
          <a:p>
            <a:endParaRPr lang="en-GB" sz="1600" dirty="0">
              <a:latin typeface="Arial" panose="020B0604020202020204" pitchFamily="34" charset="0"/>
            </a:endParaRPr>
          </a:p>
          <a:p>
            <a:pPr marL="285750" indent="-285750">
              <a:buFont typeface="Arial" panose="020B0604020202020204" pitchFamily="34" charset="0"/>
              <a:buChar char="•"/>
            </a:pPr>
            <a:endParaRPr lang="en-GB" sz="1600" dirty="0"/>
          </a:p>
        </p:txBody>
      </p:sp>
      <p:sp>
        <p:nvSpPr>
          <p:cNvPr id="5" name="Rectangle 4">
            <a:extLst>
              <a:ext uri="{FF2B5EF4-FFF2-40B4-BE49-F238E27FC236}">
                <a16:creationId xmlns:a16="http://schemas.microsoft.com/office/drawing/2014/main" id="{B554A67C-9336-45AB-9DF5-223C66055B40}"/>
              </a:ext>
            </a:extLst>
          </p:cNvPr>
          <p:cNvSpPr/>
          <p:nvPr/>
        </p:nvSpPr>
        <p:spPr>
          <a:xfrm>
            <a:off x="449232" y="872988"/>
            <a:ext cx="6385908" cy="3554819"/>
          </a:xfrm>
          <a:prstGeom prst="rect">
            <a:avLst/>
          </a:prstGeom>
        </p:spPr>
        <p:txBody>
          <a:bodyPr wrap="square">
            <a:spAutoFit/>
          </a:bodyPr>
          <a:lstStyle/>
          <a:p>
            <a:r>
              <a:rPr lang="en-GB" sz="1800" b="1" dirty="0">
                <a:solidFill>
                  <a:srgbClr val="0070C0"/>
                </a:solidFill>
                <a:latin typeface="Arial" panose="020B0604020202020204" pitchFamily="34" charset="0"/>
              </a:rPr>
              <a:t>Supporting researchers with very different backgrounds</a:t>
            </a:r>
          </a:p>
          <a:p>
            <a:endParaRPr lang="en-GB" sz="9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Traditional research career vs. unusual route into research</a:t>
            </a:r>
          </a:p>
          <a:p>
            <a:pPr marL="285750" indent="-285750">
              <a:buFont typeface="Arial" panose="020B0604020202020204" pitchFamily="34" charset="0"/>
              <a:buChar char="•"/>
            </a:pPr>
            <a:endParaRPr lang="en-GB" sz="18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Traditional academic path vs. unusual path moving between sectors</a:t>
            </a:r>
          </a:p>
          <a:p>
            <a:endParaRPr lang="en-GB" sz="18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Focus on single topic and approach vs. move between disciplines and topics</a:t>
            </a:r>
          </a:p>
          <a:p>
            <a:endParaRPr lang="en-GB" sz="1800" dirty="0">
              <a:latin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rPr>
              <a:t>Career breaks vs. no career breaks</a:t>
            </a:r>
          </a:p>
          <a:p>
            <a:pPr marL="285750" indent="-285750">
              <a:buFont typeface="Arial" panose="020B0604020202020204" pitchFamily="34" charset="0"/>
              <a:buChar char="•"/>
            </a:pPr>
            <a:endParaRPr lang="en-GB" sz="1800" dirty="0">
              <a:latin typeface="Arial" panose="020B0604020202020204" pitchFamily="34" charset="0"/>
            </a:endParaRPr>
          </a:p>
        </p:txBody>
      </p:sp>
      <p:pic>
        <p:nvPicPr>
          <p:cNvPr id="7" name="Picture 6" descr="A dirt path next to a tree&#10;&#10;Description automatically generated">
            <a:extLst>
              <a:ext uri="{FF2B5EF4-FFF2-40B4-BE49-F238E27FC236}">
                <a16:creationId xmlns:a16="http://schemas.microsoft.com/office/drawing/2014/main" id="{3A3FE176-1B3A-464E-93B6-5DE07DF804DC}"/>
              </a:ext>
            </a:extLst>
          </p:cNvPr>
          <p:cNvPicPr>
            <a:picLocks noChangeAspect="1"/>
          </p:cNvPicPr>
          <p:nvPr/>
        </p:nvPicPr>
        <p:blipFill rotWithShape="1">
          <a:blip r:embed="rId4"/>
          <a:srcRect l="24201" r="15207"/>
          <a:stretch/>
        </p:blipFill>
        <p:spPr>
          <a:xfrm>
            <a:off x="6758834" y="1482624"/>
            <a:ext cx="2304352" cy="2550390"/>
          </a:xfrm>
          <a:prstGeom prst="rect">
            <a:avLst/>
          </a:prstGeom>
        </p:spPr>
      </p:pic>
    </p:spTree>
    <p:extLst>
      <p:ext uri="{BB962C8B-B14F-4D97-AF65-F5344CB8AC3E}">
        <p14:creationId xmlns:p14="http://schemas.microsoft.com/office/powerpoint/2010/main" val="367672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a:xfrm>
            <a:off x="386954" y="314747"/>
            <a:ext cx="7886700" cy="994172"/>
          </a:xfrm>
        </p:spPr>
        <p:txBody>
          <a:bodyPr>
            <a:normAutofit fontScale="90000"/>
          </a:bodyPr>
          <a:lstStyle/>
          <a:p>
            <a:r>
              <a:rPr lang="en-US" b="1" kern="1200" spc="-113" dirty="0">
                <a:solidFill>
                  <a:srgbClr val="2E2D62"/>
                </a:solidFill>
                <a:latin typeface="Arial" panose="020B0604020202020204" pitchFamily="34" charset="0"/>
                <a:cs typeface="Arial" panose="020B0604020202020204" pitchFamily="34" charset="0"/>
              </a:rPr>
              <a:t>Different contributions</a:t>
            </a: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3" name="Rectangle 2">
            <a:extLst>
              <a:ext uri="{FF2B5EF4-FFF2-40B4-BE49-F238E27FC236}">
                <a16:creationId xmlns:a16="http://schemas.microsoft.com/office/drawing/2014/main" id="{1F69AF03-754C-412C-B534-3269325BE671}"/>
              </a:ext>
            </a:extLst>
          </p:cNvPr>
          <p:cNvSpPr/>
          <p:nvPr/>
        </p:nvSpPr>
        <p:spPr>
          <a:xfrm>
            <a:off x="386954" y="928831"/>
            <a:ext cx="8245536" cy="584775"/>
          </a:xfrm>
          <a:prstGeom prst="rect">
            <a:avLst/>
          </a:prstGeom>
        </p:spPr>
        <p:txBody>
          <a:bodyPr wrap="square">
            <a:spAutoFit/>
          </a:bodyPr>
          <a:lstStyle/>
          <a:p>
            <a:endParaRPr lang="en-GB" sz="1600" dirty="0">
              <a:latin typeface="Arial" panose="020B0604020202020204" pitchFamily="34" charset="0"/>
            </a:endParaRPr>
          </a:p>
          <a:p>
            <a:pPr marL="285750" indent="-285750">
              <a:buFont typeface="Arial" panose="020B0604020202020204" pitchFamily="34" charset="0"/>
              <a:buChar char="•"/>
            </a:pPr>
            <a:endParaRPr lang="en-GB" sz="1600" dirty="0"/>
          </a:p>
        </p:txBody>
      </p:sp>
      <p:sp>
        <p:nvSpPr>
          <p:cNvPr id="5" name="Rectangle 4">
            <a:extLst>
              <a:ext uri="{FF2B5EF4-FFF2-40B4-BE49-F238E27FC236}">
                <a16:creationId xmlns:a16="http://schemas.microsoft.com/office/drawing/2014/main" id="{B554A67C-9336-45AB-9DF5-223C66055B40}"/>
              </a:ext>
            </a:extLst>
          </p:cNvPr>
          <p:cNvSpPr/>
          <p:nvPr/>
        </p:nvSpPr>
        <p:spPr>
          <a:xfrm>
            <a:off x="449232" y="872988"/>
            <a:ext cx="5739533" cy="3123932"/>
          </a:xfrm>
          <a:prstGeom prst="rect">
            <a:avLst/>
          </a:prstGeom>
        </p:spPr>
        <p:txBody>
          <a:bodyPr wrap="square">
            <a:spAutoFit/>
          </a:bodyPr>
          <a:lstStyle/>
          <a:p>
            <a:r>
              <a:rPr lang="en-GB" sz="1800" b="1" dirty="0">
                <a:solidFill>
                  <a:srgbClr val="0070C0"/>
                </a:solidFill>
                <a:latin typeface="Arial" panose="020B0604020202020204" pitchFamily="34" charset="0"/>
              </a:rPr>
              <a:t>We need to support and incentivise multiple different wider contributions to the system</a:t>
            </a:r>
            <a:endParaRPr lang="en-GB" sz="1800" dirty="0">
              <a:latin typeface="Arial" panose="020B0604020202020204" pitchFamily="34" charset="0"/>
            </a:endParaRPr>
          </a:p>
          <a:p>
            <a:endParaRPr lang="en-GB" sz="800" dirty="0">
              <a:latin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rPr>
              <a:t>Teaching</a:t>
            </a:r>
          </a:p>
          <a:p>
            <a:pPr marL="285750" indent="-285750">
              <a:buFont typeface="Arial" panose="020B0604020202020204" pitchFamily="34" charset="0"/>
              <a:buChar char="•"/>
            </a:pPr>
            <a:endParaRPr lang="en-GB" sz="1700" dirty="0">
              <a:latin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rPr>
              <a:t>Training and mentoring the next generation of researchers</a:t>
            </a:r>
          </a:p>
          <a:p>
            <a:pPr marL="285750" indent="-285750">
              <a:buFont typeface="Arial" panose="020B0604020202020204" pitchFamily="34" charset="0"/>
              <a:buChar char="•"/>
            </a:pPr>
            <a:endParaRPr lang="en-GB" sz="1700" dirty="0">
              <a:latin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rPr>
              <a:t>Services to the system: refereeing, committees, conferences</a:t>
            </a:r>
          </a:p>
          <a:p>
            <a:pPr marL="285750" indent="-285750">
              <a:buFont typeface="Arial" panose="020B0604020202020204" pitchFamily="34" charset="0"/>
              <a:buChar char="•"/>
            </a:pPr>
            <a:endParaRPr lang="en-GB" sz="1700" dirty="0">
              <a:latin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rPr>
              <a:t>Policy or public engagement</a:t>
            </a:r>
          </a:p>
        </p:txBody>
      </p:sp>
      <p:pic>
        <p:nvPicPr>
          <p:cNvPr id="6" name="Picture 5" descr="A picture containing table, indoor, chair, wooden&#10;&#10;Description automatically generated">
            <a:extLst>
              <a:ext uri="{FF2B5EF4-FFF2-40B4-BE49-F238E27FC236}">
                <a16:creationId xmlns:a16="http://schemas.microsoft.com/office/drawing/2014/main" id="{C638E8EC-EDA3-425B-B386-1DC9D711129B}"/>
              </a:ext>
            </a:extLst>
          </p:cNvPr>
          <p:cNvPicPr>
            <a:picLocks noChangeAspect="1"/>
          </p:cNvPicPr>
          <p:nvPr/>
        </p:nvPicPr>
        <p:blipFill rotWithShape="1">
          <a:blip r:embed="rId4"/>
          <a:srcRect l="23551" r="18261"/>
          <a:stretch/>
        </p:blipFill>
        <p:spPr>
          <a:xfrm>
            <a:off x="6664705" y="1162828"/>
            <a:ext cx="2296415" cy="2817844"/>
          </a:xfrm>
          <a:prstGeom prst="rect">
            <a:avLst/>
          </a:prstGeom>
        </p:spPr>
      </p:pic>
    </p:spTree>
    <p:extLst>
      <p:ext uri="{BB962C8B-B14F-4D97-AF65-F5344CB8AC3E}">
        <p14:creationId xmlns:p14="http://schemas.microsoft.com/office/powerpoint/2010/main" val="4040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C037-7813-4201-B9AB-6FC38588089B}"/>
              </a:ext>
            </a:extLst>
          </p:cNvPr>
          <p:cNvSpPr>
            <a:spLocks noGrp="1"/>
          </p:cNvSpPr>
          <p:nvPr>
            <p:ph type="title"/>
          </p:nvPr>
        </p:nvSpPr>
        <p:spPr>
          <a:xfrm>
            <a:off x="380030" y="318778"/>
            <a:ext cx="7886700" cy="1039573"/>
          </a:xfrm>
        </p:spPr>
        <p:txBody>
          <a:bodyPr>
            <a:normAutofit fontScale="90000"/>
          </a:bodyPr>
          <a:lstStyle/>
          <a:p>
            <a:r>
              <a:rPr lang="en-US" b="1" kern="1200" spc="-113" dirty="0">
                <a:solidFill>
                  <a:srgbClr val="2E2D62"/>
                </a:solidFill>
                <a:latin typeface="Arial" panose="020B0604020202020204" pitchFamily="34" charset="0"/>
                <a:cs typeface="Arial" panose="020B0604020202020204" pitchFamily="34" charset="0"/>
              </a:rPr>
              <a:t>The Résumé for Researchers (R4R) </a:t>
            </a:r>
            <a:br>
              <a:rPr lang="en-US" b="1" kern="1200" spc="-113" dirty="0">
                <a:solidFill>
                  <a:srgbClr val="2E2D62"/>
                </a:solidFill>
                <a:latin typeface="Arial" panose="020B0604020202020204" pitchFamily="34" charset="0"/>
                <a:cs typeface="Arial" panose="020B0604020202020204" pitchFamily="34" charset="0"/>
              </a:rPr>
            </a:br>
            <a:endParaRPr lang="en-GB" dirty="0"/>
          </a:p>
        </p:txBody>
      </p:sp>
      <p:pic>
        <p:nvPicPr>
          <p:cNvPr id="18" name="Picture 17">
            <a:extLst>
              <a:ext uri="{FF2B5EF4-FFF2-40B4-BE49-F238E27FC236}">
                <a16:creationId xmlns:a16="http://schemas.microsoft.com/office/drawing/2014/main" id="{0CA8A5F9-7F4F-40AA-9643-A6C80FAC06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954" y="4403344"/>
            <a:ext cx="1234029" cy="363050"/>
          </a:xfrm>
          <a:prstGeom prst="rect">
            <a:avLst/>
          </a:prstGeom>
        </p:spPr>
      </p:pic>
      <p:sp>
        <p:nvSpPr>
          <p:cNvPr id="3" name="Rectangle 2">
            <a:extLst>
              <a:ext uri="{FF2B5EF4-FFF2-40B4-BE49-F238E27FC236}">
                <a16:creationId xmlns:a16="http://schemas.microsoft.com/office/drawing/2014/main" id="{1F69AF03-754C-412C-B534-3269325BE671}"/>
              </a:ext>
            </a:extLst>
          </p:cNvPr>
          <p:cNvSpPr/>
          <p:nvPr/>
        </p:nvSpPr>
        <p:spPr>
          <a:xfrm>
            <a:off x="449232" y="872988"/>
            <a:ext cx="5540088" cy="2000548"/>
          </a:xfrm>
          <a:prstGeom prst="rect">
            <a:avLst/>
          </a:prstGeom>
        </p:spPr>
        <p:txBody>
          <a:bodyPr wrap="square">
            <a:spAutoFit/>
          </a:bodyPr>
          <a:lstStyle/>
          <a:p>
            <a:endParaRPr lang="en-GB" sz="1600" dirty="0">
              <a:latin typeface="Arial" panose="020B0604020202020204" pitchFamily="34" charset="0"/>
            </a:endParaRPr>
          </a:p>
          <a:p>
            <a:r>
              <a:rPr lang="en-GB" sz="1800" b="1" dirty="0">
                <a:solidFill>
                  <a:srgbClr val="0070C0"/>
                </a:solidFill>
                <a:latin typeface="Arial" panose="020B0604020202020204" pitchFamily="34" charset="0"/>
              </a:rPr>
              <a:t>UKRI committed to rolling this out across the sector</a:t>
            </a:r>
          </a:p>
          <a:p>
            <a:pPr marL="285750" indent="-285750">
              <a:buFont typeface="Arial" panose="020B0604020202020204" pitchFamily="34" charset="0"/>
              <a:buChar char="•"/>
            </a:pPr>
            <a:endParaRPr lang="en-GB" sz="1800" dirty="0">
              <a:solidFill>
                <a:schemeClr val="tx1"/>
              </a:solidFill>
              <a:latin typeface="Arial" panose="020B0604020202020204" pitchFamily="34" charset="0"/>
            </a:endParaRPr>
          </a:p>
          <a:p>
            <a:r>
              <a:rPr lang="en-GB" sz="1800" dirty="0">
                <a:solidFill>
                  <a:schemeClr val="tx1"/>
                </a:solidFill>
                <a:latin typeface="Arial" panose="020B0604020202020204" pitchFamily="34" charset="0"/>
              </a:rPr>
              <a:t>Narrative CV providing the opportunity to present contributions in 4 areas using diverse evidence types:</a:t>
            </a:r>
          </a:p>
        </p:txBody>
      </p:sp>
      <p:sp>
        <p:nvSpPr>
          <p:cNvPr id="5" name="TextBox 4">
            <a:extLst>
              <a:ext uri="{FF2B5EF4-FFF2-40B4-BE49-F238E27FC236}">
                <a16:creationId xmlns:a16="http://schemas.microsoft.com/office/drawing/2014/main" id="{81B18B4F-8305-4990-B5D6-64C59C14162F}"/>
              </a:ext>
            </a:extLst>
          </p:cNvPr>
          <p:cNvSpPr txBox="1"/>
          <p:nvPr/>
        </p:nvSpPr>
        <p:spPr>
          <a:xfrm>
            <a:off x="1302219" y="2531964"/>
            <a:ext cx="4287876"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Contributions to Knowledge</a:t>
            </a:r>
          </a:p>
          <a:p>
            <a:pPr marL="285750" indent="-285750">
              <a:buFont typeface="Arial" panose="020B0604020202020204" pitchFamily="34" charset="0"/>
              <a:buChar char="•"/>
            </a:pPr>
            <a:r>
              <a:rPr lang="en-GB" sz="1600" dirty="0"/>
              <a:t>Supporting people</a:t>
            </a:r>
          </a:p>
          <a:p>
            <a:pPr marL="285750" indent="-285750">
              <a:buFont typeface="Arial" panose="020B0604020202020204" pitchFamily="34" charset="0"/>
              <a:buChar char="•"/>
            </a:pPr>
            <a:r>
              <a:rPr lang="en-GB" sz="1600" dirty="0"/>
              <a:t>Contributions to the research community</a:t>
            </a:r>
          </a:p>
          <a:p>
            <a:pPr marL="285750" indent="-285750">
              <a:buFont typeface="Arial" panose="020B0604020202020204" pitchFamily="34" charset="0"/>
              <a:buChar char="•"/>
            </a:pPr>
            <a:r>
              <a:rPr lang="en-GB" sz="1600" dirty="0"/>
              <a:t>Engagement with wider stakeholders</a:t>
            </a:r>
          </a:p>
        </p:txBody>
      </p:sp>
      <p:sp>
        <p:nvSpPr>
          <p:cNvPr id="7" name="TextBox 6">
            <a:extLst>
              <a:ext uri="{FF2B5EF4-FFF2-40B4-BE49-F238E27FC236}">
                <a16:creationId xmlns:a16="http://schemas.microsoft.com/office/drawing/2014/main" id="{0FD26072-B5DD-4BCF-A74E-EFBDDF3EF2CE}"/>
              </a:ext>
            </a:extLst>
          </p:cNvPr>
          <p:cNvSpPr txBox="1"/>
          <p:nvPr/>
        </p:nvSpPr>
        <p:spPr>
          <a:xfrm>
            <a:off x="449232" y="3675331"/>
            <a:ext cx="4968027" cy="646331"/>
          </a:xfrm>
          <a:prstGeom prst="rect">
            <a:avLst/>
          </a:prstGeom>
          <a:noFill/>
        </p:spPr>
        <p:txBody>
          <a:bodyPr wrap="none" rtlCol="0">
            <a:spAutoFit/>
          </a:bodyPr>
          <a:lstStyle/>
          <a:p>
            <a:r>
              <a:rPr lang="en-GB" sz="1800" dirty="0"/>
              <a:t>This allows people with different backgrounds, </a:t>
            </a:r>
          </a:p>
          <a:p>
            <a:r>
              <a:rPr lang="en-GB" sz="1800" dirty="0"/>
              <a:t>contributing in different ways to be compared</a:t>
            </a:r>
          </a:p>
        </p:txBody>
      </p:sp>
      <p:sp>
        <p:nvSpPr>
          <p:cNvPr id="8" name="TextBox 7">
            <a:extLst>
              <a:ext uri="{FF2B5EF4-FFF2-40B4-BE49-F238E27FC236}">
                <a16:creationId xmlns:a16="http://schemas.microsoft.com/office/drawing/2014/main" id="{491EAA93-A326-44C7-A359-278862A73225}"/>
              </a:ext>
            </a:extLst>
          </p:cNvPr>
          <p:cNvSpPr txBox="1"/>
          <p:nvPr/>
        </p:nvSpPr>
        <p:spPr>
          <a:xfrm>
            <a:off x="7463663" y="3675331"/>
            <a:ext cx="1338828" cy="230832"/>
          </a:xfrm>
          <a:prstGeom prst="rect">
            <a:avLst/>
          </a:prstGeom>
          <a:noFill/>
        </p:spPr>
        <p:txBody>
          <a:bodyPr wrap="none" rtlCol="0">
            <a:spAutoFit/>
          </a:bodyPr>
          <a:lstStyle/>
          <a:p>
            <a:r>
              <a:rPr lang="en-GB" sz="900" dirty="0"/>
              <a:t>https://</a:t>
            </a:r>
            <a:r>
              <a:rPr lang="en-GB" sz="900" dirty="0" err="1"/>
              <a:t>royalsociety.org</a:t>
            </a:r>
            <a:endParaRPr lang="en-GB" sz="900" dirty="0"/>
          </a:p>
        </p:txBody>
      </p:sp>
      <p:pic>
        <p:nvPicPr>
          <p:cNvPr id="4" name="Picture 2">
            <a:extLst>
              <a:ext uri="{FF2B5EF4-FFF2-40B4-BE49-F238E27FC236}">
                <a16:creationId xmlns:a16="http://schemas.microsoft.com/office/drawing/2014/main" id="{705661D5-066C-42E4-86E7-59D639E6E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226" y="1612961"/>
            <a:ext cx="2586874" cy="206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4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BE92-76DD-43AD-9241-5FA4E665C867}"/>
              </a:ext>
            </a:extLst>
          </p:cNvPr>
          <p:cNvSpPr>
            <a:spLocks noGrp="1"/>
          </p:cNvSpPr>
          <p:nvPr>
            <p:ph type="title"/>
          </p:nvPr>
        </p:nvSpPr>
        <p:spPr/>
        <p:txBody>
          <a:bodyPr/>
          <a:lstStyle/>
          <a:p>
            <a:r>
              <a:rPr lang="en-GB"/>
              <a:t>UK Govt. People and Culture Strategy</a:t>
            </a:r>
          </a:p>
        </p:txBody>
      </p:sp>
      <p:sp>
        <p:nvSpPr>
          <p:cNvPr id="4" name="Rectangle 3">
            <a:extLst>
              <a:ext uri="{FF2B5EF4-FFF2-40B4-BE49-F238E27FC236}">
                <a16:creationId xmlns:a16="http://schemas.microsoft.com/office/drawing/2014/main" id="{85109C4E-EFC3-4734-8D5A-67A806564745}"/>
              </a:ext>
            </a:extLst>
          </p:cNvPr>
          <p:cNvSpPr/>
          <p:nvPr/>
        </p:nvSpPr>
        <p:spPr>
          <a:xfrm>
            <a:off x="387158" y="1187772"/>
            <a:ext cx="6231756" cy="2898229"/>
          </a:xfrm>
          <a:prstGeom prst="rect">
            <a:avLst/>
          </a:prstGeom>
        </p:spPr>
        <p:txBody>
          <a:bodyPr wrap="square">
            <a:spAutoFit/>
          </a:bodyPr>
          <a:lstStyle/>
          <a:p>
            <a:pPr marR="0" lvl="0" algn="l" defTabSz="914400" rtl="0" eaLnBrk="1" fontAlgn="auto" latinLnBrk="0" hangingPunct="1">
              <a:lnSpc>
                <a:spcPct val="100000"/>
              </a:lnSpc>
              <a:spcBef>
                <a:spcPts val="400"/>
              </a:spcBef>
              <a:spcAft>
                <a:spcPts val="400"/>
              </a:spcAft>
              <a:buClr>
                <a:srgbClr val="0070C0"/>
              </a:buClr>
              <a:buSzTx/>
              <a:tabLst/>
              <a:defRPr/>
            </a:pPr>
            <a:r>
              <a:rPr lang="en-GB" sz="1800" dirty="0">
                <a:solidFill>
                  <a:prstClr val="black"/>
                </a:solidFill>
                <a:latin typeface="Arial" panose="020B0604020202020204" pitchFamily="34" charset="0"/>
                <a:cs typeface="Arial" panose="020B0604020202020204" pitchFamily="34" charset="0"/>
              </a:rPr>
              <a:t>Actions include:</a:t>
            </a:r>
          </a:p>
          <a:p>
            <a:pPr marL="342900" marR="0" lvl="0" indent="-3429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Develop New Deal for PGR students – UKRI-led consultation</a:t>
            </a:r>
          </a:p>
          <a:p>
            <a:pPr marL="342900" marR="0" lvl="0" indent="-3429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Forum for Tackling Bullying and Harassment – encouraging sector-wide engagement</a:t>
            </a:r>
          </a:p>
          <a:p>
            <a:pPr marL="342900" marR="0" lvl="0" indent="-3429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Review of peer review</a:t>
            </a:r>
          </a:p>
          <a:p>
            <a:pPr marL="342900" marR="0" lvl="0" indent="-3429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Incentivise improving culture in Research Assessment</a:t>
            </a:r>
          </a:p>
          <a:p>
            <a:pPr marL="342900" marR="0" lvl="0" indent="-3429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endParaRPr lang="en-GB" sz="2300" dirty="0">
              <a:solidFill>
                <a:prstClr val="black"/>
              </a:solidFill>
              <a:latin typeface="Arial" panose="020B0604020202020204" pitchFamily="34" charset="0"/>
              <a:cs typeface="Arial" panose="020B0604020202020204" pitchFamily="34" charset="0"/>
            </a:endParaRPr>
          </a:p>
        </p:txBody>
      </p:sp>
      <p:pic>
        <p:nvPicPr>
          <p:cNvPr id="5" name="Picture 2" descr="Photo Of People Doing Handshakes">
            <a:extLst>
              <a:ext uri="{FF2B5EF4-FFF2-40B4-BE49-F238E27FC236}">
                <a16:creationId xmlns:a16="http://schemas.microsoft.com/office/drawing/2014/main" id="{2AC330F9-ABDC-4455-AFA7-2C3CE8AF9C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40" r="20480"/>
          <a:stretch/>
        </p:blipFill>
        <p:spPr bwMode="auto">
          <a:xfrm>
            <a:off x="6466806" y="1312950"/>
            <a:ext cx="2203199" cy="243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41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0CC1C-97EF-0544-B2F7-4B3119E21396}"/>
              </a:ext>
            </a:extLst>
          </p:cNvPr>
          <p:cNvPicPr>
            <a:picLocks noChangeAspect="1"/>
          </p:cNvPicPr>
          <p:nvPr/>
        </p:nvPicPr>
        <p:blipFill rotWithShape="1">
          <a:blip r:embed="rId4"/>
          <a:srcRect l="44917" b="49091"/>
          <a:stretch/>
        </p:blipFill>
        <p:spPr>
          <a:xfrm>
            <a:off x="4107202" y="0"/>
            <a:ext cx="5036798" cy="2618509"/>
          </a:xfrm>
          <a:prstGeom prst="rect">
            <a:avLst/>
          </a:prstGeom>
        </p:spPr>
      </p:pic>
      <p:sp>
        <p:nvSpPr>
          <p:cNvPr id="8" name="Rectangle 7">
            <a:extLst>
              <a:ext uri="{FF2B5EF4-FFF2-40B4-BE49-F238E27FC236}">
                <a16:creationId xmlns:a16="http://schemas.microsoft.com/office/drawing/2014/main" id="{878D6094-096F-3543-BE57-9BA72D99FD50}"/>
              </a:ext>
            </a:extLst>
          </p:cNvPr>
          <p:cNvSpPr/>
          <p:nvPr/>
        </p:nvSpPr>
        <p:spPr>
          <a:xfrm>
            <a:off x="730477" y="4428191"/>
            <a:ext cx="1408562" cy="276999"/>
          </a:xfrm>
          <a:prstGeom prst="rect">
            <a:avLst/>
          </a:prstGeom>
        </p:spPr>
        <p:txBody>
          <a:bodyPr wrap="square">
            <a:spAutoFit/>
          </a:bodyPr>
          <a:lstStyle/>
          <a:p>
            <a:pPr defTabSz="685800">
              <a:buClrTx/>
            </a:pPr>
            <a:r>
              <a:rPr lang="en-GB" sz="1200" kern="1200">
                <a:solidFill>
                  <a:srgbClr val="FFFFFF"/>
                </a:solidFill>
                <a:latin typeface="Arial" panose="020B0604020202020204" pitchFamily="34" charset="0"/>
                <a:ea typeface="+mn-ea"/>
                <a:cs typeface="Arial" panose="020B0604020202020204" pitchFamily="34" charset="0"/>
              </a:rPr>
              <a:t>@</a:t>
            </a:r>
            <a:r>
              <a:rPr lang="en-GB" sz="1200" kern="1200" err="1">
                <a:solidFill>
                  <a:srgbClr val="FFFFFF"/>
                </a:solidFill>
                <a:latin typeface="Arial" panose="020B0604020202020204" pitchFamily="34" charset="0"/>
                <a:ea typeface="+mn-ea"/>
                <a:cs typeface="Arial" panose="020B0604020202020204" pitchFamily="34" charset="0"/>
              </a:rPr>
              <a:t>UKRI_news</a:t>
            </a:r>
            <a:endParaRPr lang="en-GB" sz="1200" kern="1200">
              <a:solidFill>
                <a:srgbClr val="FFFFFF"/>
              </a:solidFill>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D8683CE8-823D-F541-9384-AC0684CFF160}"/>
              </a:ext>
            </a:extLst>
          </p:cNvPr>
          <p:cNvPicPr>
            <a:picLocks noChangeAspect="1"/>
          </p:cNvPicPr>
          <p:nvPr/>
        </p:nvPicPr>
        <p:blipFill>
          <a:blip r:embed="rId5"/>
          <a:stretch>
            <a:fillRect/>
          </a:stretch>
        </p:blipFill>
        <p:spPr>
          <a:xfrm>
            <a:off x="386953" y="4401382"/>
            <a:ext cx="333002" cy="327956"/>
          </a:xfrm>
          <a:prstGeom prst="rect">
            <a:avLst/>
          </a:prstGeom>
        </p:spPr>
      </p:pic>
      <p:pic>
        <p:nvPicPr>
          <p:cNvPr id="15" name="Picture 14">
            <a:extLst>
              <a:ext uri="{FF2B5EF4-FFF2-40B4-BE49-F238E27FC236}">
                <a16:creationId xmlns:a16="http://schemas.microsoft.com/office/drawing/2014/main" id="{86BF0F43-BD73-0D4B-ABD7-E9BEC0B3D67F}"/>
              </a:ext>
            </a:extLst>
          </p:cNvPr>
          <p:cNvPicPr>
            <a:picLocks noChangeAspect="1"/>
          </p:cNvPicPr>
          <p:nvPr/>
        </p:nvPicPr>
        <p:blipFill>
          <a:blip r:embed="rId6"/>
          <a:stretch>
            <a:fillRect/>
          </a:stretch>
        </p:blipFill>
        <p:spPr>
          <a:xfrm>
            <a:off x="386953" y="384572"/>
            <a:ext cx="2476769" cy="728663"/>
          </a:xfrm>
          <a:prstGeom prst="rect">
            <a:avLst/>
          </a:prstGeom>
        </p:spPr>
      </p:pic>
      <p:sp>
        <p:nvSpPr>
          <p:cNvPr id="6" name="Rectangle 5">
            <a:extLst>
              <a:ext uri="{FF2B5EF4-FFF2-40B4-BE49-F238E27FC236}">
                <a16:creationId xmlns:a16="http://schemas.microsoft.com/office/drawing/2014/main" id="{7B4A3FDD-19C9-BF49-B24F-CE2A5112CA4D}"/>
              </a:ext>
            </a:extLst>
          </p:cNvPr>
          <p:cNvSpPr/>
          <p:nvPr/>
        </p:nvSpPr>
        <p:spPr>
          <a:xfrm>
            <a:off x="2319527" y="4428191"/>
            <a:ext cx="2129811" cy="276999"/>
          </a:xfrm>
          <a:prstGeom prst="rect">
            <a:avLst/>
          </a:prstGeom>
        </p:spPr>
        <p:txBody>
          <a:bodyPr wrap="square">
            <a:spAutoFit/>
          </a:bodyPr>
          <a:lstStyle/>
          <a:p>
            <a:pPr defTabSz="685800">
              <a:buClrTx/>
            </a:pPr>
            <a:r>
              <a:rPr lang="en-GB" sz="1200" kern="1200">
                <a:solidFill>
                  <a:srgbClr val="FFFFFF"/>
                </a:solidFill>
                <a:latin typeface="Arial" panose="020B0604020202020204" pitchFamily="34" charset="0"/>
                <a:ea typeface="+mn-ea"/>
                <a:cs typeface="Arial" panose="020B0604020202020204" pitchFamily="34" charset="0"/>
              </a:rPr>
              <a:t>UK Research and Innovation</a:t>
            </a:r>
          </a:p>
        </p:txBody>
      </p:sp>
      <p:pic>
        <p:nvPicPr>
          <p:cNvPr id="14" name="Picture 13">
            <a:extLst>
              <a:ext uri="{FF2B5EF4-FFF2-40B4-BE49-F238E27FC236}">
                <a16:creationId xmlns:a16="http://schemas.microsoft.com/office/drawing/2014/main" id="{935B6D4A-C372-D049-B86A-F6CB9A9BBC3C}"/>
              </a:ext>
            </a:extLst>
          </p:cNvPr>
          <p:cNvPicPr>
            <a:picLocks noChangeAspect="1"/>
          </p:cNvPicPr>
          <p:nvPr/>
        </p:nvPicPr>
        <p:blipFill>
          <a:blip r:embed="rId7"/>
          <a:stretch>
            <a:fillRect/>
          </a:stretch>
        </p:blipFill>
        <p:spPr>
          <a:xfrm>
            <a:off x="1973959" y="4399176"/>
            <a:ext cx="330161" cy="330161"/>
          </a:xfrm>
          <a:prstGeom prst="rect">
            <a:avLst/>
          </a:prstGeom>
        </p:spPr>
      </p:pic>
      <p:sp>
        <p:nvSpPr>
          <p:cNvPr id="16" name="Rectangle 15">
            <a:extLst>
              <a:ext uri="{FF2B5EF4-FFF2-40B4-BE49-F238E27FC236}">
                <a16:creationId xmlns:a16="http://schemas.microsoft.com/office/drawing/2014/main" id="{149305D5-1B92-6F43-937E-983A1B51F783}"/>
              </a:ext>
            </a:extLst>
          </p:cNvPr>
          <p:cNvSpPr/>
          <p:nvPr/>
        </p:nvSpPr>
        <p:spPr>
          <a:xfrm>
            <a:off x="4853643" y="4428191"/>
            <a:ext cx="2129811" cy="276999"/>
          </a:xfrm>
          <a:prstGeom prst="rect">
            <a:avLst/>
          </a:prstGeom>
        </p:spPr>
        <p:txBody>
          <a:bodyPr wrap="square">
            <a:spAutoFit/>
          </a:bodyPr>
          <a:lstStyle/>
          <a:p>
            <a:pPr defTabSz="685800">
              <a:buClrTx/>
            </a:pPr>
            <a:r>
              <a:rPr lang="en-GB" sz="1200" kern="1200">
                <a:solidFill>
                  <a:srgbClr val="FFFFFF"/>
                </a:solidFill>
                <a:latin typeface="Arial" panose="020B0604020202020204" pitchFamily="34" charset="0"/>
                <a:ea typeface="+mn-ea"/>
                <a:cs typeface="Arial" panose="020B0604020202020204" pitchFamily="34" charset="0"/>
              </a:rPr>
              <a:t>UK Research and Innovation</a:t>
            </a:r>
          </a:p>
        </p:txBody>
      </p:sp>
      <p:pic>
        <p:nvPicPr>
          <p:cNvPr id="20" name="Picture 19">
            <a:extLst>
              <a:ext uri="{FF2B5EF4-FFF2-40B4-BE49-F238E27FC236}">
                <a16:creationId xmlns:a16="http://schemas.microsoft.com/office/drawing/2014/main" id="{7D5E3612-F49A-3040-A0B2-3C10F806653D}"/>
              </a:ext>
            </a:extLst>
          </p:cNvPr>
          <p:cNvPicPr>
            <a:picLocks noChangeAspect="1"/>
          </p:cNvPicPr>
          <p:nvPr/>
        </p:nvPicPr>
        <p:blipFill>
          <a:blip r:embed="rId8"/>
          <a:stretch>
            <a:fillRect/>
          </a:stretch>
        </p:blipFill>
        <p:spPr>
          <a:xfrm>
            <a:off x="4515778" y="4399176"/>
            <a:ext cx="330161" cy="330161"/>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95486C-8CAC-4C30-BCE3-BEF5CB5149D5}"/>
              </a:ext>
            </a:extLst>
          </p:cNvPr>
          <p:cNvSpPr txBox="1"/>
          <p:nvPr/>
        </p:nvSpPr>
        <p:spPr>
          <a:xfrm>
            <a:off x="107162" y="111199"/>
            <a:ext cx="836989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700" b="1" i="0" u="none" strike="noStrike" kern="0" cap="none" spc="0" normalizeH="0" baseline="0" noProof="0">
                <a:ln>
                  <a:noFill/>
                </a:ln>
                <a:solidFill>
                  <a:srgbClr val="2E2D62"/>
                </a:solidFill>
                <a:effectLst/>
                <a:uLnTx/>
                <a:uFillTx/>
                <a:latin typeface="Roboto" panose="02000000000000000000" pitchFamily="2" charset="0"/>
                <a:ea typeface="Roboto" panose="02000000000000000000" pitchFamily="2" charset="0"/>
                <a:cs typeface="Arial"/>
                <a:sym typeface="Arial"/>
              </a:rPr>
              <a:t>The UKRI Portfolio</a:t>
            </a:r>
          </a:p>
        </p:txBody>
      </p:sp>
      <p:sp>
        <p:nvSpPr>
          <p:cNvPr id="11" name="TextBox 10">
            <a:extLst>
              <a:ext uri="{FF2B5EF4-FFF2-40B4-BE49-F238E27FC236}">
                <a16:creationId xmlns:a16="http://schemas.microsoft.com/office/drawing/2014/main" id="{4CFF4DA1-1303-4A96-A99C-B1BCDD931EB3}"/>
              </a:ext>
            </a:extLst>
          </p:cNvPr>
          <p:cNvSpPr txBox="1"/>
          <p:nvPr/>
        </p:nvSpPr>
        <p:spPr>
          <a:xfrm>
            <a:off x="131988" y="854323"/>
            <a:ext cx="2466417" cy="242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In 21/22 we will invest (% of budget):</a:t>
            </a:r>
          </a:p>
        </p:txBody>
      </p:sp>
      <p:sp>
        <p:nvSpPr>
          <p:cNvPr id="12" name="TextBox 11">
            <a:extLst>
              <a:ext uri="{FF2B5EF4-FFF2-40B4-BE49-F238E27FC236}">
                <a16:creationId xmlns:a16="http://schemas.microsoft.com/office/drawing/2014/main" id="{6B66440B-530A-4F63-9875-C6A32953BAD7}"/>
              </a:ext>
            </a:extLst>
          </p:cNvPr>
          <p:cNvSpPr txBox="1"/>
          <p:nvPr/>
        </p:nvSpPr>
        <p:spPr>
          <a:xfrm>
            <a:off x="523346" y="1190333"/>
            <a:ext cx="2443841" cy="392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£690m in </a:t>
            </a:r>
            <a:r>
              <a:rPr kumimoji="0" lang="en-GB" sz="975" b="1" i="0" u="none" strike="noStrike" kern="0" cap="none" spc="0" normalizeH="0" baseline="0" noProof="0">
                <a:ln>
                  <a:noFill/>
                </a:ln>
                <a:solidFill>
                  <a:srgbClr val="923D9D"/>
                </a:solidFill>
                <a:effectLst/>
                <a:uLnTx/>
                <a:uFillTx/>
                <a:latin typeface="Roboto" panose="02000000000000000000" pitchFamily="2" charset="0"/>
                <a:ea typeface="Roboto" panose="02000000000000000000" pitchFamily="2" charset="0"/>
                <a:cs typeface="Arial"/>
                <a:sym typeface="Arial"/>
              </a:rPr>
              <a:t>PhD students/skills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(9%)</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£180m in </a:t>
            </a:r>
            <a:r>
              <a:rPr kumimoji="0" lang="en-GB" sz="975" b="1" i="0" u="none" strike="noStrike" kern="0" cap="none" spc="0" normalizeH="0" baseline="0" noProof="0">
                <a:ln>
                  <a:noFill/>
                </a:ln>
                <a:solidFill>
                  <a:srgbClr val="923D9D"/>
                </a:solidFill>
                <a:effectLst/>
                <a:uLnTx/>
                <a:uFillTx/>
                <a:latin typeface="Roboto" panose="02000000000000000000" pitchFamily="2" charset="0"/>
                <a:ea typeface="Roboto" panose="02000000000000000000" pitchFamily="2" charset="0"/>
                <a:cs typeface="Arial"/>
                <a:sym typeface="Arial"/>
              </a:rPr>
              <a:t>fellowships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(2%)</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p:txBody>
      </p:sp>
      <p:sp>
        <p:nvSpPr>
          <p:cNvPr id="13" name="TextBox 12">
            <a:extLst>
              <a:ext uri="{FF2B5EF4-FFF2-40B4-BE49-F238E27FC236}">
                <a16:creationId xmlns:a16="http://schemas.microsoft.com/office/drawing/2014/main" id="{47D72656-3875-4CD9-A80E-788EFDB0632A}"/>
              </a:ext>
            </a:extLst>
          </p:cNvPr>
          <p:cNvSpPr txBox="1"/>
          <p:nvPr/>
        </p:nvSpPr>
        <p:spPr>
          <a:xfrm>
            <a:off x="540964" y="1681512"/>
            <a:ext cx="2675933" cy="392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£950m in </a:t>
            </a:r>
            <a:r>
              <a:rPr kumimoji="0" lang="en-GB" sz="975" b="1" i="0" u="none" strike="noStrike" kern="0" cap="none" spc="0" normalizeH="0" baseline="0" noProof="0">
                <a:ln>
                  <a:noFill/>
                </a:ln>
                <a:solidFill>
                  <a:srgbClr val="1E5DF8"/>
                </a:solidFill>
                <a:effectLst/>
                <a:uLnTx/>
                <a:uFillTx/>
                <a:latin typeface="Roboto" panose="02000000000000000000" pitchFamily="2" charset="0"/>
                <a:ea typeface="Roboto" panose="02000000000000000000" pitchFamily="2" charset="0"/>
                <a:cs typeface="Arial"/>
                <a:sym typeface="Arial"/>
              </a:rPr>
              <a:t>responsive research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£530m in </a:t>
            </a:r>
            <a:r>
              <a:rPr kumimoji="0" lang="en-GB" sz="975" b="1" i="0" u="none" strike="noStrike" kern="0" cap="none" spc="0" normalizeH="0" baseline="0" noProof="0">
                <a:ln>
                  <a:noFill/>
                </a:ln>
                <a:solidFill>
                  <a:srgbClr val="1E5DF8"/>
                </a:solidFill>
                <a:effectLst/>
                <a:uLnTx/>
                <a:uFillTx/>
                <a:latin typeface="Roboto" panose="02000000000000000000" pitchFamily="2" charset="0"/>
                <a:ea typeface="Roboto" panose="02000000000000000000" pitchFamily="2" charset="0"/>
                <a:cs typeface="Arial"/>
                <a:sym typeface="Arial"/>
              </a:rPr>
              <a:t>research targeting priorities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(7%)</a:t>
            </a:r>
          </a:p>
        </p:txBody>
      </p:sp>
      <p:sp>
        <p:nvSpPr>
          <p:cNvPr id="14" name="TextBox 13">
            <a:extLst>
              <a:ext uri="{FF2B5EF4-FFF2-40B4-BE49-F238E27FC236}">
                <a16:creationId xmlns:a16="http://schemas.microsoft.com/office/drawing/2014/main" id="{C0DE2A37-F0A5-493E-8297-9F65812C8C31}"/>
              </a:ext>
            </a:extLst>
          </p:cNvPr>
          <p:cNvSpPr txBox="1"/>
          <p:nvPr/>
        </p:nvSpPr>
        <p:spPr>
          <a:xfrm>
            <a:off x="515413" y="2228324"/>
            <a:ext cx="3043556" cy="542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£1,680m in </a:t>
            </a:r>
            <a:r>
              <a:rPr kumimoji="0" lang="en-GB" sz="975" b="1" i="0" u="none" strike="noStrike" kern="0" cap="none" spc="0" normalizeH="0" baseline="0" noProof="0">
                <a:ln>
                  <a:noFill/>
                </a:ln>
                <a:solidFill>
                  <a:srgbClr val="FF6900"/>
                </a:solidFill>
                <a:effectLst/>
                <a:uLnTx/>
                <a:uFillTx/>
                <a:latin typeface="Roboto" panose="02000000000000000000" pitchFamily="2" charset="0"/>
                <a:ea typeface="Roboto" panose="02000000000000000000" pitchFamily="2" charset="0"/>
                <a:cs typeface="Arial"/>
                <a:sym typeface="Arial"/>
              </a:rPr>
              <a:t>university research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(QR) (21%)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£980m in </a:t>
            </a:r>
            <a:r>
              <a:rPr kumimoji="0" lang="en-GB" sz="975" b="1" i="0" u="none" strike="noStrike" kern="0" cap="none" spc="0" normalizeH="0" baseline="0" noProof="0">
                <a:ln>
                  <a:noFill/>
                </a:ln>
                <a:solidFill>
                  <a:srgbClr val="FF6900"/>
                </a:solidFill>
                <a:effectLst/>
                <a:uLnTx/>
                <a:uFillTx/>
                <a:latin typeface="Roboto" panose="02000000000000000000" pitchFamily="2" charset="0"/>
                <a:ea typeface="Roboto" panose="02000000000000000000" pitchFamily="2" charset="0"/>
                <a:cs typeface="Arial"/>
                <a:sym typeface="Arial"/>
              </a:rPr>
              <a:t>infrastructure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£850m in </a:t>
            </a:r>
            <a:r>
              <a:rPr kumimoji="0" lang="en-GB" sz="975" b="1" i="0" u="none" strike="noStrike" kern="0" cap="none" spc="0" normalizeH="0" baseline="0" noProof="0">
                <a:ln>
                  <a:noFill/>
                </a:ln>
                <a:solidFill>
                  <a:srgbClr val="FF6900"/>
                </a:solidFill>
                <a:effectLst/>
                <a:uLnTx/>
                <a:uFillTx/>
                <a:latin typeface="Roboto" panose="02000000000000000000" pitchFamily="2" charset="0"/>
                <a:ea typeface="Roboto" panose="02000000000000000000" pitchFamily="2" charset="0"/>
                <a:cs typeface="Arial"/>
                <a:sym typeface="Arial"/>
              </a:rPr>
              <a:t>research</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a:t>
            </a:r>
            <a:r>
              <a:rPr kumimoji="0" lang="en-GB" sz="975" b="1" i="0" u="none" strike="noStrike" kern="0" cap="none" spc="0" normalizeH="0" baseline="0" noProof="0">
                <a:ln>
                  <a:noFill/>
                </a:ln>
                <a:solidFill>
                  <a:srgbClr val="FF6900"/>
                </a:solidFill>
                <a:effectLst/>
                <a:uLnTx/>
                <a:uFillTx/>
                <a:latin typeface="Roboto" panose="02000000000000000000" pitchFamily="2" charset="0"/>
                <a:ea typeface="Roboto" panose="02000000000000000000" pitchFamily="2" charset="0"/>
                <a:cs typeface="Arial"/>
                <a:sym typeface="Arial"/>
              </a:rPr>
              <a:t>institutes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(11%)</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p:txBody>
      </p:sp>
      <p:sp>
        <p:nvSpPr>
          <p:cNvPr id="15" name="TextBox 14">
            <a:extLst>
              <a:ext uri="{FF2B5EF4-FFF2-40B4-BE49-F238E27FC236}">
                <a16:creationId xmlns:a16="http://schemas.microsoft.com/office/drawing/2014/main" id="{6C74ABC5-8E76-4BA9-8F5F-67AD1453706F}"/>
              </a:ext>
            </a:extLst>
          </p:cNvPr>
          <p:cNvSpPr txBox="1"/>
          <p:nvPr/>
        </p:nvSpPr>
        <p:spPr>
          <a:xfrm>
            <a:off x="515070" y="2872133"/>
            <a:ext cx="3043556" cy="542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£540m in </a:t>
            </a:r>
            <a:r>
              <a:rPr kumimoji="0" lang="en-GB" sz="975" b="1" i="0" u="none" strike="noStrike" kern="0" cap="none" spc="0" normalizeH="0" baseline="0" noProof="0">
                <a:ln>
                  <a:noFill/>
                </a:ln>
                <a:solidFill>
                  <a:srgbClr val="16978A"/>
                </a:solidFill>
                <a:effectLst/>
                <a:uLnTx/>
                <a:uFillTx/>
                <a:latin typeface="Roboto" panose="02000000000000000000" pitchFamily="2" charset="0"/>
                <a:ea typeface="Roboto" panose="02000000000000000000" pitchFamily="2" charset="0"/>
                <a:cs typeface="Arial"/>
                <a:sym typeface="Arial"/>
              </a:rPr>
              <a:t>challenge-led funding</a:t>
            </a:r>
            <a:r>
              <a:rPr kumimoji="0" lang="en-GB" sz="975" b="1" i="0" u="none" strike="noStrike" kern="0" cap="none" spc="0" normalizeH="0" baseline="0" noProof="0">
                <a:ln>
                  <a:noFill/>
                </a:ln>
                <a:solidFill>
                  <a:srgbClr val="34D5AE"/>
                </a:solidFill>
                <a:effectLst/>
                <a:uLnTx/>
                <a:uFillTx/>
                <a:latin typeface="Roboto" panose="02000000000000000000" pitchFamily="2" charset="0"/>
                <a:ea typeface="Roboto" panose="02000000000000000000" pitchFamily="2" charset="0"/>
                <a:cs typeface="Arial"/>
                <a:sym typeface="Arial"/>
              </a:rPr>
              <a:t>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(ISCF) (7%)</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£530m in </a:t>
            </a:r>
            <a:r>
              <a:rPr kumimoji="0" lang="en-GB" sz="975" b="1" i="0" u="none" strike="noStrike" kern="0" cap="none" spc="0" normalizeH="0" baseline="0" noProof="0">
                <a:ln>
                  <a:noFill/>
                </a:ln>
                <a:solidFill>
                  <a:srgbClr val="16978A"/>
                </a:solidFill>
                <a:effectLst/>
                <a:uLnTx/>
                <a:uFillTx/>
                <a:latin typeface="Roboto" panose="02000000000000000000" pitchFamily="2" charset="0"/>
                <a:ea typeface="Roboto" panose="02000000000000000000" pitchFamily="2" charset="0"/>
                <a:cs typeface="Arial"/>
                <a:sym typeface="Arial"/>
              </a:rPr>
              <a:t>responsive innovation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(7%)</a:t>
            </a:r>
            <a:endParaRPr kumimoji="0" lang="en-GB" sz="975" b="0" i="0" u="none" strike="noStrike" kern="0" cap="none" spc="0" normalizeH="0" baseline="0" noProof="0">
              <a:ln>
                <a:noFill/>
              </a:ln>
              <a:solidFill>
                <a:srgbClr val="16978A"/>
              </a:solidFill>
              <a:effectLst/>
              <a:uLnTx/>
              <a:uFillTx/>
              <a:latin typeface="Roboto" panose="02000000000000000000" pitchFamily="2" charset="0"/>
              <a:ea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£240m in </a:t>
            </a:r>
            <a:r>
              <a:rPr kumimoji="0" lang="en-GB" sz="975" b="1" i="0" u="none" strike="noStrike" kern="0" cap="none" spc="0" normalizeH="0" baseline="0" noProof="0">
                <a:ln>
                  <a:noFill/>
                </a:ln>
                <a:solidFill>
                  <a:srgbClr val="16978A"/>
                </a:solidFill>
                <a:effectLst/>
                <a:uLnTx/>
                <a:uFillTx/>
                <a:latin typeface="Roboto" panose="02000000000000000000" pitchFamily="2" charset="0"/>
                <a:ea typeface="Roboto" panose="02000000000000000000" pitchFamily="2" charset="0"/>
                <a:cs typeface="Arial"/>
                <a:sym typeface="Arial"/>
              </a:rPr>
              <a:t>Catapults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(3%)</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p:txBody>
      </p:sp>
      <p:sp>
        <p:nvSpPr>
          <p:cNvPr id="16" name="TextBox 15">
            <a:extLst>
              <a:ext uri="{FF2B5EF4-FFF2-40B4-BE49-F238E27FC236}">
                <a16:creationId xmlns:a16="http://schemas.microsoft.com/office/drawing/2014/main" id="{50DA7762-B71C-4AF3-8051-A8FA622CA432}"/>
              </a:ext>
            </a:extLst>
          </p:cNvPr>
          <p:cNvSpPr txBox="1"/>
          <p:nvPr/>
        </p:nvSpPr>
        <p:spPr>
          <a:xfrm>
            <a:off x="520907" y="3500470"/>
            <a:ext cx="2695989" cy="242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£480m in </a:t>
            </a:r>
            <a:r>
              <a:rPr kumimoji="0" lang="en-GB" sz="975" b="1" i="0" u="none" strike="noStrike" kern="0" cap="none" spc="0" normalizeH="0" baseline="0" noProof="0">
                <a:ln>
                  <a:noFill/>
                </a:ln>
                <a:solidFill>
                  <a:srgbClr val="FBBB10"/>
                </a:solidFill>
                <a:effectLst/>
                <a:uLnTx/>
                <a:uFillTx/>
                <a:latin typeface="Roboto" panose="02000000000000000000" pitchFamily="2" charset="0"/>
                <a:ea typeface="Roboto" panose="02000000000000000000" pitchFamily="2" charset="0"/>
                <a:cs typeface="Arial"/>
                <a:sym typeface="Arial"/>
              </a:rPr>
              <a:t>international collaboration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(6%)</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p:txBody>
      </p:sp>
      <p:sp>
        <p:nvSpPr>
          <p:cNvPr id="17" name="TextBox 16">
            <a:extLst>
              <a:ext uri="{FF2B5EF4-FFF2-40B4-BE49-F238E27FC236}">
                <a16:creationId xmlns:a16="http://schemas.microsoft.com/office/drawing/2014/main" id="{D4AA6939-08CD-451C-B1C1-48683B9283BD}"/>
              </a:ext>
            </a:extLst>
          </p:cNvPr>
          <p:cNvSpPr txBox="1"/>
          <p:nvPr/>
        </p:nvSpPr>
        <p:spPr>
          <a:xfrm>
            <a:off x="523345" y="3883853"/>
            <a:ext cx="2617235" cy="242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£390m in </a:t>
            </a:r>
            <a:r>
              <a:rPr kumimoji="0" lang="en-GB" sz="975" b="1" i="0" u="none" strike="noStrike" kern="0" cap="none" spc="0" normalizeH="0" baseline="0" noProof="0">
                <a:ln>
                  <a:noFill/>
                </a:ln>
                <a:solidFill>
                  <a:srgbClr val="00BED5"/>
                </a:solidFill>
                <a:effectLst/>
                <a:uLnTx/>
                <a:uFillTx/>
                <a:latin typeface="Roboto" panose="02000000000000000000" pitchFamily="2" charset="0"/>
                <a:ea typeface="Roboto" panose="02000000000000000000" pitchFamily="2" charset="0"/>
                <a:cs typeface="Arial"/>
                <a:sym typeface="Arial"/>
              </a:rPr>
              <a:t>targeted</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a:t>
            </a:r>
            <a:r>
              <a:rPr kumimoji="0" lang="en-GB" sz="975" b="1" i="0" u="none" strike="noStrike" kern="0" cap="none" spc="0" normalizeH="0" baseline="0" noProof="0">
                <a:ln>
                  <a:noFill/>
                </a:ln>
                <a:solidFill>
                  <a:srgbClr val="00BED5"/>
                </a:solidFill>
                <a:effectLst/>
                <a:uLnTx/>
                <a:uFillTx/>
                <a:latin typeface="Roboto" panose="02000000000000000000" pitchFamily="2" charset="0"/>
                <a:ea typeface="Roboto" panose="02000000000000000000" pitchFamily="2" charset="0"/>
                <a:cs typeface="Arial"/>
                <a:sym typeface="Arial"/>
              </a:rPr>
              <a:t>Covid-19 funding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(5%)</a:t>
            </a:r>
          </a:p>
        </p:txBody>
      </p:sp>
      <p:sp>
        <p:nvSpPr>
          <p:cNvPr id="18" name="TextBox 17">
            <a:extLst>
              <a:ext uri="{FF2B5EF4-FFF2-40B4-BE49-F238E27FC236}">
                <a16:creationId xmlns:a16="http://schemas.microsoft.com/office/drawing/2014/main" id="{3F61B32F-D38E-4174-B61D-7C5C6D0DCE83}"/>
              </a:ext>
            </a:extLst>
          </p:cNvPr>
          <p:cNvSpPr txBox="1"/>
          <p:nvPr/>
        </p:nvSpPr>
        <p:spPr>
          <a:xfrm>
            <a:off x="3443874" y="857797"/>
            <a:ext cx="2184390" cy="542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Funding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54,000 researchers and innovators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and more than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300 </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nationally significant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infrastructures</a:t>
            </a:r>
          </a:p>
        </p:txBody>
      </p:sp>
      <p:sp>
        <p:nvSpPr>
          <p:cNvPr id="19" name="TextBox 18">
            <a:extLst>
              <a:ext uri="{FF2B5EF4-FFF2-40B4-BE49-F238E27FC236}">
                <a16:creationId xmlns:a16="http://schemas.microsoft.com/office/drawing/2014/main" id="{14A390BC-E1DD-4B48-AA33-29A2F0824050}"/>
              </a:ext>
            </a:extLst>
          </p:cNvPr>
          <p:cNvSpPr txBox="1"/>
          <p:nvPr/>
        </p:nvSpPr>
        <p:spPr>
          <a:xfrm>
            <a:off x="3477322" y="1526983"/>
            <a:ext cx="1856024" cy="3924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50">
                <a:solidFill>
                  <a:srgbClr val="696969"/>
                </a:solidFill>
                <a:latin typeface="Roboto"/>
                <a:ea typeface="Roboto"/>
              </a:rPr>
              <a:t>Supporting</a:t>
            </a:r>
            <a:r>
              <a:rPr kumimoji="0" lang="en-GB" sz="950" b="0" i="0" u="none" strike="noStrike" kern="0" cap="none" spc="0" normalizeH="0" baseline="0" noProof="0">
                <a:ln>
                  <a:noFill/>
                </a:ln>
                <a:solidFill>
                  <a:srgbClr val="696969"/>
                </a:solidFill>
                <a:effectLst/>
                <a:uLnTx/>
                <a:uFillTx/>
                <a:latin typeface="Roboto"/>
                <a:ea typeface="Roboto"/>
                <a:cs typeface="Arial"/>
                <a:sym typeface="Arial"/>
              </a:rPr>
              <a:t> over </a:t>
            </a:r>
            <a:r>
              <a:rPr kumimoji="0" lang="en-GB" sz="950" b="1" i="0" u="none" strike="noStrike" kern="0" cap="none" spc="0" normalizeH="0" baseline="0" noProof="0">
                <a:ln>
                  <a:noFill/>
                </a:ln>
                <a:solidFill>
                  <a:srgbClr val="696969"/>
                </a:solidFill>
                <a:effectLst/>
                <a:uLnTx/>
                <a:uFillTx/>
                <a:latin typeface="Roboto"/>
                <a:ea typeface="Roboto"/>
                <a:cs typeface="Arial"/>
                <a:sym typeface="Arial"/>
              </a:rPr>
              <a:t>28,000 PhD students</a:t>
            </a:r>
            <a:r>
              <a:rPr kumimoji="0" lang="en-GB" sz="950" b="0" i="0" u="none" strike="noStrike" kern="0" cap="none" spc="0" normalizeH="0" baseline="0" noProof="0">
                <a:ln>
                  <a:noFill/>
                </a:ln>
                <a:solidFill>
                  <a:srgbClr val="696969"/>
                </a:solidFill>
                <a:effectLst/>
                <a:uLnTx/>
                <a:uFillTx/>
                <a:latin typeface="Roboto"/>
                <a:ea typeface="Roboto"/>
                <a:cs typeface="Arial"/>
                <a:sym typeface="Arial"/>
              </a:rPr>
              <a:t> and </a:t>
            </a:r>
            <a:r>
              <a:rPr kumimoji="0" lang="en-GB" sz="950" b="1" i="0" u="none" strike="noStrike" kern="0" cap="none" spc="0" normalizeH="0" baseline="0" noProof="0">
                <a:ln>
                  <a:noFill/>
                </a:ln>
                <a:solidFill>
                  <a:srgbClr val="696969"/>
                </a:solidFill>
                <a:effectLst/>
                <a:uLnTx/>
                <a:uFillTx/>
                <a:latin typeface="Roboto"/>
                <a:ea typeface="Roboto"/>
                <a:cs typeface="Arial"/>
                <a:sym typeface="Arial"/>
              </a:rPr>
              <a:t>1,600 fellows</a:t>
            </a:r>
          </a:p>
        </p:txBody>
      </p:sp>
      <p:sp>
        <p:nvSpPr>
          <p:cNvPr id="20" name="TextBox 19">
            <a:extLst>
              <a:ext uri="{FF2B5EF4-FFF2-40B4-BE49-F238E27FC236}">
                <a16:creationId xmlns:a16="http://schemas.microsoft.com/office/drawing/2014/main" id="{94DCC552-00DD-4434-B242-92B94C16E6CE}"/>
              </a:ext>
            </a:extLst>
          </p:cNvPr>
          <p:cNvSpPr txBox="1"/>
          <p:nvPr/>
        </p:nvSpPr>
        <p:spPr>
          <a:xfrm>
            <a:off x="3473970" y="2018103"/>
            <a:ext cx="2237024" cy="542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Delivering R&amp;D in almost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4,000 organisations</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including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3,100</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of the UK’s most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innovative businesses</a:t>
            </a:r>
          </a:p>
        </p:txBody>
      </p:sp>
      <p:sp>
        <p:nvSpPr>
          <p:cNvPr id="21" name="TextBox 20">
            <a:extLst>
              <a:ext uri="{FF2B5EF4-FFF2-40B4-BE49-F238E27FC236}">
                <a16:creationId xmlns:a16="http://schemas.microsoft.com/office/drawing/2014/main" id="{6AE469A0-E725-4BE5-B8CF-E09653FAA886}"/>
              </a:ext>
            </a:extLst>
          </p:cNvPr>
          <p:cNvSpPr txBox="1"/>
          <p:nvPr/>
        </p:nvSpPr>
        <p:spPr>
          <a:xfrm>
            <a:off x="3469996" y="2668044"/>
            <a:ext cx="2481629" cy="1142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Delivering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government priorities</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such as Net Zero, public health, strategic technologies – our current investment portfolio is delivering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more than £1bn in R&amp;D relevant to AI and more than £1bn in R&amp;D relevant to Net Zero energy solutions.</a:t>
            </a:r>
          </a:p>
        </p:txBody>
      </p:sp>
      <p:sp>
        <p:nvSpPr>
          <p:cNvPr id="22" name="TextBox 21">
            <a:extLst>
              <a:ext uri="{FF2B5EF4-FFF2-40B4-BE49-F238E27FC236}">
                <a16:creationId xmlns:a16="http://schemas.microsoft.com/office/drawing/2014/main" id="{8ACB95CD-CB56-426A-B621-F65C8F45C3D9}"/>
              </a:ext>
            </a:extLst>
          </p:cNvPr>
          <p:cNvSpPr txBox="1"/>
          <p:nvPr/>
        </p:nvSpPr>
        <p:spPr>
          <a:xfrm>
            <a:off x="3478458" y="3890626"/>
            <a:ext cx="2243480"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Investing in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all regions of the UK</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and </a:t>
            </a:r>
            <a:r>
              <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building partnerships overseas</a:t>
            </a:r>
            <a:r>
              <a:rPr kumimoji="0" lang="en-GB" sz="975"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 over one third of our grant funding includes an international partner</a:t>
            </a:r>
            <a:endParaRPr kumimoji="0" lang="en-GB" sz="975"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endParaRPr>
          </a:p>
        </p:txBody>
      </p:sp>
      <p:sp>
        <p:nvSpPr>
          <p:cNvPr id="23" name="TextBox 22">
            <a:extLst>
              <a:ext uri="{FF2B5EF4-FFF2-40B4-BE49-F238E27FC236}">
                <a16:creationId xmlns:a16="http://schemas.microsoft.com/office/drawing/2014/main" id="{2723AB0E-A5B1-4D15-A32D-629179DE23FE}"/>
              </a:ext>
            </a:extLst>
          </p:cNvPr>
          <p:cNvSpPr txBox="1"/>
          <p:nvPr/>
        </p:nvSpPr>
        <p:spPr>
          <a:xfrm>
            <a:off x="6338393" y="857678"/>
            <a:ext cx="25316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New breakthroughs and discoveries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The success of the Oxford-AstraZeneca vaccine built on decades of in-depth research, underpinned by UKRI funding.</a:t>
            </a:r>
          </a:p>
        </p:txBody>
      </p:sp>
      <p:sp>
        <p:nvSpPr>
          <p:cNvPr id="24" name="TextBox 23">
            <a:extLst>
              <a:ext uri="{FF2B5EF4-FFF2-40B4-BE49-F238E27FC236}">
                <a16:creationId xmlns:a16="http://schemas.microsoft.com/office/drawing/2014/main" id="{EC7AA4C8-9B36-4366-9ED8-FC6E9EDA11F4}"/>
              </a:ext>
            </a:extLst>
          </p:cNvPr>
          <p:cNvSpPr txBox="1"/>
          <p:nvPr/>
        </p:nvSpPr>
        <p:spPr>
          <a:xfrm>
            <a:off x="6353701" y="1435002"/>
            <a:ext cx="244384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Attracting private investment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Our third wave of challenge-led R&amp;D will attract £1.50 from industry for each public £1 invested over its lifetime, and more beyond.</a:t>
            </a:r>
          </a:p>
        </p:txBody>
      </p:sp>
      <p:sp>
        <p:nvSpPr>
          <p:cNvPr id="25" name="TextBox 24">
            <a:extLst>
              <a:ext uri="{FF2B5EF4-FFF2-40B4-BE49-F238E27FC236}">
                <a16:creationId xmlns:a16="http://schemas.microsoft.com/office/drawing/2014/main" id="{8175A15D-A5CA-4BB2-829E-B90B4E3A6647}"/>
              </a:ext>
            </a:extLst>
          </p:cNvPr>
          <p:cNvSpPr txBox="1"/>
          <p:nvPr/>
        </p:nvSpPr>
        <p:spPr>
          <a:xfrm>
            <a:off x="6352323" y="2117261"/>
            <a:ext cx="2719675"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Creating new businesses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UKRI grants have generated almost 900 spinouts since 2004, such as Oxford Nanopore, a biotech success story commercialising DNA sequencing technology now valued at £2.5bn.</a:t>
            </a:r>
          </a:p>
        </p:txBody>
      </p:sp>
      <p:sp>
        <p:nvSpPr>
          <p:cNvPr id="26" name="TextBox 25">
            <a:extLst>
              <a:ext uri="{FF2B5EF4-FFF2-40B4-BE49-F238E27FC236}">
                <a16:creationId xmlns:a16="http://schemas.microsoft.com/office/drawing/2014/main" id="{E32670B4-866A-489E-8832-4103B5965827}"/>
              </a:ext>
            </a:extLst>
          </p:cNvPr>
          <p:cNvSpPr txBox="1"/>
          <p:nvPr/>
        </p:nvSpPr>
        <p:spPr>
          <a:xfrm>
            <a:off x="6338393" y="2857797"/>
            <a:ext cx="2630525" cy="1125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Unleashing innovation and economic growth</a:t>
            </a:r>
          </a:p>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Firms participating in UKRI funded research saw their average turnover grow by c.25% faster in the six years after the grant. </a:t>
            </a:r>
          </a:p>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Our Higher Education Innovation Fund connects university research to businesses and society, achieving a </a:t>
            </a:r>
            <a:r>
              <a:rPr kumimoji="0" lang="en-GB" sz="900" b="0" i="0" u="none" strike="noStrike" kern="0" cap="none" spc="0" normalizeH="0" baseline="0" noProof="0" err="1">
                <a:ln>
                  <a:noFill/>
                </a:ln>
                <a:solidFill>
                  <a:srgbClr val="696969"/>
                </a:solidFill>
                <a:effectLst/>
                <a:uLnTx/>
                <a:uFillTx/>
                <a:latin typeface="Roboto" panose="02000000000000000000" pitchFamily="2" charset="0"/>
                <a:ea typeface="Roboto" panose="02000000000000000000" pitchFamily="2" charset="0"/>
                <a:cs typeface="Arial"/>
                <a:sym typeface="Arial"/>
              </a:rPr>
              <a:t>RoI</a:t>
            </a: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 of £9 per £1 invested.</a:t>
            </a:r>
          </a:p>
        </p:txBody>
      </p:sp>
      <p:sp>
        <p:nvSpPr>
          <p:cNvPr id="27" name="TextBox 26">
            <a:extLst>
              <a:ext uri="{FF2B5EF4-FFF2-40B4-BE49-F238E27FC236}">
                <a16:creationId xmlns:a16="http://schemas.microsoft.com/office/drawing/2014/main" id="{C994AF56-62DD-40F5-B070-D8C938CF1569}"/>
              </a:ext>
            </a:extLst>
          </p:cNvPr>
          <p:cNvSpPr txBox="1"/>
          <p:nvPr/>
        </p:nvSpPr>
        <p:spPr>
          <a:xfrm>
            <a:off x="6352323" y="3910666"/>
            <a:ext cx="2719675"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Improving lives across society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696969"/>
                </a:solidFill>
                <a:effectLst/>
                <a:uLnTx/>
                <a:uFillTx/>
                <a:latin typeface="Roboto" panose="02000000000000000000" pitchFamily="2" charset="0"/>
                <a:ea typeface="Roboto" panose="02000000000000000000" pitchFamily="2" charset="0"/>
                <a:cs typeface="Arial"/>
                <a:sym typeface="Arial"/>
              </a:rPr>
              <a:t>UKRI funded research outlining the science behind how children learn to read is transforming the way reading is taught in classrooms around the world and helping potentially millions of children improve their life chances through better literacy skills. </a:t>
            </a:r>
          </a:p>
        </p:txBody>
      </p:sp>
      <p:pic>
        <p:nvPicPr>
          <p:cNvPr id="29" name="Graphic 28" descr="Users">
            <a:extLst>
              <a:ext uri="{FF2B5EF4-FFF2-40B4-BE49-F238E27FC236}">
                <a16:creationId xmlns:a16="http://schemas.microsoft.com/office/drawing/2014/main" id="{59787304-A683-42AF-873F-F612EF726E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88" y="1186365"/>
            <a:ext cx="379406" cy="379406"/>
          </a:xfrm>
          <a:prstGeom prst="rect">
            <a:avLst/>
          </a:prstGeom>
        </p:spPr>
      </p:pic>
      <p:pic>
        <p:nvPicPr>
          <p:cNvPr id="30" name="Graphic 29" descr="Beaker">
            <a:extLst>
              <a:ext uri="{FF2B5EF4-FFF2-40B4-BE49-F238E27FC236}">
                <a16:creationId xmlns:a16="http://schemas.microsoft.com/office/drawing/2014/main" id="{237ADB39-D1EB-4F48-B7B5-ED6006813A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57" y="1676860"/>
            <a:ext cx="379406" cy="379406"/>
          </a:xfrm>
          <a:prstGeom prst="rect">
            <a:avLst/>
          </a:prstGeom>
        </p:spPr>
      </p:pic>
      <p:pic>
        <p:nvPicPr>
          <p:cNvPr id="31" name="Graphic 30" descr="Schoolhouse">
            <a:extLst>
              <a:ext uri="{FF2B5EF4-FFF2-40B4-BE49-F238E27FC236}">
                <a16:creationId xmlns:a16="http://schemas.microsoft.com/office/drawing/2014/main" id="{DE4D8ACB-65B6-492A-AA49-40654A900C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163" y="2222691"/>
            <a:ext cx="433801" cy="433801"/>
          </a:xfrm>
          <a:prstGeom prst="rect">
            <a:avLst/>
          </a:prstGeom>
        </p:spPr>
      </p:pic>
      <p:pic>
        <p:nvPicPr>
          <p:cNvPr id="32" name="Graphic 31" descr="Lightbulb and gear">
            <a:extLst>
              <a:ext uri="{FF2B5EF4-FFF2-40B4-BE49-F238E27FC236}">
                <a16:creationId xmlns:a16="http://schemas.microsoft.com/office/drawing/2014/main" id="{F499A607-3765-4B57-B290-0578D9BADB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364" y="2887206"/>
            <a:ext cx="387949" cy="387949"/>
          </a:xfrm>
          <a:prstGeom prst="rect">
            <a:avLst/>
          </a:prstGeom>
        </p:spPr>
      </p:pic>
      <p:pic>
        <p:nvPicPr>
          <p:cNvPr id="33" name="Graphic 32" descr="World">
            <a:extLst>
              <a:ext uri="{FF2B5EF4-FFF2-40B4-BE49-F238E27FC236}">
                <a16:creationId xmlns:a16="http://schemas.microsoft.com/office/drawing/2014/main" id="{D65AF054-4847-46D3-A10D-4DB031148B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4840" y="3437612"/>
            <a:ext cx="317151" cy="317151"/>
          </a:xfrm>
          <a:prstGeom prst="rect">
            <a:avLst/>
          </a:prstGeom>
        </p:spPr>
      </p:pic>
      <p:pic>
        <p:nvPicPr>
          <p:cNvPr id="34" name="Graphic 33" descr="Medicine">
            <a:extLst>
              <a:ext uri="{FF2B5EF4-FFF2-40B4-BE49-F238E27FC236}">
                <a16:creationId xmlns:a16="http://schemas.microsoft.com/office/drawing/2014/main" id="{9A568BFC-5B22-471A-815B-31F7959651F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988" y="3883853"/>
            <a:ext cx="383171" cy="383171"/>
          </a:xfrm>
          <a:prstGeom prst="rect">
            <a:avLst/>
          </a:prstGeom>
        </p:spPr>
      </p:pic>
      <p:pic>
        <p:nvPicPr>
          <p:cNvPr id="35" name="Graphic 34" descr="Microscope">
            <a:extLst>
              <a:ext uri="{FF2B5EF4-FFF2-40B4-BE49-F238E27FC236}">
                <a16:creationId xmlns:a16="http://schemas.microsoft.com/office/drawing/2014/main" id="{B355770C-5FAA-4507-824D-A52664CAAB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82043" y="896865"/>
            <a:ext cx="393525" cy="393525"/>
          </a:xfrm>
          <a:prstGeom prst="rect">
            <a:avLst/>
          </a:prstGeom>
        </p:spPr>
      </p:pic>
      <p:pic>
        <p:nvPicPr>
          <p:cNvPr id="36" name="Graphic 35" descr="Classroom">
            <a:extLst>
              <a:ext uri="{FF2B5EF4-FFF2-40B4-BE49-F238E27FC236}">
                <a16:creationId xmlns:a16="http://schemas.microsoft.com/office/drawing/2014/main" id="{A3E07CFE-CB97-454C-B1CD-EF0874A8063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41057" y="1521163"/>
            <a:ext cx="345401" cy="345401"/>
          </a:xfrm>
          <a:prstGeom prst="rect">
            <a:avLst/>
          </a:prstGeom>
        </p:spPr>
      </p:pic>
      <p:pic>
        <p:nvPicPr>
          <p:cNvPr id="37" name="Graphic 36" descr="City">
            <a:extLst>
              <a:ext uri="{FF2B5EF4-FFF2-40B4-BE49-F238E27FC236}">
                <a16:creationId xmlns:a16="http://schemas.microsoft.com/office/drawing/2014/main" id="{7A203C3A-D505-4423-B778-FD7734A0B38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2664" y="2044941"/>
            <a:ext cx="299254" cy="299254"/>
          </a:xfrm>
          <a:prstGeom prst="rect">
            <a:avLst/>
          </a:prstGeom>
        </p:spPr>
      </p:pic>
      <p:pic>
        <p:nvPicPr>
          <p:cNvPr id="40" name="Graphic 39" descr="DNA">
            <a:extLst>
              <a:ext uri="{FF2B5EF4-FFF2-40B4-BE49-F238E27FC236}">
                <a16:creationId xmlns:a16="http://schemas.microsoft.com/office/drawing/2014/main" id="{97DE378D-3E44-41D0-8B56-59827E793EC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908000" y="900073"/>
            <a:ext cx="386870" cy="386870"/>
          </a:xfrm>
          <a:prstGeom prst="rect">
            <a:avLst/>
          </a:prstGeom>
        </p:spPr>
      </p:pic>
      <p:pic>
        <p:nvPicPr>
          <p:cNvPr id="41" name="Graphic 40" descr="Money">
            <a:extLst>
              <a:ext uri="{FF2B5EF4-FFF2-40B4-BE49-F238E27FC236}">
                <a16:creationId xmlns:a16="http://schemas.microsoft.com/office/drawing/2014/main" id="{90CE9AE6-1EF9-40FD-9DB4-C6654CA35C8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985582" y="1503610"/>
            <a:ext cx="259931" cy="259931"/>
          </a:xfrm>
          <a:prstGeom prst="rect">
            <a:avLst/>
          </a:prstGeom>
        </p:spPr>
      </p:pic>
      <p:pic>
        <p:nvPicPr>
          <p:cNvPr id="42" name="Graphic 41" descr="Programmer">
            <a:extLst>
              <a:ext uri="{FF2B5EF4-FFF2-40B4-BE49-F238E27FC236}">
                <a16:creationId xmlns:a16="http://schemas.microsoft.com/office/drawing/2014/main" id="{04E0D0C5-1681-46F1-865E-F687A9B58DE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935378" y="2114720"/>
            <a:ext cx="383171" cy="383171"/>
          </a:xfrm>
          <a:prstGeom prst="rect">
            <a:avLst/>
          </a:prstGeom>
        </p:spPr>
      </p:pic>
      <p:pic>
        <p:nvPicPr>
          <p:cNvPr id="43" name="Graphic 42" descr="Upward trend">
            <a:extLst>
              <a:ext uri="{FF2B5EF4-FFF2-40B4-BE49-F238E27FC236}">
                <a16:creationId xmlns:a16="http://schemas.microsoft.com/office/drawing/2014/main" id="{FBF876A1-D433-40FE-B250-6CCEB1D5EB5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954827" y="2879008"/>
            <a:ext cx="383171" cy="383171"/>
          </a:xfrm>
          <a:prstGeom prst="rect">
            <a:avLst/>
          </a:prstGeom>
        </p:spPr>
      </p:pic>
      <p:pic>
        <p:nvPicPr>
          <p:cNvPr id="44" name="Graphic 43" descr="Group of people">
            <a:extLst>
              <a:ext uri="{FF2B5EF4-FFF2-40B4-BE49-F238E27FC236}">
                <a16:creationId xmlns:a16="http://schemas.microsoft.com/office/drawing/2014/main" id="{A9A1162E-A5BC-4140-994D-5899BB6CE97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923963" y="3955882"/>
            <a:ext cx="383171" cy="383171"/>
          </a:xfrm>
          <a:prstGeom prst="rect">
            <a:avLst/>
          </a:prstGeom>
        </p:spPr>
      </p:pic>
      <p:sp>
        <p:nvSpPr>
          <p:cNvPr id="3" name="Rectangle 2">
            <a:extLst>
              <a:ext uri="{FF2B5EF4-FFF2-40B4-BE49-F238E27FC236}">
                <a16:creationId xmlns:a16="http://schemas.microsoft.com/office/drawing/2014/main" id="{08E5A899-0F00-48EF-AF84-99723441FF4F}"/>
              </a:ext>
            </a:extLst>
          </p:cNvPr>
          <p:cNvSpPr/>
          <p:nvPr/>
        </p:nvSpPr>
        <p:spPr>
          <a:xfrm>
            <a:off x="164913" y="521963"/>
            <a:ext cx="2623603" cy="25976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0" cap="none" spc="0" normalizeH="0" baseline="0" noProof="0">
                <a:ln>
                  <a:noFill/>
                </a:ln>
                <a:solidFill>
                  <a:srgbClr val="2E2D62"/>
                </a:solidFill>
                <a:effectLst/>
                <a:uLnTx/>
                <a:uFillTx/>
                <a:latin typeface="Roboto" panose="02000000000000000000" pitchFamily="2" charset="0"/>
                <a:ea typeface="Roboto" panose="02000000000000000000" pitchFamily="2" charset="0"/>
                <a:cs typeface="+mn-cs"/>
                <a:sym typeface="Arial"/>
              </a:rPr>
              <a:t>Inputs</a:t>
            </a:r>
          </a:p>
        </p:txBody>
      </p:sp>
      <p:sp>
        <p:nvSpPr>
          <p:cNvPr id="45" name="Rectangle 44">
            <a:extLst>
              <a:ext uri="{FF2B5EF4-FFF2-40B4-BE49-F238E27FC236}">
                <a16:creationId xmlns:a16="http://schemas.microsoft.com/office/drawing/2014/main" id="{148846AD-59F2-4BB9-8E92-305E46DFF559}"/>
              </a:ext>
            </a:extLst>
          </p:cNvPr>
          <p:cNvSpPr/>
          <p:nvPr/>
        </p:nvSpPr>
        <p:spPr>
          <a:xfrm>
            <a:off x="3086578" y="529976"/>
            <a:ext cx="2626709" cy="24868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0" cap="none" spc="0" normalizeH="0" baseline="0" noProof="0">
                <a:ln>
                  <a:noFill/>
                </a:ln>
                <a:solidFill>
                  <a:srgbClr val="2E2D62"/>
                </a:solidFill>
                <a:effectLst/>
                <a:uLnTx/>
                <a:uFillTx/>
                <a:latin typeface="Roboto" panose="02000000000000000000" pitchFamily="2" charset="0"/>
                <a:ea typeface="Roboto" panose="02000000000000000000" pitchFamily="2" charset="0"/>
                <a:cs typeface="+mn-cs"/>
                <a:sym typeface="Arial"/>
              </a:rPr>
              <a:t>Outputs</a:t>
            </a:r>
          </a:p>
        </p:txBody>
      </p:sp>
      <p:sp>
        <p:nvSpPr>
          <p:cNvPr id="46" name="Rectangle 45">
            <a:extLst>
              <a:ext uri="{FF2B5EF4-FFF2-40B4-BE49-F238E27FC236}">
                <a16:creationId xmlns:a16="http://schemas.microsoft.com/office/drawing/2014/main" id="{1279E106-BB31-4E49-8B24-66C373438477}"/>
              </a:ext>
            </a:extLst>
          </p:cNvPr>
          <p:cNvSpPr/>
          <p:nvPr/>
        </p:nvSpPr>
        <p:spPr>
          <a:xfrm>
            <a:off x="6011350" y="521964"/>
            <a:ext cx="2626709" cy="253114"/>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0" cap="none" spc="0" normalizeH="0" baseline="0" noProof="0">
                <a:ln>
                  <a:noFill/>
                </a:ln>
                <a:solidFill>
                  <a:srgbClr val="2E2D62"/>
                </a:solidFill>
                <a:effectLst/>
                <a:uLnTx/>
                <a:uFillTx/>
                <a:latin typeface="Roboto" panose="02000000000000000000" pitchFamily="2" charset="0"/>
                <a:ea typeface="Roboto" panose="02000000000000000000" pitchFamily="2" charset="0"/>
                <a:cs typeface="+mn-cs"/>
                <a:sym typeface="Arial"/>
              </a:rPr>
              <a:t>Impacts</a:t>
            </a:r>
          </a:p>
        </p:txBody>
      </p:sp>
      <p:pic>
        <p:nvPicPr>
          <p:cNvPr id="53" name="Picture 52" descr="Logo&#10;&#10;Description automatically generated">
            <a:extLst>
              <a:ext uri="{FF2B5EF4-FFF2-40B4-BE49-F238E27FC236}">
                <a16:creationId xmlns:a16="http://schemas.microsoft.com/office/drawing/2014/main" id="{C6C5DA13-C640-4F37-BB8E-39F008BD608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679583" y="93699"/>
            <a:ext cx="392415" cy="392415"/>
          </a:xfrm>
          <a:prstGeom prst="rect">
            <a:avLst/>
          </a:prstGeom>
        </p:spPr>
      </p:pic>
      <p:sp>
        <p:nvSpPr>
          <p:cNvPr id="47" name="Arrow: Right 46">
            <a:extLst>
              <a:ext uri="{FF2B5EF4-FFF2-40B4-BE49-F238E27FC236}">
                <a16:creationId xmlns:a16="http://schemas.microsoft.com/office/drawing/2014/main" id="{4388A9F8-579D-412F-8E8D-6CDD588E58F2}"/>
              </a:ext>
            </a:extLst>
          </p:cNvPr>
          <p:cNvSpPr/>
          <p:nvPr/>
        </p:nvSpPr>
        <p:spPr>
          <a:xfrm>
            <a:off x="2797166" y="564902"/>
            <a:ext cx="289412" cy="193262"/>
          </a:xfrm>
          <a:prstGeom prst="rightArrow">
            <a:avLst/>
          </a:prstGeom>
          <a:solidFill>
            <a:srgbClr val="2E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5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Graphic 9" descr="Court">
            <a:extLst>
              <a:ext uri="{FF2B5EF4-FFF2-40B4-BE49-F238E27FC236}">
                <a16:creationId xmlns:a16="http://schemas.microsoft.com/office/drawing/2014/main" id="{9928C71B-D0C6-4351-A685-F599B1455A3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140580" y="2675690"/>
            <a:ext cx="299254" cy="299254"/>
          </a:xfrm>
          <a:prstGeom prst="rect">
            <a:avLst/>
          </a:prstGeom>
        </p:spPr>
      </p:pic>
      <p:pic>
        <p:nvPicPr>
          <p:cNvPr id="50" name="Graphic 49" descr="Connections">
            <a:extLst>
              <a:ext uri="{FF2B5EF4-FFF2-40B4-BE49-F238E27FC236}">
                <a16:creationId xmlns:a16="http://schemas.microsoft.com/office/drawing/2014/main" id="{639FD8E4-2018-4F38-8638-68263494E34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140581" y="3936762"/>
            <a:ext cx="327515" cy="327515"/>
          </a:xfrm>
          <a:prstGeom prst="rect">
            <a:avLst/>
          </a:prstGeom>
        </p:spPr>
      </p:pic>
      <p:sp>
        <p:nvSpPr>
          <p:cNvPr id="54" name="Arrow: Right 53">
            <a:extLst>
              <a:ext uri="{FF2B5EF4-FFF2-40B4-BE49-F238E27FC236}">
                <a16:creationId xmlns:a16="http://schemas.microsoft.com/office/drawing/2014/main" id="{549C2E88-CF50-4329-9DFF-B46B71311943}"/>
              </a:ext>
            </a:extLst>
          </p:cNvPr>
          <p:cNvSpPr/>
          <p:nvPr/>
        </p:nvSpPr>
        <p:spPr>
          <a:xfrm>
            <a:off x="5721938" y="557578"/>
            <a:ext cx="289412" cy="193262"/>
          </a:xfrm>
          <a:prstGeom prst="rightArrow">
            <a:avLst/>
          </a:prstGeom>
          <a:solidFill>
            <a:srgbClr val="2E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5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88681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53815A-12D6-49B0-8908-F6423800CE87}"/>
              </a:ext>
            </a:extLst>
          </p:cNvPr>
          <p:cNvPicPr>
            <a:picLocks noChangeAspect="1"/>
          </p:cNvPicPr>
          <p:nvPr/>
        </p:nvPicPr>
        <p:blipFill>
          <a:blip r:embed="rId3"/>
          <a:srcRect/>
          <a:stretch/>
        </p:blipFill>
        <p:spPr>
          <a:xfrm>
            <a:off x="2154618" y="739834"/>
            <a:ext cx="4394175" cy="4141901"/>
          </a:xfrm>
          <a:prstGeom prst="rect">
            <a:avLst/>
          </a:prstGeom>
        </p:spPr>
      </p:pic>
      <p:sp>
        <p:nvSpPr>
          <p:cNvPr id="26" name="Rectangle 25">
            <a:extLst>
              <a:ext uri="{FF2B5EF4-FFF2-40B4-BE49-F238E27FC236}">
                <a16:creationId xmlns:a16="http://schemas.microsoft.com/office/drawing/2014/main" id="{7C11FA29-DE2C-441B-A286-116EF4CC1037}"/>
              </a:ext>
            </a:extLst>
          </p:cNvPr>
          <p:cNvSpPr/>
          <p:nvPr/>
        </p:nvSpPr>
        <p:spPr>
          <a:xfrm>
            <a:off x="202018" y="2184226"/>
            <a:ext cx="2040317" cy="1546577"/>
          </a:xfrm>
          <a:prstGeom prst="rect">
            <a:avLst/>
          </a:prstGeom>
        </p:spPr>
        <p:txBody>
          <a:bodyPr wrap="square" lIns="68580" tIns="34290" rIns="68580" bIns="34290" anchor="t">
            <a:spAutoFit/>
          </a:bodyPr>
          <a:lstStyle/>
          <a:p>
            <a:r>
              <a:rPr lang="en-GB" sz="1200" dirty="0">
                <a:solidFill>
                  <a:schemeClr val="accent4"/>
                </a:solidFill>
                <a:ea typeface="Calibri" panose="020F0502020204030204" pitchFamily="34" charset="0"/>
              </a:rPr>
              <a:t>Our </a:t>
            </a:r>
            <a:r>
              <a:rPr lang="en-GB" sz="1200" b="1" dirty="0">
                <a:solidFill>
                  <a:schemeClr val="accent4"/>
                </a:solidFill>
                <a:ea typeface="Calibri" panose="020F0502020204030204" pitchFamily="34" charset="0"/>
              </a:rPr>
              <a:t>vision</a:t>
            </a:r>
            <a:r>
              <a:rPr lang="en-GB" sz="1200" dirty="0">
                <a:solidFill>
                  <a:schemeClr val="accent4"/>
                </a:solidFill>
                <a:ea typeface="Calibri" panose="020F0502020204030204" pitchFamily="34" charset="0"/>
              </a:rPr>
              <a:t> is for an outstanding research and innovation system in the UK that gives everyone the opportunity to contribute and to benefit, enriching lives locally, nationally and internationally.</a:t>
            </a:r>
            <a:endParaRPr lang="en-GB" sz="1200" dirty="0">
              <a:solidFill>
                <a:schemeClr val="accent4"/>
              </a:solidFill>
            </a:endParaRPr>
          </a:p>
        </p:txBody>
      </p:sp>
      <p:sp>
        <p:nvSpPr>
          <p:cNvPr id="27" name="Rectangle 26">
            <a:extLst>
              <a:ext uri="{FF2B5EF4-FFF2-40B4-BE49-F238E27FC236}">
                <a16:creationId xmlns:a16="http://schemas.microsoft.com/office/drawing/2014/main" id="{49089B17-48CE-49EB-88EC-34FD4AFA0A2B}"/>
              </a:ext>
            </a:extLst>
          </p:cNvPr>
          <p:cNvSpPr/>
          <p:nvPr/>
        </p:nvSpPr>
        <p:spPr>
          <a:xfrm>
            <a:off x="6604757" y="2184226"/>
            <a:ext cx="2519774" cy="1461362"/>
          </a:xfrm>
          <a:prstGeom prst="rect">
            <a:avLst/>
          </a:prstGeom>
        </p:spPr>
        <p:txBody>
          <a:bodyPr wrap="square">
            <a:spAutoFit/>
          </a:bodyPr>
          <a:lstStyle/>
          <a:p>
            <a:pPr>
              <a:lnSpc>
                <a:spcPct val="107000"/>
              </a:lnSpc>
              <a:spcAft>
                <a:spcPts val="600"/>
              </a:spcAft>
            </a:pPr>
            <a:r>
              <a:rPr lang="en-GB" sz="1200" dirty="0">
                <a:solidFill>
                  <a:srgbClr val="2E2C51"/>
                </a:solidFill>
                <a:latin typeface="Arial" panose="020B0604020202020204" pitchFamily="34" charset="0"/>
                <a:ea typeface="Calibri" panose="020F0502020204030204" pitchFamily="34" charset="0"/>
                <a:cs typeface="Arial" panose="020B0604020202020204" pitchFamily="34" charset="0"/>
              </a:rPr>
              <a:t>Our </a:t>
            </a:r>
            <a:r>
              <a:rPr lang="en-GB" sz="1200" b="1" dirty="0">
                <a:solidFill>
                  <a:srgbClr val="2E2C51"/>
                </a:solidFill>
                <a:latin typeface="Arial" panose="020B0604020202020204" pitchFamily="34" charset="0"/>
                <a:ea typeface="Calibri" panose="020F0502020204030204" pitchFamily="34" charset="0"/>
                <a:cs typeface="Arial" panose="020B0604020202020204" pitchFamily="34" charset="0"/>
              </a:rPr>
              <a:t>mission </a:t>
            </a:r>
            <a:r>
              <a:rPr lang="en-GB" sz="1200" dirty="0">
                <a:solidFill>
                  <a:srgbClr val="2E2C51"/>
                </a:solidFill>
                <a:latin typeface="Arial" panose="020B0604020202020204" pitchFamily="34" charset="0"/>
                <a:ea typeface="Calibri" panose="020F0502020204030204" pitchFamily="34" charset="0"/>
                <a:cs typeface="Arial" panose="020B0604020202020204" pitchFamily="34" charset="0"/>
              </a:rPr>
              <a:t>is to convene, catalyse and invest in close collaboration with others to build a thriving inclusive research and innovation system that connects discovery to prosperity and public good.</a:t>
            </a:r>
            <a:endParaRPr lang="en-GB" sz="1050" dirty="0">
              <a:solidFill>
                <a:srgbClr val="2E2C51"/>
              </a:solidFill>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245C149-236C-43C9-81FA-6871081E2FFE}"/>
              </a:ext>
            </a:extLst>
          </p:cNvPr>
          <p:cNvGrpSpPr/>
          <p:nvPr/>
        </p:nvGrpSpPr>
        <p:grpSpPr>
          <a:xfrm>
            <a:off x="547979" y="1370194"/>
            <a:ext cx="674198" cy="674198"/>
            <a:chOff x="269358" y="1126125"/>
            <a:chExt cx="898931" cy="898931"/>
          </a:xfrm>
        </p:grpSpPr>
        <p:sp>
          <p:nvSpPr>
            <p:cNvPr id="9" name="Oval 8">
              <a:extLst>
                <a:ext uri="{FF2B5EF4-FFF2-40B4-BE49-F238E27FC236}">
                  <a16:creationId xmlns:a16="http://schemas.microsoft.com/office/drawing/2014/main" id="{B439AF0C-11FB-44DF-8C0A-A6E793F7D0A9}"/>
                </a:ext>
              </a:extLst>
            </p:cNvPr>
            <p:cNvSpPr/>
            <p:nvPr/>
          </p:nvSpPr>
          <p:spPr>
            <a:xfrm>
              <a:off x="269358" y="1126125"/>
              <a:ext cx="898931" cy="898931"/>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pic>
          <p:nvPicPr>
            <p:cNvPr id="5" name="Picture 4" descr="A picture containing drawing&#10;&#10;Description automatically generated">
              <a:extLst>
                <a:ext uri="{FF2B5EF4-FFF2-40B4-BE49-F238E27FC236}">
                  <a16:creationId xmlns:a16="http://schemas.microsoft.com/office/drawing/2014/main" id="{7B1404ED-4ED0-4566-B2AD-6A1F261A32AE}"/>
                </a:ext>
              </a:extLst>
            </p:cNvPr>
            <p:cNvPicPr>
              <a:picLocks noChangeAspect="1"/>
            </p:cNvPicPr>
            <p:nvPr/>
          </p:nvPicPr>
          <p:blipFill>
            <a:blip r:embed="rId4"/>
            <a:stretch>
              <a:fillRect/>
            </a:stretch>
          </p:blipFill>
          <p:spPr>
            <a:xfrm>
              <a:off x="392687" y="1324130"/>
              <a:ext cx="652272" cy="502920"/>
            </a:xfrm>
            <a:prstGeom prst="rect">
              <a:avLst/>
            </a:prstGeom>
          </p:spPr>
        </p:pic>
      </p:grpSp>
      <p:grpSp>
        <p:nvGrpSpPr>
          <p:cNvPr id="10" name="Group 9">
            <a:extLst>
              <a:ext uri="{FF2B5EF4-FFF2-40B4-BE49-F238E27FC236}">
                <a16:creationId xmlns:a16="http://schemas.microsoft.com/office/drawing/2014/main" id="{96C5B713-4148-41A5-9388-06213203E0C6}"/>
              </a:ext>
            </a:extLst>
          </p:cNvPr>
          <p:cNvGrpSpPr/>
          <p:nvPr/>
        </p:nvGrpSpPr>
        <p:grpSpPr>
          <a:xfrm>
            <a:off x="7190446" y="1370194"/>
            <a:ext cx="674198" cy="674198"/>
            <a:chOff x="9894093" y="1126124"/>
            <a:chExt cx="898931" cy="898931"/>
          </a:xfrm>
        </p:grpSpPr>
        <p:sp>
          <p:nvSpPr>
            <p:cNvPr id="13" name="Oval 12">
              <a:extLst>
                <a:ext uri="{FF2B5EF4-FFF2-40B4-BE49-F238E27FC236}">
                  <a16:creationId xmlns:a16="http://schemas.microsoft.com/office/drawing/2014/main" id="{59842DFC-679C-494C-AE9E-4EEEB79A4E31}"/>
                </a:ext>
              </a:extLst>
            </p:cNvPr>
            <p:cNvSpPr/>
            <p:nvPr/>
          </p:nvSpPr>
          <p:spPr>
            <a:xfrm>
              <a:off x="9894093" y="1126124"/>
              <a:ext cx="898931" cy="898931"/>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pic>
          <p:nvPicPr>
            <p:cNvPr id="8" name="Picture 7" descr="A sign in the dark&#10;&#10;Description automatically generated">
              <a:extLst>
                <a:ext uri="{FF2B5EF4-FFF2-40B4-BE49-F238E27FC236}">
                  <a16:creationId xmlns:a16="http://schemas.microsoft.com/office/drawing/2014/main" id="{7F085633-CB08-4577-A3D8-96370C0E7DB0}"/>
                </a:ext>
              </a:extLst>
            </p:cNvPr>
            <p:cNvPicPr>
              <a:picLocks noChangeAspect="1"/>
            </p:cNvPicPr>
            <p:nvPr/>
          </p:nvPicPr>
          <p:blipFill>
            <a:blip r:embed="rId5"/>
            <a:stretch>
              <a:fillRect/>
            </a:stretch>
          </p:blipFill>
          <p:spPr>
            <a:xfrm>
              <a:off x="10043329" y="1255854"/>
              <a:ext cx="600457" cy="566929"/>
            </a:xfrm>
            <a:prstGeom prst="rect">
              <a:avLst/>
            </a:prstGeom>
          </p:spPr>
        </p:pic>
      </p:grpSp>
      <p:sp>
        <p:nvSpPr>
          <p:cNvPr id="7" name="TextBox 6">
            <a:extLst>
              <a:ext uri="{FF2B5EF4-FFF2-40B4-BE49-F238E27FC236}">
                <a16:creationId xmlns:a16="http://schemas.microsoft.com/office/drawing/2014/main" id="{67B54F19-1212-9345-95FF-9D2815FD6E96}"/>
              </a:ext>
            </a:extLst>
          </p:cNvPr>
          <p:cNvSpPr txBox="1"/>
          <p:nvPr/>
        </p:nvSpPr>
        <p:spPr>
          <a:xfrm>
            <a:off x="202018" y="196338"/>
            <a:ext cx="4479488" cy="1107996"/>
          </a:xfrm>
          <a:prstGeom prst="rect">
            <a:avLst/>
          </a:prstGeom>
          <a:noFill/>
        </p:spPr>
        <p:txBody>
          <a:bodyPr wrap="square" rtlCol="0" anchor="t">
            <a:spAutoFit/>
          </a:bodyPr>
          <a:lstStyle/>
          <a:p>
            <a:pPr defTabSz="685783"/>
            <a:r>
              <a:rPr lang="en-US" sz="3300" b="1" spc="-113" dirty="0">
                <a:solidFill>
                  <a:srgbClr val="2E2D62"/>
                </a:solidFill>
                <a:latin typeface="Arial" panose="020B0604020202020204" pitchFamily="34" charset="0"/>
                <a:cs typeface="Arial" panose="020B0604020202020204" pitchFamily="34" charset="0"/>
              </a:rPr>
              <a:t>Our role as stewards of the system</a:t>
            </a:r>
          </a:p>
        </p:txBody>
      </p:sp>
    </p:spTree>
    <p:extLst>
      <p:ext uri="{BB962C8B-B14F-4D97-AF65-F5344CB8AC3E}">
        <p14:creationId xmlns:p14="http://schemas.microsoft.com/office/powerpoint/2010/main" val="22854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53815A-12D6-49B0-8908-F6423800CE87}"/>
              </a:ext>
            </a:extLst>
          </p:cNvPr>
          <p:cNvPicPr>
            <a:picLocks noChangeAspect="1"/>
          </p:cNvPicPr>
          <p:nvPr/>
        </p:nvPicPr>
        <p:blipFill>
          <a:blip r:embed="rId3"/>
          <a:srcRect/>
          <a:stretch/>
        </p:blipFill>
        <p:spPr>
          <a:xfrm>
            <a:off x="245136" y="264704"/>
            <a:ext cx="4394175" cy="4141901"/>
          </a:xfrm>
          <a:prstGeom prst="rect">
            <a:avLst/>
          </a:prstGeom>
        </p:spPr>
      </p:pic>
      <p:sp>
        <p:nvSpPr>
          <p:cNvPr id="5" name="TextBox 4">
            <a:extLst>
              <a:ext uri="{FF2B5EF4-FFF2-40B4-BE49-F238E27FC236}">
                <a16:creationId xmlns:a16="http://schemas.microsoft.com/office/drawing/2014/main" id="{4F72F679-EFEC-9346-9938-891CCB20EB1C}"/>
              </a:ext>
            </a:extLst>
          </p:cNvPr>
          <p:cNvSpPr txBox="1"/>
          <p:nvPr/>
        </p:nvSpPr>
        <p:spPr>
          <a:xfrm>
            <a:off x="4989172" y="258330"/>
            <a:ext cx="2177535" cy="600164"/>
          </a:xfrm>
          <a:prstGeom prst="rect">
            <a:avLst/>
          </a:prstGeom>
          <a:noFill/>
        </p:spPr>
        <p:txBody>
          <a:bodyPr wrap="square" rtlCol="0" anchor="t">
            <a:spAutoFit/>
          </a:bodyPr>
          <a:lstStyle/>
          <a:p>
            <a:pPr defTabSz="685783"/>
            <a:r>
              <a:rPr lang="en-US" sz="3300" b="1" spc="-113" dirty="0">
                <a:solidFill>
                  <a:srgbClr val="2E2D62"/>
                </a:solidFill>
                <a:latin typeface="Arial" panose="020B0604020202020204" pitchFamily="34" charset="0"/>
                <a:cs typeface="Arial" panose="020B0604020202020204" pitchFamily="34" charset="0"/>
              </a:rPr>
              <a:t>Principles</a:t>
            </a:r>
          </a:p>
        </p:txBody>
      </p:sp>
      <p:sp>
        <p:nvSpPr>
          <p:cNvPr id="6" name="TextBox 5">
            <a:extLst>
              <a:ext uri="{FF2B5EF4-FFF2-40B4-BE49-F238E27FC236}">
                <a16:creationId xmlns:a16="http://schemas.microsoft.com/office/drawing/2014/main" id="{3BAB93B3-F8C1-194A-952F-84A2C1E6B823}"/>
              </a:ext>
            </a:extLst>
          </p:cNvPr>
          <p:cNvSpPr txBox="1"/>
          <p:nvPr/>
        </p:nvSpPr>
        <p:spPr>
          <a:xfrm>
            <a:off x="5470572" y="1336130"/>
            <a:ext cx="3637570" cy="2677656"/>
          </a:xfrm>
          <a:prstGeom prst="rect">
            <a:avLst/>
          </a:prstGeom>
          <a:noFill/>
        </p:spPr>
        <p:txBody>
          <a:bodyPr wrap="square" rtlCol="0">
            <a:spAutoFit/>
          </a:bodyPr>
          <a:lstStyle/>
          <a:p>
            <a:r>
              <a:rPr lang="en-GB" sz="2400" spc="-113" dirty="0">
                <a:solidFill>
                  <a:srgbClr val="2E2D62"/>
                </a:solidFill>
                <a:latin typeface="Arial" panose="020B0604020202020204" pitchFamily="34" charset="0"/>
                <a:cs typeface="Arial" panose="020B0604020202020204" pitchFamily="34" charset="0"/>
              </a:rPr>
              <a:t>Diversity</a:t>
            </a:r>
          </a:p>
          <a:p>
            <a:endParaRPr lang="en-GB" sz="2400" dirty="0"/>
          </a:p>
          <a:p>
            <a:r>
              <a:rPr lang="en-GB" sz="2400" spc="-113" dirty="0">
                <a:solidFill>
                  <a:srgbClr val="2E2D62"/>
                </a:solidFill>
                <a:latin typeface="Arial" panose="020B0604020202020204" pitchFamily="34" charset="0"/>
                <a:cs typeface="Arial" panose="020B0604020202020204" pitchFamily="34" charset="0"/>
              </a:rPr>
              <a:t>Connectivity</a:t>
            </a:r>
          </a:p>
          <a:p>
            <a:endParaRPr lang="en-GB" sz="2400" dirty="0"/>
          </a:p>
          <a:p>
            <a:r>
              <a:rPr lang="en-GB" sz="2400" spc="-113" dirty="0">
                <a:solidFill>
                  <a:srgbClr val="2E2D62"/>
                </a:solidFill>
                <a:latin typeface="Arial" panose="020B0604020202020204" pitchFamily="34" charset="0"/>
                <a:cs typeface="Arial" panose="020B0604020202020204" pitchFamily="34" charset="0"/>
              </a:rPr>
              <a:t>Resilience</a:t>
            </a:r>
          </a:p>
          <a:p>
            <a:endParaRPr lang="en-GB" sz="2400" dirty="0"/>
          </a:p>
          <a:p>
            <a:r>
              <a:rPr lang="en-GB" sz="2400" spc="-113" dirty="0">
                <a:solidFill>
                  <a:srgbClr val="2E2D62"/>
                </a:solidFill>
                <a:latin typeface="Arial" panose="020B0604020202020204" pitchFamily="34" charset="0"/>
                <a:cs typeface="Arial" panose="020B0604020202020204" pitchFamily="34" charset="0"/>
              </a:rPr>
              <a:t>Engagement</a:t>
            </a:r>
            <a:endParaRPr lang="en-GB" sz="2400" dirty="0"/>
          </a:p>
        </p:txBody>
      </p:sp>
    </p:spTree>
    <p:extLst>
      <p:ext uri="{BB962C8B-B14F-4D97-AF65-F5344CB8AC3E}">
        <p14:creationId xmlns:p14="http://schemas.microsoft.com/office/powerpoint/2010/main" val="159884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descr="Slide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4" name="Picture 3" descr="Slide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Picture 2" descr="Slide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C02A4F-4B99-5C46-9BD7-6C2B05FC431D}"/>
              </a:ext>
            </a:extLst>
          </p:cNvPr>
          <p:cNvSpPr/>
          <p:nvPr/>
        </p:nvSpPr>
        <p:spPr>
          <a:xfrm>
            <a:off x="460104" y="1597998"/>
            <a:ext cx="3939913" cy="470000"/>
          </a:xfrm>
          <a:prstGeom prst="rect">
            <a:avLst/>
          </a:prstGeom>
        </p:spPr>
        <p:txBody>
          <a:bodyPr wrap="square">
            <a:spAutoFit/>
          </a:bodyPr>
          <a:lstStyle/>
          <a:p>
            <a:pPr marL="285743" indent="-285743">
              <a:lnSpc>
                <a:spcPct val="107000"/>
              </a:lnSpc>
              <a:spcAft>
                <a:spcPts val="8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AC754CA6-FD0B-4040-B09A-98263E73E5D6}"/>
              </a:ext>
            </a:extLst>
          </p:cNvPr>
          <p:cNvSpPr txBox="1">
            <a:spLocks/>
          </p:cNvSpPr>
          <p:nvPr/>
        </p:nvSpPr>
        <p:spPr>
          <a:xfrm>
            <a:off x="201168" y="147638"/>
            <a:ext cx="5151835"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a:lstStyle>
          <a:p>
            <a:r>
              <a:rPr lang="en-GB" sz="3300" dirty="0"/>
              <a:t>101 Jobs</a:t>
            </a:r>
          </a:p>
        </p:txBody>
      </p:sp>
      <p:sp>
        <p:nvSpPr>
          <p:cNvPr id="6" name="Rectangle 5">
            <a:extLst>
              <a:ext uri="{FF2B5EF4-FFF2-40B4-BE49-F238E27FC236}">
                <a16:creationId xmlns:a16="http://schemas.microsoft.com/office/drawing/2014/main" id="{92F4B2B0-DF84-4314-ADFC-99DA063576BF}"/>
              </a:ext>
            </a:extLst>
          </p:cNvPr>
          <p:cNvSpPr/>
          <p:nvPr/>
        </p:nvSpPr>
        <p:spPr>
          <a:xfrm>
            <a:off x="387158" y="1187772"/>
            <a:ext cx="5331156" cy="3231654"/>
          </a:xfrm>
          <a:prstGeom prst="rect">
            <a:avLst/>
          </a:prstGeom>
        </p:spPr>
        <p:txBody>
          <a:bodyPr wrap="square">
            <a:spAutoFit/>
          </a:bodyPr>
          <a:lstStyle/>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R&amp;I needs a diverse range of people to drive progress</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Celebrate the essential contributions that all these people are making</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r>
              <a:rPr lang="en-GB" sz="2300" dirty="0">
                <a:solidFill>
                  <a:prstClr val="black"/>
                </a:solidFill>
                <a:latin typeface="Arial" panose="020B0604020202020204" pitchFamily="34" charset="0"/>
                <a:cs typeface="Arial" panose="020B0604020202020204" pitchFamily="34" charset="0"/>
              </a:rPr>
              <a:t>Showcase the breadth of careers within the R&amp;I system</a:t>
            </a:r>
          </a:p>
          <a:p>
            <a:pPr marL="457200" marR="0" lvl="0" indent="-457200" algn="l" defTabSz="914400" rtl="0" eaLnBrk="1" fontAlgn="auto" latinLnBrk="0" hangingPunct="1">
              <a:lnSpc>
                <a:spcPct val="100000"/>
              </a:lnSpc>
              <a:spcBef>
                <a:spcPts val="400"/>
              </a:spcBef>
              <a:spcAft>
                <a:spcPts val="400"/>
              </a:spcAft>
              <a:buClr>
                <a:srgbClr val="0070C0"/>
              </a:buClr>
              <a:buSzTx/>
              <a:buFont typeface="Arial" panose="020B0604020202020204" pitchFamily="34" charset="0"/>
              <a:buChar char="•"/>
              <a:tabLst/>
              <a:defRPr/>
            </a:pPr>
            <a:endParaRPr lang="en-GB" sz="2300" dirty="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910256-F764-4115-865A-C93C140903C3}"/>
              </a:ext>
            </a:extLst>
          </p:cNvPr>
          <p:cNvPicPr>
            <a:picLocks noChangeAspect="1"/>
          </p:cNvPicPr>
          <p:nvPr/>
        </p:nvPicPr>
        <p:blipFill>
          <a:blip r:embed="rId3"/>
          <a:stretch>
            <a:fillRect/>
          </a:stretch>
        </p:blipFill>
        <p:spPr>
          <a:xfrm>
            <a:off x="6007900" y="2239618"/>
            <a:ext cx="2322512" cy="2319763"/>
          </a:xfrm>
          <a:prstGeom prst="rect">
            <a:avLst/>
          </a:prstGeom>
        </p:spPr>
      </p:pic>
      <p:pic>
        <p:nvPicPr>
          <p:cNvPr id="1030" name="Picture 6" descr="101 jobs that change the world">
            <a:extLst>
              <a:ext uri="{FF2B5EF4-FFF2-40B4-BE49-F238E27FC236}">
                <a16:creationId xmlns:a16="http://schemas.microsoft.com/office/drawing/2014/main" id="{8F380C1B-6FCA-4889-93A2-10594760A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901" y="519979"/>
            <a:ext cx="2322030" cy="154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8136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3.xml><?xml version="1.0" encoding="utf-8"?>
<a:theme xmlns:a="http://schemas.openxmlformats.org/drawingml/2006/main" name="3_Font and logo master">
  <a:themeElements>
    <a:clrScheme name="EPSRC theme">
      <a:dk1>
        <a:srgbClr val="2E2C61"/>
      </a:dk1>
      <a:lt1>
        <a:srgbClr val="FFFFFF"/>
      </a:lt1>
      <a:dk2>
        <a:srgbClr val="2E2C61"/>
      </a:dk2>
      <a:lt2>
        <a:srgbClr val="FFFFFF"/>
      </a:lt2>
      <a:accent1>
        <a:srgbClr val="34D5AE"/>
      </a:accent1>
      <a:accent2>
        <a:srgbClr val="16978A"/>
      </a:accent2>
      <a:accent3>
        <a:srgbClr val="FF5959"/>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3D65BD1B8CC42A41F1F51F5F166CF" ma:contentTypeVersion="14" ma:contentTypeDescription="Create a new document." ma:contentTypeScope="" ma:versionID="226376bb4ff64e1366254a7c6a836362">
  <xsd:schema xmlns:xsd="http://www.w3.org/2001/XMLSchema" xmlns:xs="http://www.w3.org/2001/XMLSchema" xmlns:p="http://schemas.microsoft.com/office/2006/metadata/properties" xmlns:ns3="fe8a956f-bb41-4b6d-9dbc-3de1a4863a01" xmlns:ns4="c5391d0c-9e67-46ab-a256-655216fe8865" targetNamespace="http://schemas.microsoft.com/office/2006/metadata/properties" ma:root="true" ma:fieldsID="352f6c670b12d084a4ad46aa312096ae" ns3:_="" ns4:_="">
    <xsd:import namespace="fe8a956f-bb41-4b6d-9dbc-3de1a4863a01"/>
    <xsd:import namespace="c5391d0c-9e67-46ab-a256-655216fe88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a956f-bb41-4b6d-9dbc-3de1a4863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391d0c-9e67-46ab-a256-655216fe88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8316A6-1EFC-4886-8C60-CC81B3BE0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a956f-bb41-4b6d-9dbc-3de1a4863a01"/>
    <ds:schemaRef ds:uri="c5391d0c-9e67-46ab-a256-655216fe8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B3EDAD-B86A-40C8-88BD-681733BD3F0C}">
  <ds:schemaRefs>
    <ds:schemaRef ds:uri="c5391d0c-9e67-46ab-a256-655216fe8865"/>
    <ds:schemaRef ds:uri="http://schemas.microsoft.com/office/2006/documentManagement/types"/>
    <ds:schemaRef ds:uri="http://schemas.openxmlformats.org/package/2006/metadata/core-properties"/>
    <ds:schemaRef ds:uri="fe8a956f-bb41-4b6d-9dbc-3de1a4863a01"/>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85F0D34-815C-40A1-9FC2-1476B4550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5957</TotalTime>
  <Words>1022</Words>
  <Application>Microsoft Office PowerPoint</Application>
  <PresentationFormat>On-screen Show (16:9)</PresentationFormat>
  <Paragraphs>205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Roboto Light</vt:lpstr>
      <vt:lpstr>Wingdings</vt:lpstr>
      <vt:lpstr>Arial</vt:lpstr>
      <vt:lpstr>Calibri</vt:lpstr>
      <vt:lpstr>Roboto</vt:lpstr>
      <vt:lpstr>Simple Light</vt:lpstr>
      <vt:lpstr>Font and logo master</vt:lpstr>
      <vt:lpstr>3_Font and logo master</vt:lpstr>
      <vt:lpstr>Office Theme</vt:lpstr>
      <vt:lpstr>PowerPoint Presentation</vt:lpstr>
      <vt:lpstr>UK Research and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Combatting precarity</vt:lpstr>
      <vt:lpstr>PowerPoint Presentation</vt:lpstr>
      <vt:lpstr>Research Culture and Psychological safety </vt:lpstr>
      <vt:lpstr>Reasserting what we value </vt:lpstr>
      <vt:lpstr>Different projects </vt:lpstr>
      <vt:lpstr>Different people   </vt:lpstr>
      <vt:lpstr>Different contributions </vt:lpstr>
      <vt:lpstr>The Résumé for Researchers (R4R)  </vt:lpstr>
      <vt:lpstr>UK Govt. People and Culture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Jupe - UKRI</dc:creator>
  <cp:lastModifiedBy>Duncan Robertson - UKRI</cp:lastModifiedBy>
  <cp:revision>17</cp:revision>
  <dcterms:modified xsi:type="dcterms:W3CDTF">2021-09-30T14:13:46Z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0x0101004193D65BD1B8CC42A41F1F51F5F166CF</vt:lpwstr>
  </property>
</Properties>
</file>