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customXml" Target="../customXml/item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itle and Content,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Title and Content,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Title and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Title and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3" name="Title Text"/>
          <p:cNvSpPr txBox="1"/>
          <p:nvPr>
            <p:ph type="title"/>
          </p:nvPr>
        </p:nvSpPr>
        <p:spPr>
          <a:xfrm>
            <a:off x="395286" y="1837951"/>
            <a:ext cx="382667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395286" y="2793250"/>
            <a:ext cx="4491039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Title and Content,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_Title and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9_Title and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0_Title and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1_Title and Content,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821D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21DA"/>
                </a:solidFill>
              </a:defRPr>
            </a:lvl1pPr>
            <a:lvl2pPr>
              <a:defRPr>
                <a:solidFill>
                  <a:srgbClr val="2821DA"/>
                </a:solidFill>
              </a:defRPr>
            </a:lvl2pPr>
            <a:lvl3pPr>
              <a:defRPr>
                <a:solidFill>
                  <a:srgbClr val="2821DA"/>
                </a:solidFill>
              </a:defRPr>
            </a:lvl3pPr>
            <a:lvl4pPr>
              <a:defRPr>
                <a:solidFill>
                  <a:srgbClr val="2821DA"/>
                </a:solidFill>
              </a:defRPr>
            </a:lvl4pPr>
            <a:lvl5pPr>
              <a:defRPr>
                <a:solidFill>
                  <a:srgbClr val="2821D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_Title and Content, whi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821D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21DA"/>
                </a:solidFill>
              </a:defRPr>
            </a:lvl1pPr>
            <a:lvl2pPr>
              <a:defRPr>
                <a:solidFill>
                  <a:srgbClr val="2821DA"/>
                </a:solidFill>
              </a:defRPr>
            </a:lvl2pPr>
            <a:lvl3pPr>
              <a:defRPr>
                <a:solidFill>
                  <a:srgbClr val="2821DA"/>
                </a:solidFill>
              </a:defRPr>
            </a:lvl3pPr>
            <a:lvl4pPr>
              <a:defRPr>
                <a:solidFill>
                  <a:srgbClr val="2821DA"/>
                </a:solidFill>
              </a:defRPr>
            </a:lvl4pPr>
            <a:lvl5pPr>
              <a:defRPr>
                <a:solidFill>
                  <a:srgbClr val="2821D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Title and Cont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Title and Content,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itle Text"/>
          <p:cNvSpPr txBox="1"/>
          <p:nvPr>
            <p:ph type="title"/>
          </p:nvPr>
        </p:nvSpPr>
        <p:spPr>
          <a:xfrm>
            <a:off x="395286" y="1837951"/>
            <a:ext cx="10515601" cy="8230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sz="half" idx="1"/>
          </p:nvPr>
        </p:nvSpPr>
        <p:spPr>
          <a:xfrm>
            <a:off x="395286" y="2793250"/>
            <a:ext cx="10515601" cy="2701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Academ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Academia</a:t>
            </a:r>
          </a:p>
        </p:txBody>
      </p:sp>
      <p:sp>
        <p:nvSpPr>
          <p:cNvPr id="196" name="12 years at University of Manchester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12 years at University of Manchester</a:t>
            </a:r>
          </a:p>
          <a:p>
            <a:pPr/>
            <a:r>
              <a:t>MMath in 2010</a:t>
            </a:r>
          </a:p>
          <a:p>
            <a:pPr/>
            <a:r>
              <a:t>Completed Maths PhD in 2014</a:t>
            </a:r>
          </a:p>
          <a:p>
            <a:pPr/>
            <a:r>
              <a:t>Postdoc in Atmospheric Science until end 2017</a:t>
            </a:r>
          </a:p>
        </p:txBody>
      </p:sp>
      <p:pic>
        <p:nvPicPr>
          <p:cNvPr id="197" name="Screenshot 2021-09-19 at 16.21.25.png" descr="Screenshot 2021-09-19 at 16.21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4003" y="1065012"/>
            <a:ext cx="4279901" cy="341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BBC Data Scient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BBC Data Scientist</a:t>
            </a:r>
          </a:p>
        </p:txBody>
      </p:sp>
      <p:sp>
        <p:nvSpPr>
          <p:cNvPr id="200" name="Predicting School Holidays from iPlayer stream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Predicting School Holidays from iPlayer streaming</a:t>
            </a:r>
          </a:p>
          <a:p>
            <a:pPr/>
            <a:r>
              <a:t>R&amp;D AI in Media Production</a:t>
            </a:r>
          </a:p>
          <a:p>
            <a:pPr/>
            <a:r>
              <a:t>Efficient Learning</a:t>
            </a:r>
          </a:p>
        </p:txBody>
      </p:sp>
      <p:pic>
        <p:nvPicPr>
          <p:cNvPr id="201" name="1_UGChjhfrP5XjFGuNfqyyHw.png" descr="1_UGChjhfrP5XjFGuNfqyyH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2915" y="419204"/>
            <a:ext cx="3114293" cy="5881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ypeform Data Scient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Typeform Data Scientist</a:t>
            </a:r>
          </a:p>
        </p:txBody>
      </p:sp>
      <p:sp>
        <p:nvSpPr>
          <p:cNvPr id="204" name="AB test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 testing</a:t>
            </a:r>
          </a:p>
          <a:p>
            <a:pPr/>
            <a:r>
              <a:t>Propensity Models</a:t>
            </a:r>
          </a:p>
          <a:p>
            <a:pPr/>
            <a:r>
              <a:t>Recommenders</a:t>
            </a:r>
          </a:p>
        </p:txBody>
      </p:sp>
      <p:pic>
        <p:nvPicPr>
          <p:cNvPr id="205" name="Screenshot 2021-09-19 at 16.44.09.png" descr="Screenshot 2021-09-19 at 16.44.09.png"/>
          <p:cNvPicPr>
            <a:picLocks noChangeAspect="1"/>
          </p:cNvPicPr>
          <p:nvPr/>
        </p:nvPicPr>
        <p:blipFill>
          <a:blip r:embed="rId2">
            <a:extLst/>
          </a:blip>
          <a:srcRect l="767" t="18733" r="767" b="0"/>
          <a:stretch>
            <a:fillRect/>
          </a:stretch>
        </p:blipFill>
        <p:spPr>
          <a:xfrm>
            <a:off x="6016108" y="1365249"/>
            <a:ext cx="5502566" cy="4127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ransferable Ski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Transferable Skills</a:t>
            </a:r>
          </a:p>
        </p:txBody>
      </p:sp>
      <p:sp>
        <p:nvSpPr>
          <p:cNvPr id="208" name="Cod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Coding</a:t>
            </a:r>
          </a:p>
          <a:p>
            <a:pPr/>
            <a:r>
              <a:t>Presenting/communication</a:t>
            </a:r>
          </a:p>
          <a:p>
            <a:pPr/>
            <a:r>
              <a:t>Ideation/project scoping</a:t>
            </a:r>
          </a:p>
          <a:p>
            <a:pPr/>
            <a:r>
              <a:t>Self-motivator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Recommendations</a:t>
            </a:r>
          </a:p>
        </p:txBody>
      </p:sp>
      <p:sp>
        <p:nvSpPr>
          <p:cNvPr id="211" name="Don’t be scared or disappointed!…"/>
          <p:cNvSpPr txBox="1"/>
          <p:nvPr>
            <p:ph type="body" sz="half" idx="1"/>
          </p:nvPr>
        </p:nvSpPr>
        <p:spPr>
          <a:xfrm>
            <a:off x="395286" y="2806124"/>
            <a:ext cx="10515601" cy="2701840"/>
          </a:xfrm>
          <a:prstGeom prst="rect">
            <a:avLst/>
          </a:prstGeom>
        </p:spPr>
        <p:txBody>
          <a:bodyPr/>
          <a:lstStyle/>
          <a:p>
            <a:pPr/>
            <a:r>
              <a:t>Don’t be scared or disappointed!</a:t>
            </a:r>
          </a:p>
          <a:p>
            <a:pPr/>
            <a:r>
              <a:t>Prepare early - interviews are research</a:t>
            </a:r>
          </a:p>
          <a:p>
            <a:pPr/>
            <a:r>
              <a:t>Don’t expect anyone to know what a postdoc is - lead with skills</a:t>
            </a:r>
          </a:p>
          <a:p>
            <a:pPr/>
            <a:r>
              <a:t>Don’t take a pay cut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6AB05CBEB3948BE386F80BF0A736A" ma:contentTypeVersion="12" ma:contentTypeDescription="Create a new document." ma:contentTypeScope="" ma:versionID="685a212cc13f182df9ec648cd92f5363">
  <xsd:schema xmlns:xsd="http://www.w3.org/2001/XMLSchema" xmlns:xs="http://www.w3.org/2001/XMLSchema" xmlns:p="http://schemas.microsoft.com/office/2006/metadata/properties" xmlns:ns2="aab92160-6433-4cf9-898d-8e345779b200" xmlns:ns3="011834d0-8270-41ea-b441-f4017315666b" targetNamespace="http://schemas.microsoft.com/office/2006/metadata/properties" ma:root="true" ma:fieldsID="d43c00c129455d63251a3a8c438f55c6" ns2:_="" ns3:_="">
    <xsd:import namespace="aab92160-6433-4cf9-898d-8e345779b200"/>
    <xsd:import namespace="011834d0-8270-41ea-b441-f40173156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92160-6433-4cf9-898d-8e345779b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34d0-8270-41ea-b441-f40173156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818E81-40FD-48AA-AAD6-667729AE1C0B}"/>
</file>

<file path=customXml/itemProps2.xml><?xml version="1.0" encoding="utf-8"?>
<ds:datastoreItem xmlns:ds="http://schemas.openxmlformats.org/officeDocument/2006/customXml" ds:itemID="{8672A3C6-92D7-4433-9A90-4EA9CACC0F55}"/>
</file>

<file path=customXml/itemProps3.xml><?xml version="1.0" encoding="utf-8"?>
<ds:datastoreItem xmlns:ds="http://schemas.openxmlformats.org/officeDocument/2006/customXml" ds:itemID="{7F06AD88-0EFD-4995-B1A1-B4D98389469C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0x01010012C6AB05CBEB3948BE386F80BF0A736A</vt:lpwstr>
  </property>
</Properties>
</file>