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80" r:id="rId6"/>
  </p:sldMasterIdLst>
  <p:notesMasterIdLst>
    <p:notesMasterId r:id="rId13"/>
  </p:notesMasterIdLst>
  <p:sldIdLst>
    <p:sldId id="256" r:id="rId7"/>
    <p:sldId id="291" r:id="rId8"/>
    <p:sldId id="348" r:id="rId9"/>
    <p:sldId id="260" r:id="rId10"/>
    <p:sldId id="347" r:id="rId11"/>
    <p:sldId id="265" r:id="rId12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446"/>
    <a:srgbClr val="174F93"/>
    <a:srgbClr val="D3055D"/>
    <a:srgbClr val="2C9A41"/>
    <a:srgbClr val="81BA27"/>
    <a:srgbClr val="CE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64" autoAdjust="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48064-BA79-4436-9169-A7681840E098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20F3847-CCC6-4C70-B189-02BD89767CEE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b="1" i="0">
              <a:solidFill>
                <a:srgbClr val="E00069"/>
              </a:solidFill>
              <a:latin typeface="Arial" panose="020B0604020202020204" pitchFamily="34" charset="0"/>
              <a:cs typeface="Arial" panose="020B0604020202020204" pitchFamily="34" charset="0"/>
            </a:rPr>
            <a:t>Sustained talent pipeline</a:t>
          </a:r>
        </a:p>
        <a:p>
          <a:r>
            <a:rPr lang="en-GB" sz="1600" b="1" i="0">
              <a:solidFill>
                <a:srgbClr val="E00069"/>
              </a:solidFill>
              <a:latin typeface="Arial" panose="020B0604020202020204" pitchFamily="34" charset="0"/>
              <a:cs typeface="Arial" panose="020B0604020202020204" pitchFamily="34" charset="0"/>
            </a:rPr>
            <a:t> Novel net zero-carbon solutions</a:t>
          </a:r>
        </a:p>
      </dgm:t>
    </dgm:pt>
    <dgm:pt modelId="{0EC84B70-23FB-4FC3-8122-3E47D5AEC039}" type="parTrans" cxnId="{55F54E18-C1E7-4F5D-9BCD-A3E663D3A0FA}">
      <dgm:prSet/>
      <dgm:spPr/>
      <dgm:t>
        <a:bodyPr/>
        <a:lstStyle/>
        <a:p>
          <a:endParaRPr lang="en-GB"/>
        </a:p>
      </dgm:t>
    </dgm:pt>
    <dgm:pt modelId="{E542391C-2569-4365-A608-FA75432CC0A4}" type="sibTrans" cxnId="{55F54E18-C1E7-4F5D-9BCD-A3E663D3A0FA}">
      <dgm:prSet/>
      <dgm:spPr/>
      <dgm:t>
        <a:bodyPr/>
        <a:lstStyle/>
        <a:p>
          <a:endParaRPr lang="en-GB"/>
        </a:p>
      </dgm:t>
    </dgm:pt>
    <dgm:pt modelId="{3305082E-351D-4FA6-9894-815750A49FDA}">
      <dgm:prSet phldrT="[Text]" custT="1"/>
      <dgm:spPr>
        <a:solidFill>
          <a:srgbClr val="2F5496"/>
        </a:solidFill>
      </dgm:spPr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Training</a:t>
          </a:r>
          <a:b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(Cranfield)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Advanced research, leadership and innovation skills pathways.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Deep technical and industry-relevant skills development.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Drawn from partners.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Accreditation</a:t>
          </a:r>
        </a:p>
      </dgm:t>
    </dgm:pt>
    <dgm:pt modelId="{FF582C2A-AFE8-495B-A174-6C97598E61DB}" type="parTrans" cxnId="{FEC41DB3-BE09-4AAA-9315-6495BA29FEEA}">
      <dgm:prSet/>
      <dgm:spPr/>
      <dgm:t>
        <a:bodyPr/>
        <a:lstStyle/>
        <a:p>
          <a:endParaRPr lang="en-GB"/>
        </a:p>
      </dgm:t>
    </dgm:pt>
    <dgm:pt modelId="{561B83AE-CCDE-44A1-AA1B-34E41E5465CC}" type="sibTrans" cxnId="{FEC41DB3-BE09-4AAA-9315-6495BA29FEEA}">
      <dgm:prSet/>
      <dgm:spPr/>
      <dgm:t>
        <a:bodyPr/>
        <a:lstStyle/>
        <a:p>
          <a:endParaRPr lang="en-GB"/>
        </a:p>
      </dgm:t>
    </dgm:pt>
    <dgm:pt modelId="{8B1DF60B-FD58-402E-AC42-01DA8ED0CD4A}">
      <dgm:prSet phldrT="[Text]" custT="1"/>
      <dgm:spPr>
        <a:solidFill>
          <a:srgbClr val="00ABCD"/>
        </a:solidFill>
      </dgm:spPr>
      <dgm:t>
        <a:bodyPr/>
        <a:lstStyle/>
        <a:p>
          <a:b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Sandpits</a:t>
          </a:r>
          <a:b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(Loughborough + All)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Interdisciplinary teams solving complex, industry-derived and co-created research challenges.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GB" sz="1200" dirty="0" err="1">
              <a:latin typeface="Arial" panose="020B0604020202020204" pitchFamily="34" charset="0"/>
              <a:cs typeface="Arial" panose="020B0604020202020204" pitchFamily="34" charset="0"/>
            </a:rPr>
            <a:t>Seedcorn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’ Fund.</a:t>
          </a:r>
        </a:p>
      </dgm:t>
    </dgm:pt>
    <dgm:pt modelId="{33228C99-9F31-44C4-8453-5DC2CA964E63}" type="parTrans" cxnId="{672F6040-FA20-463F-A8A2-FEFE5EA78AC7}">
      <dgm:prSet/>
      <dgm:spPr/>
      <dgm:t>
        <a:bodyPr/>
        <a:lstStyle/>
        <a:p>
          <a:endParaRPr lang="en-GB"/>
        </a:p>
      </dgm:t>
    </dgm:pt>
    <dgm:pt modelId="{114993DD-FF37-45D4-B84B-18881FC24323}" type="sibTrans" cxnId="{672F6040-FA20-463F-A8A2-FEFE5EA78AC7}">
      <dgm:prSet/>
      <dgm:spPr/>
      <dgm:t>
        <a:bodyPr/>
        <a:lstStyle/>
        <a:p>
          <a:endParaRPr lang="en-GB"/>
        </a:p>
      </dgm:t>
    </dgm:pt>
    <dgm:pt modelId="{F3B01A89-9214-489D-8AC7-F9CB17270617}">
      <dgm:prSet phldrT="[Text]" custT="1"/>
      <dgm:spPr>
        <a:solidFill>
          <a:srgbClr val="E0006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Impact hub</a:t>
          </a:r>
          <a:br>
            <a:rPr lang="en-GB" sz="2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(Loughborough)</a:t>
          </a:r>
        </a:p>
        <a:p>
          <a:pPr>
            <a:lnSpc>
              <a:spcPct val="9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Widespread dissemination and downstream exploitation. Networking with policy-makers, business. C-DICE Fellowships.</a:t>
          </a:r>
        </a:p>
        <a:p>
          <a:pPr>
            <a:lnSpc>
              <a:spcPct val="90000"/>
            </a:lnSpc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Informing funders’ policy development.</a:t>
          </a:r>
        </a:p>
        <a:p>
          <a:pPr>
            <a:lnSpc>
              <a:spcPct val="90000"/>
            </a:lnSpc>
          </a:pPr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101021-F4EB-4B43-9E91-7FE3D2D566BF}" type="parTrans" cxnId="{034CE7E3-6769-47FA-B2EB-7D3BB37E5688}">
      <dgm:prSet/>
      <dgm:spPr/>
      <dgm:t>
        <a:bodyPr/>
        <a:lstStyle/>
        <a:p>
          <a:endParaRPr lang="en-GB"/>
        </a:p>
      </dgm:t>
    </dgm:pt>
    <dgm:pt modelId="{3E9AB7BB-AACB-44C0-8287-D10AB7C5E72B}" type="sibTrans" cxnId="{034CE7E3-6769-47FA-B2EB-7D3BB37E5688}">
      <dgm:prSet/>
      <dgm:spPr/>
      <dgm:t>
        <a:bodyPr/>
        <a:lstStyle/>
        <a:p>
          <a:endParaRPr lang="en-GB"/>
        </a:p>
      </dgm:t>
    </dgm:pt>
    <dgm:pt modelId="{532BD64E-59EE-4DE9-A243-566AEDCD8E5A}">
      <dgm:prSet phldrT="[Text]" phldr="1"/>
      <dgm:spPr/>
      <dgm:t>
        <a:bodyPr/>
        <a:lstStyle/>
        <a:p>
          <a:endParaRPr lang="en-GB"/>
        </a:p>
      </dgm:t>
    </dgm:pt>
    <dgm:pt modelId="{0AD94556-5C78-4150-9F4D-DE6A2FC9CC92}" type="parTrans" cxnId="{8FB76725-1ED6-4DC7-9C1A-78471002A0A4}">
      <dgm:prSet/>
      <dgm:spPr/>
      <dgm:t>
        <a:bodyPr/>
        <a:lstStyle/>
        <a:p>
          <a:endParaRPr lang="en-GB"/>
        </a:p>
      </dgm:t>
    </dgm:pt>
    <dgm:pt modelId="{4757D3C5-B7A3-4991-BD41-4CE546DBE7CA}" type="sibTrans" cxnId="{8FB76725-1ED6-4DC7-9C1A-78471002A0A4}">
      <dgm:prSet/>
      <dgm:spPr/>
      <dgm:t>
        <a:bodyPr/>
        <a:lstStyle/>
        <a:p>
          <a:endParaRPr lang="en-GB"/>
        </a:p>
      </dgm:t>
    </dgm:pt>
    <dgm:pt modelId="{8EC816C8-31F4-4FBE-8ED9-643AC4DB76E5}">
      <dgm:prSet custT="1"/>
      <dgm:spPr>
        <a:solidFill>
          <a:srgbClr val="00B050"/>
        </a:solidFill>
      </dgm:spPr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Development pathway</a:t>
          </a:r>
          <a:b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(Birmingham)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Industrial placements, 'discipline/sector hopping' and secondments, Fellowships. </a:t>
          </a: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79460-06A8-4020-AD3B-EE5B8411F632}" type="parTrans" cxnId="{50B4FEB9-3812-4874-B825-8E989582A155}">
      <dgm:prSet/>
      <dgm:spPr/>
      <dgm:t>
        <a:bodyPr/>
        <a:lstStyle/>
        <a:p>
          <a:endParaRPr lang="en-GB"/>
        </a:p>
      </dgm:t>
    </dgm:pt>
    <dgm:pt modelId="{A2981442-83AD-41CD-9CC1-2C448839188B}" type="sibTrans" cxnId="{50B4FEB9-3812-4874-B825-8E989582A155}">
      <dgm:prSet/>
      <dgm:spPr/>
      <dgm:t>
        <a:bodyPr/>
        <a:lstStyle/>
        <a:p>
          <a:endParaRPr lang="en-GB"/>
        </a:p>
      </dgm:t>
    </dgm:pt>
    <dgm:pt modelId="{B3BE1443-FB7E-4FBD-B5C9-73684BDB5230}" type="pres">
      <dgm:prSet presAssocID="{9C348064-BA79-4436-9169-A7681840E09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AAA1B4-8E10-4032-9DA5-C9C4D59B1CB9}" type="pres">
      <dgm:prSet presAssocID="{9C348064-BA79-4436-9169-A7681840E098}" presName="matrix" presStyleCnt="0"/>
      <dgm:spPr/>
    </dgm:pt>
    <dgm:pt modelId="{9BCD6484-3AA5-472F-B087-4B36A84231A2}" type="pres">
      <dgm:prSet presAssocID="{9C348064-BA79-4436-9169-A7681840E098}" presName="tile1" presStyleLbl="node1" presStyleIdx="0" presStyleCnt="4"/>
      <dgm:spPr/>
    </dgm:pt>
    <dgm:pt modelId="{815D05E6-60BF-4594-9F4C-08492492423F}" type="pres">
      <dgm:prSet presAssocID="{9C348064-BA79-4436-9169-A7681840E0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7A6A44-78A6-4E41-B05C-B2DB363425F4}" type="pres">
      <dgm:prSet presAssocID="{9C348064-BA79-4436-9169-A7681840E098}" presName="tile2" presStyleLbl="node1" presStyleIdx="1" presStyleCnt="4" custLinFactNeighborX="835" custLinFactNeighborY="-1317"/>
      <dgm:spPr/>
    </dgm:pt>
    <dgm:pt modelId="{070ED350-5C2A-47D4-9846-1AA292CF07D9}" type="pres">
      <dgm:prSet presAssocID="{9C348064-BA79-4436-9169-A7681840E0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8BA21D-67E6-4914-9BCD-FE082F353FBB}" type="pres">
      <dgm:prSet presAssocID="{9C348064-BA79-4436-9169-A7681840E098}" presName="tile3" presStyleLbl="node1" presStyleIdx="2" presStyleCnt="4"/>
      <dgm:spPr/>
    </dgm:pt>
    <dgm:pt modelId="{9832D977-FE34-4DF6-AC60-B6889382F22A}" type="pres">
      <dgm:prSet presAssocID="{9C348064-BA79-4436-9169-A7681840E0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58383BA-A138-444E-840F-8C87EF5BFB61}" type="pres">
      <dgm:prSet presAssocID="{9C348064-BA79-4436-9169-A7681840E098}" presName="tile4" presStyleLbl="node1" presStyleIdx="3" presStyleCnt="4" custLinFactNeighborY="0"/>
      <dgm:spPr/>
    </dgm:pt>
    <dgm:pt modelId="{E80A1BA5-B353-4E02-A861-EDFFDC36362B}" type="pres">
      <dgm:prSet presAssocID="{9C348064-BA79-4436-9169-A7681840E0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F9D8EBE-386D-4851-828F-1C6FCD91CC2C}" type="pres">
      <dgm:prSet presAssocID="{9C348064-BA79-4436-9169-A7681840E098}" presName="centerTile" presStyleLbl="fgShp" presStyleIdx="0" presStyleCnt="1" custScaleX="154643" custScaleY="95672">
        <dgm:presLayoutVars>
          <dgm:chMax val="0"/>
          <dgm:chPref val="0"/>
        </dgm:presLayoutVars>
      </dgm:prSet>
      <dgm:spPr/>
    </dgm:pt>
  </dgm:ptLst>
  <dgm:cxnLst>
    <dgm:cxn modelId="{FE750508-70C7-4859-B340-C072F39349B4}" type="presOf" srcId="{F3B01A89-9214-489D-8AC7-F9CB17270617}" destId="{E80A1BA5-B353-4E02-A861-EDFFDC36362B}" srcOrd="1" destOrd="0" presId="urn:microsoft.com/office/officeart/2005/8/layout/matrix1"/>
    <dgm:cxn modelId="{55F54E18-C1E7-4F5D-9BCD-A3E663D3A0FA}" srcId="{9C348064-BA79-4436-9169-A7681840E098}" destId="{220F3847-CCC6-4C70-B189-02BD89767CEE}" srcOrd="0" destOrd="0" parTransId="{0EC84B70-23FB-4FC3-8122-3E47D5AEC039}" sibTransId="{E542391C-2569-4365-A608-FA75432CC0A4}"/>
    <dgm:cxn modelId="{553C9922-152D-4674-B9E4-9987C6B1DFAB}" type="presOf" srcId="{9C348064-BA79-4436-9169-A7681840E098}" destId="{B3BE1443-FB7E-4FBD-B5C9-73684BDB5230}" srcOrd="0" destOrd="0" presId="urn:microsoft.com/office/officeart/2005/8/layout/matrix1"/>
    <dgm:cxn modelId="{8FB76725-1ED6-4DC7-9C1A-78471002A0A4}" srcId="{220F3847-CCC6-4C70-B189-02BD89767CEE}" destId="{532BD64E-59EE-4DE9-A243-566AEDCD8E5A}" srcOrd="4" destOrd="0" parTransId="{0AD94556-5C78-4150-9F4D-DE6A2FC9CC92}" sibTransId="{4757D3C5-B7A3-4991-BD41-4CE546DBE7CA}"/>
    <dgm:cxn modelId="{D89FCC35-252B-4865-9B82-E2236EAF3424}" type="presOf" srcId="{8EC816C8-31F4-4FBE-8ED9-643AC4DB76E5}" destId="{4F8BA21D-67E6-4914-9BCD-FE082F353FBB}" srcOrd="0" destOrd="0" presId="urn:microsoft.com/office/officeart/2005/8/layout/matrix1"/>
    <dgm:cxn modelId="{672F6040-FA20-463F-A8A2-FEFE5EA78AC7}" srcId="{220F3847-CCC6-4C70-B189-02BD89767CEE}" destId="{8B1DF60B-FD58-402E-AC42-01DA8ED0CD4A}" srcOrd="1" destOrd="0" parTransId="{33228C99-9F31-44C4-8453-5DC2CA964E63}" sibTransId="{114993DD-FF37-45D4-B84B-18881FC24323}"/>
    <dgm:cxn modelId="{130C115D-9C7D-46D2-A6CD-53475BE05663}" type="presOf" srcId="{8B1DF60B-FD58-402E-AC42-01DA8ED0CD4A}" destId="{7C7A6A44-78A6-4E41-B05C-B2DB363425F4}" srcOrd="0" destOrd="0" presId="urn:microsoft.com/office/officeart/2005/8/layout/matrix1"/>
    <dgm:cxn modelId="{3BBF2D5E-57F8-4D5C-9B43-1E830169E332}" type="presOf" srcId="{F3B01A89-9214-489D-8AC7-F9CB17270617}" destId="{A58383BA-A138-444E-840F-8C87EF5BFB61}" srcOrd="0" destOrd="0" presId="urn:microsoft.com/office/officeart/2005/8/layout/matrix1"/>
    <dgm:cxn modelId="{19167D4D-8653-4CEC-8B9F-1F16AE0972EF}" type="presOf" srcId="{8B1DF60B-FD58-402E-AC42-01DA8ED0CD4A}" destId="{070ED350-5C2A-47D4-9846-1AA292CF07D9}" srcOrd="1" destOrd="0" presId="urn:microsoft.com/office/officeart/2005/8/layout/matrix1"/>
    <dgm:cxn modelId="{DE0AF0B1-5FAD-4BA4-B161-19540F33CCF2}" type="presOf" srcId="{220F3847-CCC6-4C70-B189-02BD89767CEE}" destId="{EF9D8EBE-386D-4851-828F-1C6FCD91CC2C}" srcOrd="0" destOrd="0" presId="urn:microsoft.com/office/officeart/2005/8/layout/matrix1"/>
    <dgm:cxn modelId="{FEC41DB3-BE09-4AAA-9315-6495BA29FEEA}" srcId="{220F3847-CCC6-4C70-B189-02BD89767CEE}" destId="{3305082E-351D-4FA6-9894-815750A49FDA}" srcOrd="0" destOrd="0" parTransId="{FF582C2A-AFE8-495B-A174-6C97598E61DB}" sibTransId="{561B83AE-CCDE-44A1-AA1B-34E41E5465CC}"/>
    <dgm:cxn modelId="{50B4FEB9-3812-4874-B825-8E989582A155}" srcId="{220F3847-CCC6-4C70-B189-02BD89767CEE}" destId="{8EC816C8-31F4-4FBE-8ED9-643AC4DB76E5}" srcOrd="2" destOrd="0" parTransId="{A9879460-06A8-4020-AD3B-EE5B8411F632}" sibTransId="{A2981442-83AD-41CD-9CC1-2C448839188B}"/>
    <dgm:cxn modelId="{D58313C2-7948-455D-A1D4-56C5241BDFAB}" type="presOf" srcId="{3305082E-351D-4FA6-9894-815750A49FDA}" destId="{9BCD6484-3AA5-472F-B087-4B36A84231A2}" srcOrd="0" destOrd="0" presId="urn:microsoft.com/office/officeart/2005/8/layout/matrix1"/>
    <dgm:cxn modelId="{F52A1FCA-B5D8-4DD6-9344-1CAF78120B3C}" type="presOf" srcId="{8EC816C8-31F4-4FBE-8ED9-643AC4DB76E5}" destId="{9832D977-FE34-4DF6-AC60-B6889382F22A}" srcOrd="1" destOrd="0" presId="urn:microsoft.com/office/officeart/2005/8/layout/matrix1"/>
    <dgm:cxn modelId="{D58154D3-75CC-4CBA-9699-8E19DC5D6BC4}" type="presOf" srcId="{3305082E-351D-4FA6-9894-815750A49FDA}" destId="{815D05E6-60BF-4594-9F4C-08492492423F}" srcOrd="1" destOrd="0" presId="urn:microsoft.com/office/officeart/2005/8/layout/matrix1"/>
    <dgm:cxn modelId="{034CE7E3-6769-47FA-B2EB-7D3BB37E5688}" srcId="{220F3847-CCC6-4C70-B189-02BD89767CEE}" destId="{F3B01A89-9214-489D-8AC7-F9CB17270617}" srcOrd="3" destOrd="0" parTransId="{65101021-F4EB-4B43-9E91-7FE3D2D566BF}" sibTransId="{3E9AB7BB-AACB-44C0-8287-D10AB7C5E72B}"/>
    <dgm:cxn modelId="{7883FEE0-309D-470D-95A0-26E3EFF42120}" type="presParOf" srcId="{B3BE1443-FB7E-4FBD-B5C9-73684BDB5230}" destId="{18AAA1B4-8E10-4032-9DA5-C9C4D59B1CB9}" srcOrd="0" destOrd="0" presId="urn:microsoft.com/office/officeart/2005/8/layout/matrix1"/>
    <dgm:cxn modelId="{7BA546F8-B87F-4CAA-B6B1-FECC2C5FDE4B}" type="presParOf" srcId="{18AAA1B4-8E10-4032-9DA5-C9C4D59B1CB9}" destId="{9BCD6484-3AA5-472F-B087-4B36A84231A2}" srcOrd="0" destOrd="0" presId="urn:microsoft.com/office/officeart/2005/8/layout/matrix1"/>
    <dgm:cxn modelId="{6E3B533A-F2FA-40C5-9C0E-3B362E101450}" type="presParOf" srcId="{18AAA1B4-8E10-4032-9DA5-C9C4D59B1CB9}" destId="{815D05E6-60BF-4594-9F4C-08492492423F}" srcOrd="1" destOrd="0" presId="urn:microsoft.com/office/officeart/2005/8/layout/matrix1"/>
    <dgm:cxn modelId="{F11555B4-C117-4D91-9E8F-1B6F5A9397C3}" type="presParOf" srcId="{18AAA1B4-8E10-4032-9DA5-C9C4D59B1CB9}" destId="{7C7A6A44-78A6-4E41-B05C-B2DB363425F4}" srcOrd="2" destOrd="0" presId="urn:microsoft.com/office/officeart/2005/8/layout/matrix1"/>
    <dgm:cxn modelId="{A339716B-3FC5-4CE8-8EC7-6722257F0A3D}" type="presParOf" srcId="{18AAA1B4-8E10-4032-9DA5-C9C4D59B1CB9}" destId="{070ED350-5C2A-47D4-9846-1AA292CF07D9}" srcOrd="3" destOrd="0" presId="urn:microsoft.com/office/officeart/2005/8/layout/matrix1"/>
    <dgm:cxn modelId="{093595F6-509E-4EC9-9054-847346C5F805}" type="presParOf" srcId="{18AAA1B4-8E10-4032-9DA5-C9C4D59B1CB9}" destId="{4F8BA21D-67E6-4914-9BCD-FE082F353FBB}" srcOrd="4" destOrd="0" presId="urn:microsoft.com/office/officeart/2005/8/layout/matrix1"/>
    <dgm:cxn modelId="{48A58A54-4D01-4A9B-A500-DCCCE58F8849}" type="presParOf" srcId="{18AAA1B4-8E10-4032-9DA5-C9C4D59B1CB9}" destId="{9832D977-FE34-4DF6-AC60-B6889382F22A}" srcOrd="5" destOrd="0" presId="urn:microsoft.com/office/officeart/2005/8/layout/matrix1"/>
    <dgm:cxn modelId="{CFA438ED-57DF-4ECA-81BB-D9330B0F8555}" type="presParOf" srcId="{18AAA1B4-8E10-4032-9DA5-C9C4D59B1CB9}" destId="{A58383BA-A138-444E-840F-8C87EF5BFB61}" srcOrd="6" destOrd="0" presId="urn:microsoft.com/office/officeart/2005/8/layout/matrix1"/>
    <dgm:cxn modelId="{56ED3355-A241-4510-A26E-1678FED38D8F}" type="presParOf" srcId="{18AAA1B4-8E10-4032-9DA5-C9C4D59B1CB9}" destId="{E80A1BA5-B353-4E02-A861-EDFFDC36362B}" srcOrd="7" destOrd="0" presId="urn:microsoft.com/office/officeart/2005/8/layout/matrix1"/>
    <dgm:cxn modelId="{4AF639CD-B648-4647-B78E-79024FE85F88}" type="presParOf" srcId="{B3BE1443-FB7E-4FBD-B5C9-73684BDB5230}" destId="{EF9D8EBE-386D-4851-828F-1C6FCD91CC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D6484-3AA5-472F-B087-4B36A84231A2}">
      <dsp:nvSpPr>
        <dsp:cNvPr id="0" name=""/>
        <dsp:cNvSpPr/>
      </dsp:nvSpPr>
      <dsp:spPr>
        <a:xfrm rot="16200000">
          <a:off x="585239" y="-585239"/>
          <a:ext cx="2326249" cy="3496729"/>
        </a:xfrm>
        <a:prstGeom prst="round1Rect">
          <a:avLst/>
        </a:prstGeom>
        <a:solidFill>
          <a:srgbClr val="2F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Training</a:t>
          </a:r>
          <a:b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(Cranfield)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Advanced research, leadership and innovation skills pathways.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Deep technical and industry-relevant skills development.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Drawn from partners.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Accreditation</a:t>
          </a:r>
        </a:p>
      </dsp:txBody>
      <dsp:txXfrm rot="5400000">
        <a:off x="0" y="0"/>
        <a:ext cx="3496729" cy="1744686"/>
      </dsp:txXfrm>
    </dsp:sp>
    <dsp:sp modelId="{7C7A6A44-78A6-4E41-B05C-B2DB363425F4}">
      <dsp:nvSpPr>
        <dsp:cNvPr id="0" name=""/>
        <dsp:cNvSpPr/>
      </dsp:nvSpPr>
      <dsp:spPr>
        <a:xfrm>
          <a:off x="3496729" y="0"/>
          <a:ext cx="3496729" cy="2326249"/>
        </a:xfrm>
        <a:prstGeom prst="round1Rect">
          <a:avLst/>
        </a:prstGeom>
        <a:solidFill>
          <a:srgbClr val="00AB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Sandpits</a:t>
          </a:r>
          <a:b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(Loughborough + All)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Interdisciplinary teams solving complex, industry-derived and co-created research challenges.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GB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Seedcorn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’ Fund.</a:t>
          </a:r>
        </a:p>
      </dsp:txBody>
      <dsp:txXfrm>
        <a:off x="3496729" y="0"/>
        <a:ext cx="3496729" cy="1744686"/>
      </dsp:txXfrm>
    </dsp:sp>
    <dsp:sp modelId="{4F8BA21D-67E6-4914-9BCD-FE082F353FBB}">
      <dsp:nvSpPr>
        <dsp:cNvPr id="0" name=""/>
        <dsp:cNvSpPr/>
      </dsp:nvSpPr>
      <dsp:spPr>
        <a:xfrm rot="10800000">
          <a:off x="0" y="2326249"/>
          <a:ext cx="3496729" cy="2326249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Development pathway</a:t>
          </a:r>
          <a:b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(Birmingham)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Industrial placements, 'discipline/sector hopping' and secondments, Fellowships.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907811"/>
        <a:ext cx="3496729" cy="1744686"/>
      </dsp:txXfrm>
    </dsp:sp>
    <dsp:sp modelId="{A58383BA-A138-444E-840F-8C87EF5BFB61}">
      <dsp:nvSpPr>
        <dsp:cNvPr id="0" name=""/>
        <dsp:cNvSpPr/>
      </dsp:nvSpPr>
      <dsp:spPr>
        <a:xfrm rot="5400000">
          <a:off x="4081968" y="1741009"/>
          <a:ext cx="2326249" cy="3496729"/>
        </a:xfrm>
        <a:prstGeom prst="round1Rect">
          <a:avLst/>
        </a:prstGeom>
        <a:solidFill>
          <a:srgbClr val="E000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Impact hub</a:t>
          </a:r>
          <a:br>
            <a:rPr lang="en-GB" sz="2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(Loughborough)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Widespread dissemination and downstream exploitation. Networking with policy-makers, business. C-DICE Fellowships.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Informing funders’ policy development.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96729" y="2907811"/>
        <a:ext cx="3496729" cy="1744686"/>
      </dsp:txXfrm>
    </dsp:sp>
    <dsp:sp modelId="{EF9D8EBE-386D-4851-828F-1C6FCD91CC2C}">
      <dsp:nvSpPr>
        <dsp:cNvPr id="0" name=""/>
        <dsp:cNvSpPr/>
      </dsp:nvSpPr>
      <dsp:spPr>
        <a:xfrm>
          <a:off x="1874495" y="1769856"/>
          <a:ext cx="3244467" cy="111278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>
              <a:solidFill>
                <a:srgbClr val="E00069"/>
              </a:solidFill>
              <a:latin typeface="Arial" panose="020B0604020202020204" pitchFamily="34" charset="0"/>
              <a:cs typeface="Arial" panose="020B0604020202020204" pitchFamily="34" charset="0"/>
            </a:rPr>
            <a:t>Sustained talent pipeline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>
              <a:solidFill>
                <a:srgbClr val="E00069"/>
              </a:solidFill>
              <a:latin typeface="Arial" panose="020B0604020202020204" pitchFamily="34" charset="0"/>
              <a:cs typeface="Arial" panose="020B0604020202020204" pitchFamily="34" charset="0"/>
            </a:rPr>
            <a:t> Novel net zero-carbon solutions</a:t>
          </a:r>
        </a:p>
      </dsp:txBody>
      <dsp:txXfrm>
        <a:off x="1928817" y="1824178"/>
        <a:ext cx="3135823" cy="100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D4F5D-714D-4BC4-8219-7E6B80CD4A22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46CEE-DB11-4AA8-A6A3-E526542C8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.ac.uk/write/MediaUploads/ERA%20brochures/ERA_Into_the_Next_ERA_document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6CEE-DB11-4AA8-A6A3-E526542C8C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8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Loughborough leads the ERA Skills Academy (est. 2016) and UKCRIC Skills mission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ERA_Into_the_Next_ERA_document.pdf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E4AD-5AF4-4A37-91BC-3B4A0F3E47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0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475" y="223838"/>
            <a:ext cx="6462713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8684" y="4062798"/>
            <a:ext cx="6314699" cy="6307927"/>
          </a:xfrm>
        </p:spPr>
        <p:txBody>
          <a:bodyPr/>
          <a:lstStyle/>
          <a:p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Loughborough, Cranfield and Birmingham have co-created C-DICE</a:t>
            </a:r>
            <a:endParaRPr lang="en-GB" sz="1600"/>
          </a:p>
          <a:p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will take responsibility for a different strand of activity, whilst working cooperatively across the other strands.  </a:t>
            </a:r>
          </a:p>
          <a:p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strand </a:t>
            </a:r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platform for accessing specialist, ad-hoc and tailored training and development for the postdoctoral researchers, sourced from among the partner HEIs and other stakeholders, and/or developed specifically for C-DICE.  </a:t>
            </a:r>
          </a:p>
          <a:p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pathway </a:t>
            </a:r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provide bespoke opportunities over longer time spans for secondments or placements (HEIs, industry or other stakeholders like Turing), discipline hopping to work on business start-ups, with access to mentors.  </a:t>
            </a:r>
          </a:p>
          <a:p>
            <a:endParaRPr lang="en-GB" sz="1600"/>
          </a:p>
          <a:p>
            <a:r>
              <a:rPr lang="en-GB" sz="1600" b="1"/>
              <a:t>Sandpit series</a:t>
            </a:r>
            <a:r>
              <a:rPr lang="en-GB" sz="1600"/>
              <a:t> will coalesce interdisciplinary teams around solving complex, industry-derived and co-created research challenges. </a:t>
            </a:r>
          </a:p>
          <a:p>
            <a:endParaRPr lang="en-GB" sz="1600"/>
          </a:p>
          <a:p>
            <a:r>
              <a:rPr lang="en-GB" sz="1600"/>
              <a:t>A capstone event – </a:t>
            </a:r>
            <a:r>
              <a:rPr lang="en-GB" sz="1600" b="1"/>
              <a:t>the C-DICE Net Zero-Carbon Energy and Infrastructure Challenge</a:t>
            </a:r>
            <a:r>
              <a:rPr lang="en-GB" sz="1600"/>
              <a:t> – will bring many C-DICE participants together with industry to define a new research roadmap that exploits the totality of the UKCRIC/ERA capability. </a:t>
            </a: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strand </a:t>
            </a:r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lead on the co-creation, dissemination, and evaluation of the programme.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E4AD-5AF4-4A37-91BC-3B4A0F3E47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7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6CEE-DB11-4AA8-A6A3-E526542C8C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58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93EBE-12D9-5A43-A0B3-001E37AD65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8011" y="2057400"/>
            <a:ext cx="11373395" cy="33419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Content to go here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209C4D-B361-5346-9D1F-97747E90F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11" y="365125"/>
            <a:ext cx="113733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Title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9E4A0-E13E-944E-8EF1-AF6992B1D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93280" y="365125"/>
            <a:ext cx="4580709" cy="48774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93EBE-12D9-5A43-A0B3-001E37AD65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8011" y="2057400"/>
            <a:ext cx="6409509" cy="3341914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Content to go here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209C4D-B361-5346-9D1F-97747E90F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11" y="365125"/>
            <a:ext cx="6409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Title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730C-4C0C-FF47-8CEB-D6AFE8EF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E4BD-14C1-4F47-ADE9-179773F15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68AC3-C4A2-5E42-8236-061F6327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8D162F8-2057-9B4C-A5B2-04D79AC8B732}" type="datetime1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D4367-3E55-0D49-A9BD-4B4CD7F1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610DC-9186-5E4D-8C0E-0491001A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634B-0B19-4F57-A449-67D51BD37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1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96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9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782BD-0ECB-A94B-893D-DDD856D7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365125"/>
            <a:ext cx="109444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EABDE-5DAA-954A-AD83-F317FB9AE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303" y="1825625"/>
            <a:ext cx="10944497" cy="3469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174F93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1D2446"/>
          </a:solidFill>
          <a:latin typeface="Arial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 baseline="0">
          <a:solidFill>
            <a:srgbClr val="1D2446"/>
          </a:solidFill>
          <a:latin typeface="Arial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rgbClr val="1D2446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rgbClr val="1D2446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rgbClr val="1D244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82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CBFD3-A0A4-4F1A-ACF3-D280CE5E045A}"/>
              </a:ext>
            </a:extLst>
          </p:cNvPr>
          <p:cNvSpPr txBox="1"/>
          <p:nvPr/>
        </p:nvSpPr>
        <p:spPr>
          <a:xfrm>
            <a:off x="1081376" y="5001625"/>
            <a:ext cx="102571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300" dirty="0"/>
              <a:t>Dr Kathryn North</a:t>
            </a:r>
          </a:p>
          <a:p>
            <a:pPr algn="ctr"/>
            <a:r>
              <a:rPr lang="en-GB" sz="3300" dirty="0"/>
              <a:t>Director, C-DICE, Head of ERA Skills</a:t>
            </a:r>
          </a:p>
        </p:txBody>
      </p:sp>
    </p:spTree>
    <p:extLst>
      <p:ext uri="{BB962C8B-B14F-4D97-AF65-F5344CB8AC3E}">
        <p14:creationId xmlns:p14="http://schemas.microsoft.com/office/powerpoint/2010/main" val="311869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52132A-70D4-974C-908F-65D4F19F3BA5}"/>
              </a:ext>
            </a:extLst>
          </p:cNvPr>
          <p:cNvSpPr txBox="1">
            <a:spLocks/>
          </p:cNvSpPr>
          <p:nvPr/>
        </p:nvSpPr>
        <p:spPr>
          <a:xfrm>
            <a:off x="2152650" y="317622"/>
            <a:ext cx="7886700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>
                <a:solidFill>
                  <a:srgbClr val="2F5496"/>
                </a:solidFill>
              </a:rPr>
              <a:t>C-DICE: </a:t>
            </a:r>
            <a:r>
              <a:rPr lang="en-GB" dirty="0">
                <a:solidFill>
                  <a:srgbClr val="00ABCD"/>
                </a:solidFill>
              </a:rPr>
              <a:t>The Collaboration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4976DE-FF9F-2142-8113-E9D440A660C4}"/>
              </a:ext>
            </a:extLst>
          </p:cNvPr>
          <p:cNvGrpSpPr/>
          <p:nvPr/>
        </p:nvGrpSpPr>
        <p:grpSpPr>
          <a:xfrm>
            <a:off x="2713042" y="1358831"/>
            <a:ext cx="6967429" cy="4266116"/>
            <a:chOff x="1260479" y="2058200"/>
            <a:chExt cx="5876001" cy="3597843"/>
          </a:xfrm>
        </p:grpSpPr>
        <p:sp>
          <p:nvSpPr>
            <p:cNvPr id="10" name="Freeform: Shape 54">
              <a:extLst>
                <a:ext uri="{FF2B5EF4-FFF2-40B4-BE49-F238E27FC236}">
                  <a16:creationId xmlns:a16="http://schemas.microsoft.com/office/drawing/2014/main" id="{7130B66F-7E67-E743-A758-D87D6FF97D5B}"/>
                </a:ext>
              </a:extLst>
            </p:cNvPr>
            <p:cNvSpPr/>
            <p:nvPr/>
          </p:nvSpPr>
          <p:spPr>
            <a:xfrm rot="20100000">
              <a:off x="3629911" y="4056708"/>
              <a:ext cx="1002294" cy="1255187"/>
            </a:xfrm>
            <a:custGeom>
              <a:avLst/>
              <a:gdLst>
                <a:gd name="connsiteX0" fmla="*/ 1014917 w 1336392"/>
                <a:gd name="connsiteY0" fmla="*/ 0 h 1673583"/>
                <a:gd name="connsiteX1" fmla="*/ 1015008 w 1336392"/>
                <a:gd name="connsiteY1" fmla="*/ 174 h 1673583"/>
                <a:gd name="connsiteX2" fmla="*/ 1232850 w 1336392"/>
                <a:gd name="connsiteY2" fmla="*/ 349531 h 1673583"/>
                <a:gd name="connsiteX3" fmla="*/ 1336392 w 1336392"/>
                <a:gd name="connsiteY3" fmla="*/ 491940 h 1673583"/>
                <a:gd name="connsiteX4" fmla="*/ 1319017 w 1336392"/>
                <a:gd name="connsiteY4" fmla="*/ 630174 h 1673583"/>
                <a:gd name="connsiteX5" fmla="*/ 1198929 w 1336392"/>
                <a:gd name="connsiteY5" fmla="*/ 995954 h 1673583"/>
                <a:gd name="connsiteX6" fmla="*/ 256282 w 1336392"/>
                <a:gd name="connsiteY6" fmla="*/ 1639972 h 1673583"/>
                <a:gd name="connsiteX7" fmla="*/ 143706 w 1336392"/>
                <a:gd name="connsiteY7" fmla="*/ 503896 h 1673583"/>
                <a:gd name="connsiteX8" fmla="*/ 346719 w 1336392"/>
                <a:gd name="connsiteY8" fmla="*/ 176784 h 1673583"/>
                <a:gd name="connsiteX9" fmla="*/ 445802 w 1336392"/>
                <a:gd name="connsiteY9" fmla="*/ 69919 h 1673583"/>
                <a:gd name="connsiteX10" fmla="*/ 600609 w 1336392"/>
                <a:gd name="connsiteY10" fmla="*/ 59148 h 1673583"/>
                <a:gd name="connsiteX11" fmla="*/ 1008258 w 1336392"/>
                <a:gd name="connsiteY11" fmla="*/ 1462 h 1673583"/>
                <a:gd name="connsiteX12" fmla="*/ 1014917 w 1336392"/>
                <a:gd name="connsiteY12" fmla="*/ 0 h 167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6392" h="1673583">
                  <a:moveTo>
                    <a:pt x="1014917" y="0"/>
                  </a:moveTo>
                  <a:lnTo>
                    <a:pt x="1015008" y="174"/>
                  </a:lnTo>
                  <a:cubicBezTo>
                    <a:pt x="1079324" y="115791"/>
                    <a:pt x="1152081" y="232758"/>
                    <a:pt x="1232850" y="349531"/>
                  </a:cubicBezTo>
                  <a:lnTo>
                    <a:pt x="1336392" y="491940"/>
                  </a:lnTo>
                  <a:lnTo>
                    <a:pt x="1319017" y="630174"/>
                  </a:lnTo>
                  <a:cubicBezTo>
                    <a:pt x="1296062" y="749107"/>
                    <a:pt x="1256234" y="873064"/>
                    <a:pt x="1198929" y="995954"/>
                  </a:cubicBezTo>
                  <a:cubicBezTo>
                    <a:pt x="969711" y="1487514"/>
                    <a:pt x="547673" y="1775850"/>
                    <a:pt x="256282" y="1639972"/>
                  </a:cubicBezTo>
                  <a:cubicBezTo>
                    <a:pt x="-35110" y="1504094"/>
                    <a:pt x="-85512" y="995455"/>
                    <a:pt x="143706" y="503896"/>
                  </a:cubicBezTo>
                  <a:cubicBezTo>
                    <a:pt x="201010" y="381006"/>
                    <a:pt x="270366" y="270817"/>
                    <a:pt x="346719" y="176784"/>
                  </a:cubicBezTo>
                  <a:lnTo>
                    <a:pt x="445802" y="69919"/>
                  </a:lnTo>
                  <a:lnTo>
                    <a:pt x="600609" y="59148"/>
                  </a:lnTo>
                  <a:cubicBezTo>
                    <a:pt x="741980" y="45960"/>
                    <a:pt x="878349" y="26511"/>
                    <a:pt x="1008258" y="1462"/>
                  </a:cubicBezTo>
                  <a:lnTo>
                    <a:pt x="1014917" y="0"/>
                  </a:lnTo>
                  <a:close/>
                </a:path>
              </a:pathLst>
            </a:cu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11" name="Freeform: Shape 4">
              <a:extLst>
                <a:ext uri="{FF2B5EF4-FFF2-40B4-BE49-F238E27FC236}">
                  <a16:creationId xmlns:a16="http://schemas.microsoft.com/office/drawing/2014/main" id="{E33A0485-ED3F-DE41-9A31-A5CA642A9031}"/>
                </a:ext>
              </a:extLst>
            </p:cNvPr>
            <p:cNvSpPr/>
            <p:nvPr/>
          </p:nvSpPr>
          <p:spPr>
            <a:xfrm>
              <a:off x="5803998" y="4584966"/>
              <a:ext cx="303578" cy="1005016"/>
            </a:xfrm>
            <a:custGeom>
              <a:avLst/>
              <a:gdLst>
                <a:gd name="connsiteX0" fmla="*/ 311792 w 337430"/>
                <a:gd name="connsiteY0" fmla="*/ 0 h 1340021"/>
                <a:gd name="connsiteX1" fmla="*/ 337430 w 337430"/>
                <a:gd name="connsiteY1" fmla="*/ 0 h 1340021"/>
                <a:gd name="connsiteX2" fmla="*/ 337430 w 337430"/>
                <a:gd name="connsiteY2" fmla="*/ 1340021 h 1340021"/>
                <a:gd name="connsiteX3" fmla="*/ 0 w 337430"/>
                <a:gd name="connsiteY3" fmla="*/ 1340021 h 1340021"/>
                <a:gd name="connsiteX4" fmla="*/ 0 w 337430"/>
                <a:gd name="connsiteY4" fmla="*/ 39025 h 1340021"/>
                <a:gd name="connsiteX5" fmla="*/ 67103 w 337430"/>
                <a:gd name="connsiteY5" fmla="*/ 37107 h 1340021"/>
                <a:gd name="connsiteX6" fmla="*/ 212617 w 337430"/>
                <a:gd name="connsiteY6" fmla="*/ 20870 h 1340021"/>
                <a:gd name="connsiteX7" fmla="*/ 311792 w 337430"/>
                <a:gd name="connsiteY7" fmla="*/ 0 h 134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430" h="1340021">
                  <a:moveTo>
                    <a:pt x="311792" y="0"/>
                  </a:moveTo>
                  <a:lnTo>
                    <a:pt x="337430" y="0"/>
                  </a:lnTo>
                  <a:lnTo>
                    <a:pt x="337430" y="1340021"/>
                  </a:lnTo>
                  <a:lnTo>
                    <a:pt x="0" y="1340021"/>
                  </a:lnTo>
                  <a:lnTo>
                    <a:pt x="0" y="39025"/>
                  </a:lnTo>
                  <a:lnTo>
                    <a:pt x="67103" y="37107"/>
                  </a:lnTo>
                  <a:cubicBezTo>
                    <a:pt x="117546" y="33655"/>
                    <a:pt x="166118" y="28243"/>
                    <a:pt x="212617" y="20870"/>
                  </a:cubicBezTo>
                  <a:lnTo>
                    <a:pt x="311792" y="0"/>
                  </a:lnTo>
                  <a:close/>
                </a:path>
              </a:pathLst>
            </a:custGeom>
            <a:gradFill>
              <a:gsLst>
                <a:gs pos="0">
                  <a:srgbClr val="92D050">
                    <a:alpha val="30000"/>
                  </a:srgbClr>
                </a:gs>
                <a:gs pos="100000">
                  <a:srgbClr val="92D050">
                    <a:alpha val="1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5">
              <a:extLst>
                <a:ext uri="{FF2B5EF4-FFF2-40B4-BE49-F238E27FC236}">
                  <a16:creationId xmlns:a16="http://schemas.microsoft.com/office/drawing/2014/main" id="{E117F29E-D3B8-804D-9FA5-0551F6265D5D}"/>
                </a:ext>
              </a:extLst>
            </p:cNvPr>
            <p:cNvSpPr/>
            <p:nvPr/>
          </p:nvSpPr>
          <p:spPr>
            <a:xfrm>
              <a:off x="5274955" y="4543485"/>
              <a:ext cx="310254" cy="894059"/>
            </a:xfrm>
            <a:custGeom>
              <a:avLst/>
              <a:gdLst>
                <a:gd name="connsiteX0" fmla="*/ 0 w 337430"/>
                <a:gd name="connsiteY0" fmla="*/ 0 h 1192078"/>
                <a:gd name="connsiteX1" fmla="*/ 17036 w 337430"/>
                <a:gd name="connsiteY1" fmla="*/ 0 h 1192078"/>
                <a:gd name="connsiteX2" fmla="*/ 110673 w 337430"/>
                <a:gd name="connsiteY2" fmla="*/ 20955 h 1192078"/>
                <a:gd name="connsiteX3" fmla="*/ 293911 w 337430"/>
                <a:gd name="connsiteY3" fmla="*/ 51685 h 1192078"/>
                <a:gd name="connsiteX4" fmla="*/ 337430 w 337430"/>
                <a:gd name="connsiteY4" fmla="*/ 56395 h 1192078"/>
                <a:gd name="connsiteX5" fmla="*/ 337430 w 337430"/>
                <a:gd name="connsiteY5" fmla="*/ 1192078 h 1192078"/>
                <a:gd name="connsiteX6" fmla="*/ 0 w 337430"/>
                <a:gd name="connsiteY6" fmla="*/ 1192078 h 1192078"/>
                <a:gd name="connsiteX7" fmla="*/ 0 w 337430"/>
                <a:gd name="connsiteY7" fmla="*/ 0 h 119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430" h="1192078">
                  <a:moveTo>
                    <a:pt x="0" y="0"/>
                  </a:moveTo>
                  <a:lnTo>
                    <a:pt x="17036" y="0"/>
                  </a:lnTo>
                  <a:lnTo>
                    <a:pt x="110673" y="20955"/>
                  </a:lnTo>
                  <a:cubicBezTo>
                    <a:pt x="172892" y="33152"/>
                    <a:pt x="234037" y="43396"/>
                    <a:pt x="293911" y="51685"/>
                  </a:cubicBezTo>
                  <a:lnTo>
                    <a:pt x="337430" y="56395"/>
                  </a:lnTo>
                  <a:lnTo>
                    <a:pt x="337430" y="1192078"/>
                  </a:lnTo>
                  <a:lnTo>
                    <a:pt x="0" y="119207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2D050">
                    <a:alpha val="30000"/>
                  </a:srgbClr>
                </a:gs>
                <a:gs pos="100000">
                  <a:srgbClr val="92D050">
                    <a:alpha val="1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6">
              <a:extLst>
                <a:ext uri="{FF2B5EF4-FFF2-40B4-BE49-F238E27FC236}">
                  <a16:creationId xmlns:a16="http://schemas.microsoft.com/office/drawing/2014/main" id="{1B172288-6C67-7844-AAEA-9A8032BE60D7}"/>
                </a:ext>
              </a:extLst>
            </p:cNvPr>
            <p:cNvSpPr/>
            <p:nvPr/>
          </p:nvSpPr>
          <p:spPr>
            <a:xfrm>
              <a:off x="4747947" y="4378732"/>
              <a:ext cx="342092" cy="983628"/>
            </a:xfrm>
            <a:custGeom>
              <a:avLst/>
              <a:gdLst>
                <a:gd name="connsiteX0" fmla="*/ 0 w 337430"/>
                <a:gd name="connsiteY0" fmla="*/ 0 h 1311504"/>
                <a:gd name="connsiteX1" fmla="*/ 44662 w 337430"/>
                <a:gd name="connsiteY1" fmla="*/ 19588 h 1311504"/>
                <a:gd name="connsiteX2" fmla="*/ 246429 w 337430"/>
                <a:gd name="connsiteY2" fmla="*/ 97121 h 1311504"/>
                <a:gd name="connsiteX3" fmla="*/ 337430 w 337430"/>
                <a:gd name="connsiteY3" fmla="*/ 127242 h 1311504"/>
                <a:gd name="connsiteX4" fmla="*/ 337430 w 337430"/>
                <a:gd name="connsiteY4" fmla="*/ 1311504 h 1311504"/>
                <a:gd name="connsiteX5" fmla="*/ 0 w 337430"/>
                <a:gd name="connsiteY5" fmla="*/ 1311504 h 1311504"/>
                <a:gd name="connsiteX6" fmla="*/ 0 w 337430"/>
                <a:gd name="connsiteY6" fmla="*/ 0 h 13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430" h="1311504">
                  <a:moveTo>
                    <a:pt x="0" y="0"/>
                  </a:moveTo>
                  <a:lnTo>
                    <a:pt x="44662" y="19588"/>
                  </a:lnTo>
                  <a:cubicBezTo>
                    <a:pt x="112257" y="47379"/>
                    <a:pt x="179579" y="73224"/>
                    <a:pt x="246429" y="97121"/>
                  </a:cubicBezTo>
                  <a:lnTo>
                    <a:pt x="337430" y="127242"/>
                  </a:lnTo>
                  <a:lnTo>
                    <a:pt x="337430" y="1311504"/>
                  </a:lnTo>
                  <a:lnTo>
                    <a:pt x="0" y="131150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2D050">
                    <a:alpha val="30000"/>
                  </a:srgbClr>
                </a:gs>
                <a:gs pos="100000">
                  <a:srgbClr val="92D050">
                    <a:alpha val="1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7">
              <a:extLst>
                <a:ext uri="{FF2B5EF4-FFF2-40B4-BE49-F238E27FC236}">
                  <a16:creationId xmlns:a16="http://schemas.microsoft.com/office/drawing/2014/main" id="{231AA8EA-D011-F94C-9C8F-AC5E94D1E3B6}"/>
                </a:ext>
              </a:extLst>
            </p:cNvPr>
            <p:cNvSpPr/>
            <p:nvPr/>
          </p:nvSpPr>
          <p:spPr>
            <a:xfrm>
              <a:off x="3111069" y="4380794"/>
              <a:ext cx="352891" cy="980063"/>
            </a:xfrm>
            <a:custGeom>
              <a:avLst/>
              <a:gdLst>
                <a:gd name="connsiteX0" fmla="*/ 337430 w 337430"/>
                <a:gd name="connsiteY0" fmla="*/ 0 h 1306751"/>
                <a:gd name="connsiteX1" fmla="*/ 337430 w 337430"/>
                <a:gd name="connsiteY1" fmla="*/ 1306751 h 1306751"/>
                <a:gd name="connsiteX2" fmla="*/ 0 w 337430"/>
                <a:gd name="connsiteY2" fmla="*/ 1306751 h 1306751"/>
                <a:gd name="connsiteX3" fmla="*/ 0 w 337430"/>
                <a:gd name="connsiteY3" fmla="*/ 125193 h 1306751"/>
                <a:gd name="connsiteX4" fmla="*/ 110046 w 337430"/>
                <a:gd name="connsiteY4" fmla="*/ 88768 h 1306751"/>
                <a:gd name="connsiteX5" fmla="*/ 311813 w 337430"/>
                <a:gd name="connsiteY5" fmla="*/ 11235 h 1306751"/>
                <a:gd name="connsiteX6" fmla="*/ 337430 w 337430"/>
                <a:gd name="connsiteY6" fmla="*/ 0 h 130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430" h="1306751">
                  <a:moveTo>
                    <a:pt x="337430" y="0"/>
                  </a:moveTo>
                  <a:lnTo>
                    <a:pt x="337430" y="1306751"/>
                  </a:lnTo>
                  <a:lnTo>
                    <a:pt x="0" y="1306751"/>
                  </a:lnTo>
                  <a:lnTo>
                    <a:pt x="0" y="125193"/>
                  </a:lnTo>
                  <a:lnTo>
                    <a:pt x="110046" y="88768"/>
                  </a:lnTo>
                  <a:cubicBezTo>
                    <a:pt x="176896" y="64871"/>
                    <a:pt x="244219" y="39026"/>
                    <a:pt x="311813" y="11235"/>
                  </a:cubicBezTo>
                  <a:lnTo>
                    <a:pt x="337430" y="0"/>
                  </a:lnTo>
                  <a:close/>
                </a:path>
              </a:pathLst>
            </a:custGeom>
            <a:gradFill>
              <a:gsLst>
                <a:gs pos="0">
                  <a:srgbClr val="00ABCD">
                    <a:alpha val="30000"/>
                  </a:srgbClr>
                </a:gs>
                <a:gs pos="100000">
                  <a:srgbClr val="00ABCD">
                    <a:alpha val="1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8">
              <a:extLst>
                <a:ext uri="{FF2B5EF4-FFF2-40B4-BE49-F238E27FC236}">
                  <a16:creationId xmlns:a16="http://schemas.microsoft.com/office/drawing/2014/main" id="{CD2F7943-69FA-3B4E-B703-F3834CD90298}"/>
                </a:ext>
              </a:extLst>
            </p:cNvPr>
            <p:cNvSpPr/>
            <p:nvPr/>
          </p:nvSpPr>
          <p:spPr>
            <a:xfrm>
              <a:off x="2606712" y="4555371"/>
              <a:ext cx="355477" cy="909517"/>
            </a:xfrm>
            <a:custGeom>
              <a:avLst/>
              <a:gdLst>
                <a:gd name="connsiteX0" fmla="*/ 307258 w 337430"/>
                <a:gd name="connsiteY0" fmla="*/ 0 h 1192078"/>
                <a:gd name="connsiteX1" fmla="*/ 337430 w 337430"/>
                <a:gd name="connsiteY1" fmla="*/ 0 h 1192078"/>
                <a:gd name="connsiteX2" fmla="*/ 337430 w 337430"/>
                <a:gd name="connsiteY2" fmla="*/ 1192078 h 1192078"/>
                <a:gd name="connsiteX3" fmla="*/ 0 w 337430"/>
                <a:gd name="connsiteY3" fmla="*/ 1192078 h 1192078"/>
                <a:gd name="connsiteX4" fmla="*/ 0 w 337430"/>
                <a:gd name="connsiteY4" fmla="*/ 53114 h 1192078"/>
                <a:gd name="connsiteX5" fmla="*/ 46470 w 337430"/>
                <a:gd name="connsiteY5" fmla="*/ 48085 h 1192078"/>
                <a:gd name="connsiteX6" fmla="*/ 229708 w 337430"/>
                <a:gd name="connsiteY6" fmla="*/ 17355 h 1192078"/>
                <a:gd name="connsiteX7" fmla="*/ 307258 w 337430"/>
                <a:gd name="connsiteY7" fmla="*/ 0 h 119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430" h="1192078">
                  <a:moveTo>
                    <a:pt x="307258" y="0"/>
                  </a:moveTo>
                  <a:lnTo>
                    <a:pt x="337430" y="0"/>
                  </a:lnTo>
                  <a:lnTo>
                    <a:pt x="337430" y="1192078"/>
                  </a:lnTo>
                  <a:lnTo>
                    <a:pt x="0" y="1192078"/>
                  </a:lnTo>
                  <a:lnTo>
                    <a:pt x="0" y="53114"/>
                  </a:lnTo>
                  <a:lnTo>
                    <a:pt x="46470" y="48085"/>
                  </a:lnTo>
                  <a:cubicBezTo>
                    <a:pt x="106344" y="39796"/>
                    <a:pt x="167490" y="29552"/>
                    <a:pt x="229708" y="17355"/>
                  </a:cubicBezTo>
                  <a:lnTo>
                    <a:pt x="307258" y="0"/>
                  </a:lnTo>
                  <a:close/>
                </a:path>
              </a:pathLst>
            </a:custGeom>
            <a:gradFill>
              <a:gsLst>
                <a:gs pos="0">
                  <a:srgbClr val="00ABCD">
                    <a:alpha val="30000"/>
                  </a:srgbClr>
                </a:gs>
                <a:gs pos="100000">
                  <a:srgbClr val="00ABCD">
                    <a:alpha val="1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9CA476-EEF9-854B-8776-9686B990F89D}"/>
                </a:ext>
              </a:extLst>
            </p:cNvPr>
            <p:cNvSpPr/>
            <p:nvPr/>
          </p:nvSpPr>
          <p:spPr>
            <a:xfrm rot="20100000">
              <a:off x="1604938" y="2914099"/>
              <a:ext cx="3257550" cy="1485000"/>
            </a:xfrm>
            <a:prstGeom prst="ellipse">
              <a:avLst/>
            </a:prstGeom>
            <a:solidFill>
              <a:srgbClr val="00ABCD">
                <a:alpha val="40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2BE98D-B331-434E-82FF-CE94C96C9326}"/>
                </a:ext>
              </a:extLst>
            </p:cNvPr>
            <p:cNvSpPr/>
            <p:nvPr/>
          </p:nvSpPr>
          <p:spPr>
            <a:xfrm rot="1500000">
              <a:off x="3336572" y="2911084"/>
              <a:ext cx="3257550" cy="14850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4DBEC4-4F03-C04E-AD2C-B5063705AD26}"/>
                </a:ext>
              </a:extLst>
            </p:cNvPr>
            <p:cNvSpPr txBox="1"/>
            <p:nvPr/>
          </p:nvSpPr>
          <p:spPr>
            <a:xfrm>
              <a:off x="3526086" y="2857945"/>
              <a:ext cx="1153219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>
                  <a:solidFill>
                    <a:srgbClr val="081A32"/>
                  </a:solidFill>
                </a:rPr>
                <a:t>Loughborough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22149C-E494-3C45-B3F5-D4C8050B173B}"/>
                </a:ext>
              </a:extLst>
            </p:cNvPr>
            <p:cNvSpPr txBox="1"/>
            <p:nvPr/>
          </p:nvSpPr>
          <p:spPr>
            <a:xfrm>
              <a:off x="3530188" y="3127997"/>
              <a:ext cx="117157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>
                  <a:solidFill>
                    <a:srgbClr val="081A32"/>
                  </a:solidFill>
                </a:rPr>
                <a:t>Birmingham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A5E367-B33F-384B-AAF7-E2EA27713D74}"/>
                </a:ext>
              </a:extLst>
            </p:cNvPr>
            <p:cNvSpPr txBox="1"/>
            <p:nvPr/>
          </p:nvSpPr>
          <p:spPr>
            <a:xfrm>
              <a:off x="3507729" y="3404351"/>
              <a:ext cx="117157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>
                  <a:solidFill>
                    <a:srgbClr val="081A32"/>
                  </a:solidFill>
                </a:rPr>
                <a:t>Cranfield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A8FC2D-78A5-FC40-B2F0-5C9BC90A6987}"/>
                </a:ext>
              </a:extLst>
            </p:cNvPr>
            <p:cNvSpPr txBox="1"/>
            <p:nvPr/>
          </p:nvSpPr>
          <p:spPr>
            <a:xfrm>
              <a:off x="5395915" y="3918419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08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Nottingham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2C1E69-4F8E-7E46-BCED-C5ECE74CBC74}"/>
                </a:ext>
              </a:extLst>
            </p:cNvPr>
            <p:cNvSpPr txBox="1"/>
            <p:nvPr/>
          </p:nvSpPr>
          <p:spPr>
            <a:xfrm>
              <a:off x="5277932" y="3569741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08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Leicester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F742B3-E26A-B546-B660-2B4EDB41BA97}"/>
                </a:ext>
              </a:extLst>
            </p:cNvPr>
            <p:cNvSpPr txBox="1"/>
            <p:nvPr/>
          </p:nvSpPr>
          <p:spPr>
            <a:xfrm>
              <a:off x="4375069" y="3831230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08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Warwick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F1E48C-E71C-0746-B1A2-BD0554E91514}"/>
                </a:ext>
              </a:extLst>
            </p:cNvPr>
            <p:cNvSpPr txBox="1"/>
            <p:nvPr/>
          </p:nvSpPr>
          <p:spPr>
            <a:xfrm>
              <a:off x="4647436" y="3127924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 err="1">
                  <a:solidFill>
                    <a:srgbClr val="08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Keele</a:t>
              </a:r>
              <a:endParaRPr lang="en-GB" sz="1350" dirty="0">
                <a:solidFill>
                  <a:srgbClr val="081A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6978DA-DCAE-2841-AAB8-A0039366A23A}"/>
                </a:ext>
              </a:extLst>
            </p:cNvPr>
            <p:cNvSpPr txBox="1"/>
            <p:nvPr/>
          </p:nvSpPr>
          <p:spPr>
            <a:xfrm>
              <a:off x="4555825" y="3480181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08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Aston</a:t>
              </a:r>
            </a:p>
          </p:txBody>
        </p:sp>
        <p:sp>
          <p:nvSpPr>
            <p:cNvPr id="26" name="Freeform: Shape 19">
              <a:extLst>
                <a:ext uri="{FF2B5EF4-FFF2-40B4-BE49-F238E27FC236}">
                  <a16:creationId xmlns:a16="http://schemas.microsoft.com/office/drawing/2014/main" id="{BB4CADA1-2EB3-B24B-9DF1-F075243F9081}"/>
                </a:ext>
              </a:extLst>
            </p:cNvPr>
            <p:cNvSpPr/>
            <p:nvPr/>
          </p:nvSpPr>
          <p:spPr>
            <a:xfrm>
              <a:off x="2080615" y="4573857"/>
              <a:ext cx="330762" cy="995454"/>
            </a:xfrm>
            <a:custGeom>
              <a:avLst/>
              <a:gdLst>
                <a:gd name="connsiteX0" fmla="*/ 0 w 337430"/>
                <a:gd name="connsiteY0" fmla="*/ 0 h 1327272"/>
                <a:gd name="connsiteX1" fmla="*/ 6219 w 337430"/>
                <a:gd name="connsiteY1" fmla="*/ 2071 h 1327272"/>
                <a:gd name="connsiteX2" fmla="*/ 284817 w 337430"/>
                <a:gd name="connsiteY2" fmla="*/ 46314 h 1327272"/>
                <a:gd name="connsiteX3" fmla="*/ 337430 w 337430"/>
                <a:gd name="connsiteY3" fmla="*/ 47818 h 1327272"/>
                <a:gd name="connsiteX4" fmla="*/ 337430 w 337430"/>
                <a:gd name="connsiteY4" fmla="*/ 1327272 h 1327272"/>
                <a:gd name="connsiteX5" fmla="*/ 0 w 337430"/>
                <a:gd name="connsiteY5" fmla="*/ 1327272 h 1327272"/>
                <a:gd name="connsiteX6" fmla="*/ 0 w 337430"/>
                <a:gd name="connsiteY6" fmla="*/ 0 h 13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430" h="1327272">
                  <a:moveTo>
                    <a:pt x="0" y="0"/>
                  </a:moveTo>
                  <a:lnTo>
                    <a:pt x="6219" y="2071"/>
                  </a:lnTo>
                  <a:cubicBezTo>
                    <a:pt x="90531" y="24666"/>
                    <a:pt x="183931" y="39410"/>
                    <a:pt x="284817" y="46314"/>
                  </a:cubicBezTo>
                  <a:lnTo>
                    <a:pt x="337430" y="47818"/>
                  </a:lnTo>
                  <a:lnTo>
                    <a:pt x="337430" y="1327272"/>
                  </a:lnTo>
                  <a:lnTo>
                    <a:pt x="0" y="132727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ABCD">
                    <a:alpha val="30000"/>
                  </a:srgbClr>
                </a:gs>
                <a:gs pos="100000">
                  <a:srgbClr val="00ABCD">
                    <a:alpha val="1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0">
              <a:extLst>
                <a:ext uri="{FF2B5EF4-FFF2-40B4-BE49-F238E27FC236}">
                  <a16:creationId xmlns:a16="http://schemas.microsoft.com/office/drawing/2014/main" id="{86462622-1425-5142-B4ED-A1ECC51F91EF}"/>
                </a:ext>
              </a:extLst>
            </p:cNvPr>
            <p:cNvSpPr/>
            <p:nvPr/>
          </p:nvSpPr>
          <p:spPr>
            <a:xfrm>
              <a:off x="3369260" y="2058200"/>
              <a:ext cx="1523595" cy="680314"/>
            </a:xfrm>
            <a:custGeom>
              <a:avLst/>
              <a:gdLst>
                <a:gd name="connsiteX0" fmla="*/ 815383 w 1630765"/>
                <a:gd name="connsiteY0" fmla="*/ 0 h 728166"/>
                <a:gd name="connsiteX1" fmla="*/ 1630765 w 1630765"/>
                <a:gd name="connsiteY1" fmla="*/ 429816 h 728166"/>
                <a:gd name="connsiteX2" fmla="*/ 1223074 w 1630765"/>
                <a:gd name="connsiteY2" fmla="*/ 429816 h 728166"/>
                <a:gd name="connsiteX3" fmla="*/ 1223074 w 1630765"/>
                <a:gd name="connsiteY3" fmla="*/ 728166 h 728166"/>
                <a:gd name="connsiteX4" fmla="*/ 1186978 w 1630765"/>
                <a:gd name="connsiteY4" fmla="*/ 722113 h 728166"/>
                <a:gd name="connsiteX5" fmla="*/ 687851 w 1630765"/>
                <a:gd name="connsiteY5" fmla="*/ 700323 h 728166"/>
                <a:gd name="connsiteX6" fmla="*/ 669194 w 1630765"/>
                <a:gd name="connsiteY6" fmla="*/ 702405 h 728166"/>
                <a:gd name="connsiteX7" fmla="*/ 560776 w 1630765"/>
                <a:gd name="connsiteY7" fmla="*/ 707129 h 728166"/>
                <a:gd name="connsiteX8" fmla="*/ 407691 w 1630765"/>
                <a:gd name="connsiteY8" fmla="*/ 723696 h 728166"/>
                <a:gd name="connsiteX9" fmla="*/ 407691 w 1630765"/>
                <a:gd name="connsiteY9" fmla="*/ 429816 h 728166"/>
                <a:gd name="connsiteX10" fmla="*/ 0 w 1630765"/>
                <a:gd name="connsiteY10" fmla="*/ 429816 h 728166"/>
                <a:gd name="connsiteX11" fmla="*/ 815383 w 1630765"/>
                <a:gd name="connsiteY11" fmla="*/ 0 h 72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0765" h="728166">
                  <a:moveTo>
                    <a:pt x="815383" y="0"/>
                  </a:moveTo>
                  <a:lnTo>
                    <a:pt x="1630765" y="429816"/>
                  </a:lnTo>
                  <a:lnTo>
                    <a:pt x="1223074" y="429816"/>
                  </a:lnTo>
                  <a:lnTo>
                    <a:pt x="1223074" y="728166"/>
                  </a:lnTo>
                  <a:lnTo>
                    <a:pt x="1186978" y="722113"/>
                  </a:lnTo>
                  <a:cubicBezTo>
                    <a:pt x="1007356" y="697244"/>
                    <a:pt x="839181" y="689965"/>
                    <a:pt x="687851" y="700323"/>
                  </a:cubicBezTo>
                  <a:lnTo>
                    <a:pt x="669194" y="702405"/>
                  </a:lnTo>
                  <a:lnTo>
                    <a:pt x="560776" y="707129"/>
                  </a:lnTo>
                  <a:lnTo>
                    <a:pt x="407691" y="723696"/>
                  </a:lnTo>
                  <a:lnTo>
                    <a:pt x="407691" y="429816"/>
                  </a:lnTo>
                  <a:lnTo>
                    <a:pt x="0" y="429816"/>
                  </a:lnTo>
                  <a:lnTo>
                    <a:pt x="815383" y="0"/>
                  </a:lnTo>
                  <a:close/>
                </a:path>
              </a:pathLst>
            </a:custGeom>
            <a:solidFill>
              <a:srgbClr val="E0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4CC6F0-0E6B-E745-8718-B32318295371}"/>
                </a:ext>
              </a:extLst>
            </p:cNvPr>
            <p:cNvSpPr txBox="1"/>
            <p:nvPr/>
          </p:nvSpPr>
          <p:spPr>
            <a:xfrm>
              <a:off x="3596307" y="2232211"/>
              <a:ext cx="1026445" cy="42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Posdoc. Pipeline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BDEB66-EF0B-274F-A728-17067354A8B5}"/>
                </a:ext>
              </a:extLst>
            </p:cNvPr>
            <p:cNvGrpSpPr/>
            <p:nvPr/>
          </p:nvGrpSpPr>
          <p:grpSpPr>
            <a:xfrm>
              <a:off x="2106031" y="4414508"/>
              <a:ext cx="4024209" cy="1241535"/>
              <a:chOff x="2770512" y="3804057"/>
              <a:chExt cx="5365614" cy="1655379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DA4BE-FD02-8C4A-AB10-B08C35A74CC9}"/>
                  </a:ext>
                </a:extLst>
              </p:cNvPr>
              <p:cNvSpPr txBox="1"/>
              <p:nvPr/>
            </p:nvSpPr>
            <p:spPr>
              <a:xfrm rot="16200000">
                <a:off x="7191068" y="4514378"/>
                <a:ext cx="1462988" cy="4271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ts val="1050"/>
                  </a:lnSpc>
                </a:pPr>
                <a:r>
                  <a:rPr lang="en-GB" sz="1100">
                    <a:solidFill>
                      <a:srgbClr val="081A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£180M Capital Investment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59772AF-847B-D940-AFF7-6809781EF325}"/>
                  </a:ext>
                </a:extLst>
              </p:cNvPr>
              <p:cNvSpPr txBox="1"/>
              <p:nvPr/>
            </p:nvSpPr>
            <p:spPr>
              <a:xfrm rot="16200000">
                <a:off x="6593867" y="4356373"/>
                <a:ext cx="1231144" cy="484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1100">
                    <a:solidFill>
                      <a:srgbClr val="081A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EPSRC CDTs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3A5AAAA-BEE2-534D-9155-65949F9EBB49}"/>
                  </a:ext>
                </a:extLst>
              </p:cNvPr>
              <p:cNvSpPr txBox="1"/>
              <p:nvPr/>
            </p:nvSpPr>
            <p:spPr>
              <a:xfrm rot="16200000">
                <a:off x="5821072" y="4304609"/>
                <a:ext cx="1428232" cy="4271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ts val="1050"/>
                  </a:lnSpc>
                </a:pPr>
                <a:r>
                  <a:rPr lang="en-GB" sz="1100">
                    <a:solidFill>
                      <a:srgbClr val="081A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Energy-related Organisations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6DD4939-3510-6D48-9DE2-38BB7DC9ABBE}"/>
                  </a:ext>
                </a:extLst>
              </p:cNvPr>
              <p:cNvSpPr txBox="1"/>
              <p:nvPr/>
            </p:nvSpPr>
            <p:spPr>
              <a:xfrm rot="16200000">
                <a:off x="3126676" y="4356415"/>
                <a:ext cx="1070350" cy="484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1100">
                    <a:latin typeface="Arial" panose="020B0604020202020204" pitchFamily="34" charset="0"/>
                    <a:cs typeface="Arial" panose="020B0604020202020204" pitchFamily="34" charset="0"/>
                  </a:rPr>
                  <a:t>4 EPSRC CDTs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655700-5F3E-794A-86E0-130DB62F2B41}"/>
                  </a:ext>
                </a:extLst>
              </p:cNvPr>
              <p:cNvSpPr txBox="1"/>
              <p:nvPr/>
            </p:nvSpPr>
            <p:spPr>
              <a:xfrm rot="16200000">
                <a:off x="3704444" y="4228741"/>
                <a:ext cx="1295307" cy="47317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ts val="1050"/>
                  </a:lnSpc>
                </a:pPr>
                <a:r>
                  <a:rPr lang="en-GB" sz="1100">
                    <a:latin typeface="Arial" panose="020B0604020202020204" pitchFamily="34" charset="0"/>
                    <a:cs typeface="Arial" panose="020B0604020202020204" pitchFamily="34" charset="0"/>
                  </a:rPr>
                  <a:t>Infrastruct. Organisations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A0300E-C07B-1E42-8F00-07E58EAC7704}"/>
                  </a:ext>
                </a:extLst>
              </p:cNvPr>
              <p:cNvSpPr txBox="1"/>
              <p:nvPr/>
            </p:nvSpPr>
            <p:spPr>
              <a:xfrm rot="16200000">
                <a:off x="2249553" y="4455122"/>
                <a:ext cx="1462988" cy="4210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ts val="1050"/>
                  </a:lnSpc>
                </a:pPr>
                <a:r>
                  <a:rPr lang="en-GB" sz="1100">
                    <a:latin typeface="Arial" panose="020B0604020202020204" pitchFamily="34" charset="0"/>
                    <a:cs typeface="Arial" panose="020B0604020202020204" pitchFamily="34" charset="0"/>
                  </a:rPr>
                  <a:t>£276M Capital Investment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03DC713-B8B7-E44C-88D4-61C0F2EC185F}"/>
                </a:ext>
              </a:extLst>
            </p:cNvPr>
            <p:cNvGrpSpPr/>
            <p:nvPr/>
          </p:nvGrpSpPr>
          <p:grpSpPr>
            <a:xfrm rot="251363">
              <a:off x="5122188" y="2991489"/>
              <a:ext cx="2014292" cy="841552"/>
              <a:chOff x="6512176" y="1669012"/>
              <a:chExt cx="2685723" cy="112207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FF0DBF-6403-694F-A7F1-F3180BC1891B}"/>
                  </a:ext>
                </a:extLst>
              </p:cNvPr>
              <p:cNvSpPr txBox="1"/>
              <p:nvPr/>
            </p:nvSpPr>
            <p:spPr>
              <a:xfrm rot="2273034">
                <a:off x="6512176" y="1669012"/>
                <a:ext cx="932344" cy="36933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1770359"/>
                  </a:avLst>
                </a:prstTxWarp>
                <a:spAutoFit/>
              </a:bodyPr>
              <a:lstStyle/>
              <a:p>
                <a:r>
                  <a:rPr lang="en-GB" sz="1500" b="1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ERA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467049F-8068-7B41-8837-3A2B8369FCFD}"/>
                  </a:ext>
                </a:extLst>
              </p:cNvPr>
              <p:cNvSpPr txBox="1"/>
              <p:nvPr/>
            </p:nvSpPr>
            <p:spPr>
              <a:xfrm rot="2552458">
                <a:off x="6804822" y="2421755"/>
                <a:ext cx="2393077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1943544"/>
                  </a:avLst>
                </a:prstTxWarp>
                <a:spAutoFit/>
              </a:bodyPr>
              <a:lstStyle/>
              <a:p>
                <a:r>
                  <a:rPr lang="en-GB" sz="1200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(Energy research)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C90FAE-8271-C84B-B2E3-159BFB859C0D}"/>
                </a:ext>
              </a:extLst>
            </p:cNvPr>
            <p:cNvGrpSpPr/>
            <p:nvPr/>
          </p:nvGrpSpPr>
          <p:grpSpPr>
            <a:xfrm>
              <a:off x="1773302" y="2926836"/>
              <a:ext cx="1913510" cy="1213053"/>
              <a:chOff x="2361191" y="1784089"/>
              <a:chExt cx="2551349" cy="161740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3E7130-9168-8947-9398-7E67873E29EC}"/>
                  </a:ext>
                </a:extLst>
              </p:cNvPr>
              <p:cNvSpPr txBox="1"/>
              <p:nvPr/>
            </p:nvSpPr>
            <p:spPr>
              <a:xfrm rot="18722424">
                <a:off x="1973544" y="2644514"/>
                <a:ext cx="1144625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1943544"/>
                  </a:avLst>
                </a:prstTxWarp>
                <a:spAutoFit/>
              </a:bodyPr>
              <a:lstStyle/>
              <a:p>
                <a:r>
                  <a:rPr lang="en-GB" sz="1500" b="1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UKCRIC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0169C7-4E29-7542-9F22-99C5B02E8E45}"/>
                  </a:ext>
                </a:extLst>
              </p:cNvPr>
              <p:cNvSpPr txBox="1"/>
              <p:nvPr/>
            </p:nvSpPr>
            <p:spPr>
              <a:xfrm rot="20004168">
                <a:off x="2519464" y="1784089"/>
                <a:ext cx="2393076" cy="36933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1943544"/>
                  </a:avLst>
                </a:prstTxWarp>
                <a:spAutoFit/>
              </a:bodyPr>
              <a:lstStyle/>
              <a:p>
                <a:r>
                  <a:rPr lang="en-GB" sz="1200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(Infrastructure and cities)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260E6A-1186-F94D-86BE-0FA5B06B4B89}"/>
                </a:ext>
              </a:extLst>
            </p:cNvPr>
            <p:cNvSpPr txBox="1"/>
            <p:nvPr/>
          </p:nvSpPr>
          <p:spPr>
            <a:xfrm>
              <a:off x="1260479" y="3980653"/>
              <a:ext cx="146459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UCL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2744BB-4381-C648-8AB4-28210A4088C0}"/>
                </a:ext>
              </a:extLst>
            </p:cNvPr>
            <p:cNvSpPr txBox="1"/>
            <p:nvPr/>
          </p:nvSpPr>
          <p:spPr>
            <a:xfrm>
              <a:off x="1550784" y="4260699"/>
              <a:ext cx="1129089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Bristol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1A5339-80BF-854E-AD62-92583F81D1A2}"/>
                </a:ext>
              </a:extLst>
            </p:cNvPr>
            <p:cNvSpPr txBox="1"/>
            <p:nvPr/>
          </p:nvSpPr>
          <p:spPr>
            <a:xfrm>
              <a:off x="2572507" y="3017992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Cambridge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3A188E-1AC1-804C-B8E4-99FB8DDC57B0}"/>
                </a:ext>
              </a:extLst>
            </p:cNvPr>
            <p:cNvSpPr txBox="1"/>
            <p:nvPr/>
          </p:nvSpPr>
          <p:spPr>
            <a:xfrm>
              <a:off x="1744183" y="3676609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Leeds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248F85-D63B-CC44-969B-B183C24A8F60}"/>
                </a:ext>
              </a:extLst>
            </p:cNvPr>
            <p:cNvSpPr txBox="1"/>
            <p:nvPr/>
          </p:nvSpPr>
          <p:spPr>
            <a:xfrm>
              <a:off x="2206962" y="4112882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Manchester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B34E10-13AA-3E4E-85AB-2B63E29353C4}"/>
                </a:ext>
              </a:extLst>
            </p:cNvPr>
            <p:cNvSpPr txBox="1"/>
            <p:nvPr/>
          </p:nvSpPr>
          <p:spPr>
            <a:xfrm>
              <a:off x="2976387" y="3929067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Newcastle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04191C-FEDD-C74E-812F-AA6BAFAE10D9}"/>
                </a:ext>
              </a:extLst>
            </p:cNvPr>
            <p:cNvSpPr txBox="1"/>
            <p:nvPr/>
          </p:nvSpPr>
          <p:spPr>
            <a:xfrm>
              <a:off x="2112994" y="3473440"/>
              <a:ext cx="1129089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Southampton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AFE982-C2E1-4247-83B7-CDF11221F97E}"/>
                </a:ext>
              </a:extLst>
            </p:cNvPr>
            <p:cNvSpPr txBox="1"/>
            <p:nvPr/>
          </p:nvSpPr>
          <p:spPr>
            <a:xfrm>
              <a:off x="2206962" y="4319465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Cardiff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9DAEBC-4C14-5543-8922-9E618C71F146}"/>
                </a:ext>
              </a:extLst>
            </p:cNvPr>
            <p:cNvSpPr txBox="1"/>
            <p:nvPr/>
          </p:nvSpPr>
          <p:spPr>
            <a:xfrm>
              <a:off x="2155640" y="3875691"/>
              <a:ext cx="1129089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Sheffield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854A2F-928C-8C4E-9178-F463DE8AB3C8}"/>
                </a:ext>
              </a:extLst>
            </p:cNvPr>
            <p:cNvSpPr txBox="1"/>
            <p:nvPr/>
          </p:nvSpPr>
          <p:spPr>
            <a:xfrm>
              <a:off x="4897950" y="4161433"/>
              <a:ext cx="1026445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08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BGS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50684A-8BAC-4B41-B8A0-D713FA87CE5B}"/>
                </a:ext>
              </a:extLst>
            </p:cNvPr>
            <p:cNvSpPr txBox="1"/>
            <p:nvPr/>
          </p:nvSpPr>
          <p:spPr>
            <a:xfrm>
              <a:off x="2760181" y="3657817"/>
              <a:ext cx="1176644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Edinburgh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E7839A-E9F5-8F48-AC1B-EFBA5C4AB33D}"/>
                </a:ext>
              </a:extLst>
            </p:cNvPr>
            <p:cNvSpPr txBox="1"/>
            <p:nvPr/>
          </p:nvSpPr>
          <p:spPr>
            <a:xfrm>
              <a:off x="2370648" y="3261259"/>
              <a:ext cx="1176644" cy="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solidFill>
                    <a:srgbClr val="081A32"/>
                  </a:solidFill>
                </a:rPr>
                <a:t>Heriot-Watt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34E987-861C-4D49-BDFE-C08E0E8CF463}"/>
                </a:ext>
              </a:extLst>
            </p:cNvPr>
            <p:cNvSpPr txBox="1"/>
            <p:nvPr/>
          </p:nvSpPr>
          <p:spPr>
            <a:xfrm>
              <a:off x="3402637" y="4553833"/>
              <a:ext cx="1381757" cy="240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0">
                  <a:latin typeface="Arial" panose="020B0604020202020204" pitchFamily="34" charset="0"/>
                  <a:cs typeface="Arial" panose="020B0604020202020204" pitchFamily="34" charset="0"/>
                </a:rPr>
                <a:t>Alan Turing Institute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8C1CCA-CB2C-7045-B36F-30DBC5AB0B6E}"/>
                </a:ext>
              </a:extLst>
            </p:cNvPr>
            <p:cNvSpPr txBox="1"/>
            <p:nvPr/>
          </p:nvSpPr>
          <p:spPr>
            <a:xfrm>
              <a:off x="3601827" y="4387802"/>
              <a:ext cx="1026445" cy="240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0">
                  <a:latin typeface="Arial" panose="020B0604020202020204" pitchFamily="34" charset="0"/>
                  <a:cs typeface="Arial" panose="020B0604020202020204" pitchFamily="34" charset="0"/>
                </a:rPr>
                <a:t>Prosper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1F6DDF-9E40-C14C-A9C8-61A0FFD1E127}"/>
                </a:ext>
              </a:extLst>
            </p:cNvPr>
            <p:cNvSpPr txBox="1"/>
            <p:nvPr/>
          </p:nvSpPr>
          <p:spPr>
            <a:xfrm>
              <a:off x="3583166" y="5059236"/>
              <a:ext cx="1026445" cy="240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0" err="1">
                  <a:latin typeface="Arial" panose="020B0604020202020204" pitchFamily="34" charset="0"/>
                  <a:cs typeface="Arial" panose="020B0604020202020204" pitchFamily="34" charset="0"/>
                </a:rPr>
                <a:t>MTC</a:t>
              </a:r>
              <a:endParaRPr lang="en-GB" sz="12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D225034-0A90-D741-AD14-180A1AAE8F55}"/>
                </a:ext>
              </a:extLst>
            </p:cNvPr>
            <p:cNvSpPr txBox="1"/>
            <p:nvPr/>
          </p:nvSpPr>
          <p:spPr>
            <a:xfrm>
              <a:off x="3580348" y="4885302"/>
              <a:ext cx="1026445" cy="240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0" err="1">
                  <a:latin typeface="Arial" panose="020B0604020202020204" pitchFamily="34" charset="0"/>
                  <a:cs typeface="Arial" panose="020B0604020202020204" pitchFamily="34" charset="0"/>
                </a:rPr>
                <a:t>BRE</a:t>
              </a:r>
              <a:endParaRPr lang="en-GB" sz="12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EAA61A-B27C-5648-82D3-336A9CEE7BFC}"/>
                </a:ext>
              </a:extLst>
            </p:cNvPr>
            <p:cNvSpPr txBox="1"/>
            <p:nvPr/>
          </p:nvSpPr>
          <p:spPr>
            <a:xfrm>
              <a:off x="3576240" y="4062762"/>
              <a:ext cx="1026445" cy="40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0">
                  <a:latin typeface="Arial" panose="020B0604020202020204" pitchFamily="34" charset="0"/>
                  <a:cs typeface="Arial" panose="020B0604020202020204" pitchFamily="34" charset="0"/>
                </a:rPr>
                <a:t>CRAC</a:t>
              </a:r>
            </a:p>
            <a:p>
              <a:pPr algn="ctr"/>
              <a:r>
                <a:rPr lang="en-GB" sz="1250">
                  <a:latin typeface="Arial" panose="020B0604020202020204" pitchFamily="34" charset="0"/>
                  <a:cs typeface="Arial" panose="020B0604020202020204" pitchFamily="34" charset="0"/>
                </a:rPr>
                <a:t>(Vitae)</a:t>
              </a:r>
            </a:p>
          </p:txBody>
        </p:sp>
      </p:grp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B571EA-36CF-034C-A788-61E10EDB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22" y="1815344"/>
            <a:ext cx="1911241" cy="47652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CBBD0B4-D780-A24E-9BCD-3E2468DC7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59" y="1686675"/>
            <a:ext cx="1253488" cy="761838"/>
          </a:xfrm>
          <a:prstGeom prst="rect">
            <a:avLst/>
          </a:prstGeom>
        </p:spPr>
      </p:pic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1D580992-4FC1-0C46-AD70-FAE38363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634B-0B19-4F57-A449-67D51BD37243}" type="slidenum">
              <a:rPr lang="en-GB" smtClean="0"/>
              <a:t>2</a:t>
            </a:fld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7A32F4-9674-4662-B0E6-BB4BAD33CBA8}"/>
              </a:ext>
            </a:extLst>
          </p:cNvPr>
          <p:cNvSpPr txBox="1"/>
          <p:nvPr/>
        </p:nvSpPr>
        <p:spPr>
          <a:xfrm>
            <a:off x="5285449" y="4535736"/>
            <a:ext cx="163840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0">
                <a:latin typeface="Arial" panose="020B0604020202020204" pitchFamily="34" charset="0"/>
                <a:cs typeface="Arial" panose="020B0604020202020204" pitchFamily="34" charset="0"/>
              </a:rPr>
              <a:t>Faraday Institution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D944BA-6DBA-476B-8BE4-4B9DC20DC5ED}"/>
              </a:ext>
            </a:extLst>
          </p:cNvPr>
          <p:cNvGrpSpPr/>
          <p:nvPr/>
        </p:nvGrpSpPr>
        <p:grpSpPr>
          <a:xfrm>
            <a:off x="9580496" y="3725927"/>
            <a:ext cx="1999661" cy="1651250"/>
            <a:chOff x="9902048" y="3714613"/>
            <a:chExt cx="1999661" cy="16512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8B4748-F672-4F69-BC2F-528B183DA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2048" y="3714613"/>
              <a:ext cx="1999661" cy="137171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9058AF-4219-4959-A197-A7BF70C54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24537" y="4737921"/>
              <a:ext cx="457240" cy="627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CC82084-EEFA-400A-87DC-0E14C152B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49" y="3761270"/>
            <a:ext cx="2712955" cy="177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3711D-64A8-417D-BD18-DBF82B170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876" y="4025033"/>
            <a:ext cx="841321" cy="170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90A8B-19B8-4B4A-A5CB-99A8D2B338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9750" y="3619507"/>
            <a:ext cx="2609314" cy="189193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88C58CA-8679-4FCA-825C-83F9BD9C3381}"/>
              </a:ext>
            </a:extLst>
          </p:cNvPr>
          <p:cNvSpPr txBox="1"/>
          <p:nvPr/>
        </p:nvSpPr>
        <p:spPr>
          <a:xfrm>
            <a:off x="4936991" y="5839017"/>
            <a:ext cx="34780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cs typeface="Arial" panose="020B0604020202020204" pitchFamily="34" charset="0"/>
              </a:rPr>
              <a:t>Twitter (@CentreDICE)</a:t>
            </a:r>
          </a:p>
          <a:p>
            <a:r>
              <a:rPr lang="en-GB" sz="1800" b="1" dirty="0">
                <a:cs typeface="Arial" panose="020B0604020202020204" pitchFamily="34" charset="0"/>
              </a:rPr>
              <a:t>Linked-In (C-DICE)</a:t>
            </a:r>
          </a:p>
          <a:p>
            <a:r>
              <a:rPr lang="en-GB" sz="1800" b="1" dirty="0">
                <a:cs typeface="Arial" panose="020B0604020202020204" pitchFamily="34" charset="0"/>
              </a:rPr>
              <a:t>URL: cdice.ac.uk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3654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55F2-E219-4E8F-93ED-3C64ECF3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 from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4FF80-F41B-45AF-95D4-530DA3248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They need highly skilled people</a:t>
            </a:r>
          </a:p>
          <a:p>
            <a:r>
              <a:rPr lang="en-GB" dirty="0">
                <a:solidFill>
                  <a:srgbClr val="0070C0"/>
                </a:solidFill>
              </a:rPr>
              <a:t>Commercial awareness, leadership, communication skills</a:t>
            </a:r>
          </a:p>
          <a:p>
            <a:r>
              <a:rPr lang="en-GB" dirty="0">
                <a:solidFill>
                  <a:srgbClr val="0070C0"/>
                </a:solidFill>
              </a:rPr>
              <a:t>Pace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Key messages from postdocs – how to start the conversation/get experience in other sector?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4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18AC93-DED7-4A10-97B0-E44AFA75962B}"/>
              </a:ext>
            </a:extLst>
          </p:cNvPr>
          <p:cNvGraphicFramePr/>
          <p:nvPr/>
        </p:nvGraphicFramePr>
        <p:xfrm>
          <a:off x="2459966" y="1038687"/>
          <a:ext cx="6993458" cy="465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C93EBE0-FDAD-0641-91E7-07F08220AB41}"/>
              </a:ext>
            </a:extLst>
          </p:cNvPr>
          <p:cNvSpPr txBox="1">
            <a:spLocks/>
          </p:cNvSpPr>
          <p:nvPr/>
        </p:nvSpPr>
        <p:spPr>
          <a:xfrm>
            <a:off x="2152650" y="204404"/>
            <a:ext cx="7886700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>
                <a:solidFill>
                  <a:srgbClr val="2F5496"/>
                </a:solidFill>
              </a:rPr>
              <a:t>C-DICE: </a:t>
            </a:r>
            <a:r>
              <a:rPr lang="en-GB" dirty="0">
                <a:solidFill>
                  <a:srgbClr val="00ABCD"/>
                </a:solidFill>
              </a:rPr>
              <a:t>Key components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7FFA99-AC70-5B4B-9088-4105EDD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634B-0B19-4F57-A449-67D51BD372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3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16BD-B1DF-49E0-B22E-C742D32A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Upcoming opportunities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3855CC3-1C14-4F9F-99A3-1B25ADB22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28" y="1111175"/>
            <a:ext cx="4391297" cy="4271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D28B5A-7731-4A25-8E43-D3D0D3FAA536}"/>
              </a:ext>
            </a:extLst>
          </p:cNvPr>
          <p:cNvSpPr txBox="1"/>
          <p:nvPr/>
        </p:nvSpPr>
        <p:spPr>
          <a:xfrm>
            <a:off x="516675" y="2105428"/>
            <a:ext cx="6850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Sandpits - £30k seed-corn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Peer-to-peer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Placements and secondments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Dragon’s 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>
                <a:solidFill>
                  <a:schemeClr val="accent1">
                    <a:lumMod val="75000"/>
                  </a:schemeClr>
                </a:solidFill>
              </a:rPr>
              <a:t>Policy Showcase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646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02152a5-7d51-4b07-a296-e8776e1397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gn off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6AB05CBEB3948BE386F80BF0A736A" ma:contentTypeVersion="12" ma:contentTypeDescription="Create a new document." ma:contentTypeScope="" ma:versionID="685a212cc13f182df9ec648cd92f5363">
  <xsd:schema xmlns:xsd="http://www.w3.org/2001/XMLSchema" xmlns:xs="http://www.w3.org/2001/XMLSchema" xmlns:p="http://schemas.microsoft.com/office/2006/metadata/properties" xmlns:ns2="aab92160-6433-4cf9-898d-8e345779b200" xmlns:ns3="011834d0-8270-41ea-b441-f4017315666b" targetNamespace="http://schemas.microsoft.com/office/2006/metadata/properties" ma:root="true" ma:fieldsID="d43c00c129455d63251a3a8c438f55c6" ns2:_="" ns3:_="">
    <xsd:import namespace="aab92160-6433-4cf9-898d-8e345779b200"/>
    <xsd:import namespace="011834d0-8270-41ea-b441-f40173156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92160-6433-4cf9-898d-8e345779b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34d0-8270-41ea-b441-f40173156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61922-193F-4DE7-A434-854B7F34EC01}">
  <ds:schemaRefs>
    <ds:schemaRef ds:uri="6dae2046-3e35-4b8d-aaf0-4f13afbecd8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a70f9dd-6e3d-4b5b-be5c-d816ce26181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6023CC-3DE2-4A7C-8AC9-A5DA33DD1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80C81B-BA3B-4B8B-8FC1-E90FBC48E7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460</Words>
  <Application>Microsoft Office PowerPoint</Application>
  <PresentationFormat>Widescreen</PresentationFormat>
  <Paragraphs>94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Office Theme</vt:lpstr>
      <vt:lpstr>Custom Design</vt:lpstr>
      <vt:lpstr>Sign off slide</vt:lpstr>
      <vt:lpstr>PowerPoint Presentation</vt:lpstr>
      <vt:lpstr>PowerPoint Presentation</vt:lpstr>
      <vt:lpstr>Key messages from employers</vt:lpstr>
      <vt:lpstr>PowerPoint Presentation</vt:lpstr>
      <vt:lpstr>Upcoming opportunities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Grammer</dc:creator>
  <cp:lastModifiedBy>Kathryn North</cp:lastModifiedBy>
  <cp:revision>21</cp:revision>
  <cp:lastPrinted>2021-09-08T09:31:38Z</cp:lastPrinted>
  <dcterms:created xsi:type="dcterms:W3CDTF">2021-02-18T09:05:37Z</dcterms:created>
  <dcterms:modified xsi:type="dcterms:W3CDTF">2021-09-23T13:03:54Z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0x01010012C6AB05CBEB3948BE386F80BF0A736A</vt:lpwstr>
  </property>
</Properties>
</file>