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sldIdLst>
    <p:sldId id="286" r:id="rId2"/>
    <p:sldId id="269" r:id="rId3"/>
    <p:sldId id="275" r:id="rId4"/>
    <p:sldId id="276" r:id="rId5"/>
    <p:sldId id="277" r:id="rId6"/>
    <p:sldId id="263" r:id="rId7"/>
    <p:sldId id="264" r:id="rId8"/>
    <p:sldId id="266" r:id="rId9"/>
    <p:sldId id="272" r:id="rId10"/>
    <p:sldId id="273" r:id="rId11"/>
    <p:sldId id="274" r:id="rId12"/>
    <p:sldId id="267" r:id="rId13"/>
    <p:sldId id="281" r:id="rId14"/>
    <p:sldId id="278" r:id="rId15"/>
    <p:sldId id="279" r:id="rId16"/>
    <p:sldId id="280" r:id="rId17"/>
    <p:sldId id="287" r:id="rId18"/>
    <p:sldId id="282" r:id="rId19"/>
    <p:sldId id="288" r:id="rId20"/>
    <p:sldId id="285" r:id="rId21"/>
    <p:sldId id="283" r:id="rId22"/>
    <p:sldId id="271" r:id="rId23"/>
  </p:sldIdLst>
  <p:sldSz cx="12901613" cy="7258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1FF"/>
    <a:srgbClr val="145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DCE8-3BE7-4750-BF28-743A457FAC1B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2BF21-6515-4B73-AC7D-EA7A69F66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3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/ Mono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F4D29F5D-EAC8-4B00-9ADE-275984B00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550" y="2128592"/>
            <a:ext cx="6964959" cy="1393647"/>
          </a:xfrm>
        </p:spPr>
        <p:txBody>
          <a:bodyPr/>
          <a:lstStyle>
            <a:lvl1pPr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GB"/>
              <a:t>Longer cover title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63FBAED-1EBA-4588-8C37-703F7E141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933125"/>
            <a:ext cx="6964959" cy="6647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Subheading if needed can go here across</a:t>
            </a:r>
            <a:br>
              <a:rPr lang="en-GB"/>
            </a:br>
            <a:r>
              <a:rPr lang="en-GB"/>
              <a:t>several lines depending on how long it is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7D4823CB-42DD-46B3-AEFF-1DC37DB99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3549" y="5200166"/>
            <a:ext cx="6964958" cy="2215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B44F56AA-50DA-4C97-BBFA-12FE90597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3549" y="5479514"/>
            <a:ext cx="6964958" cy="2215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example – Date</a:t>
            </a:r>
          </a:p>
        </p:txBody>
      </p:sp>
    </p:spTree>
    <p:extLst>
      <p:ext uri="{BB962C8B-B14F-4D97-AF65-F5344CB8AC3E}">
        <p14:creationId xmlns:p14="http://schemas.microsoft.com/office/powerpoint/2010/main" val="422762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3" userDrawn="1">
          <p15:clr>
            <a:srgbClr val="A4A3A4"/>
          </p15:clr>
        </p15:guide>
        <p15:guide id="2" orient="horz" pos="2467" userDrawn="1">
          <p15:clr>
            <a:srgbClr val="A4A3A4"/>
          </p15:clr>
        </p15:guide>
        <p15:guide id="3" pos="5492" userDrawn="1">
          <p15:clr>
            <a:srgbClr val="A4A3A4"/>
          </p15:clr>
        </p15:guide>
        <p15:guide id="4" orient="horz" pos="3261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/ Monogr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9AB8B43-979C-4B5D-8819-B5B0F255C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6" y="3089275"/>
            <a:ext cx="4314772" cy="2769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417CAE6-24EB-47D5-B232-4B65B7B3A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926" y="2224088"/>
            <a:ext cx="4314772" cy="523220"/>
          </a:xfrm>
        </p:spPr>
        <p:txBody>
          <a:bodyPr wrap="square" anchor="t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Short title</a:t>
            </a:r>
          </a:p>
        </p:txBody>
      </p:sp>
    </p:spTree>
    <p:extLst>
      <p:ext uri="{BB962C8B-B14F-4D97-AF65-F5344CB8AC3E}">
        <p14:creationId xmlns:p14="http://schemas.microsoft.com/office/powerpoint/2010/main" val="41661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1" userDrawn="1">
          <p15:clr>
            <a:srgbClr val="A4A3A4"/>
          </p15:clr>
        </p15:guide>
        <p15:guide id="2" orient="horz" pos="1946" userDrawn="1">
          <p15:clr>
            <a:srgbClr val="A4A3A4"/>
          </p15:clr>
        </p15:guide>
        <p15:guide id="6" pos="662" userDrawn="1">
          <p15:clr>
            <a:srgbClr val="A4A3A4"/>
          </p15:clr>
        </p15:guide>
        <p15:guide id="7" pos="3383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/ Layou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F5580-DB5B-46B3-903F-49888BA2A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463176"/>
            <a:ext cx="4770000" cy="1384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9EC44-009D-4FBB-B3DB-2460E9CDF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39B22DD-E699-4344-BF78-B14A4BC75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3553" y="3773488"/>
            <a:ext cx="7906722" cy="307777"/>
          </a:xfrm>
        </p:spPr>
        <p:txBody>
          <a:bodyPr wrap="square">
            <a:sp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GB"/>
              <a:t>Click to add Heading B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A825249-031A-4B60-8123-9191CFDA80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3553" y="4164013"/>
            <a:ext cx="7906722" cy="246221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small body text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1DEC2DD-4AE5-4591-AD53-8612C749EF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3553" y="2105171"/>
            <a:ext cx="7906722" cy="30777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add body text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250518E-0DB5-44E5-A441-52BF787A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6">
          <p15:clr>
            <a:srgbClr val="A4A3A4"/>
          </p15:clr>
        </p15:guide>
        <p15:guide id="2" orient="horz" pos="2377" userDrawn="1">
          <p15:clr>
            <a:srgbClr val="A4A3A4"/>
          </p15:clr>
        </p15:guide>
        <p15:guide id="4" pos="6082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/ Layou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C2B20-5F45-40F3-AA33-FBD8EE956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463176"/>
            <a:ext cx="4770000" cy="1384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1F2ED-C3D1-419A-B3B8-66C367865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9BC632C-DE4F-40E8-A537-7A39B9E14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3553" y="4402138"/>
            <a:ext cx="4392610" cy="307777"/>
          </a:xfrm>
        </p:spPr>
        <p:txBody>
          <a:bodyPr wrap="square">
            <a:sp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GB"/>
              <a:t>Click to add Heading B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258275C-E7A6-47C3-AE2A-98BDFD80B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3553" y="4792663"/>
            <a:ext cx="4392610" cy="246221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600"/>
            </a:lvl1pPr>
          </a:lstStyle>
          <a:p>
            <a:pPr lvl="0"/>
            <a:r>
              <a:rPr lang="en-GB"/>
              <a:t>Click to add small body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9934F15-35EB-4F43-B52E-5366476FF7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5450" y="4402138"/>
            <a:ext cx="4392613" cy="307777"/>
          </a:xfrm>
        </p:spPr>
        <p:txBody>
          <a:bodyPr wrap="square">
            <a:sp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GB"/>
              <a:t>Click to add Heading B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A62ABC6-DA0E-4DED-9215-09CD4AEBB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5450" y="4792663"/>
            <a:ext cx="4392613" cy="246221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600"/>
            </a:lvl1pPr>
          </a:lstStyle>
          <a:p>
            <a:pPr lvl="0"/>
            <a:r>
              <a:rPr lang="en-GB"/>
              <a:t>Click to add small body text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697E21B-5633-4106-A04A-65F999165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33553" y="2900363"/>
            <a:ext cx="4392610" cy="369332"/>
          </a:xfrm>
        </p:spPr>
        <p:txBody>
          <a:bodyPr wrap="square">
            <a:spAutoFit/>
          </a:bodyPr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GB"/>
              <a:t>Click to add Heading A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A8706E2-0BA2-40A9-B61E-36E8EDA6C6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3553" y="3338513"/>
            <a:ext cx="4392610" cy="246221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600"/>
            </a:lvl1pPr>
          </a:lstStyle>
          <a:p>
            <a:pPr lvl="0"/>
            <a:r>
              <a:rPr lang="en-GB"/>
              <a:t>Click to add small body text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40EE177-CEC2-4599-8E88-850544955D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5450" y="2900363"/>
            <a:ext cx="4392613" cy="369332"/>
          </a:xfrm>
        </p:spPr>
        <p:txBody>
          <a:bodyPr wrap="square">
            <a:spAutoFit/>
          </a:bodyPr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GB"/>
              <a:t>Click to add Heading A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15874EF-9E61-4211-BFC8-814B735AA0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5450" y="3338513"/>
            <a:ext cx="4392613" cy="246221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600"/>
            </a:lvl1pPr>
          </a:lstStyle>
          <a:p>
            <a:pPr lvl="0"/>
            <a:r>
              <a:rPr lang="en-GB"/>
              <a:t>Click to add small body text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4287324B-1ABE-479F-8FBD-71F4D171B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68" userDrawn="1">
          <p15:clr>
            <a:srgbClr val="A4A3A4"/>
          </p15:clr>
        </p15:guide>
        <p15:guide id="2" pos="3859" userDrawn="1">
          <p15:clr>
            <a:srgbClr val="A4A3A4"/>
          </p15:clr>
        </p15:guide>
        <p15:guide id="3" orient="horz" pos="1832" userDrawn="1">
          <p15:clr>
            <a:srgbClr val="A4A3A4"/>
          </p15:clr>
        </p15:guide>
        <p15:guide id="4" orient="horz" pos="278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/ Layou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C2B20-5F45-40F3-AA33-FBD8EE956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463176"/>
            <a:ext cx="4770000" cy="1384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1F2ED-C3D1-419A-B3B8-66C367865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DC6D90A-5B0F-499A-85C9-E29537AF5F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3553" y="2105171"/>
            <a:ext cx="7906722" cy="30777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add body text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09DCBE8-EBC0-4F28-9BC1-CA5957C178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3553" y="3448205"/>
            <a:ext cx="7906722" cy="307777"/>
          </a:xfrm>
        </p:spPr>
        <p:txBody>
          <a:bodyPr wrap="square">
            <a:sp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GB"/>
              <a:t>Click to add Heading B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7C7AE24-571E-494E-9CDE-C15008553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3553" y="3916363"/>
            <a:ext cx="7906722" cy="307777"/>
          </a:xfrm>
        </p:spPr>
        <p:txBody>
          <a:bodyPr wrap="square">
            <a:spAutoFit/>
          </a:bodyPr>
          <a:lstStyle>
            <a:lvl1pPr marL="270000" indent="-270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add list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031E1CB-F47B-49AA-9832-6A1F5F9D4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7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3" userDrawn="1">
          <p15:clr>
            <a:srgbClr val="A4A3A4"/>
          </p15:clr>
        </p15:guide>
        <p15:guide id="2" orient="horz" pos="2173" userDrawn="1">
          <p15:clr>
            <a:srgbClr val="A4A3A4"/>
          </p15:clr>
        </p15:guide>
        <p15:guide id="3" orient="horz" pos="2467" userDrawn="1">
          <p15:clr>
            <a:srgbClr val="A4A3A4"/>
          </p15:clr>
        </p15:guide>
        <p15:guide id="4" pos="608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Short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08D836-B506-4364-8807-44B04E5CCC12}"/>
              </a:ext>
            </a:extLst>
          </p:cNvPr>
          <p:cNvSpPr/>
          <p:nvPr userDrawn="1"/>
        </p:nvSpPr>
        <p:spPr>
          <a:xfrm>
            <a:off x="455262" y="4702051"/>
            <a:ext cx="5040000" cy="2555999"/>
          </a:xfrm>
          <a:custGeom>
            <a:avLst/>
            <a:gdLst>
              <a:gd name="connsiteX0" fmla="*/ 2520000 w 5040000"/>
              <a:gd name="connsiteY0" fmla="*/ 0 h 2555999"/>
              <a:gd name="connsiteX1" fmla="*/ 5026990 w 5040000"/>
              <a:gd name="connsiteY1" fmla="*/ 2294664 h 2555999"/>
              <a:gd name="connsiteX2" fmla="*/ 5040000 w 5040000"/>
              <a:gd name="connsiteY2" fmla="*/ 2555999 h 2555999"/>
              <a:gd name="connsiteX3" fmla="*/ 0 w 5040000"/>
              <a:gd name="connsiteY3" fmla="*/ 2555999 h 2555999"/>
              <a:gd name="connsiteX4" fmla="*/ 13011 w 5040000"/>
              <a:gd name="connsiteY4" fmla="*/ 2294664 h 2555999"/>
              <a:gd name="connsiteX5" fmla="*/ 2520000 w 5040000"/>
              <a:gd name="connsiteY5" fmla="*/ 0 h 255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0" h="2555999">
                <a:moveTo>
                  <a:pt x="2520000" y="0"/>
                </a:moveTo>
                <a:cubicBezTo>
                  <a:pt x="3824773" y="0"/>
                  <a:pt x="4897941" y="1005786"/>
                  <a:pt x="5026990" y="2294664"/>
                </a:cubicBezTo>
                <a:lnTo>
                  <a:pt x="5040000" y="2555999"/>
                </a:lnTo>
                <a:lnTo>
                  <a:pt x="0" y="2555999"/>
                </a:lnTo>
                <a:lnTo>
                  <a:pt x="13011" y="2294664"/>
                </a:lnTo>
                <a:cubicBezTo>
                  <a:pt x="142060" y="1005786"/>
                  <a:pt x="1215227" y="0"/>
                  <a:pt x="25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9464D-6FEE-46C3-8CEE-66FEE66AC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0400" y="880151"/>
            <a:ext cx="6697663" cy="523220"/>
          </a:xfrm>
        </p:spPr>
        <p:txBody>
          <a:bodyPr>
            <a:spAutoFit/>
          </a:bodyPr>
          <a:lstStyle>
            <a:lvl1pPr marL="0" indent="714375">
              <a:tabLst>
                <a:tab pos="31353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short quote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C2B20-5F45-40F3-AA33-FBD8EE956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463176"/>
            <a:ext cx="4770000" cy="1384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1F2ED-C3D1-419A-B3B8-66C367865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C4BE276-A6B2-49DD-A692-80CBA7B09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445" y="3557589"/>
            <a:ext cx="4678618" cy="22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514EF26-5072-429D-9EC7-CB4530298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9445" y="6092349"/>
            <a:ext cx="4678618" cy="369332"/>
          </a:xfrm>
        </p:spPr>
        <p:txBody>
          <a:bodyPr wrap="square" anchor="b">
            <a:spAutoFit/>
          </a:bodyPr>
          <a:lstStyle>
            <a:lvl1pPr>
              <a:spcAft>
                <a:spcPts val="0"/>
              </a:spcAft>
              <a:defRPr sz="1200" b="0">
                <a:latin typeface="+mn-lt"/>
              </a:defRPr>
            </a:lvl1pPr>
            <a:lvl2pPr>
              <a:defRPr sz="1200" b="0">
                <a:latin typeface="+mn-lt"/>
              </a:defRPr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Caption about the image and the quote here</a:t>
            </a:r>
          </a:p>
          <a:p>
            <a:pPr lvl="1"/>
            <a:r>
              <a:rPr lang="en-GB"/>
              <a:t>Name – University of Arts, London</a:t>
            </a:r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63BD62C-2080-40E7-AFCC-C8DEC062C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0400" y="929611"/>
            <a:ext cx="477680" cy="35830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78A9D0A0-9DCD-4275-A1CA-F5629921CC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9445" y="3197226"/>
            <a:ext cx="4678618" cy="276999"/>
          </a:xfrm>
        </p:spPr>
        <p:txBody>
          <a:bodyPr>
            <a:spAutoFit/>
          </a:bodyPr>
          <a:lstStyle>
            <a:lvl1pPr>
              <a:defRPr sz="1800" b="1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1D1134D-F27E-4D8F-957D-8464CDC79C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4309" y="2912393"/>
            <a:ext cx="4421907" cy="4345655"/>
          </a:xfrm>
        </p:spPr>
        <p:txBody>
          <a:bodyPr bIns="1188000" anchor="ctr" anchorCtr="0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566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6" userDrawn="1">
          <p15:clr>
            <a:srgbClr val="A4A3A4"/>
          </p15:clr>
        </p15:guide>
        <p15:guide id="2" orient="horz" pos="585" userDrawn="1">
          <p15:clr>
            <a:srgbClr val="A4A3A4"/>
          </p15:clr>
        </p15:guide>
        <p15:guide id="3" orient="horz" pos="290" userDrawn="1">
          <p15:clr>
            <a:srgbClr val="A4A3A4"/>
          </p15:clr>
        </p15:guide>
        <p15:guide id="4" orient="horz" pos="3828" userDrawn="1">
          <p15:clr>
            <a:srgbClr val="A4A3A4"/>
          </p15:clr>
        </p15:guide>
        <p15:guide id="5" pos="2816">
          <p15:clr>
            <a:srgbClr val="A4A3A4"/>
          </p15:clr>
        </p15:guide>
        <p15:guide id="6" orient="horz" pos="201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171526-D037-4DED-9ED2-62A8C63BB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2105172"/>
            <a:ext cx="7502282" cy="2077492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9464D-6FEE-46C3-8CEE-66FEE66AC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69" y="1321401"/>
            <a:ext cx="7491938" cy="4082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AACFBDE-1BEC-4998-B35E-700ABC275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544431"/>
            <a:ext cx="1792465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6" userDrawn="1">
          <p15:clr>
            <a:srgbClr val="A4A3A4"/>
          </p15:clr>
        </p15:guide>
        <p15:guide id="2" pos="662" userDrawn="1">
          <p15:clr>
            <a:srgbClr val="A4A3A4"/>
          </p15:clr>
        </p15:guide>
        <p15:guide id="3" orient="horz" pos="4146" userDrawn="1">
          <p15:clr>
            <a:srgbClr val="A4A3A4"/>
          </p15:clr>
        </p15:guide>
        <p15:guide id="4" orient="horz" pos="3828" userDrawn="1">
          <p15:clr>
            <a:srgbClr val="A4A3A4"/>
          </p15:clr>
        </p15:guide>
        <p15:guide id="5" pos="7465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36FDEB-4CDE-4FD2-B89B-94F54B552B5F}"/>
              </a:ext>
            </a:extLst>
          </p:cNvPr>
          <p:cNvSpPr/>
          <p:nvPr userDrawn="1"/>
        </p:nvSpPr>
        <p:spPr>
          <a:xfrm>
            <a:off x="870925" y="352425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5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584450"/>
            <a:ext cx="9434510" cy="38528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Click to add Heading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Bullet list</a:t>
            </a:r>
          </a:p>
          <a:p>
            <a:pPr lvl="4"/>
            <a:r>
              <a:rPr lang="en-US"/>
              <a:t>Number list</a:t>
            </a:r>
          </a:p>
          <a:p>
            <a:pPr lvl="5"/>
            <a:r>
              <a:rPr lang="en-US"/>
              <a:t>Letter list</a:t>
            </a:r>
          </a:p>
          <a:p>
            <a:pPr lvl="6"/>
            <a:r>
              <a:rPr lang="en-US"/>
              <a:t>Letter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157" y="415178"/>
            <a:ext cx="179536" cy="2154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10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21377D-3829-41F3-9FE0-8E7E8EEDBB5D}"/>
              </a:ext>
            </a:extLst>
          </p:cNvPr>
          <p:cNvCxnSpPr>
            <a:cxnSpLocks/>
          </p:cNvCxnSpPr>
          <p:nvPr userDrawn="1"/>
        </p:nvCxnSpPr>
        <p:spPr>
          <a:xfrm>
            <a:off x="1050925" y="1360488"/>
            <a:ext cx="0" cy="50768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532C05F-7573-4DDE-90C2-419A4FB48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3554" y="463176"/>
            <a:ext cx="4178294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1" cap="all" spc="6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242B66C0-C58C-4720-A5D9-786C721B3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113" y="463176"/>
            <a:ext cx="290195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 b="1" i="0" cap="all" spc="60" normalizeH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1A94E1-2454-4F61-8BD8-99E7CFA70DC5}" type="datetimeFigureOut">
              <a:rPr lang="en-GB" smtClean="0"/>
              <a:pPr/>
              <a:t>24/09/2021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7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8" r:id="rId4"/>
    <p:sldLayoutId id="2147483689" r:id="rId5"/>
    <p:sldLayoutId id="2147483695" r:id="rId6"/>
    <p:sldLayoutId id="2147483693" r:id="rId7"/>
  </p:sldLayoutIdLst>
  <p:hf hdr="0" dt="0"/>
  <p:txStyles>
    <p:titleStyle>
      <a:lvl1pPr algn="l" defTabSz="967618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67618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-27000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Calibri Light" panose="020F0302020204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5000"/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5000"/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10000" indent="-270000" algn="l" defTabSz="9676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5000"/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7" userDrawn="1">
          <p15:clr>
            <a:srgbClr val="F26B43"/>
          </p15:clr>
        </p15:guide>
        <p15:guide id="2" pos="1092" userDrawn="1">
          <p15:clr>
            <a:srgbClr val="F26B43"/>
          </p15:clr>
        </p15:guide>
        <p15:guide id="4" pos="7035" userDrawn="1">
          <p15:clr>
            <a:srgbClr val="F26B43"/>
          </p15:clr>
        </p15:guide>
        <p15:guide id="8" orient="horz" pos="40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ae.ac.uk/impact-and-evaluation/cedar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mailto:CDRsecretariat@universitiesuk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culture-employment-and-development-in-academic-research-survey-cedars-aggregate-results-launched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2A4F378E-CEC0-44E4-AE25-B6140977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2128592"/>
            <a:ext cx="10690978" cy="139364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Supporting the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career development of researchers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1BBBA48-4935-4589-9DF2-25D2C765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3550" y="4573818"/>
            <a:ext cx="8136314" cy="664797"/>
          </a:xfrm>
        </p:spPr>
        <p:txBody>
          <a:bodyPr/>
          <a:lstStyle/>
          <a:p>
            <a:r>
              <a:rPr lang="en-GB" dirty="0"/>
              <a:t>How can we implement a positive research environment?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6AAB14C-95CF-4463-9F4B-F7511A9AA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3550" y="5238615"/>
            <a:ext cx="6964958" cy="221599"/>
          </a:xfrm>
        </p:spPr>
        <p:txBody>
          <a:bodyPr/>
          <a:lstStyle/>
          <a:p>
            <a:r>
              <a:rPr lang="en-GB"/>
              <a:t>Daniel Wake, Policy Manager, Universities UK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315C1E-2EEE-4749-BC16-428B9161E7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3550" y="5782414"/>
            <a:ext cx="6964958" cy="221599"/>
          </a:xfrm>
        </p:spPr>
        <p:txBody>
          <a:bodyPr/>
          <a:lstStyle/>
          <a:p>
            <a:r>
              <a:rPr lang="en-GB"/>
              <a:t>NPDC21 Friday 24 September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957DFE-F911-4B82-BF60-9B5A29A22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03" y="277164"/>
            <a:ext cx="4309143" cy="136815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510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91127C-DE9C-4E8E-AAEF-C4498E59E3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3553" y="2658498"/>
            <a:ext cx="4392610" cy="430887"/>
          </a:xfrm>
        </p:spPr>
        <p:txBody>
          <a:bodyPr/>
          <a:lstStyle/>
          <a:p>
            <a:r>
              <a:rPr lang="en-GB" sz="2800"/>
              <a:t>Institutions must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6AF9D-C78E-4BF4-A30F-2EC2AF53BA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3" y="3095006"/>
            <a:ext cx="4392610" cy="1846659"/>
          </a:xfrm>
        </p:spPr>
        <p:txBody>
          <a:bodyPr/>
          <a:lstStyle/>
          <a:p>
            <a:r>
              <a:rPr lang="en-GB" sz="2000" dirty="0"/>
              <a:t>provide opportunities and time for researchers to engage in a minimum of 10 days professional development pro rata per year, recognising that researchers will pursue careers across a wide range of employment sectors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49CBF-4457-44DA-91FC-81955232D5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5450" y="2658871"/>
            <a:ext cx="4392613" cy="430887"/>
          </a:xfrm>
        </p:spPr>
        <p:txBody>
          <a:bodyPr/>
          <a:lstStyle/>
          <a:p>
            <a:r>
              <a:rPr lang="en-GB" sz="2800"/>
              <a:t>Funders must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F079F5-6694-4694-94B6-357DF496D1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5450" y="3056533"/>
            <a:ext cx="4392613" cy="1923604"/>
          </a:xfrm>
        </p:spPr>
        <p:txBody>
          <a:bodyPr/>
          <a:lstStyle/>
          <a:p>
            <a:r>
              <a:rPr lang="en-GB" sz="2000" dirty="0"/>
              <a:t>incorporate professional development into funding calls, terms and conditions, to include a minimum of 10 days’ professional development pro rata per year</a:t>
            </a:r>
          </a:p>
          <a:p>
            <a:endParaRPr lang="en-GB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D8ACE1-1A46-4B28-AE41-4799DEF0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Professional and career development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C15A072-353B-4251-864E-28E2CD3BCD9F}"/>
              </a:ext>
            </a:extLst>
          </p:cNvPr>
          <p:cNvSpPr txBox="1">
            <a:spLocks/>
          </p:cNvSpPr>
          <p:nvPr/>
        </p:nvSpPr>
        <p:spPr>
          <a:xfrm>
            <a:off x="1733553" y="5030449"/>
            <a:ext cx="439261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Managers of researchers must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FA92B83-8347-4769-A8A8-FA51CA16642A}"/>
              </a:ext>
            </a:extLst>
          </p:cNvPr>
          <p:cNvSpPr txBox="1">
            <a:spLocks/>
          </p:cNvSpPr>
          <p:nvPr/>
        </p:nvSpPr>
        <p:spPr>
          <a:xfrm>
            <a:off x="1733553" y="5875046"/>
            <a:ext cx="4392610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allocate a minimum of 10 days pro rata per year, for their researchers to engage with professional development</a:t>
            </a:r>
          </a:p>
          <a:p>
            <a:endParaRPr lang="en-GB" sz="200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4C790DB-C541-4022-A3D3-5FC098B0486E}"/>
              </a:ext>
            </a:extLst>
          </p:cNvPr>
          <p:cNvSpPr txBox="1">
            <a:spLocks/>
          </p:cNvSpPr>
          <p:nvPr/>
        </p:nvSpPr>
        <p:spPr>
          <a:xfrm>
            <a:off x="6775450" y="5032225"/>
            <a:ext cx="43926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Researchers must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532801F-9F27-451E-8489-FC8139EB14E4}"/>
              </a:ext>
            </a:extLst>
          </p:cNvPr>
          <p:cNvSpPr txBox="1">
            <a:spLocks/>
          </p:cNvSpPr>
          <p:nvPr/>
        </p:nvSpPr>
        <p:spPr>
          <a:xfrm>
            <a:off x="6775450" y="5875046"/>
            <a:ext cx="471069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take ownership of their career, including engaging in a minimum of 10 days professional development pro rata per year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93BF5B9-3508-4050-96A5-82DB9FEC6BDD}"/>
              </a:ext>
            </a:extLst>
          </p:cNvPr>
          <p:cNvSpPr txBox="1">
            <a:spLocks/>
          </p:cNvSpPr>
          <p:nvPr/>
        </p:nvSpPr>
        <p:spPr>
          <a:xfrm>
            <a:off x="1733553" y="2049613"/>
            <a:ext cx="43926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Training, support and time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82DF18D-83EC-4AC7-A716-4CCF85E2D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67616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73EE43-02A3-48B4-86DE-459F4A91C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6" y="3352026"/>
            <a:ext cx="6895870" cy="276999"/>
          </a:xfrm>
        </p:spPr>
        <p:txBody>
          <a:bodyPr/>
          <a:lstStyle/>
          <a:p>
            <a:r>
              <a:rPr lang="en-US" dirty="0"/>
              <a:t>What is needed for success?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9893D5-91D6-4802-AB8F-33B0C76E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6" y="2224088"/>
            <a:ext cx="642453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Successful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9585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AB8924-5821-435A-A4CD-CBD0CDEB9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3553" y="2105318"/>
            <a:ext cx="8138416" cy="4308872"/>
          </a:xfrm>
        </p:spPr>
        <p:txBody>
          <a:bodyPr/>
          <a:lstStyle/>
          <a:p>
            <a:r>
              <a:rPr lang="en-GB" dirty="0"/>
              <a:t>We all recognise our collective responsibility and accountability</a:t>
            </a:r>
          </a:p>
          <a:p>
            <a:endParaRPr lang="en-GB" dirty="0"/>
          </a:p>
          <a:p>
            <a:r>
              <a:rPr lang="en-GB" dirty="0"/>
              <a:t>Institutions ensure effective implementation at all levels, raise awareness, gather feedback, and report on progress</a:t>
            </a:r>
          </a:p>
          <a:p>
            <a:endParaRPr lang="en-GB" dirty="0"/>
          </a:p>
          <a:p>
            <a:r>
              <a:rPr lang="en-GB" dirty="0"/>
              <a:t>Funders ensure funding calls, selection processes, reporting etc., promote and support good employment practices</a:t>
            </a:r>
          </a:p>
          <a:p>
            <a:endParaRPr lang="en-GB" dirty="0"/>
          </a:p>
          <a:p>
            <a:r>
              <a:rPr lang="en-GB" dirty="0"/>
              <a:t>Managers have the skills, time and willingness to support researchers in broadest sense</a:t>
            </a:r>
          </a:p>
          <a:p>
            <a:endParaRPr lang="en-GB" dirty="0"/>
          </a:p>
          <a:p>
            <a:r>
              <a:rPr lang="en-GB" dirty="0"/>
              <a:t>Researchers are aware, proactive, and engaged in making their voices heard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9B342-2BBB-4104-9975-02297871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needed for success?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127BBEC-C85E-46FD-8E60-2EE887BAA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177220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87B977-6485-40D9-A289-7C4C6F5B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58" y="1508623"/>
            <a:ext cx="3002515" cy="4240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7636F2-9250-474E-A66C-7F459F83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07" y="1508623"/>
            <a:ext cx="3009832" cy="4240803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F5A0216-C473-4D5D-AE86-0D47EC938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311099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EC0B62-4B85-4741-A7A5-23A6D28DC701}"/>
              </a:ext>
            </a:extLst>
          </p:cNvPr>
          <p:cNvSpPr/>
          <p:nvPr/>
        </p:nvSpPr>
        <p:spPr>
          <a:xfrm>
            <a:off x="1733553" y="2038403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Access to R&amp;D career and skills gaps filled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44DDE-879A-44C7-84C0-F0A10FFD57E5}"/>
              </a:ext>
            </a:extLst>
          </p:cNvPr>
          <p:cNvSpPr/>
          <p:nvPr/>
        </p:nvSpPr>
        <p:spPr>
          <a:xfrm>
            <a:off x="1733553" y="3727731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Access to career paths across sectors and disciplines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A2F579-0032-462F-BC2C-84EA59240C45}"/>
              </a:ext>
            </a:extLst>
          </p:cNvPr>
          <p:cNvSpPr/>
          <p:nvPr/>
        </p:nvSpPr>
        <p:spPr>
          <a:xfrm>
            <a:off x="1733553" y="5417059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Better leadership skills at all levels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4969B-4B9C-4BF2-ADFE-11531C7795ED}"/>
              </a:ext>
            </a:extLst>
          </p:cNvPr>
          <p:cNvSpPr/>
          <p:nvPr/>
        </p:nvSpPr>
        <p:spPr>
          <a:xfrm>
            <a:off x="3754857" y="2170256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Training in EDI, well-being and mental health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54A151-526F-4A6C-8218-CDB5D59C51C6}"/>
              </a:ext>
            </a:extLst>
          </p:cNvPr>
          <p:cNvSpPr/>
          <p:nvPr/>
        </p:nvSpPr>
        <p:spPr>
          <a:xfrm>
            <a:off x="5375110" y="2170256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Ensuring equality of opportunity between researchers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8853BA-6DFD-45A1-A1AC-F6657C95EAF1}"/>
              </a:ext>
            </a:extLst>
          </p:cNvPr>
          <p:cNvSpPr/>
          <p:nvPr/>
        </p:nvSpPr>
        <p:spPr>
          <a:xfrm>
            <a:off x="6995363" y="2170256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Merit based recruitment and effective inductions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85BC72-D9C8-4F96-B5FF-4227C012E7B9}"/>
              </a:ext>
            </a:extLst>
          </p:cNvPr>
          <p:cNvSpPr/>
          <p:nvPr/>
        </p:nvSpPr>
        <p:spPr>
          <a:xfrm>
            <a:off x="8615616" y="2170256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Improving job security and effective re-deployment processes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47AEE2-581C-4BAC-8C5C-90495232C975}"/>
              </a:ext>
            </a:extLst>
          </p:cNvPr>
          <p:cNvSpPr/>
          <p:nvPr/>
        </p:nvSpPr>
        <p:spPr>
          <a:xfrm>
            <a:off x="10235869" y="2170256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Engage researchers in policy development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27009E-07A7-4227-AAF7-0CD7E841391D}"/>
              </a:ext>
            </a:extLst>
          </p:cNvPr>
          <p:cNvSpPr/>
          <p:nvPr/>
        </p:nvSpPr>
        <p:spPr>
          <a:xfrm>
            <a:off x="3754857" y="3928132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10 days+ of professional development for staff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E9F4E6-F0CF-4CCE-9BD7-E0C730895E53}"/>
              </a:ext>
            </a:extLst>
          </p:cNvPr>
          <p:cNvSpPr/>
          <p:nvPr/>
        </p:nvSpPr>
        <p:spPr>
          <a:xfrm>
            <a:off x="5375110" y="3928132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Effective recognition and opportunity for success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135E8C-5B0B-4D0E-8FBD-20A7D7161DDA}"/>
              </a:ext>
            </a:extLst>
          </p:cNvPr>
          <p:cNvSpPr/>
          <p:nvPr/>
        </p:nvSpPr>
        <p:spPr>
          <a:xfrm>
            <a:off x="6995363" y="3928132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Time to develop leadership skills / research identity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F1B684-B9D1-468C-A80E-68D86D8A9206}"/>
              </a:ext>
            </a:extLst>
          </p:cNvPr>
          <p:cNvSpPr/>
          <p:nvPr/>
        </p:nvSpPr>
        <p:spPr>
          <a:xfrm>
            <a:off x="8615616" y="3928132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Acknowledging and support careers beyond academia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E72DD6-078B-40D2-ACDB-FA3C4E08DC87}"/>
              </a:ext>
            </a:extLst>
          </p:cNvPr>
          <p:cNvSpPr/>
          <p:nvPr/>
        </p:nvSpPr>
        <p:spPr>
          <a:xfrm>
            <a:off x="10235869" y="3928132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Support career diversity </a:t>
            </a:r>
            <a:r>
              <a:rPr lang="en-GB" sz="1400" err="1">
                <a:solidFill>
                  <a:schemeClr val="tx1"/>
                </a:solidFill>
              </a:rPr>
              <a:t>eg</a:t>
            </a:r>
            <a:r>
              <a:rPr lang="en-GB" sz="1400">
                <a:solidFill>
                  <a:schemeClr val="tx1"/>
                </a:solidFill>
              </a:rPr>
              <a:t> via mentors, training, secondments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59A41D-F37E-4681-B795-C0AACAFC6698}"/>
              </a:ext>
            </a:extLst>
          </p:cNvPr>
          <p:cNvSpPr/>
          <p:nvPr/>
        </p:nvSpPr>
        <p:spPr>
          <a:xfrm>
            <a:off x="3754857" y="565499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Leadership and management training for managers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BA5FDD-788C-410A-9D1B-995A935A1F03}"/>
              </a:ext>
            </a:extLst>
          </p:cNvPr>
          <p:cNvSpPr/>
          <p:nvPr/>
        </p:nvSpPr>
        <p:spPr>
          <a:xfrm>
            <a:off x="5375110" y="565499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Line / project management training opportunities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D32178-186F-4870-9F1D-5FC0C0AFCA2C}"/>
              </a:ext>
            </a:extLst>
          </p:cNvPr>
          <p:cNvSpPr/>
          <p:nvPr/>
        </p:nvSpPr>
        <p:spPr>
          <a:xfrm>
            <a:off x="6995363" y="565499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Championing excellent people management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C11294-E443-415C-9531-D7A851FAD3DE}"/>
              </a:ext>
            </a:extLst>
          </p:cNvPr>
          <p:cNvSpPr/>
          <p:nvPr/>
        </p:nvSpPr>
        <p:spPr>
          <a:xfrm>
            <a:off x="8615616" y="565499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Access to career management advice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1414A7-1F04-42FC-BB15-24E275DF31AB}"/>
              </a:ext>
            </a:extLst>
          </p:cNvPr>
          <p:cNvSpPr/>
          <p:nvPr/>
        </p:nvSpPr>
        <p:spPr>
          <a:xfrm>
            <a:off x="10235869" y="565499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Time to develop leadership skills</a:t>
            </a:r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A280D4BF-AA91-4A1E-B2DD-DCA6A20C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1" y="911267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People</a:t>
            </a:r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012491C7-6EA9-462E-9B7A-F6EA1C06F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142023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EC0B62-4B85-4741-A7A5-23A6D28DC701}"/>
              </a:ext>
            </a:extLst>
          </p:cNvPr>
          <p:cNvSpPr/>
          <p:nvPr/>
        </p:nvSpPr>
        <p:spPr>
          <a:xfrm>
            <a:off x="1733553" y="2005872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An inclusive and respectful culture that attracts and retains a diversity of people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44DDE-879A-44C7-84C0-F0A10FFD57E5}"/>
              </a:ext>
            </a:extLst>
          </p:cNvPr>
          <p:cNvSpPr/>
          <p:nvPr/>
        </p:nvSpPr>
        <p:spPr>
          <a:xfrm>
            <a:off x="1733553" y="3719442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Clear recognition and reward for excellent research and innovation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4969B-4B9C-4BF2-ADFE-11531C7795ED}"/>
              </a:ext>
            </a:extLst>
          </p:cNvPr>
          <p:cNvSpPr/>
          <p:nvPr/>
        </p:nvSpPr>
        <p:spPr>
          <a:xfrm>
            <a:off x="3754857" y="213772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Improving job security for researchers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54A151-526F-4A6C-8218-CDB5D59C51C6}"/>
              </a:ext>
            </a:extLst>
          </p:cNvPr>
          <p:cNvSpPr/>
          <p:nvPr/>
        </p:nvSpPr>
        <p:spPr>
          <a:xfrm>
            <a:off x="5375110" y="213772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Promoting sustainable employment and career progression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8853BA-6DFD-45A1-A1AC-F6657C95EAF1}"/>
              </a:ext>
            </a:extLst>
          </p:cNvPr>
          <p:cNvSpPr/>
          <p:nvPr/>
        </p:nvSpPr>
        <p:spPr>
          <a:xfrm>
            <a:off x="6995363" y="213772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Access to research funding at all career levels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85BC72-D9C8-4F96-B5FF-4227C012E7B9}"/>
              </a:ext>
            </a:extLst>
          </p:cNvPr>
          <p:cNvSpPr/>
          <p:nvPr/>
        </p:nvSpPr>
        <p:spPr>
          <a:xfrm>
            <a:off x="8615616" y="213772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Manager training to manage researchers effectively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47AEE2-581C-4BAC-8C5C-90495232C975}"/>
              </a:ext>
            </a:extLst>
          </p:cNvPr>
          <p:cNvSpPr/>
          <p:nvPr/>
        </p:nvSpPr>
        <p:spPr>
          <a:xfrm>
            <a:off x="10235869" y="2137725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Promote good mental health and wellbeing and reporting misconduct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27009E-07A7-4227-AAF7-0CD7E841391D}"/>
              </a:ext>
            </a:extLst>
          </p:cNvPr>
          <p:cNvSpPr/>
          <p:nvPr/>
        </p:nvSpPr>
        <p:spPr>
          <a:xfrm>
            <a:off x="3754857" y="3919843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Equitable and transparent recruitment, promotion and reward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E9F4E6-F0CF-4CCE-9BD7-E0C730895E53}"/>
              </a:ext>
            </a:extLst>
          </p:cNvPr>
          <p:cNvSpPr/>
          <p:nvPr/>
        </p:nvSpPr>
        <p:spPr>
          <a:xfrm>
            <a:off x="5375110" y="3919843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Opportunities / time for researchers to develop their identity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135E8C-5B0B-4D0E-8FBD-20A7D7161DDA}"/>
              </a:ext>
            </a:extLst>
          </p:cNvPr>
          <p:cNvSpPr/>
          <p:nvPr/>
        </p:nvSpPr>
        <p:spPr>
          <a:xfrm>
            <a:off x="6995363" y="3919843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Appropriate credit and recognition for endeavours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F1B684-B9D1-468C-A80E-68D86D8A9206}"/>
              </a:ext>
            </a:extLst>
          </p:cNvPr>
          <p:cNvSpPr/>
          <p:nvPr/>
        </p:nvSpPr>
        <p:spPr>
          <a:xfrm>
            <a:off x="8615616" y="3919843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Opportunities / time to develop leadership skills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E72DD6-078B-40D2-ACDB-FA3C4E08DC87}"/>
              </a:ext>
            </a:extLst>
          </p:cNvPr>
          <p:cNvSpPr/>
          <p:nvPr/>
        </p:nvSpPr>
        <p:spPr>
          <a:xfrm>
            <a:off x="10235869" y="3919843"/>
            <a:ext cx="1395665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Clear pathways that recognise the full range of contributions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7E0B953-161E-42C1-9E5C-565299790337}"/>
              </a:ext>
            </a:extLst>
          </p:cNvPr>
          <p:cNvSpPr/>
          <p:nvPr/>
        </p:nvSpPr>
        <p:spPr>
          <a:xfrm>
            <a:off x="1733553" y="5433012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Engagement with the public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B7D318-6739-405A-85D9-6D31C8FB0015}"/>
              </a:ext>
            </a:extLst>
          </p:cNvPr>
          <p:cNvSpPr/>
          <p:nvPr/>
        </p:nvSpPr>
        <p:spPr>
          <a:xfrm>
            <a:off x="3754857" y="5633413"/>
            <a:ext cx="2148638" cy="1122947"/>
          </a:xfrm>
          <a:prstGeom prst="roundRect">
            <a:avLst/>
          </a:prstGeom>
          <a:solidFill>
            <a:srgbClr val="CC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Recognition and action as stakeholders in the wider academic community 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D4B221C3-5F60-4298-B4ED-7FA57FEDB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39F8F46F-7711-448D-8021-A7C39F03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1" y="911267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7624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EC0B62-4B85-4741-A7A5-23A6D28DC701}"/>
              </a:ext>
            </a:extLst>
          </p:cNvPr>
          <p:cNvSpPr/>
          <p:nvPr/>
        </p:nvSpPr>
        <p:spPr>
          <a:xfrm>
            <a:off x="1733553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Widening access to careers and broadening the definition of a R&amp;D career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44DDE-879A-44C7-84C0-F0A10FFD57E5}"/>
              </a:ext>
            </a:extLst>
          </p:cNvPr>
          <p:cNvSpPr/>
          <p:nvPr/>
        </p:nvSpPr>
        <p:spPr>
          <a:xfrm>
            <a:off x="1733553" y="4908242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UK is the most exciting place in the world for top research and innovation talent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4969B-4B9C-4BF2-ADFE-11531C7795ED}"/>
              </a:ext>
            </a:extLst>
          </p:cNvPr>
          <p:cNvSpPr/>
          <p:nvPr/>
        </p:nvSpPr>
        <p:spPr>
          <a:xfrm>
            <a:off x="3754857" y="2071798"/>
            <a:ext cx="2405311" cy="136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Reviewing the quality of the research environment and culture, with feedback from researchers and using the outcomes to improve institutional practice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54A151-526F-4A6C-8218-CDB5D59C51C6}"/>
              </a:ext>
            </a:extLst>
          </p:cNvPr>
          <p:cNvSpPr/>
          <p:nvPr/>
        </p:nvSpPr>
        <p:spPr>
          <a:xfrm>
            <a:off x="6241384" y="2071798"/>
            <a:ext cx="2405311" cy="136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Funders ensuring requirements and selection processes offer equality of opportunity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27009E-07A7-4227-AAF7-0CD7E841391D}"/>
              </a:ext>
            </a:extLst>
          </p:cNvPr>
          <p:cNvSpPr/>
          <p:nvPr/>
        </p:nvSpPr>
        <p:spPr>
          <a:xfrm>
            <a:off x="3754857" y="5092726"/>
            <a:ext cx="3046996" cy="1122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Encourage better process and procedure to reach the aim to achieve a more attractive R&amp;D and innovation landscape.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013AC1A-2527-4584-AA46-601695DDE2E0}"/>
              </a:ext>
            </a:extLst>
          </p:cNvPr>
          <p:cNvSpPr/>
          <p:nvPr/>
        </p:nvSpPr>
        <p:spPr>
          <a:xfrm>
            <a:off x="8727911" y="2068722"/>
            <a:ext cx="2405311" cy="136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Consideration of flexible working requests and other arrangements to support personal lives of researchers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1E3477-7221-4ABA-9100-58354282C2D5}"/>
              </a:ext>
            </a:extLst>
          </p:cNvPr>
          <p:cNvSpPr/>
          <p:nvPr/>
        </p:nvSpPr>
        <p:spPr>
          <a:xfrm>
            <a:off x="3754857" y="3501342"/>
            <a:ext cx="2405311" cy="136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Merit-based recognition and reward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F3410C-6809-40B2-BB38-00A922E6313D}"/>
              </a:ext>
            </a:extLst>
          </p:cNvPr>
          <p:cNvSpPr/>
          <p:nvPr/>
        </p:nvSpPr>
        <p:spPr>
          <a:xfrm>
            <a:off x="6241383" y="3497788"/>
            <a:ext cx="2405311" cy="136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Stronger job security and championing transparent promotion criteria and workload allocation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CCE941-1EAC-4E3D-9A75-2CB326DDF9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D768DB7-1578-4CF4-A788-37AA0925B70F}"/>
              </a:ext>
            </a:extLst>
          </p:cNvPr>
          <p:cNvSpPr txBox="1">
            <a:spLocks/>
          </p:cNvSpPr>
          <p:nvPr/>
        </p:nvSpPr>
        <p:spPr>
          <a:xfrm>
            <a:off x="1733551" y="911267"/>
            <a:ext cx="9434510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85245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73EE43-02A3-48B4-86DE-459F4A91C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6" y="3352026"/>
            <a:ext cx="6895870" cy="276999"/>
          </a:xfrm>
        </p:spPr>
        <p:txBody>
          <a:bodyPr/>
          <a:lstStyle/>
          <a:p>
            <a:r>
              <a:rPr lang="en-US" dirty="0"/>
              <a:t>How can we monitor the Concordat’s implementation?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9893D5-91D6-4802-AB8F-33B0C76E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6" y="2224088"/>
            <a:ext cx="642453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Measuring progress</a:t>
            </a:r>
          </a:p>
        </p:txBody>
      </p:sp>
    </p:spTree>
    <p:extLst>
      <p:ext uri="{BB962C8B-B14F-4D97-AF65-F5344CB8AC3E}">
        <p14:creationId xmlns:p14="http://schemas.microsoft.com/office/powerpoint/2010/main" val="332061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5131149E-8A73-421F-A195-0B464319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Measuring progress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3F649FF-1EC2-48BA-B62F-2743CF43633D}"/>
              </a:ext>
            </a:extLst>
          </p:cNvPr>
          <p:cNvSpPr txBox="1">
            <a:spLocks/>
          </p:cNvSpPr>
          <p:nvPr/>
        </p:nvSpPr>
        <p:spPr>
          <a:xfrm>
            <a:off x="1733553" y="2207543"/>
            <a:ext cx="8138416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Culture, Employment and Development in Academic Research Survey</a:t>
            </a:r>
          </a:p>
          <a:p>
            <a:endParaRPr lang="en-GB" dirty="0"/>
          </a:p>
          <a:p>
            <a:r>
              <a:rPr lang="en-GB" dirty="0"/>
              <a:t>Reflects the Researcher Development Concordat principles</a:t>
            </a:r>
          </a:p>
          <a:p>
            <a:endParaRPr lang="en-GB" dirty="0"/>
          </a:p>
          <a:p>
            <a:r>
              <a:rPr lang="en-GB" dirty="0"/>
              <a:t>Aimed at all staff engaged in research</a:t>
            </a:r>
          </a:p>
          <a:p>
            <a:endParaRPr lang="en-GB" dirty="0"/>
          </a:p>
          <a:p>
            <a:r>
              <a:rPr lang="en-GB" dirty="0"/>
              <a:t>Runs every two years hosted by institutions: April - June 2021</a:t>
            </a:r>
          </a:p>
          <a:p>
            <a:endParaRPr lang="en-GB" dirty="0"/>
          </a:p>
          <a:p>
            <a:r>
              <a:rPr lang="en-GB" dirty="0"/>
              <a:t>UK aggregate results and benchmarking of institutional results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https://www.vitae.ac.uk/impact-and-evaluation/cedars</a:t>
            </a:r>
            <a:r>
              <a:rPr lang="en-GB" dirty="0"/>
              <a:t> 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6FA79A9-A8FE-4D2A-8001-1B5381113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316926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5131149E-8A73-421F-A195-0B464319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Committing to the Concordat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6FA79A9-A8FE-4D2A-8001-1B5381113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FA13F-9D21-4227-995A-A336157F31AB}"/>
              </a:ext>
            </a:extLst>
          </p:cNvPr>
          <p:cNvSpPr txBox="1"/>
          <p:nvPr/>
        </p:nvSpPr>
        <p:spPr>
          <a:xfrm>
            <a:off x="1897144" y="2050977"/>
            <a:ext cx="8510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Raise visibility and champion its Principles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Identify a senior manager champion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Researchers formally represented in developing and monitoring implementation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Undertake a gap analysis to compare their policies and practice 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Draw up and publish an action plan within a year of signing the Concordat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Gathering the views of researchers to inform and improve the organisation’s approach and progress</a:t>
            </a:r>
          </a:p>
          <a:p>
            <a:pPr>
              <a:buClr>
                <a:srgbClr val="002060"/>
              </a:buClr>
            </a:pPr>
            <a:endParaRPr lang="en-GB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/>
              <a:t>Produce an annual report to their governing body or equivalent authority</a:t>
            </a:r>
          </a:p>
        </p:txBody>
      </p:sp>
    </p:spTree>
    <p:extLst>
      <p:ext uri="{BB962C8B-B14F-4D97-AF65-F5344CB8AC3E}">
        <p14:creationId xmlns:p14="http://schemas.microsoft.com/office/powerpoint/2010/main" val="116365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128AA-8B44-406F-9046-C7B8B20A0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5" name="Picture Placeholder 20">
            <a:extLst>
              <a:ext uri="{FF2B5EF4-FFF2-40B4-BE49-F238E27FC236}">
                <a16:creationId xmlns:a16="http://schemas.microsoft.com/office/drawing/2014/main" id="{5ABF9B27-E44C-41CA-ABBE-8562987C61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4" b="14494"/>
          <a:stretch/>
        </p:blipFill>
        <p:spPr>
          <a:xfrm>
            <a:off x="920222" y="3770313"/>
            <a:ext cx="3550178" cy="348773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2089B2-545A-4028-83E3-0303AA967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6166" y="4792220"/>
            <a:ext cx="6582611" cy="1723549"/>
          </a:xfrm>
        </p:spPr>
        <p:txBody>
          <a:bodyPr/>
          <a:lstStyle/>
          <a:p>
            <a:r>
              <a:rPr lang="en-GB" b="0" dirty="0"/>
              <a:t>Professor Julia Buckingham CBE</a:t>
            </a:r>
          </a:p>
          <a:p>
            <a:r>
              <a:rPr lang="en-GB" dirty="0"/>
              <a:t>Chair of the Researcher Development Concordat Strategy Group and Vice-Chancellor and President of Brunel University London</a:t>
            </a:r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5A68733-DF60-4EE6-A5AF-170C3F07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880151"/>
            <a:ext cx="6697663" cy="3662541"/>
          </a:xfrm>
        </p:spPr>
        <p:txBody>
          <a:bodyPr/>
          <a:lstStyle/>
          <a:p>
            <a:r>
              <a:rPr lang="en-GB" dirty="0"/>
              <a:t>There is still much to </a:t>
            </a:r>
            <a:br>
              <a:rPr lang="en-GB" dirty="0"/>
            </a:br>
            <a:r>
              <a:rPr lang="en-GB" dirty="0"/>
              <a:t>do to create the healthy and supportive culture needed </a:t>
            </a:r>
            <a:br>
              <a:rPr lang="en-GB" dirty="0"/>
            </a:br>
            <a:r>
              <a:rPr lang="en-GB" dirty="0"/>
              <a:t>to ensure our researchers are given every opportunity</a:t>
            </a:r>
            <a:br>
              <a:rPr lang="en-GB" dirty="0"/>
            </a:br>
            <a:r>
              <a:rPr lang="en-GB" dirty="0"/>
              <a:t>to thrive and realise their potential…</a:t>
            </a:r>
          </a:p>
        </p:txBody>
      </p:sp>
    </p:spTree>
    <p:extLst>
      <p:ext uri="{BB962C8B-B14F-4D97-AF65-F5344CB8AC3E}">
        <p14:creationId xmlns:p14="http://schemas.microsoft.com/office/powerpoint/2010/main" val="2495171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5131149E-8A73-421F-A195-0B464319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Concordat governance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6FA79A9-A8FE-4D2A-8001-1B5381113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B0B329-FD85-4547-AB85-6FCDB65E4B2C}"/>
              </a:ext>
            </a:extLst>
          </p:cNvPr>
          <p:cNvSpPr/>
          <p:nvPr/>
        </p:nvSpPr>
        <p:spPr>
          <a:xfrm>
            <a:off x="1733553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Researcher Development Concordat Strategy Group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BF44E1-A2FA-4E76-B9DA-30C0B31A19A1}"/>
              </a:ext>
            </a:extLst>
          </p:cNvPr>
          <p:cNvSpPr/>
          <p:nvPr/>
        </p:nvSpPr>
        <p:spPr>
          <a:xfrm>
            <a:off x="3752461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Annual reporting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E9CC6E-9AE5-4561-A959-D7C5E0E9FDD4}"/>
              </a:ext>
            </a:extLst>
          </p:cNvPr>
          <p:cNvSpPr/>
          <p:nvPr/>
        </p:nvSpPr>
        <p:spPr>
          <a:xfrm>
            <a:off x="5771369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‘living’ document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27B39F-5AAB-4E56-9A8A-A3A756C3D481}"/>
              </a:ext>
            </a:extLst>
          </p:cNvPr>
          <p:cNvSpPr/>
          <p:nvPr/>
        </p:nvSpPr>
        <p:spPr>
          <a:xfrm>
            <a:off x="7790277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Sharing best practice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6B4A2-0AA7-484B-B07D-B5C7F63FCB3D}"/>
              </a:ext>
            </a:extLst>
          </p:cNvPr>
          <p:cNvSpPr/>
          <p:nvPr/>
        </p:nvSpPr>
        <p:spPr>
          <a:xfrm>
            <a:off x="9809185" y="2883067"/>
            <a:ext cx="1796716" cy="1491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Major reviews</a:t>
            </a:r>
          </a:p>
        </p:txBody>
      </p:sp>
    </p:spTree>
    <p:extLst>
      <p:ext uri="{BB962C8B-B14F-4D97-AF65-F5344CB8AC3E}">
        <p14:creationId xmlns:p14="http://schemas.microsoft.com/office/powerpoint/2010/main" val="406152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C971E9D-6AB6-4561-9B0F-77CA328799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27749-3CED-4206-B70A-1C488476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63" y="841047"/>
            <a:ext cx="10439550" cy="58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B4965-FE8C-432D-A9B9-B876B5F86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2105172"/>
            <a:ext cx="5163444" cy="2077492"/>
          </a:xfrm>
        </p:spPr>
        <p:txBody>
          <a:bodyPr>
            <a:normAutofit/>
          </a:bodyPr>
          <a:lstStyle/>
          <a:p>
            <a:r>
              <a:rPr lang="en-GB" dirty="0"/>
              <a:t>If you have questions about the Researcher Development Concordat, please contact</a:t>
            </a:r>
          </a:p>
          <a:p>
            <a:r>
              <a:rPr lang="en-GB" dirty="0">
                <a:hlinkClick r:id="rId2"/>
              </a:rPr>
              <a:t>CDRsecretariat@universitiesuk.ac.uk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15A195-3AA8-45FF-A574-37A49A49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69" y="1321401"/>
            <a:ext cx="7491938" cy="40826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9125"/>
            <a:ext cx="153988" cy="184150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A6BC5-A176-4340-9A69-4B7CCFE9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69" y="1852768"/>
            <a:ext cx="2143424" cy="1400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D0C71-4E9C-4A10-A9E0-FE65A0CD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263" y="3915141"/>
            <a:ext cx="2648320" cy="1286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28BCC-3856-4E19-BC22-E7036702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946" y="619125"/>
            <a:ext cx="1390844" cy="185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4698A-3BFE-4963-A4BF-CF3F19C93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2790" y="2675565"/>
            <a:ext cx="1571844" cy="1533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E2370F-21C5-4454-9CE0-ECEC5FDEC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081" y="4697604"/>
            <a:ext cx="2248214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73EE43-02A3-48B4-86DE-459F4A91C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3352026"/>
            <a:ext cx="7198129" cy="553998"/>
          </a:xfrm>
        </p:spPr>
        <p:txBody>
          <a:bodyPr/>
          <a:lstStyle/>
          <a:p>
            <a:r>
              <a:rPr lang="en-US" dirty="0"/>
              <a:t>When did the Concordat come about, and has it made a difference?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9893D5-91D6-4802-AB8F-33B0C76E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6" y="2224088"/>
            <a:ext cx="6828478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Why do we have a Concordat?</a:t>
            </a:r>
          </a:p>
        </p:txBody>
      </p:sp>
    </p:spTree>
    <p:extLst>
      <p:ext uri="{BB962C8B-B14F-4D97-AF65-F5344CB8AC3E}">
        <p14:creationId xmlns:p14="http://schemas.microsoft.com/office/powerpoint/2010/main" val="20544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CA2C3-8A6A-4ADA-AD30-520D6D397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160F3-310C-45D8-A9FC-99916C22B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3553" y="3348479"/>
            <a:ext cx="4392610" cy="1538883"/>
          </a:xfrm>
        </p:spPr>
        <p:txBody>
          <a:bodyPr/>
          <a:lstStyle/>
          <a:p>
            <a:r>
              <a:rPr lang="en-GB" b="0">
                <a:latin typeface="+mn-lt"/>
              </a:rPr>
              <a:t>European Charter for Researchers and Code of Conduct for the Recruitment of Researchers, 2005</a:t>
            </a:r>
          </a:p>
          <a:p>
            <a:endParaRPr lang="en-GB" b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92C27-EECA-4C34-8B48-679428A3DC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3553" y="2164954"/>
            <a:ext cx="4392610" cy="1538883"/>
          </a:xfrm>
        </p:spPr>
        <p:txBody>
          <a:bodyPr/>
          <a:lstStyle/>
          <a:p>
            <a:r>
              <a:rPr lang="en-GB" sz="2000" b="0">
                <a:latin typeface="+mn-lt"/>
              </a:rPr>
              <a:t>Concordat to Provide a Framework for the Career Management of Contract Research Staff, 1996</a:t>
            </a:r>
          </a:p>
          <a:p>
            <a:endParaRPr lang="en-GB" sz="2000" b="0">
              <a:latin typeface="+mn-lt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57F6D48-695A-462B-97E0-46456E2A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When did it come about?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1AE51-1A65-4C4C-95B0-14F9EB908B57}"/>
              </a:ext>
            </a:extLst>
          </p:cNvPr>
          <p:cNvSpPr txBox="1">
            <a:spLocks/>
          </p:cNvSpPr>
          <p:nvPr/>
        </p:nvSpPr>
        <p:spPr>
          <a:xfrm>
            <a:off x="1733553" y="5455334"/>
            <a:ext cx="43926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>
                <a:latin typeface="+mn-lt"/>
              </a:rPr>
              <a:t>Independent review and consultation, 2018−19</a:t>
            </a:r>
          </a:p>
          <a:p>
            <a:endParaRPr lang="en-GB" b="0">
              <a:latin typeface="+mn-lt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AB48406-B5C2-4CA7-B43C-64D50BC30514}"/>
              </a:ext>
            </a:extLst>
          </p:cNvPr>
          <p:cNvSpPr txBox="1">
            <a:spLocks/>
          </p:cNvSpPr>
          <p:nvPr/>
        </p:nvSpPr>
        <p:spPr>
          <a:xfrm>
            <a:off x="1733553" y="4532003"/>
            <a:ext cx="43926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latin typeface="+mn-lt"/>
              </a:rPr>
              <a:t>Concordat to Support the Career Development of Researchers, 2008</a:t>
            </a:r>
          </a:p>
          <a:p>
            <a:endParaRPr lang="en-GB" sz="2000" b="0">
              <a:latin typeface="+mn-lt"/>
            </a:endParaRPr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A1E2B3-B9F7-4A86-A8B5-4897973F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45" y="2739662"/>
            <a:ext cx="5463349" cy="182905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5F0C5D8-1D73-4CCB-B39B-A4D9E6751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394342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CA2C3-8A6A-4ADA-AD30-520D6D397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2F58D-D222-4B0B-9000-A2EA61AE440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21A3989-93A5-4F52-B6C0-C0315876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19981-EFF8-46D7-BCCE-54A14DCD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8" y="896956"/>
            <a:ext cx="10608296" cy="5967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DFCE1-4C83-4A95-AF70-0F2B69E23A92}"/>
              </a:ext>
            </a:extLst>
          </p:cNvPr>
          <p:cNvSpPr txBox="1"/>
          <p:nvPr/>
        </p:nvSpPr>
        <p:spPr>
          <a:xfrm>
            <a:off x="5522538" y="6409638"/>
            <a:ext cx="45075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https://www.vitae.ac.uk/vitae-publications/culture-employment-and-development-in-academic-research-survey-cedars-aggregate-results-launched</a:t>
            </a:r>
            <a:r>
              <a:rPr lang="en-GB" sz="10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052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73EE43-02A3-48B4-86DE-459F4A91C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3352026"/>
            <a:ext cx="9601363" cy="830997"/>
          </a:xfrm>
        </p:spPr>
        <p:txBody>
          <a:bodyPr/>
          <a:lstStyle/>
          <a:p>
            <a:r>
              <a:rPr lang="en-US" dirty="0"/>
              <a:t>What are the principles of the Concordat, and who is responsible for their implementation?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9893D5-91D6-4802-AB8F-33B0C76E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2224088"/>
            <a:ext cx="6226567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Principles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23785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24694-78EF-446C-B984-2FE22E44B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2" y="393927"/>
            <a:ext cx="7105647" cy="265984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D90C0-896C-4702-9F3A-3ABACD7FC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5249-EC71-4F33-A693-29EFFDBE5A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2" y="2221269"/>
            <a:ext cx="4314322" cy="615553"/>
          </a:xfrm>
        </p:spPr>
        <p:txBody>
          <a:bodyPr/>
          <a:lstStyle/>
          <a:p>
            <a:r>
              <a:rPr lang="en-GB" dirty="0"/>
              <a:t>Excellent research requires a supportive and inclusive research culture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CDE0929-5450-4813-B6B3-BA66699C7FFB}"/>
              </a:ext>
            </a:extLst>
          </p:cNvPr>
          <p:cNvSpPr txBox="1">
            <a:spLocks/>
          </p:cNvSpPr>
          <p:nvPr/>
        </p:nvSpPr>
        <p:spPr>
          <a:xfrm>
            <a:off x="1733552" y="1756284"/>
            <a:ext cx="471725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Environment and culture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D75F3E64-F30F-410A-BD05-3C1E33D0CE89}"/>
              </a:ext>
            </a:extLst>
          </p:cNvPr>
          <p:cNvSpPr txBox="1">
            <a:spLocks/>
          </p:cNvSpPr>
          <p:nvPr/>
        </p:nvSpPr>
        <p:spPr>
          <a:xfrm>
            <a:off x="1733553" y="3118583"/>
            <a:ext cx="3415963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D7EA2A7-22D0-4C11-9630-36DCA9581B56}"/>
              </a:ext>
            </a:extLst>
          </p:cNvPr>
          <p:cNvSpPr txBox="1">
            <a:spLocks/>
          </p:cNvSpPr>
          <p:nvPr/>
        </p:nvSpPr>
        <p:spPr>
          <a:xfrm>
            <a:off x="1733552" y="4766306"/>
            <a:ext cx="646396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Professional and career </a:t>
            </a:r>
          </a:p>
          <a:p>
            <a:r>
              <a:rPr lang="en-GB" sz="280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E9BF111-993D-491E-8F85-8971ECFF1108}"/>
              </a:ext>
            </a:extLst>
          </p:cNvPr>
          <p:cNvSpPr txBox="1">
            <a:spLocks/>
          </p:cNvSpPr>
          <p:nvPr/>
        </p:nvSpPr>
        <p:spPr>
          <a:xfrm>
            <a:off x="1733552" y="3641803"/>
            <a:ext cx="431432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Researchers are recruited, employed and managed under conditions that recognise their value and importance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69C81C-2FCE-456E-A00B-DAD29502387E}"/>
              </a:ext>
            </a:extLst>
          </p:cNvPr>
          <p:cNvSpPr txBox="1">
            <a:spLocks/>
          </p:cNvSpPr>
          <p:nvPr/>
        </p:nvSpPr>
        <p:spPr>
          <a:xfrm>
            <a:off x="1733552" y="5571287"/>
            <a:ext cx="431432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Professional and career development are integral to enabling researchers to develop their full potential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EB06107-0652-4DCD-9DB6-75B3A7BE0F41}"/>
              </a:ext>
            </a:extLst>
          </p:cNvPr>
          <p:cNvSpPr txBox="1">
            <a:spLocks/>
          </p:cNvSpPr>
          <p:nvPr/>
        </p:nvSpPr>
        <p:spPr>
          <a:xfrm>
            <a:off x="6853740" y="2221269"/>
            <a:ext cx="43143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Employed primarily to conduct research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3806670C-C09F-4E93-B0ED-ED57ABF4A0A6}"/>
              </a:ext>
            </a:extLst>
          </p:cNvPr>
          <p:cNvSpPr txBox="1">
            <a:spLocks/>
          </p:cNvSpPr>
          <p:nvPr/>
        </p:nvSpPr>
        <p:spPr>
          <a:xfrm>
            <a:off x="6853740" y="1756284"/>
            <a:ext cx="471725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Researchers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EAAC8751-53EE-48EC-8958-96C4E2F59FA9}"/>
              </a:ext>
            </a:extLst>
          </p:cNvPr>
          <p:cNvSpPr txBox="1">
            <a:spLocks/>
          </p:cNvSpPr>
          <p:nvPr/>
        </p:nvSpPr>
        <p:spPr>
          <a:xfrm>
            <a:off x="6853739" y="2796803"/>
            <a:ext cx="471725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Managers of researchers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6379DE94-1701-4841-B4F0-1302196C5217}"/>
              </a:ext>
            </a:extLst>
          </p:cNvPr>
          <p:cNvSpPr txBox="1">
            <a:spLocks/>
          </p:cNvSpPr>
          <p:nvPr/>
        </p:nvSpPr>
        <p:spPr>
          <a:xfrm>
            <a:off x="6853738" y="4194665"/>
            <a:ext cx="3577526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Institutions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2E8D2B5-BE52-4F55-B093-C56F7BA758CE}"/>
              </a:ext>
            </a:extLst>
          </p:cNvPr>
          <p:cNvSpPr txBox="1">
            <a:spLocks/>
          </p:cNvSpPr>
          <p:nvPr/>
        </p:nvSpPr>
        <p:spPr>
          <a:xfrm>
            <a:off x="6853738" y="3320023"/>
            <a:ext cx="431432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Having direct line management responsibility for researchers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A0DBCA7-B56B-4B43-BE26-F7CD16ADB439}"/>
              </a:ext>
            </a:extLst>
          </p:cNvPr>
          <p:cNvSpPr txBox="1">
            <a:spLocks/>
          </p:cNvSpPr>
          <p:nvPr/>
        </p:nvSpPr>
        <p:spPr>
          <a:xfrm>
            <a:off x="6853738" y="4717885"/>
            <a:ext cx="431432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Universities and research institutes as employers of researchers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F651AD2-F70D-4736-B6A8-891502813F7F}"/>
              </a:ext>
            </a:extLst>
          </p:cNvPr>
          <p:cNvSpPr txBox="1">
            <a:spLocks/>
          </p:cNvSpPr>
          <p:nvPr/>
        </p:nvSpPr>
        <p:spPr>
          <a:xfrm>
            <a:off x="6853738" y="5592527"/>
            <a:ext cx="431432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Funders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7BA00DC-6E8C-4AEB-BAA7-A735DB1D4EF4}"/>
              </a:ext>
            </a:extLst>
          </p:cNvPr>
          <p:cNvSpPr txBox="1">
            <a:spLocks/>
          </p:cNvSpPr>
          <p:nvPr/>
        </p:nvSpPr>
        <p:spPr>
          <a:xfrm>
            <a:off x="6853738" y="6115747"/>
            <a:ext cx="431432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Providing funding for public or private research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2986CCA7-1030-4BAB-B32A-08E1ABB2BDD9}"/>
              </a:ext>
            </a:extLst>
          </p:cNvPr>
          <p:cNvSpPr txBox="1">
            <a:spLocks/>
          </p:cNvSpPr>
          <p:nvPr/>
        </p:nvSpPr>
        <p:spPr>
          <a:xfrm>
            <a:off x="1733552" y="1052142"/>
            <a:ext cx="471725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rgbClr val="002060"/>
                </a:solidFill>
              </a:rPr>
              <a:t>Core principles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FCC1358-6976-4455-860B-FD2E46D8CCFB}"/>
              </a:ext>
            </a:extLst>
          </p:cNvPr>
          <p:cNvSpPr txBox="1">
            <a:spLocks/>
          </p:cNvSpPr>
          <p:nvPr/>
        </p:nvSpPr>
        <p:spPr>
          <a:xfrm>
            <a:off x="6853739" y="1055729"/>
            <a:ext cx="471725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76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rgbClr val="002060"/>
                </a:solidFill>
              </a:rPr>
              <a:t>Stakeholder groups</a:t>
            </a:r>
          </a:p>
        </p:txBody>
      </p:sp>
    </p:spTree>
    <p:extLst>
      <p:ext uri="{BB962C8B-B14F-4D97-AF65-F5344CB8AC3E}">
        <p14:creationId xmlns:p14="http://schemas.microsoft.com/office/powerpoint/2010/main" val="159127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91127C-DE9C-4E8E-AAEF-C4498E59E3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3553" y="2577283"/>
            <a:ext cx="4392610" cy="430887"/>
          </a:xfrm>
        </p:spPr>
        <p:txBody>
          <a:bodyPr/>
          <a:lstStyle/>
          <a:p>
            <a:r>
              <a:rPr lang="en-GB" sz="2800"/>
              <a:t>Institutions must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6AF9D-C78E-4BF4-A30F-2EC2AF53BA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3" y="3015433"/>
            <a:ext cx="4392610" cy="923330"/>
          </a:xfrm>
        </p:spPr>
        <p:txBody>
          <a:bodyPr/>
          <a:lstStyle/>
          <a:p>
            <a:r>
              <a:rPr lang="en-GB" sz="2000"/>
              <a:t>promote good mental health and wellbeing through, e.g., effective management of workloads and people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49CBF-4457-44DA-91FC-81955232D5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5450" y="2577283"/>
            <a:ext cx="4392613" cy="430887"/>
          </a:xfrm>
        </p:spPr>
        <p:txBody>
          <a:bodyPr/>
          <a:lstStyle/>
          <a:p>
            <a:r>
              <a:rPr lang="en-GB" sz="2800"/>
              <a:t>Funders must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F079F5-6694-4694-94B6-357DF496D1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5450" y="3015433"/>
            <a:ext cx="4392613" cy="923330"/>
          </a:xfrm>
        </p:spPr>
        <p:txBody>
          <a:bodyPr/>
          <a:lstStyle/>
          <a:p>
            <a:r>
              <a:rPr lang="en-GB" sz="2000"/>
              <a:t>consider how funding opportunities and policies can facilitate different patterns and ways of working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D8ACE1-1A46-4B28-AE41-4799DEF0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Environment and culture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C15A072-353B-4251-864E-28E2CD3BCD9F}"/>
              </a:ext>
            </a:extLst>
          </p:cNvPr>
          <p:cNvSpPr txBox="1">
            <a:spLocks/>
          </p:cNvSpPr>
          <p:nvPr/>
        </p:nvSpPr>
        <p:spPr>
          <a:xfrm>
            <a:off x="1733554" y="4497040"/>
            <a:ext cx="47699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Managers of researchers must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FA92B83-8347-4769-A8A8-FA51CA16642A}"/>
              </a:ext>
            </a:extLst>
          </p:cNvPr>
          <p:cNvSpPr txBox="1">
            <a:spLocks/>
          </p:cNvSpPr>
          <p:nvPr/>
        </p:nvSpPr>
        <p:spPr>
          <a:xfrm>
            <a:off x="1733555" y="4963105"/>
            <a:ext cx="43926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promote a healthy working environment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4C790DB-C541-4022-A3D3-5FC098B0486E}"/>
              </a:ext>
            </a:extLst>
          </p:cNvPr>
          <p:cNvSpPr txBox="1">
            <a:spLocks/>
          </p:cNvSpPr>
          <p:nvPr/>
        </p:nvSpPr>
        <p:spPr>
          <a:xfrm>
            <a:off x="6775449" y="4497039"/>
            <a:ext cx="43926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Researchers must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532801F-9F27-451E-8489-FC8139EB14E4}"/>
              </a:ext>
            </a:extLst>
          </p:cNvPr>
          <p:cNvSpPr txBox="1">
            <a:spLocks/>
          </p:cNvSpPr>
          <p:nvPr/>
        </p:nvSpPr>
        <p:spPr>
          <a:xfrm>
            <a:off x="6775449" y="4927927"/>
            <a:ext cx="43926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take positive action towards maintaining their wellbeing and mental health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FA748B3-0530-4096-8BA4-36C5ED1B0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5537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B29-B30A-43B8-84E4-D5FA1E3A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1157" y="415178"/>
            <a:ext cx="179536" cy="215444"/>
          </a:xfrm>
        </p:spPr>
        <p:txBody>
          <a:bodyPr/>
          <a:lstStyle/>
          <a:p>
            <a:fld id="{6592F58D-D222-4B0B-9000-A2EA61AE440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91127C-DE9C-4E8E-AAEF-C4498E59E3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3553" y="2466178"/>
            <a:ext cx="4392610" cy="430887"/>
          </a:xfrm>
        </p:spPr>
        <p:txBody>
          <a:bodyPr/>
          <a:lstStyle/>
          <a:p>
            <a:r>
              <a:rPr lang="en-GB" sz="2800"/>
              <a:t>Institutions must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6AF9D-C78E-4BF4-A30F-2EC2AF53BA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3" y="2904328"/>
            <a:ext cx="4392610" cy="1231106"/>
          </a:xfrm>
        </p:spPr>
        <p:txBody>
          <a:bodyPr/>
          <a:lstStyle/>
          <a:p>
            <a:r>
              <a:rPr lang="en-GB" sz="2000"/>
              <a:t>seek to improve job security for researchers, e.g., through redeployment processes and greater use of open-ended contracts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49CBF-4457-44DA-91FC-81955232D5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5450" y="2466178"/>
            <a:ext cx="4392613" cy="430887"/>
          </a:xfrm>
        </p:spPr>
        <p:txBody>
          <a:bodyPr/>
          <a:lstStyle/>
          <a:p>
            <a:r>
              <a:rPr lang="en-GB" sz="2800"/>
              <a:t>Funders must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F079F5-6694-4694-94B6-357DF496D1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5450" y="2904328"/>
            <a:ext cx="4392613" cy="1231106"/>
          </a:xfrm>
        </p:spPr>
        <p:txBody>
          <a:bodyPr/>
          <a:lstStyle/>
          <a:p>
            <a:r>
              <a:rPr lang="en-GB" sz="2000"/>
              <a:t>support institutions to develop policies and frameworks to promote sustainable employment arrangements and enhance job security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D8ACE1-1A46-4B28-AE41-4799DEF0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3" y="1327869"/>
            <a:ext cx="9434510" cy="523220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Employment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C15A072-353B-4251-864E-28E2CD3BCD9F}"/>
              </a:ext>
            </a:extLst>
          </p:cNvPr>
          <p:cNvSpPr txBox="1">
            <a:spLocks/>
          </p:cNvSpPr>
          <p:nvPr/>
        </p:nvSpPr>
        <p:spPr>
          <a:xfrm>
            <a:off x="1733553" y="4312374"/>
            <a:ext cx="43926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Signatories must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FA92B83-8347-4769-A8A8-FA51CA16642A}"/>
              </a:ext>
            </a:extLst>
          </p:cNvPr>
          <p:cNvSpPr txBox="1">
            <a:spLocks/>
          </p:cNvSpPr>
          <p:nvPr/>
        </p:nvSpPr>
        <p:spPr>
          <a:xfrm>
            <a:off x="1733552" y="4750524"/>
            <a:ext cx="943451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Calibri Light" panose="020F03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0000" indent="-270000" algn="l" defTabSz="9676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568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377" indent="-241905" algn="l" defTabSz="967618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produce an annual report to their governing body, which includes measures of success, an implementation plan and progress</a:t>
            </a:r>
          </a:p>
          <a:p>
            <a:r>
              <a:rPr lang="en-GB" sz="2000"/>
              <a:t>commit to collective action on seeking ways to provide more security of employment for researchers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12F8EFA-174E-46B5-B096-ADE1FF300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3553" y="393927"/>
            <a:ext cx="6945226" cy="236696"/>
          </a:xfrm>
        </p:spPr>
        <p:txBody>
          <a:bodyPr/>
          <a:lstStyle/>
          <a:p>
            <a:r>
              <a:rPr lang="en-GB"/>
              <a:t>Supporting the career development of researchers: how can we implement a positive research environment?</a:t>
            </a:r>
          </a:p>
        </p:txBody>
      </p:sp>
    </p:spTree>
    <p:extLst>
      <p:ext uri="{BB962C8B-B14F-4D97-AF65-F5344CB8AC3E}">
        <p14:creationId xmlns:p14="http://schemas.microsoft.com/office/powerpoint/2010/main" val="1609687226"/>
      </p:ext>
    </p:extLst>
  </p:cSld>
  <p:clrMapOvr>
    <a:masterClrMapping/>
  </p:clrMapOvr>
</p:sld>
</file>

<file path=ppt/theme/theme1.xml><?xml version="1.0" encoding="utf-8"?>
<a:theme xmlns:a="http://schemas.openxmlformats.org/drawingml/2006/main" name="UUK Template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F2F2F2"/>
      </a:lt2>
      <a:accent1>
        <a:srgbClr val="CCE1FF"/>
      </a:accent1>
      <a:accent2>
        <a:srgbClr val="C80645"/>
      </a:accent2>
      <a:accent3>
        <a:srgbClr val="FFED5D"/>
      </a:accent3>
      <a:accent4>
        <a:srgbClr val="02866D"/>
      </a:accent4>
      <a:accent5>
        <a:srgbClr val="FCA83D"/>
      </a:accent5>
      <a:accent6>
        <a:srgbClr val="612CB5"/>
      </a:accent6>
      <a:hlink>
        <a:srgbClr val="000000"/>
      </a:hlink>
      <a:folHlink>
        <a:srgbClr val="000000"/>
      </a:folHlink>
    </a:clrScheme>
    <a:fontScheme name="UUK">
      <a:majorFont>
        <a:latin typeface="Times New Roman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UK_PowerPoint Template" id="{4ED6CBC6-24E8-4886-9924-170049931500}" vid="{BC5A92CD-4D40-44F1-AD95-F92751EFB6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F60CD2-9330-425E-9CE3-2A62D04D8CDE}"/>
</file>

<file path=customXml/itemProps2.xml><?xml version="1.0" encoding="utf-8"?>
<ds:datastoreItem xmlns:ds="http://schemas.openxmlformats.org/officeDocument/2006/customXml" ds:itemID="{44912170-5D95-46D7-8FB7-46A87FE37827}"/>
</file>

<file path=customXml/itemProps3.xml><?xml version="1.0" encoding="utf-8"?>
<ds:datastoreItem xmlns:ds="http://schemas.openxmlformats.org/officeDocument/2006/customXml" ds:itemID="{A88F0D48-CF3C-458A-917E-C01E05164D09}"/>
</file>

<file path=docProps/app.xml><?xml version="1.0" encoding="utf-8"?>
<Properties xmlns="http://schemas.openxmlformats.org/officeDocument/2006/extended-properties" xmlns:vt="http://schemas.openxmlformats.org/officeDocument/2006/docPropsVTypes">
  <Template>UUK Template</Template>
  <TotalTime>209</TotalTime>
  <Words>1406</Words>
  <Application>Microsoft Office PowerPoint</Application>
  <PresentationFormat>Custom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UUK Template</vt:lpstr>
      <vt:lpstr>Supporting the  career development of researchers</vt:lpstr>
      <vt:lpstr>There is still much to  do to create the healthy and supportive culture needed  to ensure our researchers are given every opportunity to thrive and realise their potential…</vt:lpstr>
      <vt:lpstr>Why do we have a Concordat?</vt:lpstr>
      <vt:lpstr>When did it come about?</vt:lpstr>
      <vt:lpstr>PowerPoint Presentation</vt:lpstr>
      <vt:lpstr>Principles and stakeholders</vt:lpstr>
      <vt:lpstr>PowerPoint Presentation</vt:lpstr>
      <vt:lpstr>Environment and culture</vt:lpstr>
      <vt:lpstr>Employment</vt:lpstr>
      <vt:lpstr>Professional and career development</vt:lpstr>
      <vt:lpstr>Successful implementation</vt:lpstr>
      <vt:lpstr>What is needed for success?</vt:lpstr>
      <vt:lpstr>PowerPoint Presentation</vt:lpstr>
      <vt:lpstr>People</vt:lpstr>
      <vt:lpstr>Culture</vt:lpstr>
      <vt:lpstr>PowerPoint Presentation</vt:lpstr>
      <vt:lpstr>Measuring progress</vt:lpstr>
      <vt:lpstr>Measuring progress</vt:lpstr>
      <vt:lpstr>Committing to the Concordat</vt:lpstr>
      <vt:lpstr>Concordat governance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 over two lines</dc:title>
  <dc:creator>aine.cassidy@effusion.co.uk</dc:creator>
  <cp:lastModifiedBy>Daniel Wake</cp:lastModifiedBy>
  <cp:revision>12</cp:revision>
  <dcterms:created xsi:type="dcterms:W3CDTF">2021-08-10T09:58:48Z</dcterms:created>
  <dcterms:modified xsi:type="dcterms:W3CDTF">2021-09-24T12:59:31Z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