
<file path=[Content_Types].xml><?xml version="1.0" encoding="utf-8"?>
<Types xmlns="http://schemas.openxmlformats.org/package/2006/content-types">
  <Default Extension="png" ContentType="image/png"/>
  <Default Extension="emf" ContentType="image/x-emf"/>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7" r:id="rId2"/>
    <p:sldId id="291" r:id="rId3"/>
    <p:sldId id="294" r:id="rId4"/>
    <p:sldId id="272" r:id="rId5"/>
    <p:sldId id="266" r:id="rId6"/>
    <p:sldId id="273" r:id="rId7"/>
    <p:sldId id="295" r:id="rId8"/>
    <p:sldId id="269" r:id="rId9"/>
    <p:sldId id="292" r:id="rId10"/>
    <p:sldId id="284" r:id="rId11"/>
    <p:sldId id="281" r:id="rId12"/>
    <p:sldId id="285" r:id="rId13"/>
    <p:sldId id="282" r:id="rId14"/>
    <p:sldId id="293" r:id="rId15"/>
    <p:sldId id="287" r:id="rId16"/>
    <p:sldId id="27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60"/>
    <p:restoredTop sz="94824"/>
  </p:normalViewPr>
  <p:slideViewPr>
    <p:cSldViewPr snapToGrid="0" snapToObjects="1">
      <p:cViewPr varScale="1">
        <p:scale>
          <a:sx n="25" d="100"/>
          <a:sy n="25" d="100"/>
        </p:scale>
        <p:origin x="860" y="52"/>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589146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 General Advice: Skills assessment, CV guidance, use of LinkedIn, networking tips + Specific Advice: Career clusters – types of employers, roles, skills looking for</a:t>
            </a:r>
          </a:p>
        </p:txBody>
      </p:sp>
    </p:spTree>
    <p:extLst>
      <p:ext uri="{BB962C8B-B14F-4D97-AF65-F5344CB8AC3E}">
        <p14:creationId xmlns:p14="http://schemas.microsoft.com/office/powerpoint/2010/main" val="101943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Shortly you’ll be put into breakout groups and in those groups go across to Mural with a facilitator from the Prosper team. You’ll see a screen that looks something like this. You’re facilitator is there to assist you in this task but just a couple of things it’s worth noting, if you click on a sticky note you can then type on it, if you click on a sticky note and then double click into a blank area you’ll make a new sticky note, you can move the sticky notes by clicking and dragging </a:t>
            </a:r>
            <a:r>
              <a:rPr lang="en-GB" dirty="0" err="1"/>
              <a:t>them.If</a:t>
            </a:r>
            <a:r>
              <a:rPr lang="en-GB" dirty="0"/>
              <a:t> you make a mistake undo by using </a:t>
            </a:r>
            <a:r>
              <a:rPr lang="en-GB" dirty="0" err="1"/>
              <a:t>Ctrl+Z</a:t>
            </a:r>
            <a:endParaRPr lang="en-GB" dirty="0"/>
          </a:p>
        </p:txBody>
      </p:sp>
    </p:spTree>
    <p:extLst>
      <p:ext uri="{BB962C8B-B14F-4D97-AF65-F5344CB8AC3E}">
        <p14:creationId xmlns:p14="http://schemas.microsoft.com/office/powerpoint/2010/main" val="2851817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42400" y="914400"/>
            <a:ext cx="8359912" cy="1296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200" y="3265370"/>
            <a:ext cx="22720300" cy="9677230"/>
          </a:xfrm>
          <a:prstGeom prst="rect">
            <a:avLst/>
          </a:prstGeom>
        </p:spPr>
      </p:pic>
    </p:spTree>
    <p:extLst>
      <p:ext uri="{BB962C8B-B14F-4D97-AF65-F5344CB8AC3E}">
        <p14:creationId xmlns:p14="http://schemas.microsoft.com/office/powerpoint/2010/main" val="38426553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cratising acces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9" name="Picture 8">
            <a:extLst>
              <a:ext uri="{FF2B5EF4-FFF2-40B4-BE49-F238E27FC236}">
                <a16:creationId xmlns:a16="http://schemas.microsoft.com/office/drawing/2014/main" id="{55226287-83D4-4142-95AA-804EAA204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1999"/>
          </a:xfrm>
          <a:prstGeom prst="rect">
            <a:avLst/>
          </a:prstGeom>
        </p:spPr>
      </p:pic>
      <p:sp>
        <p:nvSpPr>
          <p:cNvPr id="10" name="Title Text">
            <a:extLst>
              <a:ext uri="{FF2B5EF4-FFF2-40B4-BE49-F238E27FC236}">
                <a16:creationId xmlns:a16="http://schemas.microsoft.com/office/drawing/2014/main" id="{94500FB2-F312-8043-92AC-74FB4D1613E7}"/>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Democratising access</a:t>
            </a:r>
          </a:p>
        </p:txBody>
      </p:sp>
      <p:sp>
        <p:nvSpPr>
          <p:cNvPr id="13" name="Text Placeholder 2">
            <a:extLst>
              <a:ext uri="{FF2B5EF4-FFF2-40B4-BE49-F238E27FC236}">
                <a16:creationId xmlns:a16="http://schemas.microsoft.com/office/drawing/2014/main" id="{7FB40D24-8A7D-1844-9547-0DC1F35B84BA}"/>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spTree>
    <p:extLst>
      <p:ext uri="{BB962C8B-B14F-4D97-AF65-F5344CB8AC3E}">
        <p14:creationId xmlns:p14="http://schemas.microsoft.com/office/powerpoint/2010/main" val="418964085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_text_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404221226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_text_Bullets_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Intro text or opening point here.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360000" indent="-360000" algn="l">
              <a:lnSpc>
                <a:spcPct val="93000"/>
              </a:lnSpc>
              <a:spcBef>
                <a:spcPts val="0"/>
              </a:spcBef>
              <a:buSzPct val="75000"/>
              <a:buFontTx/>
              <a:buBlip>
                <a:blip r:embed="rId2"/>
              </a:buBlip>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Bullet point one</a:t>
            </a:r>
          </a:p>
          <a:p>
            <a:r>
              <a:rPr lang="en-US" sz="6000" u="none" baseline="0" dirty="0">
                <a:solidFill>
                  <a:srgbClr val="000000"/>
                </a:solidFill>
                <a:latin typeface="CircularStd-Book"/>
              </a:rPr>
              <a:t>Bullet point two</a:t>
            </a:r>
          </a:p>
          <a:p>
            <a:r>
              <a:rPr lang="en-US" sz="6000" u="none" baseline="0" dirty="0">
                <a:solidFill>
                  <a:srgbClr val="000000"/>
                </a:solidFill>
                <a:latin typeface="CircularStd-Book"/>
              </a:rPr>
              <a:t>Bullet point three</a:t>
            </a:r>
          </a:p>
          <a:p>
            <a:r>
              <a:rPr lang="en-US" sz="6000" u="none" baseline="0" dirty="0">
                <a:solidFill>
                  <a:srgbClr val="000000"/>
                </a:solidFill>
                <a:latin typeface="CircularStd-Book"/>
              </a:rPr>
              <a:t>and so on…</a:t>
            </a:r>
            <a:endParaRPr dirty="0"/>
          </a:p>
        </p:txBody>
      </p:sp>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9899650"/>
            <a:ext cx="7810500" cy="1090613"/>
          </a:xfrm>
        </p:spPr>
        <p:txBody>
          <a:bodyPr vert="horz"/>
          <a:lstStyle>
            <a:lvl1pPr marL="0" indent="0">
              <a:lnSpc>
                <a:spcPct val="90000"/>
              </a:lnSpc>
              <a:spcBef>
                <a:spcPts val="0"/>
              </a:spcBef>
              <a:buFontTx/>
              <a:buNone/>
              <a:defRPr sz="3000" baseline="0"/>
            </a:lvl1pPr>
          </a:lstStyle>
          <a:p>
            <a:pPr lvl="0"/>
            <a:r>
              <a:rPr lang="en-GB" dirty="0"/>
              <a:t>References or footnotes here.</a:t>
            </a:r>
            <a:br>
              <a:rPr lang="en-GB" dirty="0"/>
            </a:br>
            <a:r>
              <a:rPr lang="en-GB" dirty="0"/>
              <a:t>Can also be repurposed for captions.</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Tree>
    <p:extLst>
      <p:ext uri="{BB962C8B-B14F-4D97-AF65-F5344CB8AC3E}">
        <p14:creationId xmlns:p14="http://schemas.microsoft.com/office/powerpoint/2010/main" val="28119503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er/generic_text">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2754313"/>
            <a:ext cx="20234275" cy="7340600"/>
          </a:xfrm>
        </p:spPr>
        <p:txBody>
          <a:bodyPr vert="horz"/>
          <a:lstStyle>
            <a:lvl1pPr marL="0" indent="0">
              <a:lnSpc>
                <a:spcPct val="93000"/>
              </a:lnSpc>
              <a:spcBef>
                <a:spcPts val="0"/>
              </a:spcBef>
              <a:spcAft>
                <a:spcPts val="0"/>
              </a:spcAft>
              <a:buFont typeface="Arial"/>
              <a:buNone/>
              <a:defRPr sz="6000" baseline="0"/>
            </a:lvl1pPr>
          </a:lstStyle>
          <a:p>
            <a:pPr lvl="0"/>
            <a:r>
              <a:rPr lang="en-GB" dirty="0"/>
              <a:t>Generic text goes in here. </a:t>
            </a:r>
          </a:p>
          <a:p>
            <a:pPr lvl="0"/>
            <a:r>
              <a:rPr lang="en-GB" dirty="0"/>
              <a:t>References or footnotes here.</a:t>
            </a:r>
          </a:p>
          <a:p>
            <a:pPr lvl="0"/>
            <a:r>
              <a:rPr lang="en-GB" dirty="0"/>
              <a:t>Can also</a:t>
            </a:r>
            <a:r>
              <a:rPr lang="en-US" dirty="0"/>
              <a:t> be repurposed for captions.</a:t>
            </a:r>
            <a:endParaRPr lang="en-GB" dirty="0"/>
          </a:p>
        </p:txBody>
      </p:sp>
    </p:spTree>
    <p:extLst>
      <p:ext uri="{BB962C8B-B14F-4D97-AF65-F5344CB8AC3E}">
        <p14:creationId xmlns:p14="http://schemas.microsoft.com/office/powerpoint/2010/main" val="8201281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406800" y="288000"/>
            <a:ext cx="23641388" cy="971269"/>
          </a:xfrm>
          <a:prstGeom prst="rect">
            <a:avLst/>
          </a:prstGeom>
        </p:spPr>
        <p:txBody>
          <a:bodyPr anchor="t"/>
          <a:lstStyle>
            <a:lvl1pPr>
              <a:defRPr sz="6000" baseline="0"/>
            </a:lvl1pPr>
          </a:lstStyle>
          <a:p>
            <a:r>
              <a:rPr lang="en-GB" dirty="0"/>
              <a:t>Title to this image goes here.</a:t>
            </a:r>
            <a:endParaRPr dirty="0"/>
          </a:p>
        </p:txBody>
      </p:sp>
      <p:sp>
        <p:nvSpPr>
          <p:cNvPr id="3" name="Text Placeholder 2"/>
          <p:cNvSpPr>
            <a:spLocks noGrp="1"/>
          </p:cNvSpPr>
          <p:nvPr>
            <p:ph type="body" sz="quarter" idx="10" hasCustomPrompt="1"/>
          </p:nvPr>
        </p:nvSpPr>
        <p:spPr>
          <a:xfrm>
            <a:off x="406800" y="12927600"/>
            <a:ext cx="23641388" cy="420781"/>
          </a:xfrm>
        </p:spPr>
        <p:txBody>
          <a:bodyPr vert="horz"/>
          <a:lstStyle>
            <a:lvl1pPr marL="0" indent="0">
              <a:lnSpc>
                <a:spcPct val="90000"/>
              </a:lnSpc>
              <a:spcBef>
                <a:spcPts val="0"/>
              </a:spcBef>
              <a:spcAft>
                <a:spcPts val="0"/>
              </a:spcAft>
              <a:buFont typeface="Arial"/>
              <a:buNone/>
              <a:defRPr sz="3000" baseline="0"/>
            </a:lvl1pPr>
          </a:lstStyle>
          <a:p>
            <a:pPr lvl="0"/>
            <a:r>
              <a:rPr lang="en-GB" dirty="0"/>
              <a:t>Add a short caption here.</a:t>
            </a:r>
          </a:p>
        </p:txBody>
      </p:sp>
      <p:sp>
        <p:nvSpPr>
          <p:cNvPr id="5" name="Picture Placeholder 4"/>
          <p:cNvSpPr>
            <a:spLocks noGrp="1"/>
          </p:cNvSpPr>
          <p:nvPr>
            <p:ph type="pic" sz="quarter" idx="11"/>
          </p:nvPr>
        </p:nvSpPr>
        <p:spPr>
          <a:xfrm>
            <a:off x="291600" y="1537199"/>
            <a:ext cx="23803200" cy="11224800"/>
          </a:xfrm>
        </p:spPr>
        <p:txBody>
          <a:bodyPr vert="horz"/>
          <a:lstStyle/>
          <a:p>
            <a:endParaRPr lang="en-US"/>
          </a:p>
        </p:txBody>
      </p:sp>
    </p:spTree>
    <p:extLst>
      <p:ext uri="{BB962C8B-B14F-4D97-AF65-F5344CB8AC3E}">
        <p14:creationId xmlns:p14="http://schemas.microsoft.com/office/powerpoint/2010/main" val="328308528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6296400"/>
            <a:ext cx="22453200" cy="1231106"/>
          </a:xfrm>
          <a:prstGeom prst="rect">
            <a:avLst/>
          </a:prstGeom>
        </p:spPr>
        <p:txBody>
          <a:bodyPr anchor="t">
            <a:noAutofit/>
          </a:bodyPr>
          <a:lstStyle>
            <a:lvl1pPr>
              <a:defRPr baseline="0"/>
            </a:lvl1pPr>
          </a:lstStyle>
          <a:p>
            <a:r>
              <a:rPr lang="en-GB" dirty="0"/>
              <a:t>Name Surname</a:t>
            </a:r>
            <a:endParaRPr dirty="0"/>
          </a:p>
        </p:txBody>
      </p:sp>
      <p:sp>
        <p:nvSpPr>
          <p:cNvPr id="12" name="Body Level One…"/>
          <p:cNvSpPr txBox="1">
            <a:spLocks noGrp="1"/>
          </p:cNvSpPr>
          <p:nvPr>
            <p:ph type="body" sz="quarter" idx="1" hasCustomPrompt="1"/>
          </p:nvPr>
        </p:nvSpPr>
        <p:spPr>
          <a:xfrm>
            <a:off x="964800" y="7452000"/>
            <a:ext cx="22453200" cy="2610606"/>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Email</a:t>
            </a:r>
          </a:p>
          <a:p>
            <a:r>
              <a:rPr lang="en-GB" dirty="0"/>
              <a:t>Other</a:t>
            </a:r>
            <a:endParaRPr dirty="0"/>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7" name="Title Text"/>
          <p:cNvSpPr txBox="1">
            <a:spLocks/>
          </p:cNvSpPr>
          <p:nvPr userDrawn="1"/>
        </p:nvSpPr>
        <p:spPr>
          <a:xfrm>
            <a:off x="964800" y="3772800"/>
            <a:ext cx="5515348" cy="12891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b="1" dirty="0">
                <a:latin typeface="Arial"/>
                <a:cs typeface="Arial"/>
              </a:rPr>
              <a:t>Thank you.</a:t>
            </a:r>
          </a:p>
        </p:txBody>
      </p:sp>
      <p:sp>
        <p:nvSpPr>
          <p:cNvPr id="8" name="Title Text"/>
          <p:cNvSpPr txBox="1">
            <a:spLocks/>
          </p:cNvSpPr>
          <p:nvPr userDrawn="1"/>
        </p:nvSpPr>
        <p:spPr>
          <a:xfrm>
            <a:off x="964799" y="5144400"/>
            <a:ext cx="11409353" cy="12891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dirty="0">
                <a:latin typeface="CircularStd-Book"/>
                <a:cs typeface="CircularStd-Book"/>
              </a:rPr>
              <a:t>For more information:</a:t>
            </a:r>
          </a:p>
        </p:txBody>
      </p:sp>
    </p:spTree>
    <p:extLst>
      <p:ext uri="{BB962C8B-B14F-4D97-AF65-F5344CB8AC3E}">
        <p14:creationId xmlns:p14="http://schemas.microsoft.com/office/powerpoint/2010/main" val="35056147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0CA8-D3A9-456A-B8D3-28352FA86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9E7EA-90DE-4C8B-B050-FEF4913DF4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5EEE-B658-42E4-9B4A-E3BA6CF2AEE9}"/>
              </a:ext>
            </a:extLst>
          </p:cNvPr>
          <p:cNvSpPr>
            <a:spLocks noGrp="1"/>
          </p:cNvSpPr>
          <p:nvPr>
            <p:ph type="dt" sz="half" idx="10"/>
          </p:nvPr>
        </p:nvSpPr>
        <p:spPr/>
        <p:txBody>
          <a:bodyPr/>
          <a:lstStyle/>
          <a:p>
            <a:fld id="{C7CDF5EE-68C7-477D-84AD-9A65742D8DB5}" type="datetimeFigureOut">
              <a:rPr lang="en-GB" smtClean="0"/>
              <a:t>20/09/2021</a:t>
            </a:fld>
            <a:endParaRPr lang="en-GB"/>
          </a:p>
        </p:txBody>
      </p:sp>
      <p:sp>
        <p:nvSpPr>
          <p:cNvPr id="5" name="Footer Placeholder 4">
            <a:extLst>
              <a:ext uri="{FF2B5EF4-FFF2-40B4-BE49-F238E27FC236}">
                <a16:creationId xmlns:a16="http://schemas.microsoft.com/office/drawing/2014/main" id="{90AB64FF-3C82-4FC0-BC12-5FC42E074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6E3F5-699F-4246-B571-2F498F659B89}"/>
              </a:ext>
            </a:extLst>
          </p:cNvPr>
          <p:cNvSpPr>
            <a:spLocks noGrp="1"/>
          </p:cNvSpPr>
          <p:nvPr>
            <p:ph type="sldNum" sz="quarter" idx="12"/>
          </p:nvPr>
        </p:nvSpPr>
        <p:spPr/>
        <p:txBody>
          <a:bodyPr/>
          <a:lstStyle/>
          <a:p>
            <a:fld id="{880B5298-83E2-46F8-9F37-281A7353F912}" type="slidenum">
              <a:rPr lang="en-GB" smtClean="0"/>
              <a:t>‹#›</a:t>
            </a:fld>
            <a:endParaRPr lang="en-GB"/>
          </a:p>
        </p:txBody>
      </p:sp>
    </p:spTree>
    <p:extLst>
      <p:ext uri="{BB962C8B-B14F-4D97-AF65-F5344CB8AC3E}">
        <p14:creationId xmlns:p14="http://schemas.microsoft.com/office/powerpoint/2010/main" val="45919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3" name="Picture 2" descr="Prosper_icon_set_D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4131" cy="13716000"/>
          </a:xfrm>
          <a:prstGeom prst="rect">
            <a:avLst/>
          </a:prstGeom>
        </p:spPr>
      </p:pic>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Tree>
    <p:extLst>
      <p:ext uri="{BB962C8B-B14F-4D97-AF65-F5344CB8AC3E}">
        <p14:creationId xmlns:p14="http://schemas.microsoft.com/office/powerpoint/2010/main" val="6926205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3758400"/>
            <a:ext cx="22453200" cy="2225024"/>
          </a:xfrm>
          <a:prstGeom prst="rect">
            <a:avLst/>
          </a:prstGeom>
        </p:spPr>
        <p:txBody>
          <a:bodyPr anchor="t"/>
          <a:lstStyle>
            <a:lvl1pPr>
              <a:defRPr baseline="0"/>
            </a:lvl1pPr>
          </a:lstStyle>
          <a:p>
            <a:r>
              <a:rPr lang="en-GB" dirty="0"/>
              <a:t>Title of the document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6958799"/>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 on one line</a:t>
            </a:r>
            <a:br>
              <a:rPr lang="en-GB" dirty="0"/>
            </a:br>
            <a:r>
              <a:rPr lang="en-GB" dirty="0"/>
              <a:t>or two lines.</a:t>
            </a:r>
            <a:endParaRPr dirty="0"/>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5" name="Text Placeholder 4"/>
          <p:cNvSpPr>
            <a:spLocks noGrp="1"/>
          </p:cNvSpPr>
          <p:nvPr>
            <p:ph type="body" sz="quarter" idx="10" hasCustomPrompt="1"/>
          </p:nvPr>
        </p:nvSpPr>
        <p:spPr>
          <a:xfrm>
            <a:off x="964800" y="11962801"/>
            <a:ext cx="10046153" cy="770142"/>
          </a:xfrm>
        </p:spPr>
        <p:txBody>
          <a:bodyPr vert="horz"/>
          <a:lstStyle>
            <a:lvl1pPr marL="0" indent="0">
              <a:buFontTx/>
              <a:buNone/>
              <a:defRPr sz="5000" b="0" baseline="0">
                <a:latin typeface="CircularStd-Book"/>
                <a:cs typeface="CircularStd-Book"/>
              </a:defRPr>
            </a:lvl1pPr>
            <a:lvl2pPr>
              <a:defRPr sz="5000"/>
            </a:lvl2pPr>
            <a:lvl3pPr>
              <a:defRPr sz="5000"/>
            </a:lvl3pPr>
            <a:lvl4pPr>
              <a:defRPr sz="5000"/>
            </a:lvl4pPr>
            <a:lvl5pPr>
              <a:defRPr sz="5000"/>
            </a:lvl5pPr>
          </a:lstStyle>
          <a:p>
            <a:pPr lvl="0"/>
            <a:r>
              <a:rPr lang="en-GB" dirty="0"/>
              <a:t>Name of speaker. 00 Month 2020</a:t>
            </a:r>
            <a:endParaRPr lang="en-US" dirty="0"/>
          </a:p>
        </p:txBody>
      </p:sp>
    </p:spTree>
    <p:extLst>
      <p:ext uri="{BB962C8B-B14F-4D97-AF65-F5344CB8AC3E}">
        <p14:creationId xmlns:p14="http://schemas.microsoft.com/office/powerpoint/2010/main" val="5780539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7377200" y="10501200"/>
            <a:ext cx="6384236" cy="2592000"/>
          </a:xfrm>
          <a:prstGeom prst="rect">
            <a:avLst/>
          </a:prstGeom>
        </p:spPr>
      </p:pic>
      <p:sp>
        <p:nvSpPr>
          <p:cNvPr id="11" name="Title Text"/>
          <p:cNvSpPr txBox="1">
            <a:spLocks noGrp="1"/>
          </p:cNvSpPr>
          <p:nvPr>
            <p:ph type="title" hasCustomPrompt="1"/>
          </p:nvPr>
        </p:nvSpPr>
        <p:spPr>
          <a:xfrm>
            <a:off x="964800" y="1015200"/>
            <a:ext cx="22453200" cy="2225024"/>
          </a:xfrm>
          <a:prstGeom prst="rect">
            <a:avLst/>
          </a:prstGeom>
        </p:spPr>
        <p:txBody>
          <a:bodyPr anchor="t"/>
          <a:lstStyle>
            <a:lvl1pPr>
              <a:defRPr baseline="0"/>
            </a:lvl1pPr>
          </a:lstStyle>
          <a:p>
            <a:r>
              <a:rPr lang="en-GB" dirty="0"/>
              <a:t>Section name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4089600"/>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a:t>
            </a:r>
            <a:endParaRPr dirty="0"/>
          </a:p>
        </p:txBody>
      </p:sp>
      <p:pic>
        <p:nvPicPr>
          <p:cNvPr id="4" name="Picture 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6309390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ilerplate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4176798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ilerplate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56009131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ilerplateV4">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3036437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crea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7" name="Title Text">
            <a:extLst>
              <a:ext uri="{FF2B5EF4-FFF2-40B4-BE49-F238E27FC236}">
                <a16:creationId xmlns:a16="http://schemas.microsoft.com/office/drawing/2014/main" id="{D67168F6-0158-814F-94AD-8F9FBFA9B872}"/>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uFill>
                  <a:solidFill>
                    <a:schemeClr val="accent1"/>
                  </a:solidFill>
                </a:uFill>
                <a:latin typeface="Arial" panose="020B0604020202020204" pitchFamily="34" charset="0"/>
                <a:cs typeface="Arial" panose="020B0604020202020204" pitchFamily="34" charset="0"/>
              </a:rPr>
              <a:t>–</a:t>
            </a:r>
            <a:r>
              <a:rPr lang="en-GB" sz="5000" b="1" i="0" u="none" baseline="0" dirty="0">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8" name="Text Placeholder 4">
            <a:extLst>
              <a:ext uri="{FF2B5EF4-FFF2-40B4-BE49-F238E27FC236}">
                <a16:creationId xmlns:a16="http://schemas.microsoft.com/office/drawing/2014/main" id="{309587A8-6DD9-A743-B1EC-ED5349A6C870}"/>
              </a:ext>
            </a:extLst>
          </p:cNvPr>
          <p:cNvSpPr>
            <a:spLocks noGrp="1"/>
          </p:cNvSpPr>
          <p:nvPr>
            <p:ph type="body" sz="quarter" idx="10"/>
          </p:nvPr>
        </p:nvSpPr>
        <p:spPr>
          <a:xfrm>
            <a:off x="965400" y="5461200"/>
            <a:ext cx="19244242" cy="5040000"/>
          </a:xfrm>
        </p:spPr>
        <p:txBody>
          <a:bodyPr/>
          <a:lstStyle>
            <a:lvl1pPr marL="0" indent="0">
              <a:buNone/>
              <a:defRPr/>
            </a:lvl1pPr>
          </a:lstStyle>
          <a:p>
            <a:endParaRPr lang="en-US" dirty="0"/>
          </a:p>
        </p:txBody>
      </p:sp>
    </p:spTree>
    <p:extLst>
      <p:ext uri="{BB962C8B-B14F-4D97-AF65-F5344CB8AC3E}">
        <p14:creationId xmlns:p14="http://schemas.microsoft.com/office/powerpoint/2010/main" val="284911910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cognising_the_ro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960DD2-8418-BA4C-98F4-A02962747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4" y="10501200"/>
            <a:ext cx="5548701" cy="2591999"/>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8" name="Title Text">
            <a:extLst>
              <a:ext uri="{FF2B5EF4-FFF2-40B4-BE49-F238E27FC236}">
                <a16:creationId xmlns:a16="http://schemas.microsoft.com/office/drawing/2014/main" id="{9B3B1C29-2176-304E-A48B-2A4F5E5DCFF6}"/>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3" name="Text Placeholder 2">
            <a:extLst>
              <a:ext uri="{FF2B5EF4-FFF2-40B4-BE49-F238E27FC236}">
                <a16:creationId xmlns:a16="http://schemas.microsoft.com/office/drawing/2014/main" id="{0E866DC9-3AAC-1D45-84FE-44F2A2BFEC76}"/>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spTree>
    <p:extLst>
      <p:ext uri="{BB962C8B-B14F-4D97-AF65-F5344CB8AC3E}">
        <p14:creationId xmlns:p14="http://schemas.microsoft.com/office/powerpoint/2010/main" val="2018570646"/>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64800" y="1015200"/>
            <a:ext cx="22366990" cy="174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rPr dirty="0"/>
              <a:t>Title Text</a:t>
            </a:r>
          </a:p>
        </p:txBody>
      </p:sp>
      <p:sp>
        <p:nvSpPr>
          <p:cNvPr id="3" name="Body Level One…"/>
          <p:cNvSpPr txBox="1">
            <a:spLocks noGrp="1"/>
          </p:cNvSpPr>
          <p:nvPr>
            <p:ph type="body" idx="1"/>
          </p:nvPr>
        </p:nvSpPr>
        <p:spPr>
          <a:xfrm>
            <a:off x="964800" y="2761200"/>
            <a:ext cx="21730100" cy="9296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rPr dirty="0"/>
              <a:t>Body Level One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61" r:id="rId3"/>
    <p:sldLayoutId id="2147483662" r:id="rId4"/>
    <p:sldLayoutId id="2147483672" r:id="rId5"/>
    <p:sldLayoutId id="2147483673" r:id="rId6"/>
    <p:sldLayoutId id="2147483674" r:id="rId7"/>
    <p:sldLayoutId id="2147483663" r:id="rId8"/>
    <p:sldLayoutId id="2147483675" r:id="rId9"/>
    <p:sldLayoutId id="2147483676" r:id="rId10"/>
    <p:sldLayoutId id="2147483664" r:id="rId11"/>
    <p:sldLayoutId id="2147483668" r:id="rId12"/>
    <p:sldLayoutId id="2147483665" r:id="rId13"/>
    <p:sldLayoutId id="2147483666" r:id="rId14"/>
    <p:sldLayoutId id="2147483669" r:id="rId15"/>
    <p:sldLayoutId id="2147483677" r:id="rId16"/>
  </p:sldLayoutIdLst>
  <p:transition spd="med"/>
  <p:txStyles>
    <p:title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360000" marR="0" indent="-360000" algn="l" defTabSz="825500" latinLnBrk="0">
        <a:lnSpc>
          <a:spcPct val="100000"/>
        </a:lnSpc>
        <a:spcBef>
          <a:spcPts val="5900"/>
        </a:spcBef>
        <a:spcAft>
          <a:spcPts val="0"/>
        </a:spcAft>
        <a:buClr>
          <a:schemeClr val="tx1"/>
        </a:buClr>
        <a:buSzPct val="75000"/>
        <a:buFontTx/>
        <a:buBlip>
          <a:blip r:embed="rId18"/>
        </a:buBlip>
        <a:tabLst/>
        <a:defRPr sz="5200" b="0" i="0" u="none" strike="noStrike" cap="none" spc="0" baseline="0">
          <a:solidFill>
            <a:srgbClr val="000000"/>
          </a:solidFill>
          <a:uFillTx/>
          <a:latin typeface="Arial"/>
          <a:ea typeface="Helvetica Neue"/>
          <a:cs typeface="Arial"/>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maginephd.com/" TargetMode="External"/><Relationship Id="rId2" Type="http://schemas.openxmlformats.org/officeDocument/2006/relationships/hyperlink" Target="https://myidp.sciencecareers.org/"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16.xml"/><Relationship Id="rId5" Type="http://schemas.openxmlformats.org/officeDocument/2006/relationships/hyperlink" Target="https://www.kumospace.com/npdc21"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3"/>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89903" y="4113607"/>
            <a:ext cx="22984347" cy="1323439"/>
          </a:xfrm>
          <a:prstGeom prst="rect">
            <a:avLst/>
          </a:prstGeom>
          <a:noFill/>
        </p:spPr>
        <p:txBody>
          <a:bodyPr wrap="square" rtlCol="0">
            <a:spAutoFit/>
          </a:bodyPr>
          <a:lstStyle/>
          <a:p>
            <a:pPr algn="l"/>
            <a:r>
              <a:rPr lang="en-GB" sz="8000" dirty="0">
                <a:latin typeface="Arial" panose="020B0604020202020204" pitchFamily="34" charset="0"/>
                <a:cs typeface="Arial" panose="020B0604020202020204" pitchFamily="34" charset="0"/>
              </a:rPr>
              <a:t>The Talented Dr Postdoc: A Skills Celebration</a:t>
            </a:r>
          </a:p>
        </p:txBody>
      </p:sp>
      <p:sp>
        <p:nvSpPr>
          <p:cNvPr id="14" name="TextBox 13">
            <a:extLst>
              <a:ext uri="{FF2B5EF4-FFF2-40B4-BE49-F238E27FC236}">
                <a16:creationId xmlns:a16="http://schemas.microsoft.com/office/drawing/2014/main" id="{2937ECBC-3977-4499-B38D-CE180DE8051B}"/>
              </a:ext>
            </a:extLst>
          </p:cNvPr>
          <p:cNvSpPr txBox="1"/>
          <p:nvPr/>
        </p:nvSpPr>
        <p:spPr>
          <a:xfrm>
            <a:off x="989903" y="6858000"/>
            <a:ext cx="17337853" cy="1815882"/>
          </a:xfrm>
          <a:prstGeom prst="rect">
            <a:avLst/>
          </a:prstGeom>
          <a:noFill/>
        </p:spPr>
        <p:txBody>
          <a:bodyPr wrap="square" rtlCol="0">
            <a:spAutoFit/>
          </a:bodyPr>
          <a:lstStyle/>
          <a:p>
            <a:pPr algn="l"/>
            <a:r>
              <a:rPr lang="en-GB" sz="5600" b="0" dirty="0">
                <a:latin typeface="Arial" panose="020B0604020202020204" pitchFamily="34" charset="0"/>
                <a:cs typeface="Arial" panose="020B0604020202020204" pitchFamily="34" charset="0"/>
              </a:rPr>
              <a:t>Eamon Dubaissi and Hellen Parra </a:t>
            </a:r>
            <a:r>
              <a:rPr lang="en-GB" sz="5600" b="0" dirty="0" err="1">
                <a:latin typeface="Arial" panose="020B0604020202020204" pitchFamily="34" charset="0"/>
                <a:cs typeface="Arial" panose="020B0604020202020204" pitchFamily="34" charset="0"/>
              </a:rPr>
              <a:t>Florez</a:t>
            </a:r>
            <a:endParaRPr lang="en-GB" sz="5600" b="0" dirty="0">
              <a:latin typeface="Arial" panose="020B0604020202020204" pitchFamily="34" charset="0"/>
              <a:cs typeface="Arial" panose="020B0604020202020204" pitchFamily="34" charset="0"/>
            </a:endParaRPr>
          </a:p>
          <a:p>
            <a:pPr algn="l"/>
            <a:r>
              <a:rPr lang="en-GB" sz="5600" b="0" dirty="0">
                <a:latin typeface="Arial" panose="020B0604020202020204" pitchFamily="34" charset="0"/>
                <a:cs typeface="Arial" panose="020B0604020202020204" pitchFamily="34" charset="0"/>
              </a:rPr>
              <a:t>Research Staff Developers</a:t>
            </a:r>
          </a:p>
        </p:txBody>
      </p:sp>
      <p:pic>
        <p:nvPicPr>
          <p:cNvPr id="3" name="Picture 2">
            <a:extLst>
              <a:ext uri="{FF2B5EF4-FFF2-40B4-BE49-F238E27FC236}">
                <a16:creationId xmlns:a16="http://schemas.microsoft.com/office/drawing/2014/main" id="{F4B8570E-0E8B-4A30-BCF9-5368B50BA1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513" y="10212051"/>
            <a:ext cx="20472973" cy="2343364"/>
          </a:xfrm>
          <a:prstGeom prst="rect">
            <a:avLst/>
          </a:prstGeom>
        </p:spPr>
      </p:pic>
    </p:spTree>
    <p:extLst>
      <p:ext uri="{BB962C8B-B14F-4D97-AF65-F5344CB8AC3E}">
        <p14:creationId xmlns:p14="http://schemas.microsoft.com/office/powerpoint/2010/main" val="1154678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45DF-E208-4FC9-9B61-748DAFD72108}"/>
              </a:ext>
            </a:extLst>
          </p:cNvPr>
          <p:cNvSpPr>
            <a:spLocks noGrp="1"/>
          </p:cNvSpPr>
          <p:nvPr>
            <p:ph type="title"/>
          </p:nvPr>
        </p:nvSpPr>
        <p:spPr>
          <a:xfrm>
            <a:off x="686505" y="637513"/>
            <a:ext cx="22453200" cy="971269"/>
          </a:xfrm>
        </p:spPr>
        <p:txBody>
          <a:bodyPr/>
          <a:lstStyle/>
          <a:p>
            <a:r>
              <a:rPr lang="en-GB" dirty="0"/>
              <a:t>Examples from real job adverts</a:t>
            </a:r>
          </a:p>
        </p:txBody>
      </p:sp>
      <p:sp>
        <p:nvSpPr>
          <p:cNvPr id="3" name="Text Placeholder 2">
            <a:extLst>
              <a:ext uri="{FF2B5EF4-FFF2-40B4-BE49-F238E27FC236}">
                <a16:creationId xmlns:a16="http://schemas.microsoft.com/office/drawing/2014/main" id="{E9056649-1334-47B9-BCD5-932D8EDE0E71}"/>
              </a:ext>
            </a:extLst>
          </p:cNvPr>
          <p:cNvSpPr>
            <a:spLocks noGrp="1"/>
          </p:cNvSpPr>
          <p:nvPr>
            <p:ph type="body" sz="quarter" idx="1"/>
          </p:nvPr>
        </p:nvSpPr>
        <p:spPr>
          <a:xfrm>
            <a:off x="965199" y="2725737"/>
            <a:ext cx="22174905" cy="7146000"/>
          </a:xfrm>
        </p:spPr>
        <p:txBody>
          <a:bodyPr/>
          <a:lstStyle/>
          <a:p>
            <a:r>
              <a:rPr lang="en-GB" dirty="0"/>
              <a:t>Creative consultant, Healthcare company</a:t>
            </a:r>
          </a:p>
          <a:p>
            <a:endParaRPr lang="en-GB" dirty="0"/>
          </a:p>
          <a:p>
            <a:r>
              <a:rPr lang="en-GB" dirty="0"/>
              <a:t>Account Manager, Data Specialist</a:t>
            </a:r>
          </a:p>
          <a:p>
            <a:pPr marL="0" indent="0">
              <a:buNone/>
            </a:pPr>
            <a:endParaRPr lang="en-GB" dirty="0"/>
          </a:p>
          <a:p>
            <a:r>
              <a:rPr lang="en-GB" dirty="0"/>
              <a:t>Research Assistant Manager, Management Consultancy Firm</a:t>
            </a:r>
          </a:p>
          <a:p>
            <a:pPr marL="0" indent="0">
              <a:buNone/>
            </a:pPr>
            <a:endParaRPr lang="en-GB" dirty="0"/>
          </a:p>
          <a:p>
            <a:r>
              <a:rPr lang="en-GB" dirty="0"/>
              <a:t>Policy Research and Academic Engagement Manager, Non-profit national innovation centre</a:t>
            </a:r>
          </a:p>
        </p:txBody>
      </p:sp>
      <p:sp>
        <p:nvSpPr>
          <p:cNvPr id="4" name="Text Placeholder 3">
            <a:extLst>
              <a:ext uri="{FF2B5EF4-FFF2-40B4-BE49-F238E27FC236}">
                <a16:creationId xmlns:a16="http://schemas.microsoft.com/office/drawing/2014/main" id="{9395F5C1-95A2-41A8-BC3F-ED5A4F29164B}"/>
              </a:ext>
            </a:extLst>
          </p:cNvPr>
          <p:cNvSpPr>
            <a:spLocks noGrp="1"/>
          </p:cNvSpPr>
          <p:nvPr>
            <p:ph type="body" sz="quarter" idx="10"/>
          </p:nvPr>
        </p:nvSpPr>
        <p:spPr>
          <a:xfrm>
            <a:off x="965199" y="10443385"/>
            <a:ext cx="12175067" cy="1090613"/>
          </a:xfrm>
        </p:spPr>
        <p:txBody>
          <a:bodyPr/>
          <a:lstStyle/>
          <a:p>
            <a:r>
              <a:rPr lang="en-GB" dirty="0"/>
              <a:t>Actual job titles taken from four different job adverts in September 2021</a:t>
            </a:r>
          </a:p>
        </p:txBody>
      </p:sp>
    </p:spTree>
    <p:extLst>
      <p:ext uri="{BB962C8B-B14F-4D97-AF65-F5344CB8AC3E}">
        <p14:creationId xmlns:p14="http://schemas.microsoft.com/office/powerpoint/2010/main" val="6889773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1D1A-CCCA-4714-B12A-AEEFBDABF1C7}"/>
              </a:ext>
            </a:extLst>
          </p:cNvPr>
          <p:cNvSpPr>
            <a:spLocks noGrp="1"/>
          </p:cNvSpPr>
          <p:nvPr>
            <p:ph type="title"/>
          </p:nvPr>
        </p:nvSpPr>
        <p:spPr/>
        <p:txBody>
          <a:bodyPr/>
          <a:lstStyle/>
          <a:p>
            <a:r>
              <a:rPr lang="en-GB" dirty="0"/>
              <a:t>Examples from real job adverts</a:t>
            </a:r>
          </a:p>
        </p:txBody>
      </p:sp>
      <p:pic>
        <p:nvPicPr>
          <p:cNvPr id="4" name="Picture 3">
            <a:extLst>
              <a:ext uri="{FF2B5EF4-FFF2-40B4-BE49-F238E27FC236}">
                <a16:creationId xmlns:a16="http://schemas.microsoft.com/office/drawing/2014/main" id="{FD6B0DEA-1276-4F70-AA13-99822438C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050" y="1997541"/>
            <a:ext cx="21895563" cy="10585398"/>
          </a:xfrm>
          <a:prstGeom prst="rect">
            <a:avLst/>
          </a:prstGeom>
        </p:spPr>
      </p:pic>
    </p:spTree>
    <p:extLst>
      <p:ext uri="{BB962C8B-B14F-4D97-AF65-F5344CB8AC3E}">
        <p14:creationId xmlns:p14="http://schemas.microsoft.com/office/powerpoint/2010/main" val="17903870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1D1A-CCCA-4714-B12A-AEEFBDABF1C7}"/>
              </a:ext>
            </a:extLst>
          </p:cNvPr>
          <p:cNvSpPr>
            <a:spLocks noGrp="1"/>
          </p:cNvSpPr>
          <p:nvPr>
            <p:ph type="title"/>
          </p:nvPr>
        </p:nvSpPr>
        <p:spPr/>
        <p:txBody>
          <a:bodyPr/>
          <a:lstStyle/>
          <a:p>
            <a:r>
              <a:rPr lang="en-GB" dirty="0"/>
              <a:t>Examples from real job adverts</a:t>
            </a:r>
          </a:p>
        </p:txBody>
      </p:sp>
      <p:pic>
        <p:nvPicPr>
          <p:cNvPr id="5" name="Picture 4">
            <a:extLst>
              <a:ext uri="{FF2B5EF4-FFF2-40B4-BE49-F238E27FC236}">
                <a16:creationId xmlns:a16="http://schemas.microsoft.com/office/drawing/2014/main" id="{9A895312-A1D4-43DA-8817-CFF675666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10" y="2530116"/>
            <a:ext cx="23606678" cy="9317327"/>
          </a:xfrm>
          <a:prstGeom prst="rect">
            <a:avLst/>
          </a:prstGeom>
        </p:spPr>
      </p:pic>
      <p:sp>
        <p:nvSpPr>
          <p:cNvPr id="9" name="Rectangle 8">
            <a:extLst>
              <a:ext uri="{FF2B5EF4-FFF2-40B4-BE49-F238E27FC236}">
                <a16:creationId xmlns:a16="http://schemas.microsoft.com/office/drawing/2014/main" id="{E0071CA4-D56B-4151-A657-B2DF4E87B325}"/>
              </a:ext>
            </a:extLst>
          </p:cNvPr>
          <p:cNvSpPr/>
          <p:nvPr/>
        </p:nvSpPr>
        <p:spPr>
          <a:xfrm>
            <a:off x="974035" y="6341165"/>
            <a:ext cx="22522069" cy="3458818"/>
          </a:xfrm>
          <a:prstGeom prst="rect">
            <a:avLst/>
          </a:prstGeom>
          <a:noFill/>
          <a:ln w="38100"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4437728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1D1A-CCCA-4714-B12A-AEEFBDABF1C7}"/>
              </a:ext>
            </a:extLst>
          </p:cNvPr>
          <p:cNvSpPr>
            <a:spLocks noGrp="1"/>
          </p:cNvSpPr>
          <p:nvPr>
            <p:ph type="title"/>
          </p:nvPr>
        </p:nvSpPr>
        <p:spPr/>
        <p:txBody>
          <a:bodyPr/>
          <a:lstStyle/>
          <a:p>
            <a:r>
              <a:rPr lang="en-GB" dirty="0"/>
              <a:t>Interactive task</a:t>
            </a:r>
          </a:p>
        </p:txBody>
      </p:sp>
      <p:pic>
        <p:nvPicPr>
          <p:cNvPr id="6" name="Picture 5">
            <a:extLst>
              <a:ext uri="{FF2B5EF4-FFF2-40B4-BE49-F238E27FC236}">
                <a16:creationId xmlns:a16="http://schemas.microsoft.com/office/drawing/2014/main" id="{402598E1-1091-44DC-9B58-56340C79C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802" y="1839643"/>
            <a:ext cx="21153094" cy="10507582"/>
          </a:xfrm>
          <a:prstGeom prst="rect">
            <a:avLst/>
          </a:prstGeom>
        </p:spPr>
      </p:pic>
    </p:spTree>
    <p:extLst>
      <p:ext uri="{BB962C8B-B14F-4D97-AF65-F5344CB8AC3E}">
        <p14:creationId xmlns:p14="http://schemas.microsoft.com/office/powerpoint/2010/main" val="173494006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400" y="529565"/>
            <a:ext cx="22453200" cy="971269"/>
          </a:xfrm>
        </p:spPr>
        <p:txBody>
          <a:bodyPr/>
          <a:lstStyle/>
          <a:p>
            <a:r>
              <a:rPr lang="en-US" dirty="0"/>
              <a:t>Agenda</a:t>
            </a:r>
            <a:br>
              <a:rPr lang="en-US" dirty="0"/>
            </a:br>
            <a:endParaRPr lang="en-US" dirty="0"/>
          </a:p>
        </p:txBody>
      </p:sp>
      <p:sp>
        <p:nvSpPr>
          <p:cNvPr id="3" name="Text Placeholder 2"/>
          <p:cNvSpPr>
            <a:spLocks noGrp="1"/>
          </p:cNvSpPr>
          <p:nvPr>
            <p:ph type="body" sz="quarter" idx="1"/>
          </p:nvPr>
        </p:nvSpPr>
        <p:spPr>
          <a:xfrm>
            <a:off x="1115192" y="2788044"/>
            <a:ext cx="22153617" cy="7146000"/>
          </a:xfrm>
        </p:spPr>
        <p:txBody>
          <a:bodyPr/>
          <a:lstStyle/>
          <a:p>
            <a:r>
              <a:rPr lang="en-US" dirty="0"/>
              <a:t>Introduction</a:t>
            </a:r>
          </a:p>
          <a:p>
            <a:pPr marL="0" indent="0">
              <a:buNone/>
            </a:pPr>
            <a:endParaRPr lang="en-US" dirty="0"/>
          </a:p>
          <a:p>
            <a:pPr>
              <a:buSzPct val="75000"/>
              <a:buBlip>
                <a:blip r:embed="rId2"/>
              </a:buBlip>
            </a:pPr>
            <a:r>
              <a:rPr lang="en-US" dirty="0"/>
              <a:t>What is a postdoc? showreel</a:t>
            </a:r>
          </a:p>
          <a:p>
            <a:pPr marL="0" indent="0">
              <a:buSzPct val="75000"/>
              <a:buNone/>
            </a:pPr>
            <a:endParaRPr lang="en-US" dirty="0"/>
          </a:p>
          <a:p>
            <a:pPr>
              <a:buSzPct val="75000"/>
              <a:buBlip>
                <a:blip r:embed="rId2"/>
              </a:buBlip>
            </a:pPr>
            <a:r>
              <a:rPr lang="en-US" dirty="0"/>
              <a:t>Interactive session – Unpacking your skills using examples from real job ads</a:t>
            </a:r>
          </a:p>
          <a:p>
            <a:pPr>
              <a:buSzPct val="75000"/>
              <a:buBlip>
                <a:blip r:embed="rId2"/>
              </a:buBlip>
            </a:pPr>
            <a:endParaRPr lang="en-US" dirty="0"/>
          </a:p>
          <a:p>
            <a:pPr>
              <a:buSzPct val="75000"/>
              <a:buBlip>
                <a:blip r:embed="rId2"/>
              </a:buBlip>
            </a:pPr>
            <a:r>
              <a:rPr lang="en-US" b="1" dirty="0"/>
              <a:t>Feedback and wrap-up</a:t>
            </a:r>
          </a:p>
          <a:p>
            <a:pPr marL="0" indent="0">
              <a:buNone/>
            </a:pPr>
            <a:endParaRPr lang="en-US" dirty="0"/>
          </a:p>
        </p:txBody>
      </p:sp>
    </p:spTree>
    <p:extLst>
      <p:ext uri="{BB962C8B-B14F-4D97-AF65-F5344CB8AC3E}">
        <p14:creationId xmlns:p14="http://schemas.microsoft.com/office/powerpoint/2010/main" val="263971898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Want to delve deeper into your skills?</a:t>
            </a:r>
            <a:br>
              <a:rPr lang="en-US" dirty="0"/>
            </a:br>
            <a:br>
              <a:rPr lang="en-US" dirty="0"/>
            </a:br>
            <a:endParaRPr lang="en-US" dirty="0"/>
          </a:p>
        </p:txBody>
      </p:sp>
      <p:sp>
        <p:nvSpPr>
          <p:cNvPr id="3" name="Text Placeholder 2"/>
          <p:cNvSpPr>
            <a:spLocks noGrp="1"/>
          </p:cNvSpPr>
          <p:nvPr>
            <p:ph type="body" sz="quarter" idx="1"/>
          </p:nvPr>
        </p:nvSpPr>
        <p:spPr>
          <a:xfrm>
            <a:off x="964799" y="2475704"/>
            <a:ext cx="22153617" cy="7146000"/>
          </a:xfrm>
        </p:spPr>
        <p:txBody>
          <a:bodyPr/>
          <a:lstStyle/>
          <a:p>
            <a:pPr marL="0" indent="0">
              <a:buNone/>
            </a:pPr>
            <a:endParaRPr lang="en-US" dirty="0"/>
          </a:p>
          <a:p>
            <a:pPr marL="0" indent="0">
              <a:buNone/>
            </a:pPr>
            <a:endParaRPr lang="en-US" dirty="0"/>
          </a:p>
          <a:p>
            <a:pPr marL="0" indent="0">
              <a:buNone/>
            </a:pPr>
            <a:r>
              <a:rPr lang="en-US" dirty="0"/>
              <a:t>For STEM disciplines why not try my IDP</a:t>
            </a:r>
          </a:p>
          <a:p>
            <a:pPr marL="0" indent="0">
              <a:buNone/>
            </a:pPr>
            <a:r>
              <a:rPr lang="en-US" dirty="0">
                <a:hlinkClick r:id="rId2"/>
              </a:rPr>
              <a:t>https://myidp.sciencecareers.org/</a:t>
            </a:r>
            <a:r>
              <a:rPr lang="en-US" dirty="0"/>
              <a:t> </a:t>
            </a:r>
          </a:p>
          <a:p>
            <a:pPr marL="0" indent="0">
              <a:buNone/>
            </a:pPr>
            <a:endParaRPr lang="en-US" dirty="0"/>
          </a:p>
          <a:p>
            <a:pPr marL="0" indent="0">
              <a:buNone/>
            </a:pPr>
            <a:r>
              <a:rPr lang="en-US" dirty="0"/>
              <a:t>For Arts, Humanities and Social Sciences try Imagine PhD</a:t>
            </a:r>
          </a:p>
          <a:p>
            <a:pPr marL="0" indent="0">
              <a:buNone/>
            </a:pPr>
            <a:r>
              <a:rPr lang="en-US" dirty="0">
                <a:hlinkClick r:id="rId3"/>
              </a:rPr>
              <a:t>https://www.imaginephd.com/</a:t>
            </a:r>
            <a:r>
              <a:rPr lang="en-US"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3825483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7C8484-934B-4613-A1F5-175C56BD250A}"/>
              </a:ext>
            </a:extLst>
          </p:cNvPr>
          <p:cNvSpPr/>
          <p:nvPr/>
        </p:nvSpPr>
        <p:spPr>
          <a:xfrm>
            <a:off x="14391861" y="5526157"/>
            <a:ext cx="9223513" cy="214685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5" name="Picture 4">
            <a:extLst>
              <a:ext uri="{FF2B5EF4-FFF2-40B4-BE49-F238E27FC236}">
                <a16:creationId xmlns:a16="http://schemas.microsoft.com/office/drawing/2014/main" id="{94D8BF80-C96D-4F4A-B228-9D8265D85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251" y="10347286"/>
            <a:ext cx="20793498" cy="2383540"/>
          </a:xfrm>
          <a:prstGeom prst="rect">
            <a:avLst/>
          </a:prstGeom>
        </p:spPr>
      </p:pic>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492947" y="3505632"/>
            <a:ext cx="15469296" cy="6247864"/>
          </a:xfrm>
          <a:prstGeom prst="rect">
            <a:avLst/>
          </a:prstGeom>
          <a:noFill/>
        </p:spPr>
        <p:txBody>
          <a:bodyPr wrap="square" rtlCol="0">
            <a:spAutoFit/>
          </a:bodyPr>
          <a:lstStyle/>
          <a:p>
            <a:pPr algn="l"/>
            <a:r>
              <a:rPr lang="en-GB" sz="8000" dirty="0">
                <a:latin typeface="Arial" panose="020B0604020202020204" pitchFamily="34" charset="0"/>
                <a:cs typeface="Arial" panose="020B0604020202020204" pitchFamily="34" charset="0"/>
              </a:rPr>
              <a:t>Thank you. </a:t>
            </a:r>
          </a:p>
          <a:p>
            <a:pPr algn="l"/>
            <a:endParaRPr lang="en-GB" sz="6000" b="0" dirty="0">
              <a:latin typeface="Arial" panose="020B0604020202020204" pitchFamily="34" charset="0"/>
              <a:cs typeface="Arial" panose="020B0604020202020204" pitchFamily="34" charset="0"/>
            </a:endParaRPr>
          </a:p>
          <a:p>
            <a:pPr algn="l"/>
            <a:r>
              <a:rPr lang="en-GB" sz="6000" b="0" dirty="0">
                <a:latin typeface="Arial" panose="020B0604020202020204" pitchFamily="34" charset="0"/>
                <a:cs typeface="Arial" panose="020B0604020202020204" pitchFamily="34" charset="0"/>
              </a:rPr>
              <a:t>Get in touch:</a:t>
            </a:r>
          </a:p>
          <a:p>
            <a:pPr algn="l"/>
            <a:r>
              <a:rPr lang="en-GB" sz="6000" dirty="0">
                <a:latin typeface="Arial" panose="020B0604020202020204" pitchFamily="34" charset="0"/>
                <a:cs typeface="Arial" panose="020B0604020202020204" pitchFamily="34" charset="0"/>
              </a:rPr>
              <a:t>prosper.postdoc@liverpool.ac.uk</a:t>
            </a:r>
          </a:p>
          <a:p>
            <a:pPr algn="l"/>
            <a:r>
              <a:rPr lang="en-GB" sz="6000" b="0" dirty="0">
                <a:latin typeface="Arial" panose="020B0604020202020204" pitchFamily="34" charset="0"/>
                <a:cs typeface="Arial" panose="020B0604020202020204" pitchFamily="34" charset="0"/>
              </a:rPr>
              <a:t>@</a:t>
            </a:r>
            <a:r>
              <a:rPr lang="en-GB" sz="6000" b="0" dirty="0" err="1">
                <a:latin typeface="Arial" panose="020B0604020202020204" pitchFamily="34" charset="0"/>
                <a:cs typeface="Arial" panose="020B0604020202020204" pitchFamily="34" charset="0"/>
              </a:rPr>
              <a:t>ProsperPostdoc</a:t>
            </a:r>
            <a:endParaRPr lang="en-GB" sz="6000" b="0" dirty="0">
              <a:latin typeface="Arial" panose="020B0604020202020204" pitchFamily="34" charset="0"/>
              <a:cs typeface="Arial" panose="020B0604020202020204" pitchFamily="34" charset="0"/>
            </a:endParaRPr>
          </a:p>
          <a:p>
            <a:pPr algn="l"/>
            <a:r>
              <a:rPr lang="en-GB" sz="8000" b="0"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FAF89B5A-E99F-4249-B1E0-70DD02A981C2}"/>
              </a:ext>
            </a:extLst>
          </p:cNvPr>
          <p:cNvSpPr/>
          <p:nvPr/>
        </p:nvSpPr>
        <p:spPr>
          <a:xfrm>
            <a:off x="14904798" y="6160892"/>
            <a:ext cx="8409674" cy="707886"/>
          </a:xfrm>
          <a:prstGeom prst="rect">
            <a:avLst/>
          </a:prstGeom>
        </p:spPr>
        <p:txBody>
          <a:bodyPr wrap="none">
            <a:spAutoFit/>
          </a:bodyPr>
          <a:lstStyle/>
          <a:p>
            <a:r>
              <a:rPr lang="en-GB" sz="4000" u="sng" dirty="0">
                <a:solidFill>
                  <a:srgbClr val="0563C1"/>
                </a:solidFill>
                <a:latin typeface="Calibri" panose="020F0502020204030204" pitchFamily="34" charset="0"/>
                <a:ea typeface="Calibri" panose="020F0502020204030204" pitchFamily="34" charset="0"/>
                <a:hlinkClick r:id="rId5"/>
              </a:rPr>
              <a:t>https://www.kumospace.com/npdc21</a:t>
            </a:r>
            <a:endParaRPr lang="en-GB" sz="4000" dirty="0"/>
          </a:p>
        </p:txBody>
      </p:sp>
    </p:spTree>
    <p:extLst>
      <p:ext uri="{BB962C8B-B14F-4D97-AF65-F5344CB8AC3E}">
        <p14:creationId xmlns:p14="http://schemas.microsoft.com/office/powerpoint/2010/main" val="256123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400" y="529565"/>
            <a:ext cx="22453200" cy="971269"/>
          </a:xfrm>
        </p:spPr>
        <p:txBody>
          <a:bodyPr/>
          <a:lstStyle/>
          <a:p>
            <a:r>
              <a:rPr lang="en-US" dirty="0"/>
              <a:t>Agenda</a:t>
            </a:r>
            <a:br>
              <a:rPr lang="en-US" dirty="0"/>
            </a:br>
            <a:endParaRPr lang="en-US" dirty="0"/>
          </a:p>
        </p:txBody>
      </p:sp>
      <p:sp>
        <p:nvSpPr>
          <p:cNvPr id="3" name="Text Placeholder 2"/>
          <p:cNvSpPr>
            <a:spLocks noGrp="1"/>
          </p:cNvSpPr>
          <p:nvPr>
            <p:ph type="body" sz="quarter" idx="1"/>
          </p:nvPr>
        </p:nvSpPr>
        <p:spPr>
          <a:xfrm>
            <a:off x="1115192" y="2788044"/>
            <a:ext cx="22153617" cy="7146000"/>
          </a:xfrm>
        </p:spPr>
        <p:txBody>
          <a:bodyPr/>
          <a:lstStyle/>
          <a:p>
            <a:r>
              <a:rPr lang="en-US" b="1" dirty="0"/>
              <a:t>Introduction to Prosper</a:t>
            </a:r>
          </a:p>
          <a:p>
            <a:pPr marL="0" indent="0">
              <a:buNone/>
            </a:pPr>
            <a:endParaRPr lang="en-US" dirty="0"/>
          </a:p>
          <a:p>
            <a:pPr>
              <a:buSzPct val="75000"/>
              <a:buBlip>
                <a:blip r:embed="rId2"/>
              </a:buBlip>
            </a:pPr>
            <a:r>
              <a:rPr lang="en-US" dirty="0"/>
              <a:t>What is a postdoc? showreel</a:t>
            </a:r>
          </a:p>
          <a:p>
            <a:pPr marL="0" indent="0">
              <a:buSzPct val="75000"/>
              <a:buNone/>
            </a:pPr>
            <a:endParaRPr lang="en-US" dirty="0"/>
          </a:p>
          <a:p>
            <a:pPr>
              <a:buSzPct val="75000"/>
              <a:buBlip>
                <a:blip r:embed="rId2"/>
              </a:buBlip>
            </a:pPr>
            <a:r>
              <a:rPr lang="en-US" dirty="0"/>
              <a:t>Interactive session – Unpacking your skills using examples from real job ads</a:t>
            </a:r>
          </a:p>
          <a:p>
            <a:pPr>
              <a:buSzPct val="75000"/>
              <a:buBlip>
                <a:blip r:embed="rId2"/>
              </a:buBlip>
            </a:pPr>
            <a:endParaRPr lang="en-US" dirty="0"/>
          </a:p>
          <a:p>
            <a:pPr>
              <a:buSzPct val="75000"/>
              <a:buBlip>
                <a:blip r:embed="rId2"/>
              </a:buBlip>
            </a:pPr>
            <a:r>
              <a:rPr lang="en-US" dirty="0"/>
              <a:t>Feedback and wrap-up</a:t>
            </a:r>
          </a:p>
          <a:p>
            <a:pPr marL="0" indent="0">
              <a:buNone/>
            </a:pPr>
            <a:endParaRPr lang="en-US" dirty="0"/>
          </a:p>
        </p:txBody>
      </p:sp>
    </p:spTree>
    <p:extLst>
      <p:ext uri="{BB962C8B-B14F-4D97-AF65-F5344CB8AC3E}">
        <p14:creationId xmlns:p14="http://schemas.microsoft.com/office/powerpoint/2010/main" val="14243253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C6E541C-1D25-4FCB-BF41-3685E4F56A96}"/>
              </a:ext>
            </a:extLst>
          </p:cNvPr>
          <p:cNvSpPr>
            <a:spLocks noGrp="1"/>
          </p:cNvSpPr>
          <p:nvPr>
            <p:ph type="title"/>
          </p:nvPr>
        </p:nvSpPr>
        <p:spPr>
          <a:xfrm>
            <a:off x="964800" y="1015200"/>
            <a:ext cx="22453200" cy="1376308"/>
          </a:xfrm>
        </p:spPr>
        <p:txBody>
          <a:bodyPr/>
          <a:lstStyle/>
          <a:p>
            <a:r>
              <a:rPr lang="en-US" sz="6000" dirty="0"/>
              <a:t>About Prosper</a:t>
            </a:r>
            <a:br>
              <a:rPr lang="en-US" dirty="0"/>
            </a:br>
            <a:endParaRPr lang="en-US" dirty="0"/>
          </a:p>
        </p:txBody>
      </p:sp>
      <p:sp>
        <p:nvSpPr>
          <p:cNvPr id="6" name="Text Placeholder 4">
            <a:extLst>
              <a:ext uri="{FF2B5EF4-FFF2-40B4-BE49-F238E27FC236}">
                <a16:creationId xmlns:a16="http://schemas.microsoft.com/office/drawing/2014/main" id="{89A64AF7-5D97-48F6-9EE6-3C0023F41F57}"/>
              </a:ext>
            </a:extLst>
          </p:cNvPr>
          <p:cNvSpPr>
            <a:spLocks noGrp="1"/>
          </p:cNvSpPr>
          <p:nvPr>
            <p:ph type="body" sz="quarter" idx="1"/>
          </p:nvPr>
        </p:nvSpPr>
        <p:spPr>
          <a:xfrm>
            <a:off x="1123826" y="2760557"/>
            <a:ext cx="22453200" cy="2338527"/>
          </a:xfrm>
        </p:spPr>
        <p:txBody>
          <a:bodyPr/>
          <a:lstStyle/>
          <a:p>
            <a:r>
              <a:rPr lang="en-GB" sz="4800" dirty="0"/>
              <a:t>Prosper is a new approach to career development that unlocks postdocs’ potential to thrive in multiple career pathways.</a:t>
            </a:r>
          </a:p>
          <a:p>
            <a:endParaRPr lang="en-GB" sz="4800" dirty="0"/>
          </a:p>
          <a:p>
            <a:r>
              <a:rPr lang="en-GB" sz="4800" dirty="0"/>
              <a:t>The ultimate goal is to open up the huge talent pool that exists within the postdoctoral research community, to the benefit of postdocs themselves, Principal Investigators, employers and the wider UK economy. </a:t>
            </a:r>
          </a:p>
          <a:p>
            <a:endParaRPr lang="en-GB" sz="4800" dirty="0"/>
          </a:p>
          <a:p>
            <a:r>
              <a:rPr lang="en-GB" sz="4800" dirty="0"/>
              <a:t>Prosper is led by the University of Liverpool, working alongside our partners at the University of Manchester and Lancaster University, and is funded by the UKRI RED fund. </a:t>
            </a:r>
            <a:endParaRPr lang="en-US" sz="4800" dirty="0"/>
          </a:p>
        </p:txBody>
      </p:sp>
    </p:spTree>
    <p:extLst>
      <p:ext uri="{BB962C8B-B14F-4D97-AF65-F5344CB8AC3E}">
        <p14:creationId xmlns:p14="http://schemas.microsoft.com/office/powerpoint/2010/main" val="33722236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964800" y="5461200"/>
            <a:ext cx="22657200" cy="5040000"/>
          </a:xfrm>
        </p:spPr>
        <p:txBody>
          <a:bodyPr/>
          <a:lstStyle/>
          <a:p>
            <a:pPr marL="0" indent="0">
              <a:buNone/>
            </a:pPr>
            <a:r>
              <a:rPr lang="en-GB" dirty="0"/>
              <a:t>We’re working directly with employers from the public, private and third sectors to understand exactly what they need from their workforce, and applying these insights to equip postdocs with the relevant skills, mindsets and attributes to meet these needs. </a:t>
            </a:r>
            <a:endParaRPr lang="en-US" dirty="0"/>
          </a:p>
        </p:txBody>
      </p:sp>
      <p:pic>
        <p:nvPicPr>
          <p:cNvPr id="6" name="Audio 5">
            <a:hlinkClick r:id="" action="ppaction://media"/>
            <a:extLst>
              <a:ext uri="{FF2B5EF4-FFF2-40B4-BE49-F238E27FC236}">
                <a16:creationId xmlns:a16="http://schemas.microsoft.com/office/drawing/2014/main" id="{25758FE2-D49E-4665-96CE-DC9415C79F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622000" y="12954000"/>
            <a:ext cx="609600" cy="609600"/>
          </a:xfrm>
          <a:prstGeom prst="rect">
            <a:avLst/>
          </a:prstGeom>
        </p:spPr>
      </p:pic>
    </p:spTree>
    <p:extLst>
      <p:ext uri="{BB962C8B-B14F-4D97-AF65-F5344CB8AC3E}">
        <p14:creationId xmlns:p14="http://schemas.microsoft.com/office/powerpoint/2010/main" val="1018347519"/>
      </p:ext>
    </p:extLst>
  </p:cSld>
  <p:clrMapOvr>
    <a:masterClrMapping/>
  </p:clrMapOvr>
  <p:transition spd="med" advTm="620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964799" y="5515085"/>
            <a:ext cx="19415769" cy="2685829"/>
          </a:xfrm>
        </p:spPr>
        <p:txBody>
          <a:bodyPr/>
          <a:lstStyle/>
          <a:p>
            <a:pPr marL="0" indent="0">
              <a:buNone/>
            </a:pPr>
            <a:r>
              <a:rPr lang="en-GB" dirty="0"/>
              <a:t>We’re collaborating with PIs, providing best practice models and networking opportunities, allowing them to support their postdocs as they explore new possibilities.</a:t>
            </a:r>
            <a:endParaRPr lang="en-US" dirty="0"/>
          </a:p>
        </p:txBody>
      </p:sp>
      <p:pic>
        <p:nvPicPr>
          <p:cNvPr id="6" name="Audio 5">
            <a:hlinkClick r:id="" action="ppaction://media"/>
            <a:extLst>
              <a:ext uri="{FF2B5EF4-FFF2-40B4-BE49-F238E27FC236}">
                <a16:creationId xmlns:a16="http://schemas.microsoft.com/office/drawing/2014/main" id="{407A7227-9CF5-45B2-82F9-4D5FEBBEFDD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622000" y="12954000"/>
            <a:ext cx="609600" cy="609600"/>
          </a:xfrm>
          <a:prstGeom prst="rect">
            <a:avLst/>
          </a:prstGeom>
        </p:spPr>
      </p:pic>
    </p:spTree>
  </p:cSld>
  <p:clrMapOvr>
    <a:masterClrMapping/>
  </p:clrMapOvr>
  <p:transition spd="med" advTm="402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19308" y="4593004"/>
            <a:ext cx="22611746" cy="2528765"/>
          </a:xfrm>
        </p:spPr>
        <p:txBody>
          <a:bodyPr/>
          <a:lstStyle/>
          <a:p>
            <a:r>
              <a:rPr lang="en-GB" dirty="0"/>
              <a:t>We understand the diversity that exists within the UK postdoc population. </a:t>
            </a:r>
          </a:p>
          <a:p>
            <a:r>
              <a:rPr lang="en-GB" dirty="0"/>
              <a:t>Creating a model that reflects this diversity.</a:t>
            </a:r>
          </a:p>
          <a:p>
            <a:r>
              <a:rPr lang="en-GB" dirty="0"/>
              <a:t>We’re working to ensure our resources, and access to them, support this aim.</a:t>
            </a:r>
          </a:p>
          <a:p>
            <a:endParaRPr lang="en-US" dirty="0"/>
          </a:p>
        </p:txBody>
      </p:sp>
      <p:pic>
        <p:nvPicPr>
          <p:cNvPr id="6" name="Audio 2">
            <a:hlinkClick r:id="" action="ppaction://media"/>
            <a:extLst>
              <a:ext uri="{FF2B5EF4-FFF2-40B4-BE49-F238E27FC236}">
                <a16:creationId xmlns:a16="http://schemas.microsoft.com/office/drawing/2014/main" id="{54F497C7-1CE1-44C8-829A-DA29CAED89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331054" y="12704619"/>
            <a:ext cx="609600" cy="609600"/>
          </a:xfrm>
          <a:prstGeom prst="rect">
            <a:avLst/>
          </a:prstGeom>
        </p:spPr>
      </p:pic>
    </p:spTree>
    <p:extLst>
      <p:ext uri="{BB962C8B-B14F-4D97-AF65-F5344CB8AC3E}">
        <p14:creationId xmlns:p14="http://schemas.microsoft.com/office/powerpoint/2010/main" val="3508013485"/>
      </p:ext>
    </p:extLst>
  </p:cSld>
  <p:clrMapOvr>
    <a:masterClrMapping/>
  </p:clrMapOvr>
  <p:transition spd="med" advClick="0" advTm="3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42D3-E22C-4B6B-93F4-825C27922914}"/>
              </a:ext>
            </a:extLst>
          </p:cNvPr>
          <p:cNvSpPr>
            <a:spLocks noGrp="1"/>
          </p:cNvSpPr>
          <p:nvPr>
            <p:ph type="title"/>
          </p:nvPr>
        </p:nvSpPr>
        <p:spPr>
          <a:xfrm>
            <a:off x="249183" y="337928"/>
            <a:ext cx="22453200" cy="971269"/>
          </a:xfrm>
        </p:spPr>
        <p:txBody>
          <a:bodyPr/>
          <a:lstStyle/>
          <a:p>
            <a:r>
              <a:rPr lang="en-GB" dirty="0"/>
              <a:t>Prosper Portal – development phase leading to nationwide rollout from March 2023 </a:t>
            </a:r>
          </a:p>
        </p:txBody>
      </p:sp>
      <p:pic>
        <p:nvPicPr>
          <p:cNvPr id="6" name="Picture 5">
            <a:extLst>
              <a:ext uri="{FF2B5EF4-FFF2-40B4-BE49-F238E27FC236}">
                <a16:creationId xmlns:a16="http://schemas.microsoft.com/office/drawing/2014/main" id="{FF666968-3A19-4E0E-A8E4-1E460B48C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26" y="2931206"/>
            <a:ext cx="14670157" cy="7284838"/>
          </a:xfrm>
          <a:prstGeom prst="rect">
            <a:avLst/>
          </a:prstGeom>
          <a:ln>
            <a:solidFill>
              <a:schemeClr val="tx1"/>
            </a:solidFill>
          </a:ln>
        </p:spPr>
      </p:pic>
      <p:pic>
        <p:nvPicPr>
          <p:cNvPr id="8" name="Picture 7">
            <a:extLst>
              <a:ext uri="{FF2B5EF4-FFF2-40B4-BE49-F238E27FC236}">
                <a16:creationId xmlns:a16="http://schemas.microsoft.com/office/drawing/2014/main" id="{8E9EFB7E-C246-4353-A031-A37E05D5E629}"/>
              </a:ext>
            </a:extLst>
          </p:cNvPr>
          <p:cNvPicPr>
            <a:picLocks noChangeAspect="1"/>
          </p:cNvPicPr>
          <p:nvPr/>
        </p:nvPicPr>
        <p:blipFill rotWithShape="1">
          <a:blip r:embed="rId4">
            <a:extLst>
              <a:ext uri="{28A0092B-C50C-407E-A947-70E740481C1C}">
                <a14:useLocalDpi xmlns:a14="http://schemas.microsoft.com/office/drawing/2010/main" val="0"/>
              </a:ext>
            </a:extLst>
          </a:blip>
          <a:srcRect t="3559"/>
          <a:stretch/>
        </p:blipFill>
        <p:spPr>
          <a:xfrm>
            <a:off x="14739445" y="2553968"/>
            <a:ext cx="9217933" cy="8039313"/>
          </a:xfrm>
          <a:prstGeom prst="rect">
            <a:avLst/>
          </a:prstGeom>
          <a:ln>
            <a:solidFill>
              <a:schemeClr val="tx1"/>
            </a:solidFill>
          </a:ln>
        </p:spPr>
      </p:pic>
    </p:spTree>
    <p:extLst>
      <p:ext uri="{BB962C8B-B14F-4D97-AF65-F5344CB8AC3E}">
        <p14:creationId xmlns:p14="http://schemas.microsoft.com/office/powerpoint/2010/main" val="22013069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400" y="529565"/>
            <a:ext cx="22453200" cy="971269"/>
          </a:xfrm>
        </p:spPr>
        <p:txBody>
          <a:bodyPr/>
          <a:lstStyle/>
          <a:p>
            <a:r>
              <a:rPr lang="en-US" dirty="0"/>
              <a:t>Agenda</a:t>
            </a:r>
            <a:br>
              <a:rPr lang="en-US" dirty="0"/>
            </a:br>
            <a:endParaRPr lang="en-US" dirty="0"/>
          </a:p>
        </p:txBody>
      </p:sp>
      <p:sp>
        <p:nvSpPr>
          <p:cNvPr id="3" name="Text Placeholder 2"/>
          <p:cNvSpPr>
            <a:spLocks noGrp="1"/>
          </p:cNvSpPr>
          <p:nvPr>
            <p:ph type="body" sz="quarter" idx="1"/>
          </p:nvPr>
        </p:nvSpPr>
        <p:spPr>
          <a:xfrm>
            <a:off x="1115192" y="2788044"/>
            <a:ext cx="22153617" cy="7146000"/>
          </a:xfrm>
        </p:spPr>
        <p:txBody>
          <a:bodyPr/>
          <a:lstStyle/>
          <a:p>
            <a:r>
              <a:rPr lang="en-US" dirty="0"/>
              <a:t>Introduction</a:t>
            </a:r>
          </a:p>
          <a:p>
            <a:pPr marL="0" indent="0">
              <a:buNone/>
            </a:pPr>
            <a:endParaRPr lang="en-US" dirty="0"/>
          </a:p>
          <a:p>
            <a:pPr>
              <a:buSzPct val="75000"/>
              <a:buBlip>
                <a:blip r:embed="rId2"/>
              </a:buBlip>
            </a:pPr>
            <a:r>
              <a:rPr lang="en-US" b="1" dirty="0"/>
              <a:t>What is a postdoc? showreel</a:t>
            </a:r>
          </a:p>
          <a:p>
            <a:pPr marL="0" indent="0">
              <a:buSzPct val="75000"/>
              <a:buNone/>
            </a:pPr>
            <a:endParaRPr lang="en-US" dirty="0"/>
          </a:p>
          <a:p>
            <a:pPr>
              <a:buSzPct val="75000"/>
              <a:buBlip>
                <a:blip r:embed="rId2"/>
              </a:buBlip>
            </a:pPr>
            <a:r>
              <a:rPr lang="en-US" dirty="0"/>
              <a:t>Interactive session – Unpacking your skills using examples from real job ads</a:t>
            </a:r>
          </a:p>
          <a:p>
            <a:pPr>
              <a:buSzPct val="75000"/>
              <a:buBlip>
                <a:blip r:embed="rId2"/>
              </a:buBlip>
            </a:pPr>
            <a:endParaRPr lang="en-US" dirty="0"/>
          </a:p>
          <a:p>
            <a:pPr>
              <a:buSzPct val="75000"/>
              <a:buBlip>
                <a:blip r:embed="rId2"/>
              </a:buBlip>
            </a:pPr>
            <a:r>
              <a:rPr lang="en-US" dirty="0"/>
              <a:t>Feedback and wrap-up</a:t>
            </a:r>
          </a:p>
          <a:p>
            <a:pPr marL="0" indent="0">
              <a:buNone/>
            </a:pPr>
            <a:endParaRPr lang="en-US"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400" y="529565"/>
            <a:ext cx="22453200" cy="971269"/>
          </a:xfrm>
        </p:spPr>
        <p:txBody>
          <a:bodyPr/>
          <a:lstStyle/>
          <a:p>
            <a:r>
              <a:rPr lang="en-US" dirty="0"/>
              <a:t>Agenda</a:t>
            </a:r>
            <a:br>
              <a:rPr lang="en-US" dirty="0"/>
            </a:br>
            <a:endParaRPr lang="en-US" dirty="0"/>
          </a:p>
        </p:txBody>
      </p:sp>
      <p:sp>
        <p:nvSpPr>
          <p:cNvPr id="3" name="Text Placeholder 2"/>
          <p:cNvSpPr>
            <a:spLocks noGrp="1"/>
          </p:cNvSpPr>
          <p:nvPr>
            <p:ph type="body" sz="quarter" idx="1"/>
          </p:nvPr>
        </p:nvSpPr>
        <p:spPr>
          <a:xfrm>
            <a:off x="1115192" y="2788044"/>
            <a:ext cx="22153617" cy="7146000"/>
          </a:xfrm>
        </p:spPr>
        <p:txBody>
          <a:bodyPr/>
          <a:lstStyle/>
          <a:p>
            <a:r>
              <a:rPr lang="en-US" dirty="0"/>
              <a:t>Introduction</a:t>
            </a:r>
          </a:p>
          <a:p>
            <a:pPr marL="0" indent="0">
              <a:buNone/>
            </a:pPr>
            <a:endParaRPr lang="en-US" dirty="0"/>
          </a:p>
          <a:p>
            <a:pPr>
              <a:buSzPct val="75000"/>
              <a:buBlip>
                <a:blip r:embed="rId2"/>
              </a:buBlip>
            </a:pPr>
            <a:r>
              <a:rPr lang="en-US" dirty="0"/>
              <a:t>What is a postdoc? showreel</a:t>
            </a:r>
          </a:p>
          <a:p>
            <a:pPr marL="0" indent="0">
              <a:buSzPct val="75000"/>
              <a:buNone/>
            </a:pPr>
            <a:endParaRPr lang="en-US" dirty="0"/>
          </a:p>
          <a:p>
            <a:pPr>
              <a:buSzPct val="75000"/>
              <a:buBlip>
                <a:blip r:embed="rId2"/>
              </a:buBlip>
            </a:pPr>
            <a:r>
              <a:rPr lang="en-US" b="1" dirty="0"/>
              <a:t>Interactive session – Unpacking your skills using examples from real job ads</a:t>
            </a:r>
          </a:p>
          <a:p>
            <a:pPr>
              <a:buSzPct val="75000"/>
              <a:buBlip>
                <a:blip r:embed="rId2"/>
              </a:buBlip>
            </a:pPr>
            <a:endParaRPr lang="en-US" dirty="0"/>
          </a:p>
          <a:p>
            <a:pPr>
              <a:buSzPct val="75000"/>
              <a:buBlip>
                <a:blip r:embed="rId2"/>
              </a:buBlip>
            </a:pPr>
            <a:r>
              <a:rPr lang="en-US" dirty="0"/>
              <a:t>Feedback and wrap-up</a:t>
            </a:r>
          </a:p>
          <a:p>
            <a:pPr marL="0" indent="0">
              <a:buNone/>
            </a:pPr>
            <a:endParaRPr lang="en-US" dirty="0"/>
          </a:p>
        </p:txBody>
      </p:sp>
    </p:spTree>
    <p:extLst>
      <p:ext uri="{BB962C8B-B14F-4D97-AF65-F5344CB8AC3E}">
        <p14:creationId xmlns:p14="http://schemas.microsoft.com/office/powerpoint/2010/main" val="2392532400"/>
      </p:ext>
    </p:extLst>
  </p:cSld>
  <p:clrMapOvr>
    <a:masterClrMapping/>
  </p:clrMapOvr>
  <p:transition spd="med"/>
</p:sld>
</file>

<file path=ppt/theme/theme1.xml><?xml version="1.0" encoding="utf-8"?>
<a:theme xmlns:a="http://schemas.openxmlformats.org/drawingml/2006/main" name="White">
  <a:themeElements>
    <a:clrScheme name="Prosper">
      <a:dk1>
        <a:srgbClr val="000000"/>
      </a:dk1>
      <a:lt1>
        <a:srgbClr val="FFFFFF"/>
      </a:lt1>
      <a:dk2>
        <a:srgbClr val="5E5E5E"/>
      </a:dk2>
      <a:lt2>
        <a:srgbClr val="D5D5D5"/>
      </a:lt2>
      <a:accent1>
        <a:srgbClr val="FACF35"/>
      </a:accent1>
      <a:accent2>
        <a:srgbClr val="2CBEC0"/>
      </a:accent2>
      <a:accent3>
        <a:srgbClr val="EE5127"/>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C6AB05CBEB3948BE386F80BF0A736A" ma:contentTypeVersion="12" ma:contentTypeDescription="Create a new document." ma:contentTypeScope="" ma:versionID="685a212cc13f182df9ec648cd92f5363">
  <xsd:schema xmlns:xsd="http://www.w3.org/2001/XMLSchema" xmlns:xs="http://www.w3.org/2001/XMLSchema" xmlns:p="http://schemas.microsoft.com/office/2006/metadata/properties" xmlns:ns2="aab92160-6433-4cf9-898d-8e345779b200" xmlns:ns3="011834d0-8270-41ea-b441-f4017315666b" targetNamespace="http://schemas.microsoft.com/office/2006/metadata/properties" ma:root="true" ma:fieldsID="d43c00c129455d63251a3a8c438f55c6" ns2:_="" ns3:_="">
    <xsd:import namespace="aab92160-6433-4cf9-898d-8e345779b200"/>
    <xsd:import namespace="011834d0-8270-41ea-b441-f401731566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b92160-6433-4cf9-898d-8e345779b2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1834d0-8270-41ea-b441-f401731566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0D7315-E6A0-4022-B880-C2E7C9BFBAD5}"/>
</file>

<file path=customXml/itemProps2.xml><?xml version="1.0" encoding="utf-8"?>
<ds:datastoreItem xmlns:ds="http://schemas.openxmlformats.org/officeDocument/2006/customXml" ds:itemID="{73C4457B-2ACB-470E-97C9-D593F4F060DD}"/>
</file>

<file path=customXml/itemProps3.xml><?xml version="1.0" encoding="utf-8"?>
<ds:datastoreItem xmlns:ds="http://schemas.openxmlformats.org/officeDocument/2006/customXml" ds:itemID="{D66FA64C-86B4-4784-8487-14CFF695CCCD}"/>
</file>

<file path=docProps/app.xml><?xml version="1.0" encoding="utf-8"?>
<Properties xmlns="http://schemas.openxmlformats.org/officeDocument/2006/extended-properties" xmlns:vt="http://schemas.openxmlformats.org/officeDocument/2006/docPropsVTypes">
  <TotalTime>1787</TotalTime>
  <Words>587</Words>
  <Application>Microsoft Office PowerPoint</Application>
  <PresentationFormat>Custom</PresentationFormat>
  <Paragraphs>77</Paragraphs>
  <Slides>16</Slides>
  <Notes>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CircularStd-Bold</vt:lpstr>
      <vt:lpstr>CircularStd-Book</vt:lpstr>
      <vt:lpstr>Helvetica Neue</vt:lpstr>
      <vt:lpstr>Helvetica Neue Medium</vt:lpstr>
      <vt:lpstr>White</vt:lpstr>
      <vt:lpstr>PowerPoint Presentation</vt:lpstr>
      <vt:lpstr>Agenda </vt:lpstr>
      <vt:lpstr>About Prosper </vt:lpstr>
      <vt:lpstr>PowerPoint Presentation</vt:lpstr>
      <vt:lpstr>PowerPoint Presentation</vt:lpstr>
      <vt:lpstr>PowerPoint Presentation</vt:lpstr>
      <vt:lpstr>Prosper Portal – development phase leading to nationwide rollout from March 2023 </vt:lpstr>
      <vt:lpstr>Agenda </vt:lpstr>
      <vt:lpstr>Agenda </vt:lpstr>
      <vt:lpstr>Examples from real job adverts</vt:lpstr>
      <vt:lpstr>Examples from real job adverts</vt:lpstr>
      <vt:lpstr>Examples from real job adverts</vt:lpstr>
      <vt:lpstr>Interactive task</vt:lpstr>
      <vt:lpstr>Agenda </vt:lpstr>
      <vt:lpstr>Want to delve deeper into your skills?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Kennedy, Catherine</dc:creator>
  <cp:keywords/>
  <dc:description/>
  <cp:lastModifiedBy>Dubaissi, Eamon</cp:lastModifiedBy>
  <cp:revision>85</cp:revision>
  <dcterms:modified xsi:type="dcterms:W3CDTF">2021-09-20T16:06:54Z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0x01010012C6AB05CBEB3948BE386F80BF0A736A</vt:lpwstr>
  </property>
</Properties>
</file>