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70" r:id="rId2"/>
    <p:sldId id="256" r:id="rId3"/>
    <p:sldId id="257" r:id="rId4"/>
    <p:sldId id="278" r:id="rId5"/>
    <p:sldId id="346" r:id="rId6"/>
    <p:sldId id="347" r:id="rId7"/>
    <p:sldId id="374" r:id="rId8"/>
    <p:sldId id="335" r:id="rId9"/>
    <p:sldId id="376" r:id="rId10"/>
    <p:sldId id="378" r:id="rId11"/>
    <p:sldId id="379" r:id="rId12"/>
    <p:sldId id="380" r:id="rId13"/>
    <p:sldId id="381" r:id="rId14"/>
    <p:sldId id="293" r:id="rId15"/>
    <p:sldId id="294" r:id="rId16"/>
    <p:sldId id="310" r:id="rId17"/>
    <p:sldId id="330" r:id="rId18"/>
    <p:sldId id="331" r:id="rId19"/>
    <p:sldId id="382" r:id="rId20"/>
    <p:sldId id="338" r:id="rId21"/>
    <p:sldId id="386" r:id="rId22"/>
    <p:sldId id="339" r:id="rId23"/>
    <p:sldId id="337" r:id="rId24"/>
    <p:sldId id="372" r:id="rId25"/>
    <p:sldId id="286" r:id="rId26"/>
    <p:sldId id="287" r:id="rId27"/>
    <p:sldId id="288" r:id="rId28"/>
    <p:sldId id="289" r:id="rId29"/>
    <p:sldId id="290" r:id="rId30"/>
    <p:sldId id="383" r:id="rId31"/>
    <p:sldId id="362" r:id="rId32"/>
    <p:sldId id="369" r:id="rId33"/>
    <p:sldId id="384" r:id="rId34"/>
    <p:sldId id="385" r:id="rId35"/>
    <p:sldId id="350" r:id="rId36"/>
    <p:sldId id="341" r:id="rId37"/>
    <p:sldId id="285" r:id="rId38"/>
    <p:sldId id="373"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E5"/>
    <a:srgbClr val="59595A"/>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0"/>
    <p:restoredTop sz="86436" autoAdjust="0"/>
  </p:normalViewPr>
  <p:slideViewPr>
    <p:cSldViewPr snapToGrid="0" snapToObjects="1">
      <p:cViewPr>
        <p:scale>
          <a:sx n="30" d="100"/>
          <a:sy n="30" d="100"/>
        </p:scale>
        <p:origin x="1064" y="16"/>
      </p:cViewPr>
      <p:guideLst>
        <p:guide orient="horz" pos="4320"/>
        <p:guide pos="7680"/>
      </p:guideLst>
    </p:cSldViewPr>
  </p:slideViewPr>
  <p:notesTextViewPr>
    <p:cViewPr>
      <p:scale>
        <a:sx n="100" d="100"/>
        <a:sy n="100" d="100"/>
      </p:scale>
      <p:origin x="0" y="-2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4696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Several employer partners we’ve spoken to mention self-assessment tools either as part of the recruitment process or as part of in-house development. Very large companies sometimes create their own self-assessment tool which all employees undertake to ensure that they’re in the right part of the company and working towards what they really want.</a:t>
            </a:r>
          </a:p>
        </p:txBody>
      </p:sp>
    </p:spTree>
    <p:extLst>
      <p:ext uri="{BB962C8B-B14F-4D97-AF65-F5344CB8AC3E}">
        <p14:creationId xmlns:p14="http://schemas.microsoft.com/office/powerpoint/2010/main" val="210192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3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8593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286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259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Shortly we’ll put a link to Mural in the chat. You’ll see a screen that looks something like this, just click the Enter as a visitor button, don’t bother typing a name in. </a:t>
            </a:r>
          </a:p>
          <a:p>
            <a:endParaRPr lang="en-GB" dirty="0"/>
          </a:p>
        </p:txBody>
      </p:sp>
    </p:spTree>
    <p:extLst>
      <p:ext uri="{BB962C8B-B14F-4D97-AF65-F5344CB8AC3E}">
        <p14:creationId xmlns:p14="http://schemas.microsoft.com/office/powerpoint/2010/main" val="36159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You’ll then see a screen that looks something like this. Your facilitator is there to assist you in this task but just a couple of things it’s worth noting, if you click on a sticky note you can then type on it, if you double click into a blank area you’ll make a new sticky note, you can move the sticky notes by clicking and dragging them. If you make a mistake undo by using </a:t>
            </a:r>
            <a:r>
              <a:rPr lang="en-GB" dirty="0" err="1"/>
              <a:t>Ctrl+Z</a:t>
            </a:r>
            <a:r>
              <a:rPr lang="en-GB" dirty="0"/>
              <a:t>.  Each group has a choice of 3 questions, discuss which one you’d like to tackle. You can then navigate using either the Outline (on the right hand side of the screen) or dragging the pink box near the bottom right of the screen to the area of the mural you’d like to go to. The breakout rooms are 25 mins in duration, please nominate a spokes person from your room to feedback (max 5 mins per room) when we all come back together at the end.</a:t>
            </a:r>
          </a:p>
          <a:p>
            <a:endParaRPr lang="en-GB" dirty="0"/>
          </a:p>
        </p:txBody>
      </p:sp>
    </p:spTree>
    <p:extLst>
      <p:ext uri="{BB962C8B-B14F-4D97-AF65-F5344CB8AC3E}">
        <p14:creationId xmlns:p14="http://schemas.microsoft.com/office/powerpoint/2010/main" val="99621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76743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Remember it’s a process!</a:t>
            </a:r>
          </a:p>
        </p:txBody>
      </p:sp>
    </p:spTree>
    <p:extLst>
      <p:ext uri="{BB962C8B-B14F-4D97-AF65-F5344CB8AC3E}">
        <p14:creationId xmlns:p14="http://schemas.microsoft.com/office/powerpoint/2010/main" val="52732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30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2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this session we will introduce the basics of what self-assessment is, why you’d want to use it, who makes use of self-assessment tools, and how to make the best use of your findings.</a:t>
            </a:r>
          </a:p>
        </p:txBody>
      </p:sp>
    </p:spTree>
    <p:extLst>
      <p:ext uri="{BB962C8B-B14F-4D97-AF65-F5344CB8AC3E}">
        <p14:creationId xmlns:p14="http://schemas.microsoft.com/office/powerpoint/2010/main" val="28801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215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1164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6728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4655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8875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2702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Users/olly/Desktop/Internal%20Comms/National%20Postdoc%20Conference%202021/PowerPoint/PP%20Backgrounds/1920px%20x%201080px%20NPDC%20PP%20Backgrounds8.jpg" TargetMode="External"/><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20/09/2021</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no log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91EB05-8162-C941-8E20-37ACA1662F96}"/>
              </a:ext>
            </a:extLst>
          </p:cNvPr>
          <p:cNvPicPr>
            <a:picLocks noChangeAspect="1"/>
          </p:cNvPicPr>
          <p:nvPr userDrawn="1"/>
        </p:nvPicPr>
        <p:blipFill>
          <a:blip r:embed="rId2" r:link="rId3"/>
          <a:stretch>
            <a:fillRect/>
          </a:stretch>
        </p:blipFill>
        <p:spPr>
          <a:xfrm>
            <a:off x="0" y="0"/>
            <a:ext cx="24384000" cy="13716000"/>
          </a:xfrm>
          <a:prstGeom prst="rect">
            <a:avLst/>
          </a:prstGeom>
        </p:spPr>
      </p:pic>
      <p:sp>
        <p:nvSpPr>
          <p:cNvPr id="8" name="Title 1">
            <a:extLst>
              <a:ext uri="{FF2B5EF4-FFF2-40B4-BE49-F238E27FC236}">
                <a16:creationId xmlns:a16="http://schemas.microsoft.com/office/drawing/2014/main" id="{14E60413-E6D2-6949-81D9-A6FC67359A6D}"/>
              </a:ext>
            </a:extLst>
          </p:cNvPr>
          <p:cNvSpPr>
            <a:spLocks noGrp="1"/>
          </p:cNvSpPr>
          <p:nvPr>
            <p:ph type="title"/>
          </p:nvPr>
        </p:nvSpPr>
        <p:spPr>
          <a:xfrm>
            <a:off x="790574" y="3675904"/>
            <a:ext cx="21031200" cy="1646140"/>
          </a:xfrm>
        </p:spPr>
        <p:txBody>
          <a:bodyPr>
            <a:normAutofit/>
          </a:bodyPr>
          <a:lstStyle>
            <a:lvl1pPr>
              <a:defRPr sz="5600">
                <a:solidFill>
                  <a:schemeClr val="bg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6E5E3B96-1BA2-BD45-AABA-BFEF915FB490}"/>
              </a:ext>
            </a:extLst>
          </p:cNvPr>
          <p:cNvSpPr>
            <a:spLocks noGrp="1"/>
          </p:cNvSpPr>
          <p:nvPr>
            <p:ph idx="1"/>
          </p:nvPr>
        </p:nvSpPr>
        <p:spPr>
          <a:xfrm>
            <a:off x="790574" y="5586501"/>
            <a:ext cx="21031200" cy="54036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3759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72" r:id="rId5"/>
    <p:sldLayoutId id="2147483673" r:id="rId6"/>
    <p:sldLayoutId id="2147483674" r:id="rId7"/>
    <p:sldLayoutId id="2147483663" r:id="rId8"/>
    <p:sldLayoutId id="2147483675" r:id="rId9"/>
    <p:sldLayoutId id="2147483676" r:id="rId10"/>
    <p:sldLayoutId id="2147483664" r:id="rId11"/>
    <p:sldLayoutId id="2147483668" r:id="rId12"/>
    <p:sldLayoutId id="2147483665" r:id="rId13"/>
    <p:sldLayoutId id="2147483666" r:id="rId14"/>
    <p:sldLayoutId id="2147483669" r:id="rId15"/>
    <p:sldLayoutId id="2147483677" r:id="rId16"/>
    <p:sldLayoutId id="2147483678" r:id="rId17"/>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9"/>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ndmypast.co.uk/blog/discoveries/lonely-hearts-ad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findmypast.co.uk/blog/discoveries/lonely-hearts-ad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findmypast.co.uk/blog/discoveries/lonely-hearts-ad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findmypast.co.uk/blog/discoveries/lonely-hearts-ad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www.liverpool.ac.uk/researcher/prosper/blog/prosper/self-assessment-tools/"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theprofessorisin.com/2017/09/04/careering-toward-authenticity-postac-post-by-karen-cardozo/"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hyperlink" Target="https://prosper.liverpool.ac.uk/"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mailto:prosper.postdoc@liverpool.ac.uk" TargetMode="External"/><Relationship Id="rId5" Type="http://schemas.openxmlformats.org/officeDocument/2006/relationships/hyperlink" Target="../liv.ac.uk/prosperproject" TargetMode="Externa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medium.com/org-hacking/when-do-you-feel-ikigai-35e310269cb9" TargetMode="External"/><Relationship Id="rId4" Type="http://schemas.openxmlformats.org/officeDocument/2006/relationships/hyperlink" Target="https://thecareercatalyst.co.uk/ikigai-how-to-decide-if-a-job-is-right-for-yo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findmypast.co.uk/blog/discoveries/lonely-hearts-ad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62E2CF-8A00-4EFC-8D71-9DAA02A49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8026" cy="13716000"/>
          </a:xfrm>
          <a:prstGeom prst="rect">
            <a:avLst/>
          </a:prstGeom>
        </p:spPr>
      </p:pic>
    </p:spTree>
    <p:extLst>
      <p:ext uri="{BB962C8B-B14F-4D97-AF65-F5344CB8AC3E}">
        <p14:creationId xmlns:p14="http://schemas.microsoft.com/office/powerpoint/2010/main" val="39285606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F65-8216-48EA-8E6C-6E6112E6EB37}"/>
              </a:ext>
            </a:extLst>
          </p:cNvPr>
          <p:cNvSpPr>
            <a:spLocks noGrp="1"/>
          </p:cNvSpPr>
          <p:nvPr>
            <p:ph type="title"/>
          </p:nvPr>
        </p:nvSpPr>
        <p:spPr>
          <a:xfrm>
            <a:off x="965400" y="755794"/>
            <a:ext cx="22453200" cy="2225024"/>
          </a:xfrm>
        </p:spPr>
        <p:txBody>
          <a:bodyPr/>
          <a:lstStyle/>
          <a:p>
            <a:r>
              <a:rPr lang="en-GB" sz="6000" dirty="0"/>
              <a:t>It’s a bit like finding a partner</a:t>
            </a:r>
          </a:p>
        </p:txBody>
      </p:sp>
      <p:sp>
        <p:nvSpPr>
          <p:cNvPr id="6" name="Text Placeholder 2">
            <a:extLst>
              <a:ext uri="{FF2B5EF4-FFF2-40B4-BE49-F238E27FC236}">
                <a16:creationId xmlns:a16="http://schemas.microsoft.com/office/drawing/2014/main" id="{118895C5-39C8-4ABA-931C-F4546CD5F126}"/>
              </a:ext>
            </a:extLst>
          </p:cNvPr>
          <p:cNvSpPr txBox="1">
            <a:spLocks/>
          </p:cNvSpPr>
          <p:nvPr/>
        </p:nvSpPr>
        <p:spPr>
          <a:xfrm>
            <a:off x="866504" y="2182432"/>
            <a:ext cx="14869932" cy="72726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3600" dirty="0"/>
              <a:t>‘Wanted – A </a:t>
            </a:r>
            <a:r>
              <a:rPr lang="en-GB" sz="3600" dirty="0">
                <a:solidFill>
                  <a:schemeClr val="tx1"/>
                </a:solidFill>
              </a:rPr>
              <a:t>young lady, about 17 or 21 years of age, </a:t>
            </a:r>
            <a:r>
              <a:rPr lang="en-GB" sz="3600" dirty="0"/>
              <a:t>as a wife; </a:t>
            </a:r>
            <a:r>
              <a:rPr lang="en-GB" sz="3600" dirty="0">
                <a:solidFill>
                  <a:schemeClr val="bg1"/>
                </a:solidFill>
                <a:highlight>
                  <a:srgbClr val="575959"/>
                </a:highlight>
              </a:rPr>
              <a:t>she must be well acquainted with the necessary accomplishments of such; she must understand washing and ironing, baking bread, making good coffee, roasting beef, veal etc, boning a fowl, broiling a fish, making tarts, plum-puddings and desserts of all kinds, preserving fruits and pickles, expert with the needle, keeping a clean and snug house; must know reading, writing and arithmetic; </a:t>
            </a:r>
            <a:r>
              <a:rPr lang="en-GB" sz="3600" dirty="0"/>
              <a:t>never been in the habit of attending the ball-rooms; she must have been taught true and genuine principles of religion, and a member in a church of good standing. She must not be addicted to making too free use of her tongue, such as repeating any report that is injurious to her neighbour; or using taunting language to any person about her house, Any Lady finding herself in possession of the above accomplishments will be please address to ALPHONSO.’</a:t>
            </a:r>
          </a:p>
        </p:txBody>
      </p:sp>
      <p:sp>
        <p:nvSpPr>
          <p:cNvPr id="9" name="Rectangle 8">
            <a:extLst>
              <a:ext uri="{FF2B5EF4-FFF2-40B4-BE49-F238E27FC236}">
                <a16:creationId xmlns:a16="http://schemas.microsoft.com/office/drawing/2014/main" id="{596226D3-F156-4979-BBB9-14C5C2F48CA3}"/>
              </a:ext>
            </a:extLst>
          </p:cNvPr>
          <p:cNvSpPr/>
          <p:nvPr/>
        </p:nvSpPr>
        <p:spPr>
          <a:xfrm>
            <a:off x="16949854" y="3397680"/>
            <a:ext cx="7092175" cy="4572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1D074224-F3D0-4FAC-90BD-F8777ADAE37D}"/>
              </a:ext>
            </a:extLst>
          </p:cNvPr>
          <p:cNvSpPr txBox="1"/>
          <p:nvPr/>
        </p:nvSpPr>
        <p:spPr>
          <a:xfrm>
            <a:off x="17167509" y="3435105"/>
            <a:ext cx="68745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Personal attributes</a:t>
            </a:r>
          </a:p>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Skills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tx1"/>
                </a:solidFill>
                <a:latin typeface="Arial" panose="020B0604020202020204" pitchFamily="34" charset="0"/>
                <a:cs typeface="Arial" panose="020B0604020202020204" pitchFamily="34" charset="0"/>
              </a:rPr>
              <a:t>Social aspect/interactions with others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6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Hobbies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latin typeface="Arial" panose="020B0604020202020204" pitchFamily="34" charset="0"/>
                <a:cs typeface="Arial" panose="020B0604020202020204" pitchFamily="34" charset="0"/>
              </a:rPr>
              <a:t>Person qualities/values</a:t>
            </a:r>
          </a:p>
          <a:p>
            <a:pPr marL="571500" indent="-571500" algn="l">
              <a:buFont typeface="Arial" panose="020B0604020202020204" pitchFamily="34" charset="0"/>
              <a:buChar char="•"/>
            </a:pPr>
            <a:r>
              <a:rPr lang="en-GB" sz="3600" dirty="0">
                <a:latin typeface="Arial" panose="020B0604020202020204" pitchFamily="34" charset="0"/>
                <a:cs typeface="Arial" panose="020B0604020202020204" pitchFamily="34" charset="0"/>
              </a:rPr>
              <a:t>Acceptable point of compromise</a:t>
            </a:r>
            <a:endParaRPr lang="en-GB" dirty="0">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14DA8A28-B8EB-4E0A-A43F-CBC66977BA98}"/>
              </a:ext>
            </a:extLst>
          </p:cNvPr>
          <p:cNvSpPr>
            <a:spLocks noGrp="1"/>
          </p:cNvSpPr>
          <p:nvPr>
            <p:ph type="body" sz="quarter" idx="1"/>
          </p:nvPr>
        </p:nvSpPr>
        <p:spPr>
          <a:xfrm>
            <a:off x="866504" y="9684159"/>
            <a:ext cx="14771636" cy="798386"/>
          </a:xfrm>
        </p:spPr>
        <p:txBody>
          <a:bodyPr/>
          <a:lstStyle/>
          <a:p>
            <a:r>
              <a:rPr lang="en-GB" sz="4000" dirty="0"/>
              <a:t>‘N.B. He is bald, but will wear a wig if the lady wishes’ </a:t>
            </a:r>
          </a:p>
        </p:txBody>
      </p:sp>
      <p:sp>
        <p:nvSpPr>
          <p:cNvPr id="12" name="TextBox 11">
            <a:extLst>
              <a:ext uri="{FF2B5EF4-FFF2-40B4-BE49-F238E27FC236}">
                <a16:creationId xmlns:a16="http://schemas.microsoft.com/office/drawing/2014/main" id="{6114B009-1DE4-4DF9-8D2F-B2EB446EC0E8}"/>
              </a:ext>
            </a:extLst>
          </p:cNvPr>
          <p:cNvSpPr txBox="1"/>
          <p:nvPr/>
        </p:nvSpPr>
        <p:spPr>
          <a:xfrm>
            <a:off x="14355336" y="619873"/>
            <a:ext cx="968669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Taken from </a:t>
            </a:r>
            <a:r>
              <a:rPr lang="en-GB" sz="2000" b="0" dirty="0">
                <a:latin typeface="Arial" panose="020B0604020202020204" pitchFamily="34" charset="0"/>
                <a:cs typeface="Arial" panose="020B0604020202020204" pitchFamily="34" charset="0"/>
                <a:hlinkClick r:id="rId2"/>
              </a:rPr>
              <a:t>https://www.findmypast.co.uk/blog/discoveries/lonely-hearts-ads</a:t>
            </a:r>
            <a:r>
              <a:rPr lang="en-GB" sz="2000" b="0" dirty="0">
                <a:latin typeface="Arial" panose="020B0604020202020204" pitchFamily="34" charset="0"/>
                <a:cs typeface="Arial" panose="020B0604020202020204" pitchFamily="34" charset="0"/>
              </a:rPr>
              <a:t>, Chester Chronicle, 30/08/1816 and Bath Chronicle and Weekly Gazette, 02/05/1850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6173514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F65-8216-48EA-8E6C-6E6112E6EB37}"/>
              </a:ext>
            </a:extLst>
          </p:cNvPr>
          <p:cNvSpPr>
            <a:spLocks noGrp="1"/>
          </p:cNvSpPr>
          <p:nvPr>
            <p:ph type="title"/>
          </p:nvPr>
        </p:nvSpPr>
        <p:spPr>
          <a:xfrm>
            <a:off x="965400" y="755794"/>
            <a:ext cx="22453200" cy="2225024"/>
          </a:xfrm>
        </p:spPr>
        <p:txBody>
          <a:bodyPr/>
          <a:lstStyle/>
          <a:p>
            <a:r>
              <a:rPr lang="en-GB" sz="6000" dirty="0"/>
              <a:t>It’s a bit like finding a partner</a:t>
            </a:r>
          </a:p>
        </p:txBody>
      </p:sp>
      <p:sp>
        <p:nvSpPr>
          <p:cNvPr id="6" name="Text Placeholder 2">
            <a:extLst>
              <a:ext uri="{FF2B5EF4-FFF2-40B4-BE49-F238E27FC236}">
                <a16:creationId xmlns:a16="http://schemas.microsoft.com/office/drawing/2014/main" id="{118895C5-39C8-4ABA-931C-F4546CD5F126}"/>
              </a:ext>
            </a:extLst>
          </p:cNvPr>
          <p:cNvSpPr txBox="1">
            <a:spLocks/>
          </p:cNvSpPr>
          <p:nvPr/>
        </p:nvSpPr>
        <p:spPr>
          <a:xfrm>
            <a:off x="866504" y="2182432"/>
            <a:ext cx="14869932" cy="72726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3600" dirty="0"/>
              <a:t>‘Wanted – A </a:t>
            </a:r>
            <a:r>
              <a:rPr lang="en-GB" sz="3600" dirty="0">
                <a:solidFill>
                  <a:schemeClr val="tx1"/>
                </a:solidFill>
              </a:rPr>
              <a:t>young lady, about 17 or 21 years of age, </a:t>
            </a:r>
            <a:r>
              <a:rPr lang="en-GB" sz="3600" dirty="0"/>
              <a:t>as a wife; </a:t>
            </a:r>
            <a:r>
              <a:rPr lang="en-GB" sz="3600" dirty="0">
                <a:solidFill>
                  <a:schemeClr val="tx1"/>
                </a:solidFill>
              </a:rPr>
              <a:t>she must be well acquainted with the necessary accomplishments of such; she must understand washing and ironing, baking bread, making good coffee, roasting beef, veal etc, boning a fowl, broiling a fish, making tarts, plum-puddings and desserts of all kinds, preserving fruits and pickles, expert with the needle, keeping a clean and snug house; must know reading, writing and arithmetic; </a:t>
            </a:r>
            <a:r>
              <a:rPr lang="en-GB" sz="3600" dirty="0">
                <a:solidFill>
                  <a:schemeClr val="bg1"/>
                </a:solidFill>
                <a:highlight>
                  <a:srgbClr val="59595A"/>
                </a:highlight>
              </a:rPr>
              <a:t>never been in the habit of attending the ball-rooms; she must have been taught true and genuine principles of religion, and a member in a church of good standing. </a:t>
            </a:r>
            <a:r>
              <a:rPr lang="en-GB" sz="3600" dirty="0">
                <a:solidFill>
                  <a:schemeClr val="tx1"/>
                </a:solidFill>
              </a:rPr>
              <a:t>She must not be </a:t>
            </a:r>
            <a:r>
              <a:rPr lang="en-GB" sz="3600" dirty="0"/>
              <a:t>addicted to making too free use of her tongue, such as repeating any report that is injurious to her neighbour; or using taunting language to any person about her house, Any Lady finding herself in possession of the above accomplishments will be please address to ALPHONSO.’</a:t>
            </a:r>
          </a:p>
        </p:txBody>
      </p:sp>
      <p:sp>
        <p:nvSpPr>
          <p:cNvPr id="3" name="Rectangle 2">
            <a:extLst>
              <a:ext uri="{FF2B5EF4-FFF2-40B4-BE49-F238E27FC236}">
                <a16:creationId xmlns:a16="http://schemas.microsoft.com/office/drawing/2014/main" id="{995609D9-AAD8-4BD6-8B8B-3380650C31DF}"/>
              </a:ext>
            </a:extLst>
          </p:cNvPr>
          <p:cNvSpPr/>
          <p:nvPr/>
        </p:nvSpPr>
        <p:spPr>
          <a:xfrm>
            <a:off x="16949854" y="3397680"/>
            <a:ext cx="7092175" cy="4572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54CCF989-B722-4A0D-8609-5DC4BCC6C15D}"/>
              </a:ext>
            </a:extLst>
          </p:cNvPr>
          <p:cNvSpPr txBox="1"/>
          <p:nvPr/>
        </p:nvSpPr>
        <p:spPr>
          <a:xfrm>
            <a:off x="17167509" y="3435105"/>
            <a:ext cx="68745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Personal attributes</a:t>
            </a:r>
          </a:p>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Skills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bg1"/>
                </a:solidFill>
                <a:latin typeface="Arial" panose="020B0604020202020204" pitchFamily="34" charset="0"/>
                <a:cs typeface="Arial" panose="020B0604020202020204" pitchFamily="34" charset="0"/>
              </a:rPr>
              <a:t>Social aspect/interactions with others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60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Hobbies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latin typeface="Arial" panose="020B0604020202020204" pitchFamily="34" charset="0"/>
                <a:cs typeface="Arial" panose="020B0604020202020204" pitchFamily="34" charset="0"/>
              </a:rPr>
              <a:t>Person qualities/values</a:t>
            </a:r>
          </a:p>
          <a:p>
            <a:pPr marL="571500" indent="-571500" algn="l">
              <a:buFont typeface="Arial" panose="020B0604020202020204" pitchFamily="34" charset="0"/>
              <a:buChar char="•"/>
            </a:pPr>
            <a:r>
              <a:rPr lang="en-GB" sz="3600" dirty="0">
                <a:latin typeface="Arial" panose="020B0604020202020204" pitchFamily="34" charset="0"/>
                <a:cs typeface="Arial" panose="020B0604020202020204" pitchFamily="34" charset="0"/>
              </a:rPr>
              <a:t>Acceptable point of compromise</a:t>
            </a:r>
            <a:endParaRPr lang="en-GB"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55D39380-DAD3-4BEB-B5FB-7476418A9A44}"/>
              </a:ext>
            </a:extLst>
          </p:cNvPr>
          <p:cNvSpPr>
            <a:spLocks noGrp="1"/>
          </p:cNvSpPr>
          <p:nvPr>
            <p:ph type="body" sz="quarter" idx="1"/>
          </p:nvPr>
        </p:nvSpPr>
        <p:spPr>
          <a:xfrm>
            <a:off x="866504" y="9684159"/>
            <a:ext cx="14771636" cy="798386"/>
          </a:xfrm>
        </p:spPr>
        <p:txBody>
          <a:bodyPr/>
          <a:lstStyle/>
          <a:p>
            <a:r>
              <a:rPr lang="en-GB" sz="4000" dirty="0"/>
              <a:t>‘N.B. He is bald, but will wear a wig if the lady wishes’ </a:t>
            </a:r>
          </a:p>
        </p:txBody>
      </p:sp>
      <p:sp>
        <p:nvSpPr>
          <p:cNvPr id="10" name="TextBox 9">
            <a:extLst>
              <a:ext uri="{FF2B5EF4-FFF2-40B4-BE49-F238E27FC236}">
                <a16:creationId xmlns:a16="http://schemas.microsoft.com/office/drawing/2014/main" id="{E88121A5-F567-4A0E-8541-07F283C7FE1E}"/>
              </a:ext>
            </a:extLst>
          </p:cNvPr>
          <p:cNvSpPr txBox="1"/>
          <p:nvPr/>
        </p:nvSpPr>
        <p:spPr>
          <a:xfrm>
            <a:off x="14355336" y="619873"/>
            <a:ext cx="968669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Taken from </a:t>
            </a:r>
            <a:r>
              <a:rPr lang="en-GB" sz="2000" b="0" dirty="0">
                <a:latin typeface="Arial" panose="020B0604020202020204" pitchFamily="34" charset="0"/>
                <a:cs typeface="Arial" panose="020B0604020202020204" pitchFamily="34" charset="0"/>
                <a:hlinkClick r:id="rId2"/>
              </a:rPr>
              <a:t>https://www.findmypast.co.uk/blog/discoveries/lonely-hearts-ads</a:t>
            </a:r>
            <a:r>
              <a:rPr lang="en-GB" sz="2000" b="0" dirty="0">
                <a:latin typeface="Arial" panose="020B0604020202020204" pitchFamily="34" charset="0"/>
                <a:cs typeface="Arial" panose="020B0604020202020204" pitchFamily="34" charset="0"/>
              </a:rPr>
              <a:t>, Chester Chronicle, 30/08/1816 and Bath Chronicle and Weekly Gazette, 02/05/1850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34252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F65-8216-48EA-8E6C-6E6112E6EB37}"/>
              </a:ext>
            </a:extLst>
          </p:cNvPr>
          <p:cNvSpPr>
            <a:spLocks noGrp="1"/>
          </p:cNvSpPr>
          <p:nvPr>
            <p:ph type="title"/>
          </p:nvPr>
        </p:nvSpPr>
        <p:spPr>
          <a:xfrm>
            <a:off x="965400" y="755794"/>
            <a:ext cx="22453200" cy="2225024"/>
          </a:xfrm>
        </p:spPr>
        <p:txBody>
          <a:bodyPr/>
          <a:lstStyle/>
          <a:p>
            <a:r>
              <a:rPr lang="en-GB" sz="6000" dirty="0"/>
              <a:t>It’s a bit like finding a partner</a:t>
            </a:r>
          </a:p>
        </p:txBody>
      </p:sp>
      <p:sp>
        <p:nvSpPr>
          <p:cNvPr id="6" name="Text Placeholder 2">
            <a:extLst>
              <a:ext uri="{FF2B5EF4-FFF2-40B4-BE49-F238E27FC236}">
                <a16:creationId xmlns:a16="http://schemas.microsoft.com/office/drawing/2014/main" id="{118895C5-39C8-4ABA-931C-F4546CD5F126}"/>
              </a:ext>
            </a:extLst>
          </p:cNvPr>
          <p:cNvSpPr txBox="1">
            <a:spLocks/>
          </p:cNvSpPr>
          <p:nvPr/>
        </p:nvSpPr>
        <p:spPr>
          <a:xfrm>
            <a:off x="866504" y="2182432"/>
            <a:ext cx="14869932" cy="72726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3600" dirty="0"/>
              <a:t>‘Wanted – A </a:t>
            </a:r>
            <a:r>
              <a:rPr lang="en-GB" sz="3600" dirty="0">
                <a:solidFill>
                  <a:schemeClr val="tx1"/>
                </a:solidFill>
              </a:rPr>
              <a:t>young lady, about 17 or 21 years of age, </a:t>
            </a:r>
            <a:r>
              <a:rPr lang="en-GB" sz="3600" dirty="0"/>
              <a:t>as a wife; </a:t>
            </a:r>
            <a:r>
              <a:rPr lang="en-GB" sz="3600" dirty="0">
                <a:solidFill>
                  <a:schemeClr val="tx1"/>
                </a:solidFill>
              </a:rPr>
              <a:t>she must be well acquainted with the necessary accomplishments of such; she must understand washing and ironing, baking bread, making good coffee, roasting beef, veal etc, boning a fowl, broiling a fish, making tarts, plum-puddings and desserts of all kinds, preserving fruits and pickles, expert with the needle, keeping a clean and snug house; must know reading, writing and arithmetic; never been in the habit of attending the ball-rooms; she must have been taught true and genuine principles of religion, and </a:t>
            </a:r>
            <a:r>
              <a:rPr lang="en-GB" sz="3600" dirty="0">
                <a:solidFill>
                  <a:schemeClr val="bg1"/>
                </a:solidFill>
                <a:highlight>
                  <a:srgbClr val="575959"/>
                </a:highlight>
              </a:rPr>
              <a:t>a member in a church of good standing. She must not be addicted to making too free use of her tongue, such as repeating any report that is injurious to her neighbour; or using taunting language to any person about her house</a:t>
            </a:r>
            <a:r>
              <a:rPr lang="en-GB" sz="3600" dirty="0"/>
              <a:t>, Any Lady finding herself in possession of the above accomplishments will be please address to ALPHONSO.’</a:t>
            </a:r>
          </a:p>
        </p:txBody>
      </p:sp>
      <p:sp>
        <p:nvSpPr>
          <p:cNvPr id="7" name="Text Placeholder 2">
            <a:extLst>
              <a:ext uri="{FF2B5EF4-FFF2-40B4-BE49-F238E27FC236}">
                <a16:creationId xmlns:a16="http://schemas.microsoft.com/office/drawing/2014/main" id="{E2F65092-8E02-440F-8D02-84881107A5FA}"/>
              </a:ext>
            </a:extLst>
          </p:cNvPr>
          <p:cNvSpPr>
            <a:spLocks noGrp="1"/>
          </p:cNvSpPr>
          <p:nvPr>
            <p:ph type="body" sz="quarter" idx="1"/>
          </p:nvPr>
        </p:nvSpPr>
        <p:spPr>
          <a:xfrm>
            <a:off x="866504" y="9684159"/>
            <a:ext cx="14771636" cy="798386"/>
          </a:xfrm>
        </p:spPr>
        <p:txBody>
          <a:bodyPr/>
          <a:lstStyle/>
          <a:p>
            <a:r>
              <a:rPr lang="en-GB" sz="4000" dirty="0"/>
              <a:t>‘N.B. He is bald, but will wear a wig if the lady wishes’ </a:t>
            </a:r>
          </a:p>
        </p:txBody>
      </p:sp>
      <p:sp>
        <p:nvSpPr>
          <p:cNvPr id="3" name="Rectangle 2">
            <a:extLst>
              <a:ext uri="{FF2B5EF4-FFF2-40B4-BE49-F238E27FC236}">
                <a16:creationId xmlns:a16="http://schemas.microsoft.com/office/drawing/2014/main" id="{995609D9-AAD8-4BD6-8B8B-3380650C31DF}"/>
              </a:ext>
            </a:extLst>
          </p:cNvPr>
          <p:cNvSpPr/>
          <p:nvPr/>
        </p:nvSpPr>
        <p:spPr>
          <a:xfrm>
            <a:off x="16949854" y="3397680"/>
            <a:ext cx="7092175" cy="4572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54CCF989-B722-4A0D-8609-5DC4BCC6C15D}"/>
              </a:ext>
            </a:extLst>
          </p:cNvPr>
          <p:cNvSpPr txBox="1"/>
          <p:nvPr/>
        </p:nvSpPr>
        <p:spPr>
          <a:xfrm>
            <a:off x="17167509" y="3435105"/>
            <a:ext cx="68745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Personal attributes</a:t>
            </a:r>
          </a:p>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Skills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bg1"/>
                </a:solidFill>
                <a:latin typeface="Arial" panose="020B0604020202020204" pitchFamily="34" charset="0"/>
                <a:cs typeface="Arial" panose="020B0604020202020204" pitchFamily="34" charset="0"/>
              </a:rPr>
              <a:t>Social aspect/interactions with others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60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Hobbies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bg1"/>
                </a:solidFill>
                <a:latin typeface="Arial" panose="020B0604020202020204" pitchFamily="34" charset="0"/>
                <a:cs typeface="Arial" panose="020B0604020202020204" pitchFamily="34" charset="0"/>
              </a:rPr>
              <a:t>Person qualities/values</a:t>
            </a:r>
          </a:p>
          <a:p>
            <a:pPr marL="571500" indent="-571500" algn="l">
              <a:buFont typeface="Arial" panose="020B0604020202020204" pitchFamily="34" charset="0"/>
              <a:buChar char="•"/>
            </a:pPr>
            <a:r>
              <a:rPr lang="en-GB" sz="3600" dirty="0">
                <a:latin typeface="Arial" panose="020B0604020202020204" pitchFamily="34" charset="0"/>
                <a:cs typeface="Arial" panose="020B0604020202020204" pitchFamily="34" charset="0"/>
              </a:rPr>
              <a:t>Acceptable point of compromise</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F5751F8-57E1-41CE-9679-ACF002F23DDE}"/>
              </a:ext>
            </a:extLst>
          </p:cNvPr>
          <p:cNvSpPr txBox="1"/>
          <p:nvPr/>
        </p:nvSpPr>
        <p:spPr>
          <a:xfrm>
            <a:off x="14355336" y="619873"/>
            <a:ext cx="968669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Taken from </a:t>
            </a:r>
            <a:r>
              <a:rPr lang="en-GB" sz="2000" b="0" dirty="0">
                <a:latin typeface="Arial" panose="020B0604020202020204" pitchFamily="34" charset="0"/>
                <a:cs typeface="Arial" panose="020B0604020202020204" pitchFamily="34" charset="0"/>
                <a:hlinkClick r:id="rId2"/>
              </a:rPr>
              <a:t>https://www.findmypast.co.uk/blog/discoveries/lonely-hearts-ads</a:t>
            </a:r>
            <a:r>
              <a:rPr lang="en-GB" sz="2000" b="0" dirty="0">
                <a:latin typeface="Arial" panose="020B0604020202020204" pitchFamily="34" charset="0"/>
                <a:cs typeface="Arial" panose="020B0604020202020204" pitchFamily="34" charset="0"/>
              </a:rPr>
              <a:t>, Chester Chronicle, 30/08/1816 and Bath Chronicle and Weekly Gazette, 02/05/1850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9883824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F65-8216-48EA-8E6C-6E6112E6EB37}"/>
              </a:ext>
            </a:extLst>
          </p:cNvPr>
          <p:cNvSpPr>
            <a:spLocks noGrp="1"/>
          </p:cNvSpPr>
          <p:nvPr>
            <p:ph type="title"/>
          </p:nvPr>
        </p:nvSpPr>
        <p:spPr>
          <a:xfrm>
            <a:off x="965400" y="755794"/>
            <a:ext cx="22453200" cy="2225024"/>
          </a:xfrm>
        </p:spPr>
        <p:txBody>
          <a:bodyPr/>
          <a:lstStyle/>
          <a:p>
            <a:r>
              <a:rPr lang="en-GB" sz="6000" dirty="0"/>
              <a:t>It’s a bit like finding a partner</a:t>
            </a:r>
          </a:p>
        </p:txBody>
      </p:sp>
      <p:sp>
        <p:nvSpPr>
          <p:cNvPr id="6" name="Text Placeholder 2">
            <a:extLst>
              <a:ext uri="{FF2B5EF4-FFF2-40B4-BE49-F238E27FC236}">
                <a16:creationId xmlns:a16="http://schemas.microsoft.com/office/drawing/2014/main" id="{118895C5-39C8-4ABA-931C-F4546CD5F126}"/>
              </a:ext>
            </a:extLst>
          </p:cNvPr>
          <p:cNvSpPr txBox="1">
            <a:spLocks/>
          </p:cNvSpPr>
          <p:nvPr/>
        </p:nvSpPr>
        <p:spPr>
          <a:xfrm>
            <a:off x="866504" y="2182432"/>
            <a:ext cx="14869932" cy="72726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3600" dirty="0"/>
              <a:t>‘Wanted – A </a:t>
            </a:r>
            <a:r>
              <a:rPr lang="en-GB" sz="3600" dirty="0">
                <a:solidFill>
                  <a:schemeClr val="tx1"/>
                </a:solidFill>
              </a:rPr>
              <a:t>young lady, about 17 or 21 years of age, </a:t>
            </a:r>
            <a:r>
              <a:rPr lang="en-GB" sz="3600" dirty="0"/>
              <a:t>as a wife; </a:t>
            </a:r>
            <a:r>
              <a:rPr lang="en-GB" sz="3600" dirty="0">
                <a:solidFill>
                  <a:schemeClr val="tx1"/>
                </a:solidFill>
              </a:rPr>
              <a:t>she must be well acquainted with the necessary accomplishments of such; she must understand washing and ironing, baking bread, making good coffee, roasting beef, veal etc, boning a fowl, broiling a fish, making tarts, plum-puddings and desserts of all kinds, preserving fruits and pickles, expert with the needle, keeping a clean and snug house; must know reading, writing and arithmetic; never been in the habit of attending the ball-rooms; she must have been taught true and genuine principles of religion, and a member in a church of good standing. She must not be addicted to making too free use of her tongue, such as repeating any report that is injurious to her neighbour; or using taunting language to any person about her house, Any </a:t>
            </a:r>
            <a:r>
              <a:rPr lang="en-GB" sz="3600" dirty="0"/>
              <a:t>Lady finding herself in possession of the above accomplishments will be please address to ALPHONSO.’</a:t>
            </a:r>
          </a:p>
        </p:txBody>
      </p:sp>
      <p:sp>
        <p:nvSpPr>
          <p:cNvPr id="7" name="Text Placeholder 2">
            <a:extLst>
              <a:ext uri="{FF2B5EF4-FFF2-40B4-BE49-F238E27FC236}">
                <a16:creationId xmlns:a16="http://schemas.microsoft.com/office/drawing/2014/main" id="{E2F65092-8E02-440F-8D02-84881107A5FA}"/>
              </a:ext>
            </a:extLst>
          </p:cNvPr>
          <p:cNvSpPr>
            <a:spLocks noGrp="1"/>
          </p:cNvSpPr>
          <p:nvPr>
            <p:ph type="body" sz="quarter" idx="1"/>
          </p:nvPr>
        </p:nvSpPr>
        <p:spPr>
          <a:xfrm>
            <a:off x="866504" y="9684159"/>
            <a:ext cx="14771636" cy="798386"/>
          </a:xfrm>
        </p:spPr>
        <p:txBody>
          <a:bodyPr/>
          <a:lstStyle/>
          <a:p>
            <a:r>
              <a:rPr lang="en-GB" sz="4000" dirty="0"/>
              <a:t>‘</a:t>
            </a:r>
            <a:r>
              <a:rPr lang="en-GB" sz="4000" dirty="0">
                <a:solidFill>
                  <a:schemeClr val="bg1"/>
                </a:solidFill>
                <a:highlight>
                  <a:srgbClr val="59595A"/>
                </a:highlight>
              </a:rPr>
              <a:t>N.B. He is bald, but will wear a wig if the lady wishes</a:t>
            </a:r>
            <a:r>
              <a:rPr lang="en-GB" sz="4000" dirty="0"/>
              <a:t>’ </a:t>
            </a:r>
          </a:p>
        </p:txBody>
      </p:sp>
      <p:sp>
        <p:nvSpPr>
          <p:cNvPr id="3" name="Rectangle 2">
            <a:extLst>
              <a:ext uri="{FF2B5EF4-FFF2-40B4-BE49-F238E27FC236}">
                <a16:creationId xmlns:a16="http://schemas.microsoft.com/office/drawing/2014/main" id="{995609D9-AAD8-4BD6-8B8B-3380650C31DF}"/>
              </a:ext>
            </a:extLst>
          </p:cNvPr>
          <p:cNvSpPr/>
          <p:nvPr/>
        </p:nvSpPr>
        <p:spPr>
          <a:xfrm>
            <a:off x="16949854" y="3397680"/>
            <a:ext cx="7092175" cy="4572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54CCF989-B722-4A0D-8609-5DC4BCC6C15D}"/>
              </a:ext>
            </a:extLst>
          </p:cNvPr>
          <p:cNvSpPr txBox="1"/>
          <p:nvPr/>
        </p:nvSpPr>
        <p:spPr>
          <a:xfrm>
            <a:off x="17167509" y="3435105"/>
            <a:ext cx="68745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Personal attributes</a:t>
            </a:r>
          </a:p>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Skills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bg1"/>
                </a:solidFill>
                <a:latin typeface="Arial" panose="020B0604020202020204" pitchFamily="34" charset="0"/>
                <a:cs typeface="Arial" panose="020B0604020202020204" pitchFamily="34" charset="0"/>
              </a:rPr>
              <a:t>Social aspect/interactions with others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60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Hobbies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bg1"/>
                </a:solidFill>
                <a:latin typeface="Arial" panose="020B0604020202020204" pitchFamily="34" charset="0"/>
                <a:cs typeface="Arial" panose="020B0604020202020204" pitchFamily="34" charset="0"/>
              </a:rPr>
              <a:t>Person qualities/values</a:t>
            </a:r>
          </a:p>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Acceptable point of compromise</a:t>
            </a:r>
            <a:endParaRPr lang="en-GB"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B058DF-4AEC-479E-B2A9-91DB9C17B8D8}"/>
              </a:ext>
            </a:extLst>
          </p:cNvPr>
          <p:cNvSpPr txBox="1"/>
          <p:nvPr/>
        </p:nvSpPr>
        <p:spPr>
          <a:xfrm>
            <a:off x="14355336" y="619873"/>
            <a:ext cx="968669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Taken from </a:t>
            </a:r>
            <a:r>
              <a:rPr lang="en-GB" sz="2000" b="0" dirty="0">
                <a:latin typeface="Arial" panose="020B0604020202020204" pitchFamily="34" charset="0"/>
                <a:cs typeface="Arial" panose="020B0604020202020204" pitchFamily="34" charset="0"/>
                <a:hlinkClick r:id="rId2"/>
              </a:rPr>
              <a:t>https://www.findmypast.co.uk/blog/discoveries/lonely-hearts-ads</a:t>
            </a:r>
            <a:r>
              <a:rPr lang="en-GB" sz="2000" b="0" dirty="0">
                <a:latin typeface="Arial" panose="020B0604020202020204" pitchFamily="34" charset="0"/>
                <a:cs typeface="Arial" panose="020B0604020202020204" pitchFamily="34" charset="0"/>
              </a:rPr>
              <a:t>, Chester Chronicle, 30/08/1816 and Bath Chronicle and Weekly Gazette, 02/05/1850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4647356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66447F-7852-41C0-AF94-818B9AFE31F2}"/>
              </a:ext>
            </a:extLst>
          </p:cNvPr>
          <p:cNvSpPr>
            <a:spLocks noGrp="1"/>
          </p:cNvSpPr>
          <p:nvPr>
            <p:ph type="body" sz="quarter" idx="1"/>
          </p:nvPr>
        </p:nvSpPr>
        <p:spPr>
          <a:xfrm>
            <a:off x="1223218" y="2753999"/>
            <a:ext cx="20941044" cy="7503183"/>
          </a:xfrm>
        </p:spPr>
        <p:txBody>
          <a:bodyPr/>
          <a:lstStyle/>
          <a:p>
            <a:r>
              <a:rPr lang="en-GB" dirty="0"/>
              <a:t>‘identifying personal values, skills, and strengths requires introspection. This can be a new or uncomfortable experience […] But keep in mind that the benefits of self-awareness will better help you in your career search, and these self-assessment techniques are tried and true’.</a:t>
            </a:r>
          </a:p>
          <a:p>
            <a:endParaRPr lang="en-GB" dirty="0"/>
          </a:p>
          <a:p>
            <a:pPr algn="r"/>
            <a:r>
              <a:rPr lang="en-GB" sz="4400" dirty="0"/>
              <a:t>Lundsteen, N. (2017) ‘Taking a Personal Inventory: Assessing Your Skills, Strengths, Interests and Values’, in Evans, T.M., Lundsteen, N., and </a:t>
            </a:r>
            <a:r>
              <a:rPr lang="en-GB" sz="4400" dirty="0" err="1"/>
              <a:t>Vanderford</a:t>
            </a:r>
            <a:r>
              <a:rPr lang="en-GB" sz="4400" dirty="0"/>
              <a:t>, N.L. </a:t>
            </a:r>
            <a:r>
              <a:rPr lang="en-GB" sz="4400" i="1" dirty="0" err="1"/>
              <a:t>ReSearch</a:t>
            </a:r>
            <a:r>
              <a:rPr lang="en-GB" sz="4400" i="1" dirty="0"/>
              <a:t>: A Career Guide for Scientists</a:t>
            </a:r>
            <a:r>
              <a:rPr lang="en-GB" sz="4400" dirty="0"/>
              <a:t>. London: Academic Press, pp. 73-86.</a:t>
            </a:r>
          </a:p>
        </p:txBody>
      </p:sp>
    </p:spTree>
    <p:extLst>
      <p:ext uri="{BB962C8B-B14F-4D97-AF65-F5344CB8AC3E}">
        <p14:creationId xmlns:p14="http://schemas.microsoft.com/office/powerpoint/2010/main" val="17290824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F409-D71B-4491-AA99-ADD3B700C158}"/>
              </a:ext>
            </a:extLst>
          </p:cNvPr>
          <p:cNvSpPr>
            <a:spLocks noGrp="1"/>
          </p:cNvSpPr>
          <p:nvPr>
            <p:ph type="title"/>
          </p:nvPr>
        </p:nvSpPr>
        <p:spPr/>
        <p:txBody>
          <a:bodyPr/>
          <a:lstStyle/>
          <a:p>
            <a:r>
              <a:rPr lang="en-GB" dirty="0"/>
              <a:t>Changing the question</a:t>
            </a:r>
          </a:p>
        </p:txBody>
      </p:sp>
      <p:graphicFrame>
        <p:nvGraphicFramePr>
          <p:cNvPr id="4" name="Table 3">
            <a:extLst>
              <a:ext uri="{FF2B5EF4-FFF2-40B4-BE49-F238E27FC236}">
                <a16:creationId xmlns:a16="http://schemas.microsoft.com/office/drawing/2014/main" id="{BC1DFBC2-FA15-4F04-A8BD-8DCE731E2378}"/>
              </a:ext>
            </a:extLst>
          </p:cNvPr>
          <p:cNvGraphicFramePr>
            <a:graphicFrameLocks noGrp="1"/>
          </p:cNvGraphicFramePr>
          <p:nvPr>
            <p:extLst>
              <p:ext uri="{D42A27DB-BD31-4B8C-83A1-F6EECF244321}">
                <p14:modId xmlns:p14="http://schemas.microsoft.com/office/powerpoint/2010/main" val="2820592433"/>
              </p:ext>
            </p:extLst>
          </p:nvPr>
        </p:nvGraphicFramePr>
        <p:xfrm>
          <a:off x="1403497" y="4314865"/>
          <a:ext cx="21775480" cy="4148652"/>
        </p:xfrm>
        <a:graphic>
          <a:graphicData uri="http://schemas.openxmlformats.org/drawingml/2006/table">
            <a:tbl>
              <a:tblPr firstRow="1" bandRow="1">
                <a:tableStyleId>{5940675A-B579-460E-94D1-54222C63F5DA}</a:tableStyleId>
              </a:tblPr>
              <a:tblGrid>
                <a:gridCol w="2341424">
                  <a:extLst>
                    <a:ext uri="{9D8B030D-6E8A-4147-A177-3AD203B41FA5}">
                      <a16:colId xmlns:a16="http://schemas.microsoft.com/office/drawing/2014/main" val="4037549082"/>
                    </a:ext>
                  </a:extLst>
                </a:gridCol>
                <a:gridCol w="19434056">
                  <a:extLst>
                    <a:ext uri="{9D8B030D-6E8A-4147-A177-3AD203B41FA5}">
                      <a16:colId xmlns:a16="http://schemas.microsoft.com/office/drawing/2014/main" val="2608165570"/>
                    </a:ext>
                  </a:extLst>
                </a:gridCol>
              </a:tblGrid>
              <a:tr h="1086552">
                <a:tc>
                  <a:txBody>
                    <a:bodyPr/>
                    <a:lstStyle/>
                    <a:p>
                      <a:pPr algn="l"/>
                      <a:r>
                        <a:rPr lang="en-GB" sz="6000" dirty="0">
                          <a:latin typeface="Arial" panose="020B0604020202020204" pitchFamily="34" charset="0"/>
                          <a:cs typeface="Arial" panose="020B0604020202020204" pitchFamily="34" charset="0"/>
                        </a:rPr>
                        <a:t>From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6000" dirty="0">
                          <a:latin typeface="Arial" panose="020B0604020202020204" pitchFamily="34" charset="0"/>
                          <a:cs typeface="Arial" panose="020B0604020202020204" pitchFamily="34" charset="0"/>
                        </a:rPr>
                        <a:t>‘What job/s can I 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0938593"/>
                  </a:ext>
                </a:extLst>
              </a:tr>
              <a:tr h="3062100">
                <a:tc>
                  <a:txBody>
                    <a:bodyPr/>
                    <a:lstStyle/>
                    <a:p>
                      <a:pPr algn="l"/>
                      <a:r>
                        <a:rPr lang="en-GB" sz="6000" dirty="0">
                          <a:latin typeface="Arial" panose="020B0604020202020204" pitchFamily="34" charset="0"/>
                          <a:cs typeface="Arial" panose="020B0604020202020204" pitchFamily="34" charset="0"/>
                        </a:rPr>
                        <a:t>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6000" dirty="0">
                          <a:latin typeface="Arial" panose="020B0604020202020204" pitchFamily="34" charset="0"/>
                          <a:cs typeface="Arial" panose="020B0604020202020204" pitchFamily="34" charset="0"/>
                        </a:rPr>
                        <a:t>‘What jobs are a good fit for me, for what I’m both good at doing and like to 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42494727"/>
                  </a:ext>
                </a:extLst>
              </a:tr>
            </a:tbl>
          </a:graphicData>
        </a:graphic>
      </p:graphicFrame>
    </p:spTree>
    <p:extLst>
      <p:ext uri="{BB962C8B-B14F-4D97-AF65-F5344CB8AC3E}">
        <p14:creationId xmlns:p14="http://schemas.microsoft.com/office/powerpoint/2010/main" val="31015069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38908C-332F-48D1-A136-41CE4CD0CE84}"/>
              </a:ext>
            </a:extLst>
          </p:cNvPr>
          <p:cNvSpPr>
            <a:spLocks noGrp="1"/>
          </p:cNvSpPr>
          <p:nvPr>
            <p:ph type="body" sz="quarter" idx="10"/>
          </p:nvPr>
        </p:nvSpPr>
        <p:spPr>
          <a:xfrm>
            <a:off x="965200" y="3897761"/>
            <a:ext cx="20234275" cy="5920478"/>
          </a:xfrm>
        </p:spPr>
        <p:txBody>
          <a:bodyPr/>
          <a:lstStyle/>
          <a:p>
            <a:r>
              <a:rPr lang="en-GB" dirty="0"/>
              <a:t>UoL Research Staff Conference 2019</a:t>
            </a:r>
          </a:p>
          <a:p>
            <a:r>
              <a:rPr lang="en-GB" dirty="0"/>
              <a:t>Prosper Snapshot Survey</a:t>
            </a:r>
          </a:p>
          <a:p>
            <a:endParaRPr lang="en-GB" dirty="0"/>
          </a:p>
          <a:p>
            <a:r>
              <a:rPr lang="en-GB" dirty="0"/>
              <a:t>“What might prevent you from exploring job options beyond academia?”</a:t>
            </a:r>
          </a:p>
        </p:txBody>
      </p:sp>
      <p:sp>
        <p:nvSpPr>
          <p:cNvPr id="4" name="Title 3">
            <a:extLst>
              <a:ext uri="{FF2B5EF4-FFF2-40B4-BE49-F238E27FC236}">
                <a16:creationId xmlns:a16="http://schemas.microsoft.com/office/drawing/2014/main" id="{B0CAC40E-3DFB-41F1-A75C-8A7CD9BC70A2}"/>
              </a:ext>
            </a:extLst>
          </p:cNvPr>
          <p:cNvSpPr>
            <a:spLocks noGrp="1"/>
          </p:cNvSpPr>
          <p:nvPr>
            <p:ph type="title"/>
          </p:nvPr>
        </p:nvSpPr>
        <p:spPr/>
        <p:txBody>
          <a:bodyPr/>
          <a:lstStyle/>
          <a:p>
            <a:r>
              <a:rPr lang="en-GB" dirty="0"/>
              <a:t>Why bother? To get clarity</a:t>
            </a:r>
          </a:p>
        </p:txBody>
      </p:sp>
    </p:spTree>
    <p:extLst>
      <p:ext uri="{BB962C8B-B14F-4D97-AF65-F5344CB8AC3E}">
        <p14:creationId xmlns:p14="http://schemas.microsoft.com/office/powerpoint/2010/main" val="28354381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5BF-275F-4D85-938E-EBD9F69DC7B0}"/>
              </a:ext>
            </a:extLst>
          </p:cNvPr>
          <p:cNvSpPr>
            <a:spLocks noGrp="1"/>
          </p:cNvSpPr>
          <p:nvPr>
            <p:ph type="title"/>
          </p:nvPr>
        </p:nvSpPr>
        <p:spPr>
          <a:xfrm>
            <a:off x="238540" y="448163"/>
            <a:ext cx="23932156" cy="971269"/>
          </a:xfrm>
        </p:spPr>
        <p:txBody>
          <a:bodyPr/>
          <a:lstStyle/>
          <a:p>
            <a:r>
              <a:rPr lang="en-GB" sz="5400" dirty="0"/>
              <a:t>“What might prevent you from exploring job options beyond academia?”</a:t>
            </a:r>
          </a:p>
        </p:txBody>
      </p:sp>
      <p:pic>
        <p:nvPicPr>
          <p:cNvPr id="4" name="Picture 3">
            <a:extLst>
              <a:ext uri="{FF2B5EF4-FFF2-40B4-BE49-F238E27FC236}">
                <a16:creationId xmlns:a16="http://schemas.microsoft.com/office/drawing/2014/main" id="{022FC419-5773-4AF8-BA6E-A65CE8CF988B}"/>
              </a:ext>
            </a:extLst>
          </p:cNvPr>
          <p:cNvPicPr>
            <a:picLocks noChangeAspect="1"/>
          </p:cNvPicPr>
          <p:nvPr/>
        </p:nvPicPr>
        <p:blipFill>
          <a:blip r:embed="rId2"/>
          <a:stretch>
            <a:fillRect/>
          </a:stretch>
        </p:blipFill>
        <p:spPr>
          <a:xfrm>
            <a:off x="238540" y="2754313"/>
            <a:ext cx="18876686" cy="8114635"/>
          </a:xfrm>
          <a:prstGeom prst="rect">
            <a:avLst/>
          </a:prstGeom>
        </p:spPr>
      </p:pic>
      <p:sp>
        <p:nvSpPr>
          <p:cNvPr id="8" name="Text Placeholder 2">
            <a:extLst>
              <a:ext uri="{FF2B5EF4-FFF2-40B4-BE49-F238E27FC236}">
                <a16:creationId xmlns:a16="http://schemas.microsoft.com/office/drawing/2014/main" id="{BBA649A5-FF0C-45A3-BCD7-852EAADC9134}"/>
              </a:ext>
            </a:extLst>
          </p:cNvPr>
          <p:cNvSpPr txBox="1">
            <a:spLocks/>
          </p:cNvSpPr>
          <p:nvPr/>
        </p:nvSpPr>
        <p:spPr>
          <a:xfrm>
            <a:off x="16235897" y="2205659"/>
            <a:ext cx="8449670" cy="2779712"/>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anchor="t">
            <a:noAutofit/>
          </a:bodyPr>
          <a:lstStyle>
            <a:lvl1pPr marL="0" marR="0" indent="0" algn="l" defTabSz="825500" latinLnBrk="0">
              <a:lnSpc>
                <a:spcPct val="93000"/>
              </a:lnSpc>
              <a:spcBef>
                <a:spcPts val="0"/>
              </a:spcBef>
              <a:spcAft>
                <a:spcPts val="0"/>
              </a:spcAft>
              <a:buClr>
                <a:schemeClr val="tx1"/>
              </a:buClr>
              <a:buSzPct val="75000"/>
              <a:buFont typeface="Arial"/>
              <a:buNone/>
              <a:tabLst/>
              <a:defRPr sz="60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dirty="0"/>
              <a:t>“lack of confidence about skills I have”</a:t>
            </a:r>
          </a:p>
        </p:txBody>
      </p:sp>
    </p:spTree>
    <p:extLst>
      <p:ext uri="{BB962C8B-B14F-4D97-AF65-F5344CB8AC3E}">
        <p14:creationId xmlns:p14="http://schemas.microsoft.com/office/powerpoint/2010/main" val="179136146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2FC419-5773-4AF8-BA6E-A65CE8CF988B}"/>
              </a:ext>
            </a:extLst>
          </p:cNvPr>
          <p:cNvPicPr>
            <a:picLocks noChangeAspect="1"/>
          </p:cNvPicPr>
          <p:nvPr/>
        </p:nvPicPr>
        <p:blipFill>
          <a:blip r:embed="rId2"/>
          <a:stretch>
            <a:fillRect/>
          </a:stretch>
        </p:blipFill>
        <p:spPr>
          <a:xfrm>
            <a:off x="238540" y="2754313"/>
            <a:ext cx="18876686" cy="8114635"/>
          </a:xfrm>
          <a:prstGeom prst="rect">
            <a:avLst/>
          </a:prstGeom>
        </p:spPr>
      </p:pic>
      <p:sp>
        <p:nvSpPr>
          <p:cNvPr id="3" name="Text Placeholder 2">
            <a:extLst>
              <a:ext uri="{FF2B5EF4-FFF2-40B4-BE49-F238E27FC236}">
                <a16:creationId xmlns:a16="http://schemas.microsoft.com/office/drawing/2014/main" id="{D7C2544E-FFD5-49C5-BF98-2069CF834081}"/>
              </a:ext>
            </a:extLst>
          </p:cNvPr>
          <p:cNvSpPr>
            <a:spLocks noGrp="1"/>
          </p:cNvSpPr>
          <p:nvPr>
            <p:ph type="body" sz="quarter" idx="10"/>
          </p:nvPr>
        </p:nvSpPr>
        <p:spPr>
          <a:xfrm>
            <a:off x="14741634" y="7315200"/>
            <a:ext cx="9403826" cy="2779712"/>
          </a:xfrm>
        </p:spPr>
        <p:txBody>
          <a:bodyPr/>
          <a:lstStyle/>
          <a:p>
            <a:r>
              <a:rPr lang="en-GB" dirty="0"/>
              <a:t>“lack of knowledge/understanding of what I can do”</a:t>
            </a:r>
          </a:p>
        </p:txBody>
      </p:sp>
      <p:sp>
        <p:nvSpPr>
          <p:cNvPr id="9" name="Title 1">
            <a:extLst>
              <a:ext uri="{FF2B5EF4-FFF2-40B4-BE49-F238E27FC236}">
                <a16:creationId xmlns:a16="http://schemas.microsoft.com/office/drawing/2014/main" id="{3BB17F47-5168-423B-9A80-6AC882319490}"/>
              </a:ext>
            </a:extLst>
          </p:cNvPr>
          <p:cNvSpPr>
            <a:spLocks noGrp="1"/>
          </p:cNvSpPr>
          <p:nvPr>
            <p:ph type="title"/>
          </p:nvPr>
        </p:nvSpPr>
        <p:spPr>
          <a:xfrm>
            <a:off x="238540" y="448163"/>
            <a:ext cx="23932156" cy="971269"/>
          </a:xfrm>
        </p:spPr>
        <p:txBody>
          <a:bodyPr/>
          <a:lstStyle/>
          <a:p>
            <a:r>
              <a:rPr lang="en-GB" sz="5400" dirty="0"/>
              <a:t>“What might prevent you from exploring job options beyond academia?”</a:t>
            </a:r>
          </a:p>
        </p:txBody>
      </p:sp>
      <p:sp>
        <p:nvSpPr>
          <p:cNvPr id="10" name="Text Placeholder 2">
            <a:extLst>
              <a:ext uri="{FF2B5EF4-FFF2-40B4-BE49-F238E27FC236}">
                <a16:creationId xmlns:a16="http://schemas.microsoft.com/office/drawing/2014/main" id="{CD99A536-9A93-4969-8A40-533577A9505E}"/>
              </a:ext>
            </a:extLst>
          </p:cNvPr>
          <p:cNvSpPr txBox="1">
            <a:spLocks/>
          </p:cNvSpPr>
          <p:nvPr/>
        </p:nvSpPr>
        <p:spPr>
          <a:xfrm>
            <a:off x="16235897" y="2205659"/>
            <a:ext cx="8449670" cy="2779712"/>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anchor="t">
            <a:noAutofit/>
          </a:bodyPr>
          <a:lstStyle>
            <a:lvl1pPr marL="0" marR="0" indent="0" algn="l" defTabSz="825500" latinLnBrk="0">
              <a:lnSpc>
                <a:spcPct val="93000"/>
              </a:lnSpc>
              <a:spcBef>
                <a:spcPts val="0"/>
              </a:spcBef>
              <a:spcAft>
                <a:spcPts val="0"/>
              </a:spcAft>
              <a:buClr>
                <a:schemeClr val="tx1"/>
              </a:buClr>
              <a:buSzPct val="75000"/>
              <a:buFont typeface="Arial"/>
              <a:buNone/>
              <a:tabLst/>
              <a:defRPr sz="60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dirty="0"/>
              <a:t>“lack of confidence about skills I have”</a:t>
            </a:r>
          </a:p>
        </p:txBody>
      </p:sp>
    </p:spTree>
    <p:extLst>
      <p:ext uri="{BB962C8B-B14F-4D97-AF65-F5344CB8AC3E}">
        <p14:creationId xmlns:p14="http://schemas.microsoft.com/office/powerpoint/2010/main" val="11426029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D668DE-F930-4E2D-A47C-1549766B14BC}"/>
              </a:ext>
            </a:extLst>
          </p:cNvPr>
          <p:cNvSpPr>
            <a:spLocks noGrp="1"/>
          </p:cNvSpPr>
          <p:nvPr>
            <p:ph type="body" sz="quarter" idx="1"/>
          </p:nvPr>
        </p:nvSpPr>
        <p:spPr/>
        <p:txBody>
          <a:bodyPr/>
          <a:lstStyle/>
          <a:p>
            <a:r>
              <a:rPr lang="en-GB" b="1" dirty="0"/>
              <a:t>Self-assessment – what’s the risk if I don’t bother doing it? </a:t>
            </a:r>
          </a:p>
        </p:txBody>
      </p:sp>
    </p:spTree>
    <p:extLst>
      <p:ext uri="{BB962C8B-B14F-4D97-AF65-F5344CB8AC3E}">
        <p14:creationId xmlns:p14="http://schemas.microsoft.com/office/powerpoint/2010/main" val="32962283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02228-A53B-4450-ACFC-042E14B9D8AE}"/>
              </a:ext>
            </a:extLst>
          </p:cNvPr>
          <p:cNvSpPr>
            <a:spLocks noGrp="1"/>
          </p:cNvSpPr>
          <p:nvPr>
            <p:ph type="title"/>
          </p:nvPr>
        </p:nvSpPr>
        <p:spPr>
          <a:xfrm>
            <a:off x="541054" y="769873"/>
            <a:ext cx="22453200" cy="971269"/>
          </a:xfrm>
        </p:spPr>
        <p:txBody>
          <a:bodyPr/>
          <a:lstStyle/>
          <a:p>
            <a:r>
              <a:rPr lang="en-GB" dirty="0"/>
              <a:t>From Twitter, 07/07/2021</a:t>
            </a:r>
          </a:p>
        </p:txBody>
      </p:sp>
      <p:pic>
        <p:nvPicPr>
          <p:cNvPr id="8" name="Picture 7">
            <a:extLst>
              <a:ext uri="{FF2B5EF4-FFF2-40B4-BE49-F238E27FC236}">
                <a16:creationId xmlns:a16="http://schemas.microsoft.com/office/drawing/2014/main" id="{D530FFE8-C481-4EED-8287-2E242FFBD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270" y="2229087"/>
            <a:ext cx="18488768" cy="8056557"/>
          </a:xfrm>
          <a:prstGeom prst="rect">
            <a:avLst/>
          </a:prstGeom>
        </p:spPr>
      </p:pic>
    </p:spTree>
    <p:extLst>
      <p:ext uri="{BB962C8B-B14F-4D97-AF65-F5344CB8AC3E}">
        <p14:creationId xmlns:p14="http://schemas.microsoft.com/office/powerpoint/2010/main" val="982869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D552-1D71-40BE-90D2-8A264B5B711B}"/>
              </a:ext>
            </a:extLst>
          </p:cNvPr>
          <p:cNvSpPr>
            <a:spLocks noGrp="1"/>
          </p:cNvSpPr>
          <p:nvPr>
            <p:ph type="title"/>
          </p:nvPr>
        </p:nvSpPr>
        <p:spPr/>
        <p:txBody>
          <a:bodyPr/>
          <a:lstStyle/>
          <a:p>
            <a:r>
              <a:rPr lang="en-GB" dirty="0"/>
              <a:t>Tempting to go straight for specifics</a:t>
            </a:r>
          </a:p>
        </p:txBody>
      </p:sp>
      <p:sp>
        <p:nvSpPr>
          <p:cNvPr id="6" name="Title 1">
            <a:extLst>
              <a:ext uri="{FF2B5EF4-FFF2-40B4-BE49-F238E27FC236}">
                <a16:creationId xmlns:a16="http://schemas.microsoft.com/office/drawing/2014/main" id="{F8300E8A-CAB5-4864-8CD6-EB77E68F94C0}"/>
              </a:ext>
            </a:extLst>
          </p:cNvPr>
          <p:cNvSpPr txBox="1">
            <a:spLocks/>
          </p:cNvSpPr>
          <p:nvPr/>
        </p:nvSpPr>
        <p:spPr>
          <a:xfrm>
            <a:off x="786381" y="10218640"/>
            <a:ext cx="11859103" cy="3899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en-GB" sz="2800" b="0" dirty="0"/>
              <a:t>Adapted from P S Fiske, 2001,‘Put your science to work: the take-charge career guide for scientists’ John Wiley and Sons, p.37</a:t>
            </a:r>
          </a:p>
        </p:txBody>
      </p:sp>
      <p:sp>
        <p:nvSpPr>
          <p:cNvPr id="7" name="TextBox 6">
            <a:extLst>
              <a:ext uri="{FF2B5EF4-FFF2-40B4-BE49-F238E27FC236}">
                <a16:creationId xmlns:a16="http://schemas.microsoft.com/office/drawing/2014/main" id="{A8F6AF28-CC46-4CD5-A1A5-D944D0A00CEA}"/>
              </a:ext>
            </a:extLst>
          </p:cNvPr>
          <p:cNvSpPr txBox="1"/>
          <p:nvPr/>
        </p:nvSpPr>
        <p:spPr>
          <a:xfrm>
            <a:off x="587297" y="3852519"/>
            <a:ext cx="18168535" cy="5088573"/>
          </a:xfrm>
          <a:prstGeom prst="rect">
            <a:avLst/>
          </a:prstGeom>
          <a:noFill/>
          <a:ln w="508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What careers use people like me?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5400" b="0" dirty="0">
                <a:latin typeface="Arial" panose="020B0604020202020204" pitchFamily="34" charset="0"/>
                <a:cs typeface="Arial" panose="020B0604020202020204" pitchFamily="34" charset="0"/>
              </a:rPr>
              <a:t>What have other postdocs/PhDs done besides research from my discipline?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n-GB" sz="5400" b="0" dirty="0">
              <a:latin typeface="Arial" panose="020B0604020202020204" pitchFamily="34" charset="0"/>
              <a:cs typeface="Arial" panose="020B0604020202020204" pitchFamily="34" charset="0"/>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What industries use my specific research skills?</a:t>
            </a:r>
            <a:endPar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134292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79B9A-71CF-4DE2-9A7C-08C6DC3EEAB8}"/>
              </a:ext>
            </a:extLst>
          </p:cNvPr>
          <p:cNvSpPr>
            <a:spLocks noGrp="1"/>
          </p:cNvSpPr>
          <p:nvPr>
            <p:ph type="title"/>
          </p:nvPr>
        </p:nvSpPr>
        <p:spPr>
          <a:xfrm>
            <a:off x="298174" y="319461"/>
            <a:ext cx="23913547" cy="971269"/>
          </a:xfrm>
        </p:spPr>
        <p:txBody>
          <a:bodyPr/>
          <a:lstStyle/>
          <a:p>
            <a:r>
              <a:rPr lang="en-GB" sz="4400" dirty="0"/>
              <a:t>Excerpt from ‘Shark’s fin and Sichuan pepper a sweet-sour memoir of eating in China’ by Fuchsia Dunlop, p.29-30 published by Ebury press (first published 2008) 2019</a:t>
            </a:r>
          </a:p>
        </p:txBody>
      </p:sp>
      <p:sp>
        <p:nvSpPr>
          <p:cNvPr id="6" name="Text Placeholder 5">
            <a:extLst>
              <a:ext uri="{FF2B5EF4-FFF2-40B4-BE49-F238E27FC236}">
                <a16:creationId xmlns:a16="http://schemas.microsoft.com/office/drawing/2014/main" id="{2E8F7A3E-2568-4FEB-A368-1CD9F49D9443}"/>
              </a:ext>
            </a:extLst>
          </p:cNvPr>
          <p:cNvSpPr>
            <a:spLocks noGrp="1"/>
          </p:cNvSpPr>
          <p:nvPr>
            <p:ph type="body" sz="quarter" idx="1"/>
          </p:nvPr>
        </p:nvSpPr>
        <p:spPr>
          <a:xfrm>
            <a:off x="607960" y="2562614"/>
            <a:ext cx="22710209" cy="7146000"/>
          </a:xfrm>
        </p:spPr>
        <p:txBody>
          <a:bodyPr/>
          <a:lstStyle/>
          <a:p>
            <a:pPr algn="just"/>
            <a:r>
              <a:rPr lang="en-GB" sz="4400" dirty="0"/>
              <a:t>‘By the age of eleven I already wanted to be a chef. But the conveyor belt of my education took me further away from food.</a:t>
            </a:r>
          </a:p>
          <a:p>
            <a:pPr algn="just"/>
            <a:r>
              <a:rPr lang="en-GB" sz="4400" dirty="0"/>
              <a:t>Students who get good grades at school are not encouraged to run away and work in restaurants. I remember one middle-school teacher laughing at me, incredulous, when I told him of my ambition. So I carried on passing exams, working hard and doing what was expected of me. </a:t>
            </a:r>
          </a:p>
          <a:p>
            <a:pPr algn="just"/>
            <a:r>
              <a:rPr lang="en-GB" sz="4400" dirty="0"/>
              <a:t>It was in China, thousands of miles away from home and almost completely cut off from my past, that I was able to do what I really wanted. Finally, I was able to admit to myself that I was no socio-economic analyst, not even really a journalist, but a cook. It was in the kitchen, chopping vegetables, mixing a dough in my hands or seasoning a soup, that I felt most completely myself. Growing up in Oxford, studying in Cambridge, working in London, I had been propped up by a string of academic and professional credentials that had seemed to define me in the eyes of other people. But in China none of that mattered.’</a:t>
            </a:r>
          </a:p>
        </p:txBody>
      </p:sp>
    </p:spTree>
    <p:extLst>
      <p:ext uri="{BB962C8B-B14F-4D97-AF65-F5344CB8AC3E}">
        <p14:creationId xmlns:p14="http://schemas.microsoft.com/office/powerpoint/2010/main" val="31946607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123D-BEFD-4B85-AAD7-88A6821C05B9}"/>
              </a:ext>
            </a:extLst>
          </p:cNvPr>
          <p:cNvSpPr>
            <a:spLocks noGrp="1"/>
          </p:cNvSpPr>
          <p:nvPr>
            <p:ph type="title"/>
          </p:nvPr>
        </p:nvSpPr>
        <p:spPr/>
        <p:txBody>
          <a:bodyPr/>
          <a:lstStyle/>
          <a:p>
            <a:r>
              <a:rPr lang="en-GB" sz="5400" dirty="0"/>
              <a:t>Taken from P S Fiske, 2001,‘Put your science to work: the take-charge career guide for scientists’ John Wiley and Sons,  p.40</a:t>
            </a:r>
          </a:p>
        </p:txBody>
      </p:sp>
      <p:sp>
        <p:nvSpPr>
          <p:cNvPr id="5" name="Text Placeholder 5">
            <a:extLst>
              <a:ext uri="{FF2B5EF4-FFF2-40B4-BE49-F238E27FC236}">
                <a16:creationId xmlns:a16="http://schemas.microsoft.com/office/drawing/2014/main" id="{36D63298-A2FD-40CC-BAC1-CB2D15B1CABB}"/>
              </a:ext>
            </a:extLst>
          </p:cNvPr>
          <p:cNvSpPr>
            <a:spLocks noGrp="1"/>
          </p:cNvSpPr>
          <p:nvPr>
            <p:ph type="body" sz="quarter" idx="1"/>
          </p:nvPr>
        </p:nvSpPr>
        <p:spPr>
          <a:xfrm>
            <a:off x="1775041" y="4766215"/>
            <a:ext cx="20832718" cy="4808038"/>
          </a:xfrm>
        </p:spPr>
        <p:txBody>
          <a:bodyPr/>
          <a:lstStyle/>
          <a:p>
            <a:r>
              <a:rPr lang="en-GB" sz="4400" dirty="0"/>
              <a:t>‘The most common mistake that people make in their career decisions is to do something because they’re “good at it”. It’s a story I hear all the time. Someone will say to me, “I’m an engineer, but I don’t like it.” Why did you become an engineer? “I was good at science and math, so people told me I should be an engineer.” Did you ever like engineering? “No, but it was easy.”.’</a:t>
            </a:r>
          </a:p>
        </p:txBody>
      </p:sp>
    </p:spTree>
    <p:extLst>
      <p:ext uri="{BB962C8B-B14F-4D97-AF65-F5344CB8AC3E}">
        <p14:creationId xmlns:p14="http://schemas.microsoft.com/office/powerpoint/2010/main" val="22098032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505C4D04-B046-4EAC-88B8-8F46CC1CBA9F}"/>
              </a:ext>
            </a:extLst>
          </p:cNvPr>
          <p:cNvSpPr/>
          <p:nvPr/>
        </p:nvSpPr>
        <p:spPr>
          <a:xfrm rot="16200000">
            <a:off x="7508371" y="1484723"/>
            <a:ext cx="2520000" cy="9360000"/>
          </a:xfrm>
          <a:prstGeom prst="downArrow">
            <a:avLst/>
          </a:prstGeom>
          <a:solidFill>
            <a:srgbClr val="E4E8E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D615D552-1D71-40BE-90D2-8A264B5B711B}"/>
              </a:ext>
            </a:extLst>
          </p:cNvPr>
          <p:cNvSpPr>
            <a:spLocks noGrp="1"/>
          </p:cNvSpPr>
          <p:nvPr>
            <p:ph type="title"/>
          </p:nvPr>
        </p:nvSpPr>
        <p:spPr/>
        <p:txBody>
          <a:bodyPr/>
          <a:lstStyle/>
          <a:p>
            <a:r>
              <a:rPr lang="en-GB" dirty="0"/>
              <a:t>Delay going straight for specifics</a:t>
            </a:r>
          </a:p>
        </p:txBody>
      </p:sp>
      <p:sp>
        <p:nvSpPr>
          <p:cNvPr id="5" name="TextBox 4">
            <a:extLst>
              <a:ext uri="{FF2B5EF4-FFF2-40B4-BE49-F238E27FC236}">
                <a16:creationId xmlns:a16="http://schemas.microsoft.com/office/drawing/2014/main" id="{EED7075D-C50E-4F49-A25F-196594EB6DF2}"/>
              </a:ext>
            </a:extLst>
          </p:cNvPr>
          <p:cNvSpPr txBox="1"/>
          <p:nvPr/>
        </p:nvSpPr>
        <p:spPr>
          <a:xfrm>
            <a:off x="587298" y="3862213"/>
            <a:ext cx="11015766" cy="5088573"/>
          </a:xfrm>
          <a:prstGeom prst="rect">
            <a:avLst/>
          </a:prstGeom>
          <a:noFill/>
          <a:ln w="508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What careers use people like me?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5400" b="0" dirty="0">
                <a:latin typeface="Arial" panose="020B0604020202020204" pitchFamily="34" charset="0"/>
                <a:cs typeface="Arial" panose="020B0604020202020204" pitchFamily="34" charset="0"/>
              </a:rPr>
              <a:t>What have other postdocs/PhDs done besides research from my discipline?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What industries use my specific research skills?</a:t>
            </a:r>
            <a:endPar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6" name="Title 1">
            <a:extLst>
              <a:ext uri="{FF2B5EF4-FFF2-40B4-BE49-F238E27FC236}">
                <a16:creationId xmlns:a16="http://schemas.microsoft.com/office/drawing/2014/main" id="{F8300E8A-CAB5-4864-8CD6-EB77E68F94C0}"/>
              </a:ext>
            </a:extLst>
          </p:cNvPr>
          <p:cNvSpPr txBox="1">
            <a:spLocks/>
          </p:cNvSpPr>
          <p:nvPr/>
        </p:nvSpPr>
        <p:spPr>
          <a:xfrm>
            <a:off x="786381" y="10218640"/>
            <a:ext cx="11859103" cy="3899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en-GB" sz="2800" b="0" dirty="0"/>
              <a:t>Adapted from P S Fiske, 2001,‘Put your science to work: the take-charge career guide for scientists’ John Wiley and Sons, p.37</a:t>
            </a:r>
          </a:p>
        </p:txBody>
      </p:sp>
      <p:sp>
        <p:nvSpPr>
          <p:cNvPr id="10" name="Rectangle 9">
            <a:extLst>
              <a:ext uri="{FF2B5EF4-FFF2-40B4-BE49-F238E27FC236}">
                <a16:creationId xmlns:a16="http://schemas.microsoft.com/office/drawing/2014/main" id="{39A83635-E59E-48A6-95B5-29C3F0EA6F19}"/>
              </a:ext>
            </a:extLst>
          </p:cNvPr>
          <p:cNvSpPr/>
          <p:nvPr/>
        </p:nvSpPr>
        <p:spPr>
          <a:xfrm>
            <a:off x="13448371" y="3862213"/>
            <a:ext cx="10348331" cy="4932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extBox 8">
            <a:extLst>
              <a:ext uri="{FF2B5EF4-FFF2-40B4-BE49-F238E27FC236}">
                <a16:creationId xmlns:a16="http://schemas.microsoft.com/office/drawing/2014/main" id="{0898E35D-CE48-409C-B895-CF3173C873AE}"/>
              </a:ext>
            </a:extLst>
          </p:cNvPr>
          <p:cNvSpPr txBox="1"/>
          <p:nvPr/>
        </p:nvSpPr>
        <p:spPr>
          <a:xfrm>
            <a:off x="13745736" y="4013534"/>
            <a:ext cx="10050966" cy="4257576"/>
          </a:xfrm>
          <a:prstGeom prst="rect">
            <a:avLst/>
          </a:prstGeom>
          <a:noFill/>
          <a:ln w="508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54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Why am </a:t>
            </a:r>
            <a:r>
              <a:rPr lang="en-GB" sz="5400" b="0" dirty="0">
                <a:solidFill>
                  <a:schemeClr val="bg1"/>
                </a:solidFill>
                <a:latin typeface="Arial" panose="020B0604020202020204" pitchFamily="34" charset="0"/>
                <a:cs typeface="Arial" panose="020B0604020202020204" pitchFamily="34" charset="0"/>
              </a:rPr>
              <a:t>I looking for a change</a:t>
            </a:r>
            <a:r>
              <a:rPr kumimoji="0" lang="en-GB" sz="54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5400" b="0" dirty="0">
                <a:solidFill>
                  <a:schemeClr val="bg1"/>
                </a:solidFill>
                <a:latin typeface="Arial" panose="020B0604020202020204" pitchFamily="34" charset="0"/>
                <a:cs typeface="Arial" panose="020B0604020202020204" pitchFamily="34" charset="0"/>
              </a:rPr>
              <a:t>What am I dissatisfied with in my current occupation?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54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What do I really enjoy doing?</a:t>
            </a:r>
          </a:p>
        </p:txBody>
      </p:sp>
    </p:spTree>
    <p:extLst>
      <p:ext uri="{BB962C8B-B14F-4D97-AF65-F5344CB8AC3E}">
        <p14:creationId xmlns:p14="http://schemas.microsoft.com/office/powerpoint/2010/main" val="129341222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23AB17-A09D-476D-B36B-ACA6ED7E6CD8}"/>
              </a:ext>
            </a:extLst>
          </p:cNvPr>
          <p:cNvSpPr>
            <a:spLocks noGrp="1"/>
          </p:cNvSpPr>
          <p:nvPr>
            <p:ph type="body" sz="quarter" idx="1"/>
          </p:nvPr>
        </p:nvSpPr>
        <p:spPr/>
        <p:txBody>
          <a:bodyPr/>
          <a:lstStyle/>
          <a:p>
            <a:r>
              <a:rPr lang="en-GB" b="1" dirty="0"/>
              <a:t>Who uses self-assessment tools?</a:t>
            </a:r>
          </a:p>
        </p:txBody>
      </p:sp>
    </p:spTree>
    <p:extLst>
      <p:ext uri="{BB962C8B-B14F-4D97-AF65-F5344CB8AC3E}">
        <p14:creationId xmlns:p14="http://schemas.microsoft.com/office/powerpoint/2010/main" val="41092365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F232-3319-4A03-924D-9E11135425EE}"/>
              </a:ext>
            </a:extLst>
          </p:cNvPr>
          <p:cNvSpPr>
            <a:spLocks noGrp="1"/>
          </p:cNvSpPr>
          <p:nvPr>
            <p:ph type="title"/>
          </p:nvPr>
        </p:nvSpPr>
        <p:spPr/>
        <p:txBody>
          <a:bodyPr/>
          <a:lstStyle/>
          <a:p>
            <a:r>
              <a:rPr lang="en-GB" dirty="0"/>
              <a:t>Employers</a:t>
            </a:r>
          </a:p>
        </p:txBody>
      </p:sp>
      <p:sp>
        <p:nvSpPr>
          <p:cNvPr id="3" name="Text Placeholder 2">
            <a:extLst>
              <a:ext uri="{FF2B5EF4-FFF2-40B4-BE49-F238E27FC236}">
                <a16:creationId xmlns:a16="http://schemas.microsoft.com/office/drawing/2014/main" id="{3AE26D6A-CEB4-451E-B73B-22FF02B7D19F}"/>
              </a:ext>
            </a:extLst>
          </p:cNvPr>
          <p:cNvSpPr>
            <a:spLocks noGrp="1"/>
          </p:cNvSpPr>
          <p:nvPr>
            <p:ph type="body" sz="quarter" idx="1"/>
          </p:nvPr>
        </p:nvSpPr>
        <p:spPr>
          <a:xfrm>
            <a:off x="2881800" y="2838433"/>
            <a:ext cx="18619200" cy="7146000"/>
          </a:xfrm>
        </p:spPr>
        <p:txBody>
          <a:bodyPr/>
          <a:lstStyle/>
          <a:p>
            <a:r>
              <a:rPr lang="en-GB" dirty="0"/>
              <a:t>‘We do a lot of work to build competency in [team work], encouraging a process of self-analysis and self-reflection in order for people to understand what sort of person they are, why they might be aligned with some people and have conflict with others. We need people who understand how teams operate and what makes a high performing team.’</a:t>
            </a:r>
          </a:p>
          <a:p>
            <a:endParaRPr lang="en-GB" dirty="0"/>
          </a:p>
          <a:p>
            <a:pPr algn="r"/>
            <a:r>
              <a:rPr lang="en-GB" dirty="0"/>
              <a:t>- An R&amp;D director for a large multinational company</a:t>
            </a:r>
          </a:p>
        </p:txBody>
      </p:sp>
    </p:spTree>
    <p:extLst>
      <p:ext uri="{BB962C8B-B14F-4D97-AF65-F5344CB8AC3E}">
        <p14:creationId xmlns:p14="http://schemas.microsoft.com/office/powerpoint/2010/main" val="4489108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8A12-98FF-4C36-88BC-586D0E99F8FC}"/>
              </a:ext>
            </a:extLst>
          </p:cNvPr>
          <p:cNvSpPr>
            <a:spLocks noGrp="1"/>
          </p:cNvSpPr>
          <p:nvPr>
            <p:ph type="title"/>
          </p:nvPr>
        </p:nvSpPr>
        <p:spPr/>
        <p:txBody>
          <a:bodyPr/>
          <a:lstStyle/>
          <a:p>
            <a:r>
              <a:rPr lang="en-GB" dirty="0"/>
              <a:t>Former postdocs who’ve found fulfilling careers</a:t>
            </a:r>
          </a:p>
        </p:txBody>
      </p:sp>
      <p:sp>
        <p:nvSpPr>
          <p:cNvPr id="3" name="Text Placeholder 2">
            <a:extLst>
              <a:ext uri="{FF2B5EF4-FFF2-40B4-BE49-F238E27FC236}">
                <a16:creationId xmlns:a16="http://schemas.microsoft.com/office/drawing/2014/main" id="{72BE944A-D804-466B-A6E3-0AE06859D628}"/>
              </a:ext>
            </a:extLst>
          </p:cNvPr>
          <p:cNvSpPr>
            <a:spLocks noGrp="1"/>
          </p:cNvSpPr>
          <p:nvPr>
            <p:ph type="body" sz="quarter" idx="1"/>
          </p:nvPr>
        </p:nvSpPr>
        <p:spPr>
          <a:xfrm>
            <a:off x="2108000" y="2754000"/>
            <a:ext cx="20168001" cy="7146000"/>
          </a:xfrm>
        </p:spPr>
        <p:txBody>
          <a:bodyPr/>
          <a:lstStyle/>
          <a:p>
            <a:r>
              <a:rPr lang="en-GB" dirty="0"/>
              <a:t>‘A massive part of [my career planning] has always been thinking about tying together two things: understanding what my strengths are and combining that with understanding what I’m actually enjoying or not enjoying about the job; and helping that to map out what my aspirations and plans are. You have to be proactive and have some kind of self-awareness’.</a:t>
            </a:r>
          </a:p>
          <a:p>
            <a:endParaRPr lang="en-GB" sz="5400" dirty="0"/>
          </a:p>
          <a:p>
            <a:pPr algn="r"/>
            <a:r>
              <a:rPr lang="en-GB" sz="5400" dirty="0"/>
              <a:t>Dr Kate Whelan, former postdoc now co-founder and COO of Notch Communications</a:t>
            </a:r>
          </a:p>
        </p:txBody>
      </p:sp>
    </p:spTree>
    <p:extLst>
      <p:ext uri="{BB962C8B-B14F-4D97-AF65-F5344CB8AC3E}">
        <p14:creationId xmlns:p14="http://schemas.microsoft.com/office/powerpoint/2010/main" val="276308859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8A12-98FF-4C36-88BC-586D0E99F8FC}"/>
              </a:ext>
            </a:extLst>
          </p:cNvPr>
          <p:cNvSpPr>
            <a:spLocks noGrp="1"/>
          </p:cNvSpPr>
          <p:nvPr>
            <p:ph type="title"/>
          </p:nvPr>
        </p:nvSpPr>
        <p:spPr/>
        <p:txBody>
          <a:bodyPr/>
          <a:lstStyle/>
          <a:p>
            <a:r>
              <a:rPr lang="en-GB" dirty="0"/>
              <a:t>Former postdocs who’ve found fulfilling careers</a:t>
            </a:r>
          </a:p>
        </p:txBody>
      </p:sp>
      <p:sp>
        <p:nvSpPr>
          <p:cNvPr id="3" name="Text Placeholder 2">
            <a:extLst>
              <a:ext uri="{FF2B5EF4-FFF2-40B4-BE49-F238E27FC236}">
                <a16:creationId xmlns:a16="http://schemas.microsoft.com/office/drawing/2014/main" id="{72BE944A-D804-466B-A6E3-0AE06859D628}"/>
              </a:ext>
            </a:extLst>
          </p:cNvPr>
          <p:cNvSpPr>
            <a:spLocks noGrp="1"/>
          </p:cNvSpPr>
          <p:nvPr>
            <p:ph type="body" sz="quarter" idx="1"/>
          </p:nvPr>
        </p:nvSpPr>
        <p:spPr>
          <a:xfrm>
            <a:off x="2882400" y="2754000"/>
            <a:ext cx="18619200" cy="7146000"/>
          </a:xfrm>
        </p:spPr>
        <p:txBody>
          <a:bodyPr/>
          <a:lstStyle/>
          <a:p>
            <a:r>
              <a:rPr lang="en-GB" dirty="0"/>
              <a:t>‘By getting clear on your vision, purpose, mission, values and natural talents and capabilities, the next breadcrumb steps will become obvious. You will know deeply where you can add value in a way that lights you up.’</a:t>
            </a:r>
          </a:p>
          <a:p>
            <a:endParaRPr lang="en-GB" dirty="0"/>
          </a:p>
          <a:p>
            <a:pPr algn="r"/>
            <a:r>
              <a:rPr lang="en-GB" dirty="0"/>
              <a:t>Dr Hannah Roberts, former biotechnology postdoc turned career coach.</a:t>
            </a:r>
          </a:p>
        </p:txBody>
      </p:sp>
    </p:spTree>
    <p:extLst>
      <p:ext uri="{BB962C8B-B14F-4D97-AF65-F5344CB8AC3E}">
        <p14:creationId xmlns:p14="http://schemas.microsoft.com/office/powerpoint/2010/main" val="99156180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9DEF-4731-4E23-A6E6-D5EE8E5AD52C}"/>
              </a:ext>
            </a:extLst>
          </p:cNvPr>
          <p:cNvSpPr>
            <a:spLocks noGrp="1"/>
          </p:cNvSpPr>
          <p:nvPr>
            <p:ph type="title"/>
          </p:nvPr>
        </p:nvSpPr>
        <p:spPr/>
        <p:txBody>
          <a:bodyPr/>
          <a:lstStyle/>
          <a:p>
            <a:r>
              <a:rPr lang="en-GB" dirty="0"/>
              <a:t>Universities with their postdocs</a:t>
            </a:r>
          </a:p>
        </p:txBody>
      </p:sp>
      <p:sp>
        <p:nvSpPr>
          <p:cNvPr id="3" name="Text Placeholder 2">
            <a:extLst>
              <a:ext uri="{FF2B5EF4-FFF2-40B4-BE49-F238E27FC236}">
                <a16:creationId xmlns:a16="http://schemas.microsoft.com/office/drawing/2014/main" id="{01B7706B-DC69-4156-9282-8FD983D4F5CA}"/>
              </a:ext>
            </a:extLst>
          </p:cNvPr>
          <p:cNvSpPr>
            <a:spLocks noGrp="1"/>
          </p:cNvSpPr>
          <p:nvPr>
            <p:ph type="body" sz="quarter" idx="1"/>
          </p:nvPr>
        </p:nvSpPr>
        <p:spPr>
          <a:xfrm>
            <a:off x="964799" y="2257043"/>
            <a:ext cx="21219340" cy="7146000"/>
          </a:xfrm>
        </p:spPr>
        <p:txBody>
          <a:bodyPr/>
          <a:lstStyle/>
          <a:p>
            <a:endParaRPr lang="en-GB" dirty="0"/>
          </a:p>
          <a:p>
            <a:pPr>
              <a:buSzPct val="75000"/>
              <a:buBlip>
                <a:blip r:embed="rId3"/>
              </a:buBlip>
            </a:pPr>
            <a:r>
              <a:rPr lang="en-US" sz="4800" dirty="0"/>
              <a:t> The University of Oxford</a:t>
            </a:r>
          </a:p>
          <a:p>
            <a:pPr>
              <a:buSzPct val="75000"/>
              <a:buBlip>
                <a:blip r:embed="rId3"/>
              </a:buBlip>
            </a:pPr>
            <a:r>
              <a:rPr lang="en-US" sz="4800" dirty="0"/>
              <a:t> Ghent University</a:t>
            </a:r>
          </a:p>
          <a:p>
            <a:pPr>
              <a:buSzPct val="75000"/>
              <a:buBlip>
                <a:blip r:embed="rId3"/>
              </a:buBlip>
            </a:pPr>
            <a:r>
              <a:rPr lang="en-US" sz="4800" dirty="0"/>
              <a:t> University of Leeds</a:t>
            </a:r>
          </a:p>
          <a:p>
            <a:pPr>
              <a:buSzPct val="75000"/>
              <a:buBlip>
                <a:blip r:embed="rId3"/>
              </a:buBlip>
            </a:pPr>
            <a:r>
              <a:rPr lang="en-US" sz="4800" dirty="0"/>
              <a:t> Glasgow University</a:t>
            </a:r>
          </a:p>
          <a:p>
            <a:pPr>
              <a:buSzPct val="75000"/>
              <a:buBlip>
                <a:blip r:embed="rId3"/>
              </a:buBlip>
            </a:pPr>
            <a:r>
              <a:rPr lang="en-US" sz="4800" dirty="0"/>
              <a:t> University of Warwick</a:t>
            </a:r>
          </a:p>
          <a:p>
            <a:pPr>
              <a:buSzPct val="75000"/>
              <a:buBlip>
                <a:blip r:embed="rId3"/>
              </a:buBlip>
            </a:pPr>
            <a:r>
              <a:rPr lang="en-US" sz="4800" dirty="0"/>
              <a:t> Harvard University</a:t>
            </a:r>
          </a:p>
          <a:p>
            <a:pPr>
              <a:buSzPct val="75000"/>
              <a:buBlip>
                <a:blip r:embed="rId3"/>
              </a:buBlip>
            </a:pPr>
            <a:r>
              <a:rPr lang="en-US" sz="4800" dirty="0"/>
              <a:t> Stanford University</a:t>
            </a:r>
          </a:p>
          <a:p>
            <a:pPr>
              <a:buSzPct val="75000"/>
              <a:buBlip>
                <a:blip r:embed="rId3"/>
              </a:buBlip>
            </a:pPr>
            <a:r>
              <a:rPr lang="en-US" sz="4800" dirty="0"/>
              <a:t> Columbia University</a:t>
            </a:r>
          </a:p>
          <a:p>
            <a:pPr>
              <a:buSzPct val="75000"/>
              <a:buBlip>
                <a:blip r:embed="rId3"/>
              </a:buBlip>
            </a:pPr>
            <a:r>
              <a:rPr lang="en-US" sz="4800" dirty="0"/>
              <a:t> Yale University</a:t>
            </a:r>
          </a:p>
        </p:txBody>
      </p:sp>
      <p:pic>
        <p:nvPicPr>
          <p:cNvPr id="6" name="Picture 5">
            <a:extLst>
              <a:ext uri="{FF2B5EF4-FFF2-40B4-BE49-F238E27FC236}">
                <a16:creationId xmlns:a16="http://schemas.microsoft.com/office/drawing/2014/main" id="{E5C2BEAD-4563-43DA-823E-AB69C481E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478" y="2894565"/>
            <a:ext cx="12900614" cy="5718042"/>
          </a:xfrm>
          <a:prstGeom prst="rect">
            <a:avLst/>
          </a:prstGeom>
        </p:spPr>
      </p:pic>
      <p:sp>
        <p:nvSpPr>
          <p:cNvPr id="7" name="TextBox 6">
            <a:extLst>
              <a:ext uri="{FF2B5EF4-FFF2-40B4-BE49-F238E27FC236}">
                <a16:creationId xmlns:a16="http://schemas.microsoft.com/office/drawing/2014/main" id="{78A313C5-5F42-4A39-B682-355ED3B6FCF3}"/>
              </a:ext>
            </a:extLst>
          </p:cNvPr>
          <p:cNvSpPr txBox="1"/>
          <p:nvPr/>
        </p:nvSpPr>
        <p:spPr>
          <a:xfrm>
            <a:off x="0" y="10821435"/>
            <a:ext cx="1306922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b="0" dirty="0"/>
              <a:t>Data correct from their publicly accessible websites May 2020.</a:t>
            </a: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5767216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3" y="3892493"/>
            <a:ext cx="22227906" cy="3785652"/>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Self-assessment tools: Knowing me, knowing what to do</a:t>
            </a:r>
          </a:p>
          <a:p>
            <a:pPr algn="l"/>
            <a:r>
              <a:rPr lang="en-GB" sz="80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937ECBC-3977-4499-B38D-CE180DE8051B}"/>
              </a:ext>
            </a:extLst>
          </p:cNvPr>
          <p:cNvSpPr txBox="1"/>
          <p:nvPr/>
        </p:nvSpPr>
        <p:spPr>
          <a:xfrm>
            <a:off x="989904" y="7513937"/>
            <a:ext cx="16065644" cy="954107"/>
          </a:xfrm>
          <a:prstGeom prst="rect">
            <a:avLst/>
          </a:prstGeom>
          <a:noFill/>
        </p:spPr>
        <p:txBody>
          <a:bodyPr wrap="square" rtlCol="0">
            <a:spAutoFit/>
          </a:bodyPr>
          <a:lstStyle/>
          <a:p>
            <a:pPr algn="l"/>
            <a:r>
              <a:rPr lang="en-GB" sz="5600" b="0" dirty="0">
                <a:latin typeface="Arial" panose="020B0604020202020204" pitchFamily="34" charset="0"/>
                <a:cs typeface="Arial" panose="020B0604020202020204" pitchFamily="34" charset="0"/>
              </a:rPr>
              <a:t>Dr Fiona McBride, Research Staff Developer</a:t>
            </a:r>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extLst>
      <p:ext uri="{BB962C8B-B14F-4D97-AF65-F5344CB8AC3E}">
        <p14:creationId xmlns:p14="http://schemas.microsoft.com/office/powerpoint/2010/main" val="115467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23AB17-A09D-476D-B36B-ACA6ED7E6CD8}"/>
              </a:ext>
            </a:extLst>
          </p:cNvPr>
          <p:cNvSpPr>
            <a:spLocks noGrp="1"/>
          </p:cNvSpPr>
          <p:nvPr>
            <p:ph type="body" sz="quarter" idx="1"/>
          </p:nvPr>
        </p:nvSpPr>
        <p:spPr/>
        <p:txBody>
          <a:bodyPr/>
          <a:lstStyle/>
          <a:p>
            <a:r>
              <a:rPr lang="en-GB" b="1" dirty="0"/>
              <a:t>Have a go!</a:t>
            </a:r>
          </a:p>
        </p:txBody>
      </p:sp>
    </p:spTree>
    <p:extLst>
      <p:ext uri="{BB962C8B-B14F-4D97-AF65-F5344CB8AC3E}">
        <p14:creationId xmlns:p14="http://schemas.microsoft.com/office/powerpoint/2010/main" val="57349652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C2DD-0A94-4FB4-BE08-3D8D38ED5232}"/>
              </a:ext>
            </a:extLst>
          </p:cNvPr>
          <p:cNvSpPr>
            <a:spLocks noGrp="1"/>
          </p:cNvSpPr>
          <p:nvPr>
            <p:ph type="title"/>
          </p:nvPr>
        </p:nvSpPr>
        <p:spPr/>
        <p:txBody>
          <a:bodyPr/>
          <a:lstStyle/>
          <a:p>
            <a:r>
              <a:rPr lang="en-GB" dirty="0"/>
              <a:t>Mural</a:t>
            </a:r>
          </a:p>
        </p:txBody>
      </p:sp>
      <p:grpSp>
        <p:nvGrpSpPr>
          <p:cNvPr id="13" name="Group 12">
            <a:extLst>
              <a:ext uri="{FF2B5EF4-FFF2-40B4-BE49-F238E27FC236}">
                <a16:creationId xmlns:a16="http://schemas.microsoft.com/office/drawing/2014/main" id="{8D7A7A8A-BA96-4513-9D31-928B6146ED8F}"/>
              </a:ext>
            </a:extLst>
          </p:cNvPr>
          <p:cNvGrpSpPr/>
          <p:nvPr/>
        </p:nvGrpSpPr>
        <p:grpSpPr>
          <a:xfrm>
            <a:off x="4776972" y="1647556"/>
            <a:ext cx="12985247" cy="8779890"/>
            <a:chOff x="4776972" y="1647556"/>
            <a:chExt cx="12985247" cy="8779890"/>
          </a:xfrm>
        </p:grpSpPr>
        <p:pic>
          <p:nvPicPr>
            <p:cNvPr id="8" name="Picture 7">
              <a:extLst>
                <a:ext uri="{FF2B5EF4-FFF2-40B4-BE49-F238E27FC236}">
                  <a16:creationId xmlns:a16="http://schemas.microsoft.com/office/drawing/2014/main" id="{33105928-4563-4BB5-9CEE-C3A347C5C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972" y="1647556"/>
              <a:ext cx="12985247" cy="8779890"/>
            </a:xfrm>
            <a:prstGeom prst="rect">
              <a:avLst/>
            </a:prstGeom>
          </p:spPr>
        </p:pic>
        <p:grpSp>
          <p:nvGrpSpPr>
            <p:cNvPr id="12" name="Group 11">
              <a:extLst>
                <a:ext uri="{FF2B5EF4-FFF2-40B4-BE49-F238E27FC236}">
                  <a16:creationId xmlns:a16="http://schemas.microsoft.com/office/drawing/2014/main" id="{8DC6C8BB-84A2-47B9-BC92-86D8C0FF3CFB}"/>
                </a:ext>
              </a:extLst>
            </p:cNvPr>
            <p:cNvGrpSpPr/>
            <p:nvPr/>
          </p:nvGrpSpPr>
          <p:grpSpPr>
            <a:xfrm>
              <a:off x="8641080" y="2423160"/>
              <a:ext cx="5143500" cy="1280160"/>
              <a:chOff x="8641080" y="2423160"/>
              <a:chExt cx="5143500" cy="1280160"/>
            </a:xfrm>
          </p:grpSpPr>
          <p:sp>
            <p:nvSpPr>
              <p:cNvPr id="10" name="Rectangle 9">
                <a:extLst>
                  <a:ext uri="{FF2B5EF4-FFF2-40B4-BE49-F238E27FC236}">
                    <a16:creationId xmlns:a16="http://schemas.microsoft.com/office/drawing/2014/main" id="{80DD298E-DFAB-4C8D-8741-30FA9F8589CE}"/>
                  </a:ext>
                </a:extLst>
              </p:cNvPr>
              <p:cNvSpPr/>
              <p:nvPr/>
            </p:nvSpPr>
            <p:spPr>
              <a:xfrm>
                <a:off x="8641080" y="2423160"/>
                <a:ext cx="5143500" cy="128016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TextBox 10">
                <a:extLst>
                  <a:ext uri="{FF2B5EF4-FFF2-40B4-BE49-F238E27FC236}">
                    <a16:creationId xmlns:a16="http://schemas.microsoft.com/office/drawing/2014/main" id="{132B69DA-7406-446B-B691-AE394B7FDBDE}"/>
                  </a:ext>
                </a:extLst>
              </p:cNvPr>
              <p:cNvSpPr txBox="1"/>
              <p:nvPr/>
            </p:nvSpPr>
            <p:spPr>
              <a:xfrm>
                <a:off x="8743950" y="2618825"/>
                <a:ext cx="493776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Name of Mural here</a:t>
                </a:r>
              </a:p>
            </p:txBody>
          </p:sp>
        </p:grpSp>
      </p:grpSp>
    </p:spTree>
    <p:extLst>
      <p:ext uri="{BB962C8B-B14F-4D97-AF65-F5344CB8AC3E}">
        <p14:creationId xmlns:p14="http://schemas.microsoft.com/office/powerpoint/2010/main" val="32585441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62089C-1477-4052-A3BC-39EB44E603B7}"/>
              </a:ext>
            </a:extLst>
          </p:cNvPr>
          <p:cNvSpPr>
            <a:spLocks noGrp="1"/>
          </p:cNvSpPr>
          <p:nvPr>
            <p:ph type="title"/>
          </p:nvPr>
        </p:nvSpPr>
        <p:spPr/>
        <p:txBody>
          <a:bodyPr/>
          <a:lstStyle/>
          <a:p>
            <a:r>
              <a:rPr lang="en-GB" dirty="0"/>
              <a:t>Mural</a:t>
            </a:r>
          </a:p>
        </p:txBody>
      </p:sp>
      <p:pic>
        <p:nvPicPr>
          <p:cNvPr id="3" name="Picture 2">
            <a:extLst>
              <a:ext uri="{FF2B5EF4-FFF2-40B4-BE49-F238E27FC236}">
                <a16:creationId xmlns:a16="http://schemas.microsoft.com/office/drawing/2014/main" id="{6647C788-D68D-4537-A06E-902BD25CE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3146"/>
            <a:ext cx="24384000" cy="10515839"/>
          </a:xfrm>
          <a:prstGeom prst="rect">
            <a:avLst/>
          </a:prstGeom>
        </p:spPr>
      </p:pic>
    </p:spTree>
    <p:extLst>
      <p:ext uri="{BB962C8B-B14F-4D97-AF65-F5344CB8AC3E}">
        <p14:creationId xmlns:p14="http://schemas.microsoft.com/office/powerpoint/2010/main" val="83832317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23AB17-A09D-476D-B36B-ACA6ED7E6CD8}"/>
              </a:ext>
            </a:extLst>
          </p:cNvPr>
          <p:cNvSpPr>
            <a:spLocks noGrp="1"/>
          </p:cNvSpPr>
          <p:nvPr>
            <p:ph type="body" sz="quarter" idx="1"/>
          </p:nvPr>
        </p:nvSpPr>
        <p:spPr/>
        <p:txBody>
          <a:bodyPr/>
          <a:lstStyle/>
          <a:p>
            <a:r>
              <a:rPr lang="en-GB" b="1" dirty="0"/>
              <a:t>Next steps</a:t>
            </a:r>
          </a:p>
        </p:txBody>
      </p:sp>
    </p:spTree>
    <p:extLst>
      <p:ext uri="{BB962C8B-B14F-4D97-AF65-F5344CB8AC3E}">
        <p14:creationId xmlns:p14="http://schemas.microsoft.com/office/powerpoint/2010/main" val="203224133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5557-1EA7-4FC7-95BF-4E3C3C39942F}"/>
              </a:ext>
            </a:extLst>
          </p:cNvPr>
          <p:cNvSpPr>
            <a:spLocks noGrp="1"/>
          </p:cNvSpPr>
          <p:nvPr>
            <p:ph type="title"/>
          </p:nvPr>
        </p:nvSpPr>
        <p:spPr>
          <a:xfrm>
            <a:off x="964800" y="1015200"/>
            <a:ext cx="22453200" cy="971269"/>
          </a:xfrm>
        </p:spPr>
        <p:txBody>
          <a:bodyPr/>
          <a:lstStyle/>
          <a:p>
            <a:r>
              <a:rPr lang="en-GB" dirty="0"/>
              <a:t>Reflect on your findings and set goals</a:t>
            </a:r>
          </a:p>
        </p:txBody>
      </p:sp>
      <p:sp>
        <p:nvSpPr>
          <p:cNvPr id="3" name="Text Placeholder 2">
            <a:extLst>
              <a:ext uri="{FF2B5EF4-FFF2-40B4-BE49-F238E27FC236}">
                <a16:creationId xmlns:a16="http://schemas.microsoft.com/office/drawing/2014/main" id="{1C779881-154C-4DFF-849E-F43DC399EA2A}"/>
              </a:ext>
            </a:extLst>
          </p:cNvPr>
          <p:cNvSpPr>
            <a:spLocks noGrp="1"/>
          </p:cNvSpPr>
          <p:nvPr>
            <p:ph type="body" sz="quarter" idx="1"/>
          </p:nvPr>
        </p:nvSpPr>
        <p:spPr>
          <a:xfrm>
            <a:off x="964800" y="2754000"/>
            <a:ext cx="18619200" cy="7146000"/>
          </a:xfrm>
        </p:spPr>
        <p:txBody>
          <a:bodyPr/>
          <a:lstStyle/>
          <a:p>
            <a:r>
              <a:rPr lang="en-GB" dirty="0"/>
              <a:t>Using a self-assessment tool isn’t the end of the exercise</a:t>
            </a:r>
          </a:p>
          <a:p>
            <a:endParaRPr lang="en-GB" dirty="0"/>
          </a:p>
          <a:p>
            <a:r>
              <a:rPr lang="en-GB" dirty="0"/>
              <a:t>Reflect on your findings</a:t>
            </a:r>
          </a:p>
          <a:p>
            <a:endParaRPr lang="en-GB" dirty="0"/>
          </a:p>
          <a:p>
            <a:r>
              <a:rPr lang="en-GB" dirty="0"/>
              <a:t>Use these to set goals</a:t>
            </a:r>
          </a:p>
          <a:p>
            <a:pPr marL="0" indent="0">
              <a:buNone/>
            </a:pPr>
            <a:endParaRPr lang="en-GB" dirty="0"/>
          </a:p>
          <a:p>
            <a:r>
              <a:rPr lang="en-GB" dirty="0"/>
              <a:t>Goals should be </a:t>
            </a:r>
            <a:r>
              <a:rPr lang="en-GB" b="1" dirty="0"/>
              <a:t>S</a:t>
            </a:r>
            <a:r>
              <a:rPr lang="en-GB" dirty="0"/>
              <a:t>pecific, </a:t>
            </a:r>
            <a:r>
              <a:rPr lang="en-GB" b="1" dirty="0"/>
              <a:t>M</a:t>
            </a:r>
            <a:r>
              <a:rPr lang="en-GB" dirty="0"/>
              <a:t>easurable, </a:t>
            </a:r>
            <a:r>
              <a:rPr lang="en-GB" b="1" dirty="0"/>
              <a:t>A</a:t>
            </a:r>
            <a:r>
              <a:rPr lang="en-GB" dirty="0"/>
              <a:t>ttainable, </a:t>
            </a:r>
            <a:r>
              <a:rPr lang="en-GB" b="1" dirty="0"/>
              <a:t>R</a:t>
            </a:r>
            <a:r>
              <a:rPr lang="en-GB" dirty="0"/>
              <a:t>elevant and </a:t>
            </a:r>
            <a:r>
              <a:rPr lang="en-GB" b="1" dirty="0"/>
              <a:t>T</a:t>
            </a:r>
            <a:r>
              <a:rPr lang="en-GB" dirty="0"/>
              <a:t>ime-based.</a:t>
            </a:r>
          </a:p>
        </p:txBody>
      </p:sp>
    </p:spTree>
    <p:extLst>
      <p:ext uri="{BB962C8B-B14F-4D97-AF65-F5344CB8AC3E}">
        <p14:creationId xmlns:p14="http://schemas.microsoft.com/office/powerpoint/2010/main" val="10469937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C099-33FC-4387-A0AD-D5E09BAC69E5}"/>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9B703748-DF38-4D29-AA2B-EF57AE219449}"/>
              </a:ext>
            </a:extLst>
          </p:cNvPr>
          <p:cNvSpPr>
            <a:spLocks noGrp="1"/>
          </p:cNvSpPr>
          <p:nvPr>
            <p:ph idx="1"/>
          </p:nvPr>
        </p:nvSpPr>
        <p:spPr/>
        <p:txBody>
          <a:bodyPr/>
          <a:lstStyle/>
          <a:p>
            <a:r>
              <a:rPr lang="en-US" sz="3600" dirty="0"/>
              <a:t>Read our blog post, ‘Self-assessment tools: knowing me, knowing what to do’ </a:t>
            </a:r>
            <a:r>
              <a:rPr lang="en-US" sz="3600" dirty="0">
                <a:hlinkClick r:id="rId2"/>
              </a:rPr>
              <a:t>https://www.liverpool.ac.uk/researcher/prosper/blog/prosper/self-assessment-tools/</a:t>
            </a:r>
            <a:r>
              <a:rPr lang="en-US" sz="3600" dirty="0"/>
              <a:t> </a:t>
            </a:r>
            <a:endParaRPr lang="en-GB" sz="3600" dirty="0"/>
          </a:p>
          <a:p>
            <a:r>
              <a:rPr lang="en-GB" sz="3600" dirty="0"/>
              <a:t>Pick a self-assessment tool and try it out. </a:t>
            </a:r>
          </a:p>
          <a:p>
            <a:r>
              <a:rPr lang="en-GB" sz="3600" dirty="0"/>
              <a:t>Reflect on the findings. - You thought you were an introvert, but your findings suggest otherwise? Have a think about the output of the self-assessment tool you used.</a:t>
            </a:r>
          </a:p>
          <a:p>
            <a:r>
              <a:rPr lang="en-GB" sz="3600" dirty="0"/>
              <a:t>Ask a friend. – Not sure where your strengths lie? Try asking a friend, family member or colleague, or why not all three?</a:t>
            </a:r>
          </a:p>
          <a:p>
            <a:r>
              <a:rPr lang="en-GB" sz="3600" dirty="0"/>
              <a:t>Find a buddy.– Find a buddy who’s also interested in learning more about themselves, discuss what you’ve been finding out about yourself via self-assessment tools with them.</a:t>
            </a:r>
          </a:p>
          <a:p>
            <a:r>
              <a:rPr lang="en-GB" sz="3600" dirty="0"/>
              <a:t>Apply your findings.– Now you’ve got a clearer idea of what’s important to you, use this to help develop your career. Look for opportunities to try things out in your role or beyond it.</a:t>
            </a:r>
          </a:p>
          <a:p>
            <a:endParaRPr lang="en-GB" sz="2800" dirty="0"/>
          </a:p>
        </p:txBody>
      </p:sp>
    </p:spTree>
    <p:extLst>
      <p:ext uri="{BB962C8B-B14F-4D97-AF65-F5344CB8AC3E}">
        <p14:creationId xmlns:p14="http://schemas.microsoft.com/office/powerpoint/2010/main" val="2811674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BA12-5A98-41E5-8F56-50139CE45CD1}"/>
              </a:ext>
            </a:extLst>
          </p:cNvPr>
          <p:cNvSpPr>
            <a:spLocks noGrp="1"/>
          </p:cNvSpPr>
          <p:nvPr>
            <p:ph type="title"/>
          </p:nvPr>
        </p:nvSpPr>
        <p:spPr/>
        <p:txBody>
          <a:bodyPr/>
          <a:lstStyle/>
          <a:p>
            <a:r>
              <a:rPr lang="en-GB" sz="4400" b="0" dirty="0"/>
              <a:t>From </a:t>
            </a:r>
            <a:r>
              <a:rPr lang="en-GB" sz="4400" b="0" dirty="0">
                <a:hlinkClick r:id="rId3"/>
              </a:rPr>
              <a:t>https://theprofessorisin.com/2017/09/04/careering-toward-authenticity-postac-post-by-karen-cardozo/</a:t>
            </a:r>
            <a:r>
              <a:rPr lang="en-GB" sz="4400" b="0" dirty="0"/>
              <a:t> </a:t>
            </a:r>
          </a:p>
        </p:txBody>
      </p:sp>
      <p:sp>
        <p:nvSpPr>
          <p:cNvPr id="3" name="Text Placeholder 2">
            <a:extLst>
              <a:ext uri="{FF2B5EF4-FFF2-40B4-BE49-F238E27FC236}">
                <a16:creationId xmlns:a16="http://schemas.microsoft.com/office/drawing/2014/main" id="{D4A15A65-0CF0-46A1-9137-08260BD83A5F}"/>
              </a:ext>
            </a:extLst>
          </p:cNvPr>
          <p:cNvSpPr>
            <a:spLocks noGrp="1"/>
          </p:cNvSpPr>
          <p:nvPr>
            <p:ph type="body" sz="quarter" idx="1"/>
          </p:nvPr>
        </p:nvSpPr>
        <p:spPr>
          <a:xfrm>
            <a:off x="2414458" y="4806000"/>
            <a:ext cx="18619200" cy="4104000"/>
          </a:xfrm>
        </p:spPr>
        <p:txBody>
          <a:bodyPr/>
          <a:lstStyle/>
          <a:p>
            <a:r>
              <a:rPr lang="en-GB" dirty="0"/>
              <a:t>‘</a:t>
            </a:r>
            <a:r>
              <a:rPr lang="en-GB" b="1" dirty="0"/>
              <a:t>we must reframe the concept of a career—not as a singular outcome, but as a lifelong practice of recalibration</a:t>
            </a:r>
            <a:r>
              <a:rPr lang="en-GB" dirty="0"/>
              <a:t> that allows you to stay in your sweet spot, where you can freely contribute your unique gifts to the world.’</a:t>
            </a:r>
          </a:p>
        </p:txBody>
      </p:sp>
    </p:spTree>
    <p:extLst>
      <p:ext uri="{BB962C8B-B14F-4D97-AF65-F5344CB8AC3E}">
        <p14:creationId xmlns:p14="http://schemas.microsoft.com/office/powerpoint/2010/main" val="219238401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1341595" y="3404631"/>
            <a:ext cx="19390665" cy="5940088"/>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Thank you for you time! </a:t>
            </a:r>
          </a:p>
          <a:p>
            <a:pPr algn="l"/>
            <a:endParaRPr lang="en-GB" sz="6000" b="0" dirty="0">
              <a:latin typeface="Arial" panose="020B0604020202020204" pitchFamily="34" charset="0"/>
              <a:cs typeface="Arial" panose="020B0604020202020204" pitchFamily="34" charset="0"/>
            </a:endParaRPr>
          </a:p>
          <a:p>
            <a:pPr algn="l"/>
            <a:r>
              <a:rPr lang="en-GB" sz="6000" b="0" dirty="0">
                <a:latin typeface="Arial" panose="020B0604020202020204" pitchFamily="34" charset="0"/>
                <a:cs typeface="Arial" panose="020B0604020202020204" pitchFamily="34" charset="0"/>
              </a:rPr>
              <a:t>For more information, visit: </a:t>
            </a:r>
            <a:r>
              <a:rPr lang="en-GB" sz="6000" b="0" dirty="0">
                <a:solidFill>
                  <a:schemeClr val="tx1"/>
                </a:solidFill>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liv.ac.uk/</a:t>
            </a:r>
            <a:r>
              <a:rPr lang="en-GB" sz="6000" b="0" dirty="0" err="1">
                <a:solidFill>
                  <a:schemeClr val="tx1"/>
                </a:solidFill>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prosperproject</a:t>
            </a:r>
            <a:r>
              <a:rPr lang="en-GB" sz="6000" b="0" dirty="0">
                <a:solidFill>
                  <a:schemeClr val="tx1"/>
                </a:solidFill>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 </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Get in touch: </a:t>
            </a:r>
            <a:r>
              <a:rPr lang="en-GB" sz="60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prosper.postdoc@liverpool.ac.uk</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Follow us on Twitter: @</a:t>
            </a:r>
            <a:r>
              <a:rPr lang="en-GB" sz="6000" b="0" dirty="0" err="1">
                <a:solidFill>
                  <a:schemeClr val="tx1"/>
                </a:solidFill>
                <a:latin typeface="Arial" panose="020B0604020202020204" pitchFamily="34" charset="0"/>
                <a:cs typeface="Arial" panose="020B0604020202020204" pitchFamily="34" charset="0"/>
              </a:rPr>
              <a:t>ProsperPostdoc</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Visit the Prosper Portal: </a:t>
            </a:r>
            <a:r>
              <a:rPr lang="en-GB" sz="6000" b="0"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https://prosper.liverpool.ac.uk</a:t>
            </a:r>
            <a:r>
              <a:rPr lang="en-GB" sz="6000" b="0" dirty="0">
                <a:solidFill>
                  <a:schemeClr val="tx1"/>
                </a:solidFill>
                <a:latin typeface="Arial" panose="020B0604020202020204" pitchFamily="34" charset="0"/>
                <a:cs typeface="Arial" panose="020B0604020202020204" pitchFamily="34" charset="0"/>
              </a:rPr>
              <a:t> </a:t>
            </a:r>
            <a:endParaRPr lang="en-GB" sz="8000" b="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extLst>
      <p:ext uri="{BB962C8B-B14F-4D97-AF65-F5344CB8AC3E}">
        <p14:creationId xmlns:p14="http://schemas.microsoft.com/office/powerpoint/2010/main" val="76205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25953-C470-469B-B9A3-83341FB56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604" y="947735"/>
            <a:ext cx="10025063" cy="10025063"/>
          </a:xfrm>
          <a:prstGeom prst="rect">
            <a:avLst/>
          </a:prstGeom>
        </p:spPr>
      </p:pic>
    </p:spTree>
    <p:extLst>
      <p:ext uri="{BB962C8B-B14F-4D97-AF65-F5344CB8AC3E}">
        <p14:creationId xmlns:p14="http://schemas.microsoft.com/office/powerpoint/2010/main" val="113190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outcomes</a:t>
            </a:r>
            <a:br>
              <a:rPr lang="en-US" dirty="0"/>
            </a:br>
            <a:endParaRPr lang="en-US" dirty="0"/>
          </a:p>
        </p:txBody>
      </p:sp>
      <p:sp>
        <p:nvSpPr>
          <p:cNvPr id="3" name="Text Placeholder 2"/>
          <p:cNvSpPr>
            <a:spLocks noGrp="1"/>
          </p:cNvSpPr>
          <p:nvPr>
            <p:ph type="body" sz="quarter" idx="1"/>
          </p:nvPr>
        </p:nvSpPr>
        <p:spPr>
          <a:xfrm>
            <a:off x="964800" y="2822713"/>
            <a:ext cx="18619200" cy="6659843"/>
          </a:xfrm>
        </p:spPr>
        <p:txBody>
          <a:bodyPr/>
          <a:lstStyle/>
          <a:p>
            <a:r>
              <a:rPr lang="en-US" dirty="0"/>
              <a:t>What is self-assessment</a:t>
            </a:r>
          </a:p>
          <a:p>
            <a:pPr marL="0" indent="0">
              <a:buNone/>
            </a:pPr>
            <a:endParaRPr lang="en-US" dirty="0"/>
          </a:p>
          <a:p>
            <a:r>
              <a:rPr lang="en-US" dirty="0"/>
              <a:t>Understand why self-assessment is important</a:t>
            </a:r>
          </a:p>
          <a:p>
            <a:endParaRPr lang="en-US" dirty="0"/>
          </a:p>
          <a:p>
            <a:r>
              <a:rPr lang="en-US" dirty="0"/>
              <a:t>Try out a self-assessment task</a:t>
            </a:r>
          </a:p>
          <a:p>
            <a:pPr marL="0" indent="0">
              <a:buSzPct val="75000"/>
              <a:buNone/>
            </a:pPr>
            <a:endParaRPr lang="en-US" dirty="0"/>
          </a:p>
          <a:p>
            <a:pPr>
              <a:buSzPct val="75000"/>
              <a:buBlip>
                <a:blip r:embed="rId3"/>
              </a:buBlip>
            </a:pPr>
            <a:r>
              <a:rPr lang="en-US" dirty="0"/>
              <a:t>Reflect on the findings and plan how to use them</a:t>
            </a:r>
          </a:p>
          <a:p>
            <a:pPr marL="0" indent="0">
              <a:buSzPct val="75000"/>
              <a:buNone/>
            </a:pPr>
            <a:endParaRPr lang="en-US" dirty="0"/>
          </a:p>
        </p:txBody>
      </p:sp>
    </p:spTree>
    <p:extLst>
      <p:ext uri="{BB962C8B-B14F-4D97-AF65-F5344CB8AC3E}">
        <p14:creationId xmlns:p14="http://schemas.microsoft.com/office/powerpoint/2010/main" val="32330524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F072-FD00-49D2-BA45-EEBC79426CEB}"/>
              </a:ext>
            </a:extLst>
          </p:cNvPr>
          <p:cNvSpPr>
            <a:spLocks noGrp="1"/>
          </p:cNvSpPr>
          <p:nvPr>
            <p:ph type="title"/>
          </p:nvPr>
        </p:nvSpPr>
        <p:spPr/>
        <p:txBody>
          <a:bodyPr/>
          <a:lstStyle/>
          <a:p>
            <a:r>
              <a:rPr lang="en-GB" dirty="0"/>
              <a:t>Poll</a:t>
            </a:r>
          </a:p>
        </p:txBody>
      </p:sp>
      <p:sp>
        <p:nvSpPr>
          <p:cNvPr id="3" name="Text Placeholder 2">
            <a:extLst>
              <a:ext uri="{FF2B5EF4-FFF2-40B4-BE49-F238E27FC236}">
                <a16:creationId xmlns:a16="http://schemas.microsoft.com/office/drawing/2014/main" id="{875DEB66-36E4-41AF-AD35-AB49F5F70DCF}"/>
              </a:ext>
            </a:extLst>
          </p:cNvPr>
          <p:cNvSpPr>
            <a:spLocks noGrp="1"/>
          </p:cNvSpPr>
          <p:nvPr>
            <p:ph type="body" sz="quarter" idx="1"/>
          </p:nvPr>
        </p:nvSpPr>
        <p:spPr>
          <a:xfrm>
            <a:off x="965400" y="5108873"/>
            <a:ext cx="22453200" cy="2338527"/>
          </a:xfrm>
        </p:spPr>
        <p:txBody>
          <a:bodyPr/>
          <a:lstStyle/>
          <a:p>
            <a:r>
              <a:rPr lang="en-GB" dirty="0"/>
              <a:t>Q: Do you expect to be happy in your career?</a:t>
            </a:r>
          </a:p>
        </p:txBody>
      </p:sp>
    </p:spTree>
    <p:extLst>
      <p:ext uri="{BB962C8B-B14F-4D97-AF65-F5344CB8AC3E}">
        <p14:creationId xmlns:p14="http://schemas.microsoft.com/office/powerpoint/2010/main" val="3938659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DFE7-595C-4893-BEAD-3EB0CCF45334}"/>
              </a:ext>
            </a:extLst>
          </p:cNvPr>
          <p:cNvSpPr>
            <a:spLocks noGrp="1"/>
          </p:cNvSpPr>
          <p:nvPr>
            <p:ph type="title"/>
          </p:nvPr>
        </p:nvSpPr>
        <p:spPr/>
        <p:txBody>
          <a:bodyPr/>
          <a:lstStyle/>
          <a:p>
            <a:r>
              <a:rPr lang="en-GB" dirty="0"/>
              <a:t>Ikigai </a:t>
            </a:r>
            <a:r>
              <a:rPr lang="en-GB" b="0" dirty="0"/>
              <a:t>– a Japanese have a word which encapsulates the concept of a fulfilling life- a reason for being rather than simply a job. </a:t>
            </a:r>
            <a:endParaRPr lang="en-GB" dirty="0"/>
          </a:p>
        </p:txBody>
      </p:sp>
      <p:pic>
        <p:nvPicPr>
          <p:cNvPr id="4" name="Picture 3">
            <a:extLst>
              <a:ext uri="{FF2B5EF4-FFF2-40B4-BE49-F238E27FC236}">
                <a16:creationId xmlns:a16="http://schemas.microsoft.com/office/drawing/2014/main" id="{1BB74AD9-6EE2-4E10-8820-A73847EDF83F}"/>
              </a:ext>
            </a:extLst>
          </p:cNvPr>
          <p:cNvPicPr>
            <a:picLocks noChangeAspect="1"/>
          </p:cNvPicPr>
          <p:nvPr/>
        </p:nvPicPr>
        <p:blipFill>
          <a:blip r:embed="rId3"/>
          <a:stretch>
            <a:fillRect/>
          </a:stretch>
        </p:blipFill>
        <p:spPr>
          <a:xfrm>
            <a:off x="894138" y="2134683"/>
            <a:ext cx="14226916" cy="11464407"/>
          </a:xfrm>
          <a:prstGeom prst="rect">
            <a:avLst/>
          </a:prstGeom>
        </p:spPr>
      </p:pic>
      <p:sp>
        <p:nvSpPr>
          <p:cNvPr id="5" name="TextBox 4">
            <a:extLst>
              <a:ext uri="{FF2B5EF4-FFF2-40B4-BE49-F238E27FC236}">
                <a16:creationId xmlns:a16="http://schemas.microsoft.com/office/drawing/2014/main" id="{76FE6A20-F871-4F94-860A-406A0635FB74}"/>
              </a:ext>
            </a:extLst>
          </p:cNvPr>
          <p:cNvSpPr txBox="1"/>
          <p:nvPr/>
        </p:nvSpPr>
        <p:spPr>
          <a:xfrm>
            <a:off x="17569779" y="5527311"/>
            <a:ext cx="5858933"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Definition </a:t>
            </a:r>
            <a:r>
              <a:rPr lang="en-GB" b="0" dirty="0">
                <a:latin typeface="Arial" panose="020B0604020202020204" pitchFamily="34" charset="0"/>
                <a:cs typeface="Arial" panose="020B0604020202020204" pitchFamily="34" charset="0"/>
              </a:rPr>
              <a:t>from </a:t>
            </a:r>
            <a:r>
              <a:rPr lang="en-GB" b="0" dirty="0">
                <a:latin typeface="Arial" panose="020B0604020202020204" pitchFamily="34" charset="0"/>
                <a:cs typeface="Arial" panose="020B0604020202020204" pitchFamily="34" charset="0"/>
                <a:hlinkClick r:id="rId4"/>
              </a:rPr>
              <a:t>https://thecareercatalyst.co.uk/ikigai-how-to-decide-if-a-job-is-right-for-you/</a:t>
            </a:r>
            <a:r>
              <a:rPr lang="en-GB" b="0" dirty="0">
                <a:latin typeface="Arial" panose="020B0604020202020204" pitchFamily="34" charset="0"/>
                <a:cs typeface="Arial" panose="020B0604020202020204" pitchFamily="34" charset="0"/>
              </a:rPr>
              <a:t> </a:t>
            </a:r>
            <a:endPar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r>
              <a:rPr lang="en-GB" b="0" dirty="0">
                <a:latin typeface="Arial" panose="020B0604020202020204" pitchFamily="34" charset="0"/>
                <a:cs typeface="Arial" panose="020B0604020202020204" pitchFamily="34" charset="0"/>
              </a:rPr>
              <a:t>Image from </a:t>
            </a:r>
            <a:r>
              <a:rPr lang="en-GB" b="0" dirty="0">
                <a:latin typeface="Arial" panose="020B0604020202020204" pitchFamily="34" charset="0"/>
                <a:cs typeface="Arial" panose="020B0604020202020204" pitchFamily="34" charset="0"/>
                <a:hlinkClick r:id="rId5"/>
              </a:rPr>
              <a:t>https://medium.com/org-hacking/when-do-you-feel-ikigai-35e310269cb9</a:t>
            </a:r>
            <a:r>
              <a:rPr lang="en-GB" b="0" dirty="0">
                <a:latin typeface="Arial" panose="020B0604020202020204" pitchFamily="34" charset="0"/>
                <a:cs typeface="Arial" panose="020B0604020202020204" pitchFamily="34" charset="0"/>
              </a:rPr>
              <a:t> </a:t>
            </a:r>
            <a:endPar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0270610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CEA1C-1B6D-47A3-80CE-63A7917728A4}"/>
              </a:ext>
            </a:extLst>
          </p:cNvPr>
          <p:cNvSpPr/>
          <p:nvPr/>
        </p:nvSpPr>
        <p:spPr>
          <a:xfrm>
            <a:off x="3746810" y="2846254"/>
            <a:ext cx="13693697" cy="4861932"/>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193B174F-B851-40A1-9A05-DE7E6D3F76A7}"/>
              </a:ext>
            </a:extLst>
          </p:cNvPr>
          <p:cNvSpPr>
            <a:spLocks noGrp="1"/>
          </p:cNvSpPr>
          <p:nvPr>
            <p:ph type="title"/>
          </p:nvPr>
        </p:nvSpPr>
        <p:spPr/>
        <p:txBody>
          <a:bodyPr/>
          <a:lstStyle/>
          <a:p>
            <a:r>
              <a:rPr lang="en-GB" dirty="0"/>
              <a:t>Or put another way…</a:t>
            </a:r>
          </a:p>
        </p:txBody>
      </p:sp>
      <p:sp>
        <p:nvSpPr>
          <p:cNvPr id="3" name="Text Placeholder 2">
            <a:extLst>
              <a:ext uri="{FF2B5EF4-FFF2-40B4-BE49-F238E27FC236}">
                <a16:creationId xmlns:a16="http://schemas.microsoft.com/office/drawing/2014/main" id="{0C70CECF-E858-4BB6-9FA5-3A0FA2E35D9A}"/>
              </a:ext>
            </a:extLst>
          </p:cNvPr>
          <p:cNvSpPr>
            <a:spLocks noGrp="1"/>
          </p:cNvSpPr>
          <p:nvPr>
            <p:ph type="body" sz="quarter" idx="1"/>
          </p:nvPr>
        </p:nvSpPr>
        <p:spPr>
          <a:xfrm>
            <a:off x="1449658" y="3536078"/>
            <a:ext cx="18134341" cy="6643844"/>
          </a:xfrm>
        </p:spPr>
        <p:txBody>
          <a:bodyPr/>
          <a:lstStyle/>
          <a:p>
            <a:pPr algn="ctr"/>
            <a:r>
              <a:rPr lang="en-GB" dirty="0">
                <a:solidFill>
                  <a:schemeClr val="bg1"/>
                </a:solidFill>
              </a:rPr>
              <a:t>‘All work is a deal</a:t>
            </a:r>
          </a:p>
          <a:p>
            <a:pPr algn="ctr"/>
            <a:r>
              <a:rPr lang="en-GB" dirty="0">
                <a:solidFill>
                  <a:schemeClr val="bg1"/>
                </a:solidFill>
              </a:rPr>
              <a:t>between what you want out of life</a:t>
            </a:r>
          </a:p>
          <a:p>
            <a:pPr algn="ctr"/>
            <a:r>
              <a:rPr lang="en-GB" dirty="0">
                <a:solidFill>
                  <a:schemeClr val="bg1"/>
                </a:solidFill>
              </a:rPr>
              <a:t>and what an employer</a:t>
            </a:r>
          </a:p>
          <a:p>
            <a:pPr algn="ctr"/>
            <a:r>
              <a:rPr lang="en-GB" dirty="0">
                <a:solidFill>
                  <a:schemeClr val="bg1"/>
                </a:solidFill>
              </a:rPr>
              <a:t>wants out of you.’</a:t>
            </a:r>
          </a:p>
          <a:p>
            <a:endParaRPr lang="en-GB" dirty="0"/>
          </a:p>
          <a:p>
            <a:endParaRPr lang="en-GB" dirty="0"/>
          </a:p>
          <a:p>
            <a:pPr algn="r"/>
            <a:r>
              <a:rPr lang="en-GB" sz="5400" dirty="0"/>
              <a:t>From ‘How to get a job you love’ by John Lees, p.47</a:t>
            </a:r>
          </a:p>
        </p:txBody>
      </p:sp>
    </p:spTree>
    <p:extLst>
      <p:ext uri="{BB962C8B-B14F-4D97-AF65-F5344CB8AC3E}">
        <p14:creationId xmlns:p14="http://schemas.microsoft.com/office/powerpoint/2010/main" val="2532061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D668DE-F930-4E2D-A47C-1549766B14BC}"/>
              </a:ext>
            </a:extLst>
          </p:cNvPr>
          <p:cNvSpPr>
            <a:spLocks noGrp="1"/>
          </p:cNvSpPr>
          <p:nvPr>
            <p:ph type="body" sz="quarter" idx="1"/>
          </p:nvPr>
        </p:nvSpPr>
        <p:spPr/>
        <p:txBody>
          <a:bodyPr/>
          <a:lstStyle/>
          <a:p>
            <a:r>
              <a:rPr lang="en-GB" b="1" dirty="0"/>
              <a:t>Self-assessment – what is it and why bother? </a:t>
            </a:r>
          </a:p>
        </p:txBody>
      </p:sp>
    </p:spTree>
    <p:extLst>
      <p:ext uri="{BB962C8B-B14F-4D97-AF65-F5344CB8AC3E}">
        <p14:creationId xmlns:p14="http://schemas.microsoft.com/office/powerpoint/2010/main" val="181169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F65-8216-48EA-8E6C-6E6112E6EB37}"/>
              </a:ext>
            </a:extLst>
          </p:cNvPr>
          <p:cNvSpPr>
            <a:spLocks noGrp="1"/>
          </p:cNvSpPr>
          <p:nvPr>
            <p:ph type="title"/>
          </p:nvPr>
        </p:nvSpPr>
        <p:spPr>
          <a:xfrm>
            <a:off x="965400" y="755794"/>
            <a:ext cx="22453200" cy="2225024"/>
          </a:xfrm>
        </p:spPr>
        <p:txBody>
          <a:bodyPr/>
          <a:lstStyle/>
          <a:p>
            <a:r>
              <a:rPr lang="en-GB" sz="6000" dirty="0"/>
              <a:t>It’s a bit like finding a partner</a:t>
            </a:r>
          </a:p>
        </p:txBody>
      </p:sp>
      <p:sp>
        <p:nvSpPr>
          <p:cNvPr id="6" name="Text Placeholder 2">
            <a:extLst>
              <a:ext uri="{FF2B5EF4-FFF2-40B4-BE49-F238E27FC236}">
                <a16:creationId xmlns:a16="http://schemas.microsoft.com/office/drawing/2014/main" id="{118895C5-39C8-4ABA-931C-F4546CD5F126}"/>
              </a:ext>
            </a:extLst>
          </p:cNvPr>
          <p:cNvSpPr txBox="1">
            <a:spLocks/>
          </p:cNvSpPr>
          <p:nvPr/>
        </p:nvSpPr>
        <p:spPr>
          <a:xfrm>
            <a:off x="866504" y="2182432"/>
            <a:ext cx="14869932" cy="72726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3600" dirty="0"/>
              <a:t>‘Wanted – A young </a:t>
            </a:r>
            <a:r>
              <a:rPr lang="en-GB" sz="3600" dirty="0">
                <a:solidFill>
                  <a:schemeClr val="bg1"/>
                </a:solidFill>
                <a:highlight>
                  <a:srgbClr val="59595A"/>
                </a:highlight>
              </a:rPr>
              <a:t>lady, about 17 or 21 years of age</a:t>
            </a:r>
            <a:r>
              <a:rPr lang="en-GB" sz="3600" dirty="0"/>
              <a:t>, as a wife; she must be well acquainted with the necessary accomplishments of such; she must understand washing and ironing, baking bread, making good coffee, roasting beef, veal etc, boning a fowl, broiling a fish, making tarts, plum-puddings and desserts of all kinds, preserving fruits and pickles, expert with the needle, keeping a clean and snug house; must know reading, writing and arithmetic; never been in the habit of attending the ball-rooms; she must have been taught true and genuine principles of religion, and a member in a church of good standing. She must not be addicted to making too free use of her tongue, such as repeating any report that is injurious to her neighbour; or using taunting language to any person about her house, Any Lady finding herself in possession of the above accomplishments will be please address to ALPHONSO.’</a:t>
            </a:r>
          </a:p>
        </p:txBody>
      </p:sp>
      <p:sp>
        <p:nvSpPr>
          <p:cNvPr id="9" name="Rectangle 8">
            <a:extLst>
              <a:ext uri="{FF2B5EF4-FFF2-40B4-BE49-F238E27FC236}">
                <a16:creationId xmlns:a16="http://schemas.microsoft.com/office/drawing/2014/main" id="{FCFA969E-C54D-47D0-AD49-4C86B443E730}"/>
              </a:ext>
            </a:extLst>
          </p:cNvPr>
          <p:cNvSpPr/>
          <p:nvPr/>
        </p:nvSpPr>
        <p:spPr>
          <a:xfrm>
            <a:off x="16949854" y="3397680"/>
            <a:ext cx="7092175" cy="4572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EF0F4A12-8EF7-4AC1-98BF-520D5BB7D6E0}"/>
              </a:ext>
            </a:extLst>
          </p:cNvPr>
          <p:cNvSpPr txBox="1"/>
          <p:nvPr/>
        </p:nvSpPr>
        <p:spPr>
          <a:xfrm>
            <a:off x="17167509" y="3435105"/>
            <a:ext cx="68745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en-GB" sz="3600" dirty="0">
                <a:solidFill>
                  <a:schemeClr val="bg1"/>
                </a:solidFill>
                <a:latin typeface="Arial" panose="020B0604020202020204" pitchFamily="34" charset="0"/>
                <a:cs typeface="Arial" panose="020B0604020202020204" pitchFamily="34" charset="0"/>
              </a:rPr>
              <a:t>Personal attributes</a:t>
            </a:r>
          </a:p>
          <a:p>
            <a:pPr marL="571500" indent="-571500" algn="l">
              <a:buFont typeface="Arial" panose="020B0604020202020204" pitchFamily="34" charset="0"/>
              <a:buChar char="•"/>
            </a:pPr>
            <a:r>
              <a:rPr lang="en-GB" sz="3600" dirty="0">
                <a:solidFill>
                  <a:schemeClr val="tx1"/>
                </a:solidFill>
                <a:latin typeface="Arial" panose="020B0604020202020204" pitchFamily="34" charset="0"/>
                <a:cs typeface="Arial" panose="020B0604020202020204" pitchFamily="34" charset="0"/>
              </a:rPr>
              <a:t>Skills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solidFill>
                  <a:schemeClr val="tx1"/>
                </a:solidFill>
                <a:latin typeface="Arial" panose="020B0604020202020204" pitchFamily="34" charset="0"/>
                <a:cs typeface="Arial" panose="020B0604020202020204" pitchFamily="34" charset="0"/>
              </a:rPr>
              <a:t>Social aspect/interactions with others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6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rPr>
              <a:t>Hobbies</a:t>
            </a:r>
          </a:p>
          <a:p>
            <a:pPr marL="571500" marR="0" indent="-5715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3600" dirty="0">
                <a:latin typeface="Arial" panose="020B0604020202020204" pitchFamily="34" charset="0"/>
                <a:cs typeface="Arial" panose="020B0604020202020204" pitchFamily="34" charset="0"/>
              </a:rPr>
              <a:t>Person qualities/values</a:t>
            </a:r>
          </a:p>
          <a:p>
            <a:pPr marL="571500" indent="-571500" algn="l">
              <a:buFont typeface="Arial" panose="020B0604020202020204" pitchFamily="34" charset="0"/>
              <a:buChar char="•"/>
            </a:pPr>
            <a:r>
              <a:rPr lang="en-GB" sz="3600" dirty="0">
                <a:latin typeface="Arial" panose="020B0604020202020204" pitchFamily="34" charset="0"/>
                <a:cs typeface="Arial" panose="020B0604020202020204" pitchFamily="34" charset="0"/>
              </a:rPr>
              <a:t>Acceptable point of compromise</a:t>
            </a:r>
            <a:endParaRPr lang="en-GB" dirty="0">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7DE6B69C-5997-40E5-A919-AE45419499C4}"/>
              </a:ext>
            </a:extLst>
          </p:cNvPr>
          <p:cNvSpPr>
            <a:spLocks noGrp="1"/>
          </p:cNvSpPr>
          <p:nvPr>
            <p:ph type="body" sz="quarter" idx="1"/>
          </p:nvPr>
        </p:nvSpPr>
        <p:spPr>
          <a:xfrm>
            <a:off x="866504" y="9684159"/>
            <a:ext cx="14771636" cy="798386"/>
          </a:xfrm>
        </p:spPr>
        <p:txBody>
          <a:bodyPr/>
          <a:lstStyle/>
          <a:p>
            <a:r>
              <a:rPr lang="en-GB" sz="4000" dirty="0"/>
              <a:t>‘N.B. He is bald, but will wear a wig if the lady wishes’ </a:t>
            </a:r>
          </a:p>
        </p:txBody>
      </p:sp>
      <p:sp>
        <p:nvSpPr>
          <p:cNvPr id="12" name="TextBox 11">
            <a:extLst>
              <a:ext uri="{FF2B5EF4-FFF2-40B4-BE49-F238E27FC236}">
                <a16:creationId xmlns:a16="http://schemas.microsoft.com/office/drawing/2014/main" id="{2D0E0E8A-83E1-4FD3-88F7-C4647ECB6B34}"/>
              </a:ext>
            </a:extLst>
          </p:cNvPr>
          <p:cNvSpPr txBox="1"/>
          <p:nvPr/>
        </p:nvSpPr>
        <p:spPr>
          <a:xfrm>
            <a:off x="14355336" y="619873"/>
            <a:ext cx="968669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Taken from </a:t>
            </a:r>
            <a:r>
              <a:rPr lang="en-GB" sz="2000" b="0" dirty="0">
                <a:latin typeface="Arial" panose="020B0604020202020204" pitchFamily="34" charset="0"/>
                <a:cs typeface="Arial" panose="020B0604020202020204" pitchFamily="34" charset="0"/>
                <a:hlinkClick r:id="rId2"/>
              </a:rPr>
              <a:t>https://www.findmypast.co.uk/blog/discoveries/lonely-hearts-ads</a:t>
            </a:r>
            <a:r>
              <a:rPr lang="en-GB" sz="2000" b="0" dirty="0">
                <a:latin typeface="Arial" panose="020B0604020202020204" pitchFamily="34" charset="0"/>
                <a:cs typeface="Arial" panose="020B0604020202020204" pitchFamily="34" charset="0"/>
              </a:rPr>
              <a:t>, Chester Chronicle, 30/08/1816 and Bath Chronicle and Weekly Gazette, 02/05/1850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55974423"/>
      </p:ext>
    </p:extLst>
  </p:cSld>
  <p:clrMapOvr>
    <a:masterClrMapping/>
  </p:clrMapOvr>
  <p:transition spd="med"/>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6AB05CBEB3948BE386F80BF0A736A" ma:contentTypeVersion="12" ma:contentTypeDescription="Create a new document." ma:contentTypeScope="" ma:versionID="685a212cc13f182df9ec648cd92f5363">
  <xsd:schema xmlns:xsd="http://www.w3.org/2001/XMLSchema" xmlns:xs="http://www.w3.org/2001/XMLSchema" xmlns:p="http://schemas.microsoft.com/office/2006/metadata/properties" xmlns:ns2="aab92160-6433-4cf9-898d-8e345779b200" xmlns:ns3="011834d0-8270-41ea-b441-f4017315666b" targetNamespace="http://schemas.microsoft.com/office/2006/metadata/properties" ma:root="true" ma:fieldsID="d43c00c129455d63251a3a8c438f55c6" ns2:_="" ns3:_="">
    <xsd:import namespace="aab92160-6433-4cf9-898d-8e345779b200"/>
    <xsd:import namespace="011834d0-8270-41ea-b441-f401731566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92160-6433-4cf9-898d-8e345779b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1834d0-8270-41ea-b441-f401731566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3E21AD-939D-4D80-99F2-00DA9686C1F9}"/>
</file>

<file path=customXml/itemProps2.xml><?xml version="1.0" encoding="utf-8"?>
<ds:datastoreItem xmlns:ds="http://schemas.openxmlformats.org/officeDocument/2006/customXml" ds:itemID="{C1BE4AC1-3E72-458B-8982-AA19EDF7E3D0}"/>
</file>

<file path=customXml/itemProps3.xml><?xml version="1.0" encoding="utf-8"?>
<ds:datastoreItem xmlns:ds="http://schemas.openxmlformats.org/officeDocument/2006/customXml" ds:itemID="{01F49843-E31D-4297-847C-E25AFC0F315C}"/>
</file>

<file path=docProps/app.xml><?xml version="1.0" encoding="utf-8"?>
<Properties xmlns="http://schemas.openxmlformats.org/officeDocument/2006/extended-properties" xmlns:vt="http://schemas.openxmlformats.org/officeDocument/2006/docPropsVTypes">
  <TotalTime>2968</TotalTime>
  <Words>3109</Words>
  <Application>Microsoft Office PowerPoint</Application>
  <PresentationFormat>Custom</PresentationFormat>
  <Paragraphs>174</Paragraphs>
  <Slides>38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CircularStd-Bold</vt:lpstr>
      <vt:lpstr>CircularStd-Book</vt:lpstr>
      <vt:lpstr>Helvetica Neue</vt:lpstr>
      <vt:lpstr>Helvetica Neue Medium</vt:lpstr>
      <vt:lpstr>White</vt:lpstr>
      <vt:lpstr>PowerPoint Presentation</vt:lpstr>
      <vt:lpstr>PowerPoint Presentation</vt:lpstr>
      <vt:lpstr>PowerPoint Presentation</vt:lpstr>
      <vt:lpstr>Session outcomes </vt:lpstr>
      <vt:lpstr>Poll</vt:lpstr>
      <vt:lpstr>Ikigai – a Japanese have a word which encapsulates the concept of a fulfilling life- a reason for being rather than simply a job. </vt:lpstr>
      <vt:lpstr>Or put another way…</vt:lpstr>
      <vt:lpstr>PowerPoint Presentation</vt:lpstr>
      <vt:lpstr>It’s a bit like finding a partner</vt:lpstr>
      <vt:lpstr>It’s a bit like finding a partner</vt:lpstr>
      <vt:lpstr>It’s a bit like finding a partner</vt:lpstr>
      <vt:lpstr>It’s a bit like finding a partner</vt:lpstr>
      <vt:lpstr>It’s a bit like finding a partner</vt:lpstr>
      <vt:lpstr>PowerPoint Presentation</vt:lpstr>
      <vt:lpstr>Changing the question</vt:lpstr>
      <vt:lpstr>Why bother? To get clarity</vt:lpstr>
      <vt:lpstr>“What might prevent you from exploring job options beyond academia?”</vt:lpstr>
      <vt:lpstr>“What might prevent you from exploring job options beyond academia?”</vt:lpstr>
      <vt:lpstr>PowerPoint Presentation</vt:lpstr>
      <vt:lpstr>From Twitter, 07/07/2021</vt:lpstr>
      <vt:lpstr>Tempting to go straight for specifics</vt:lpstr>
      <vt:lpstr>Excerpt from ‘Shark’s fin and Sichuan pepper a sweet-sour memoir of eating in China’ by Fuchsia Dunlop, p.29-30 published by Ebury press (first published 2008) 2019</vt:lpstr>
      <vt:lpstr>Taken from P S Fiske, 2001,‘Put your science to work: the take-charge career guide for scientists’ John Wiley and Sons,  p.40</vt:lpstr>
      <vt:lpstr>Delay going straight for specifics</vt:lpstr>
      <vt:lpstr>PowerPoint Presentation</vt:lpstr>
      <vt:lpstr>Employers</vt:lpstr>
      <vt:lpstr>Former postdocs who’ve found fulfilling careers</vt:lpstr>
      <vt:lpstr>Former postdocs who’ve found fulfilling careers</vt:lpstr>
      <vt:lpstr>Universities with their postdocs</vt:lpstr>
      <vt:lpstr>PowerPoint Presentation</vt:lpstr>
      <vt:lpstr>Mural</vt:lpstr>
      <vt:lpstr>Mural</vt:lpstr>
      <vt:lpstr>PowerPoint Presentation</vt:lpstr>
      <vt:lpstr>Reflect on your findings and set goals</vt:lpstr>
      <vt:lpstr>What next?</vt:lpstr>
      <vt:lpstr>From https://theprofessorisin.com/2017/09/04/careering-toward-authenticity-postac-post-by-karen-cardozo/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McBride, Fiona [fmcbride]</cp:lastModifiedBy>
  <cp:revision>154</cp:revision>
  <dcterms:modified xsi:type="dcterms:W3CDTF">2021-09-20T16:00:15Z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0x01010012C6AB05CBEB3948BE386F80BF0A736A</vt:lpwstr>
  </property>
</Properties>
</file>