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6"/>
  </p:notesMasterIdLst>
  <p:sldIdLst>
    <p:sldId id="346" r:id="rId6"/>
    <p:sldId id="339" r:id="rId7"/>
    <p:sldId id="338" r:id="rId8"/>
    <p:sldId id="340" r:id="rId9"/>
    <p:sldId id="343" r:id="rId10"/>
    <p:sldId id="261" r:id="rId11"/>
    <p:sldId id="336" r:id="rId12"/>
    <p:sldId id="345" r:id="rId13"/>
    <p:sldId id="342" r:id="rId14"/>
    <p:sldId id="341" r:id="rId15"/>
  </p:sldIdLst>
  <p:sldSz cx="18288000" cy="10287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osis Regular" panose="020B0604020202020204" charset="0"/>
      <p:regular r:id="rId22"/>
    </p:embeddedFont>
    <p:embeddedFont>
      <p:font typeface="Dosis Regular Bold" panose="020B0604020202020204" charset="0"/>
      <p:regular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Bold" panose="00000800000000000000" pitchFamily="2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61"/>
    <a:srgbClr val="4B4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22" autoAdjust="0"/>
  </p:normalViewPr>
  <p:slideViewPr>
    <p:cSldViewPr>
      <p:cViewPr varScale="1">
        <p:scale>
          <a:sx n="42" d="100"/>
          <a:sy n="42" d="100"/>
        </p:scale>
        <p:origin x="43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E7C93-A877-440D-B09D-96750ABE0E5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313AD-E502-4801-BF63-5488E1B0B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put this work into context, in 2019 completed phase 1 of the review.  </a:t>
            </a:r>
          </a:p>
          <a:p>
            <a:endParaRPr lang="en-GB" dirty="0"/>
          </a:p>
          <a:p>
            <a:r>
              <a:rPr lang="en-GB" dirty="0"/>
              <a:t>Developed the Leadership Commitment Framework which underpins our provision </a:t>
            </a:r>
          </a:p>
          <a:p>
            <a:endParaRPr lang="en-GB" dirty="0"/>
          </a:p>
          <a:p>
            <a:r>
              <a:rPr lang="en-GB" dirty="0"/>
              <a:t>New provision created </a:t>
            </a:r>
            <a:r>
              <a:rPr lang="en-GB" b="1" dirty="0"/>
              <a:t>senior leadership capacity </a:t>
            </a:r>
            <a:r>
              <a:rPr lang="en-GB" dirty="0"/>
              <a:t>- at an individual level and at an institutional capacity.</a:t>
            </a:r>
          </a:p>
          <a:p>
            <a:endParaRPr lang="en-GB" dirty="0"/>
          </a:p>
          <a:p>
            <a:r>
              <a:rPr lang="en-GB" dirty="0"/>
              <a:t>Achievements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 cohorts of the Heilbron Programme – completed by 40 colleagues (PS &amp; Academic), ringfenced places for staff from under-rep groups.  Had first alumni meeting of the group recently – clear that they are committed members of our leadership community who are keen to contribute /give back to the Uni – have seen some of them take on areas of significant responsibility at a senior level (Laura - APVC, Lilian &amp; Gita – REC SAT Sub-group Chairs, Rachel – PSF &amp; Campus Shield) and others contribute to our strategic projects (</a:t>
            </a:r>
            <a:r>
              <a:rPr lang="en-GB" dirty="0" err="1"/>
              <a:t>eg</a:t>
            </a:r>
            <a:r>
              <a:rPr lang="en-GB" dirty="0"/>
              <a:t> members of Portfolio Planning Group)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Senior Leadership Induction in its revised format has been in operation for 3 academic years and is valued by colleagues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Effective Leadership Series – offers opportunities to not only new senior leaders but existing members of LF who may not have engaged with </a:t>
            </a:r>
            <a:r>
              <a:rPr lang="en-GB" dirty="0" err="1"/>
              <a:t>devpt</a:t>
            </a:r>
            <a:r>
              <a:rPr lang="en-GB" dirty="0"/>
              <a:t> opportunities over recent years due to the length of tenure in their 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Recommendations within this paper are an </a:t>
            </a:r>
            <a:r>
              <a:rPr lang="en-GB" b="1" dirty="0"/>
              <a:t>evolution</a:t>
            </a:r>
            <a:r>
              <a:rPr lang="en-GB" dirty="0"/>
              <a:t> of this offer and will </a:t>
            </a:r>
            <a:r>
              <a:rPr lang="en-GB" b="1" dirty="0"/>
              <a:t>extend this capacity building </a:t>
            </a:r>
            <a:r>
              <a:rPr lang="en-GB" dirty="0"/>
              <a:t>to the next leadership level down </a:t>
            </a:r>
            <a:r>
              <a:rPr lang="en-GB" dirty="0" err="1"/>
              <a:t>ie</a:t>
            </a:r>
            <a:r>
              <a:rPr lang="en-GB" dirty="0"/>
              <a:t> our senior leaders of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E8EB3-B9EA-49C0-8385-99D197D16B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7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6637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D17FF1F-FED0-4B22-BD9F-40BBC6549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2181"/>
          <a:stretch/>
        </p:blipFill>
        <p:spPr>
          <a:xfrm>
            <a:off x="3554" y="1"/>
            <a:ext cx="18284447" cy="1833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D01FD8-76AD-3068-4733-E639E8614A6A}"/>
              </a:ext>
            </a:extLst>
          </p:cNvPr>
          <p:cNvSpPr/>
          <p:nvPr userDrawn="1"/>
        </p:nvSpPr>
        <p:spPr>
          <a:xfrm>
            <a:off x="0" y="1833074"/>
            <a:ext cx="18288000" cy="8453927"/>
          </a:xfrm>
          <a:prstGeom prst="rect">
            <a:avLst/>
          </a:prstGeom>
          <a:solidFill>
            <a:srgbClr val="252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046696E-0CD3-DA6D-6223-B2EE0BEF0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0000"/>
          <a:stretch/>
        </p:blipFill>
        <p:spPr>
          <a:xfrm>
            <a:off x="5591981" y="4357376"/>
            <a:ext cx="11880000" cy="5940002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6069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D690E-D709-4DB0-9128-3C803CE98BEE}"/>
              </a:ext>
            </a:extLst>
          </p:cNvPr>
          <p:cNvSpPr/>
          <p:nvPr/>
        </p:nvSpPr>
        <p:spPr>
          <a:xfrm>
            <a:off x="914400" y="2095500"/>
            <a:ext cx="117348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8237"/>
              </a:lnSpc>
            </a:pPr>
            <a:r>
              <a:rPr lang="en-US" sz="7101" spc="-283" dirty="0">
                <a:solidFill>
                  <a:srgbClr val="FFFFFF"/>
                </a:solidFill>
                <a:latin typeface="Poppins Bold"/>
              </a:rPr>
              <a:t>Collective Leadership at Liverpool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242DA479-222F-42D1-B5D3-1A2C7E5FEA4A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4741808"/>
            <a:ext cx="3457326" cy="3457312"/>
            <a:chOff x="0" y="0"/>
            <a:chExt cx="6350000" cy="6349975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1891F8B0-B1C3-4B56-A5E3-C7020D2BACF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16">
            <a:extLst>
              <a:ext uri="{FF2B5EF4-FFF2-40B4-BE49-F238E27FC236}">
                <a16:creationId xmlns:a16="http://schemas.microsoft.com/office/drawing/2014/main" id="{48E6E619-913F-4805-AC26-5823BF0325DE}"/>
              </a:ext>
            </a:extLst>
          </p:cNvPr>
          <p:cNvSpPr txBox="1"/>
          <p:nvPr/>
        </p:nvSpPr>
        <p:spPr>
          <a:xfrm>
            <a:off x="-457200" y="8627094"/>
            <a:ext cx="5851937" cy="1535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</a:pPr>
            <a:r>
              <a:rPr lang="en-US" sz="2679" dirty="0">
                <a:solidFill>
                  <a:srgbClr val="FFFFFF"/>
                </a:solidFill>
                <a:latin typeface="Poppins"/>
              </a:rPr>
              <a:t>Hilary Clarke</a:t>
            </a:r>
          </a:p>
          <a:p>
            <a:pPr algn="ctr">
              <a:lnSpc>
                <a:spcPts val="2087"/>
              </a:lnSpc>
            </a:pPr>
            <a:r>
              <a:rPr lang="en-US" sz="1490" dirty="0" err="1">
                <a:solidFill>
                  <a:srgbClr val="FFFFFF"/>
                </a:solidFill>
                <a:latin typeface="Poppins"/>
              </a:rPr>
              <a:t>Organisational</a:t>
            </a:r>
            <a:r>
              <a:rPr lang="en-US" sz="1490" dirty="0">
                <a:solidFill>
                  <a:srgbClr val="FFFFFF"/>
                </a:solidFill>
                <a:latin typeface="Poppins"/>
              </a:rPr>
              <a:t> Developer </a:t>
            </a:r>
          </a:p>
          <a:p>
            <a:pPr algn="ctr">
              <a:lnSpc>
                <a:spcPts val="2087"/>
              </a:lnSpc>
            </a:pPr>
            <a:r>
              <a:rPr lang="en-US" sz="1490" dirty="0">
                <a:solidFill>
                  <a:srgbClr val="FFFFFF"/>
                </a:solidFill>
                <a:latin typeface="Poppins"/>
              </a:rPr>
              <a:t>The Academy</a:t>
            </a:r>
          </a:p>
          <a:p>
            <a:pPr algn="ctr">
              <a:lnSpc>
                <a:spcPts val="2087"/>
              </a:lnSpc>
            </a:pPr>
            <a:r>
              <a:rPr lang="en-US" sz="1490" dirty="0">
                <a:solidFill>
                  <a:srgbClr val="FFFFFF"/>
                </a:solidFill>
                <a:latin typeface="Poppins"/>
              </a:rPr>
              <a:t>UoL</a:t>
            </a:r>
          </a:p>
          <a:p>
            <a:pPr algn="ctr">
              <a:lnSpc>
                <a:spcPts val="2087"/>
              </a:lnSpc>
            </a:pPr>
            <a:endParaRPr lang="en-US" sz="1490" dirty="0">
              <a:solidFill>
                <a:srgbClr val="FFFFFF"/>
              </a:solidFill>
              <a:latin typeface="Poppi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48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3E21-46B5-4A57-A6B8-10D7970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87800" cy="3116262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Collective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68ED-CA46-42AC-A937-AB44422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695700"/>
            <a:ext cx="16002000" cy="5638800"/>
          </a:xfrm>
        </p:spPr>
        <p:txBody>
          <a:bodyPr/>
          <a:lstStyle/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Any Questions?</a:t>
            </a: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Thank you for listening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4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3E21-46B5-4A57-A6B8-10D7970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87800" cy="3116262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What is Collective Leadership?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68ED-CA46-42AC-A937-AB44422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695700"/>
            <a:ext cx="160020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Collective leadership is what happens when several leaders with complementary strengths, who share common high values and character are then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focussed on a compelling purpose and vision,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 who combine to provide direction among a company of people and contribute to their success.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8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3E21-46B5-4A57-A6B8-10D7970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87800" cy="3116262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How does Collective Leadership contribute to Team Cohesion, Innovation and effectiveness?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68ED-CA46-42AC-A937-AB44422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695700"/>
            <a:ext cx="16611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A good leader will use the skills and leadership strengths of a team 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to create psychological safety so all team members can bring their 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knowledge, skills, creativity and innovation to be the best they can be.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 This will happen if they are given the conditions to 'thrive’ </a:t>
            </a:r>
          </a:p>
        </p:txBody>
      </p:sp>
    </p:spTree>
    <p:extLst>
      <p:ext uri="{BB962C8B-B14F-4D97-AF65-F5344CB8AC3E}">
        <p14:creationId xmlns:p14="http://schemas.microsoft.com/office/powerpoint/2010/main" val="28980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3E21-46B5-4A57-A6B8-10D7970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87800" cy="2430462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What Strategies can be employed to foster a culture of shared Leadership and accountability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68ED-CA46-42AC-A937-AB44422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933700"/>
            <a:ext cx="16611600" cy="6400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Figure out what your shared leadership passions are?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What’s your collective Why? Do you all know what difference you are making?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Is there the psychological safety in the team?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Is there trust – can we be open and honest / be a critical friend?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Do Leaders advocate for each other?  Is there shared power? Shared Responsibility?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6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3E21-46B5-4A57-A6B8-10D7970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87800" cy="3116262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Collective Leadership at Liverpool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68ED-CA46-42AC-A937-AB44422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695700"/>
            <a:ext cx="16002000" cy="563880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A mixed cohort of leaders spanning traditional boundaries, collaborating to enhance leadership across the institution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Challenges leaders to think and act in new ways, to explore best practice and be part of a growing culture of leadership excellence across the University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6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3320110" y="964501"/>
            <a:ext cx="95539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304799" y="1321362"/>
            <a:ext cx="17068801" cy="1714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4"/>
              </a:lnSpc>
            </a:pPr>
            <a:r>
              <a:rPr lang="en-US" sz="4000" spc="-242" dirty="0">
                <a:solidFill>
                  <a:srgbClr val="FFFFFF"/>
                </a:solidFill>
                <a:latin typeface="Poppins Bold"/>
              </a:rPr>
              <a:t>The learning journey </a:t>
            </a:r>
          </a:p>
          <a:p>
            <a:pPr algn="ctr">
              <a:lnSpc>
                <a:spcPts val="7044"/>
              </a:lnSpc>
            </a:pPr>
            <a:r>
              <a:rPr lang="en-US" sz="4000" spc="-242" dirty="0">
                <a:solidFill>
                  <a:srgbClr val="FFFFFF"/>
                </a:solidFill>
                <a:latin typeface="Poppins Bold"/>
              </a:rPr>
              <a:t>of  our  Collective Leadership </a:t>
            </a:r>
            <a:r>
              <a:rPr lang="en-US" sz="4000" spc="-242" dirty="0" err="1">
                <a:solidFill>
                  <a:srgbClr val="FFFFFF"/>
                </a:solidFill>
                <a:latin typeface="Poppins Bold"/>
              </a:rPr>
              <a:t>programme</a:t>
            </a:r>
            <a:endParaRPr lang="en-US" sz="4000" spc="-242" dirty="0">
              <a:solidFill>
                <a:srgbClr val="FFFFFF"/>
              </a:solidFill>
              <a:latin typeface="Poppins Bold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66662" y="510618"/>
            <a:ext cx="3154957" cy="1312187"/>
            <a:chOff x="0" y="0"/>
            <a:chExt cx="2401811" cy="9989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1824" cy="998982"/>
            </a:xfrm>
            <a:custGeom>
              <a:avLst/>
              <a:gdLst/>
              <a:ahLst/>
              <a:cxnLst/>
              <a:rect l="l" t="t" r="r" b="b"/>
              <a:pathLst>
                <a:path w="2401824" h="998982">
                  <a:moveTo>
                    <a:pt x="0" y="0"/>
                  </a:moveTo>
                  <a:lnTo>
                    <a:pt x="0" y="998982"/>
                  </a:lnTo>
                  <a:lnTo>
                    <a:pt x="2401824" y="998982"/>
                  </a:lnTo>
                  <a:lnTo>
                    <a:pt x="2401824" y="0"/>
                  </a:lnTo>
                  <a:close/>
                </a:path>
              </a:pathLst>
            </a:custGeom>
            <a:blipFill>
              <a:blip r:embed="rId2"/>
              <a:stretch>
                <a:fillRect t="-1707" b="3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6192" t="21528" r="9708" b="30668"/>
          <a:stretch>
            <a:fillRect/>
          </a:stretch>
        </p:blipFill>
        <p:spPr>
          <a:xfrm>
            <a:off x="4160997" y="0"/>
            <a:ext cx="2771738" cy="157549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5400000">
            <a:off x="6789689" y="3903465"/>
            <a:ext cx="1242123" cy="0"/>
          </a:xfrm>
          <a:prstGeom prst="line">
            <a:avLst/>
          </a:prstGeom>
          <a:ln w="114300" cap="flat">
            <a:solidFill>
              <a:srgbClr val="FCA20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5701356" y="3339553"/>
            <a:ext cx="3418789" cy="1082228"/>
            <a:chOff x="0" y="0"/>
            <a:chExt cx="825478" cy="2613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5478" cy="261307"/>
            </a:xfrm>
            <a:custGeom>
              <a:avLst/>
              <a:gdLst/>
              <a:ahLst/>
              <a:cxnLst/>
              <a:rect l="l" t="t" r="r" b="b"/>
              <a:pathLst>
                <a:path w="825478" h="261307">
                  <a:moveTo>
                    <a:pt x="29439" y="0"/>
                  </a:moveTo>
                  <a:lnTo>
                    <a:pt x="796039" y="0"/>
                  </a:lnTo>
                  <a:cubicBezTo>
                    <a:pt x="803847" y="0"/>
                    <a:pt x="811335" y="3102"/>
                    <a:pt x="816856" y="8622"/>
                  </a:cubicBezTo>
                  <a:cubicBezTo>
                    <a:pt x="822376" y="14143"/>
                    <a:pt x="825478" y="21631"/>
                    <a:pt x="825478" y="29439"/>
                  </a:cubicBezTo>
                  <a:lnTo>
                    <a:pt x="825478" y="231869"/>
                  </a:lnTo>
                  <a:cubicBezTo>
                    <a:pt x="825478" y="239676"/>
                    <a:pt x="822376" y="247164"/>
                    <a:pt x="816856" y="252685"/>
                  </a:cubicBezTo>
                  <a:cubicBezTo>
                    <a:pt x="811335" y="258206"/>
                    <a:pt x="803847" y="261307"/>
                    <a:pt x="796039" y="261307"/>
                  </a:cubicBezTo>
                  <a:lnTo>
                    <a:pt x="29439" y="261307"/>
                  </a:lnTo>
                  <a:cubicBezTo>
                    <a:pt x="21631" y="261307"/>
                    <a:pt x="14143" y="258206"/>
                    <a:pt x="8622" y="252685"/>
                  </a:cubicBezTo>
                  <a:cubicBezTo>
                    <a:pt x="3102" y="247164"/>
                    <a:pt x="0" y="239676"/>
                    <a:pt x="0" y="231869"/>
                  </a:cubicBezTo>
                  <a:lnTo>
                    <a:pt x="0" y="29439"/>
                  </a:lnTo>
                  <a:cubicBezTo>
                    <a:pt x="0" y="21631"/>
                    <a:pt x="3102" y="14143"/>
                    <a:pt x="8622" y="8622"/>
                  </a:cubicBezTo>
                  <a:cubicBezTo>
                    <a:pt x="14143" y="3102"/>
                    <a:pt x="21631" y="0"/>
                    <a:pt x="29439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7395" y="4581676"/>
            <a:ext cx="2666709" cy="589336"/>
            <a:chOff x="0" y="0"/>
            <a:chExt cx="3936571" cy="8699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77395" y="5467899"/>
            <a:ext cx="2666709" cy="589336"/>
            <a:chOff x="0" y="0"/>
            <a:chExt cx="3936571" cy="8699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sp>
        <p:nvSpPr>
          <p:cNvPr id="15" name="AutoShape 15"/>
          <p:cNvSpPr/>
          <p:nvPr/>
        </p:nvSpPr>
        <p:spPr>
          <a:xfrm rot="5400000">
            <a:off x="7263742" y="7016231"/>
            <a:ext cx="319791" cy="0"/>
          </a:xfrm>
          <a:prstGeom prst="line">
            <a:avLst/>
          </a:prstGeom>
          <a:ln w="114300" cap="flat">
            <a:solidFill>
              <a:srgbClr val="FCA20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6077395" y="6347054"/>
            <a:ext cx="2666709" cy="589336"/>
            <a:chOff x="0" y="0"/>
            <a:chExt cx="3936571" cy="8699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077395" y="7233277"/>
            <a:ext cx="2666709" cy="589336"/>
            <a:chOff x="0" y="0"/>
            <a:chExt cx="3936571" cy="8699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sp>
        <p:nvSpPr>
          <p:cNvPr id="20" name="AutoShape 20"/>
          <p:cNvSpPr/>
          <p:nvPr/>
        </p:nvSpPr>
        <p:spPr>
          <a:xfrm rot="5400000">
            <a:off x="7275915" y="7925358"/>
            <a:ext cx="319791" cy="0"/>
          </a:xfrm>
          <a:prstGeom prst="line">
            <a:avLst/>
          </a:prstGeom>
          <a:ln w="114300" cap="flat">
            <a:solidFill>
              <a:srgbClr val="FCA20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6077395" y="8119500"/>
            <a:ext cx="2666709" cy="589336"/>
            <a:chOff x="0" y="0"/>
            <a:chExt cx="3936571" cy="8699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sp>
        <p:nvSpPr>
          <p:cNvPr id="23" name="AutoShape 23"/>
          <p:cNvSpPr/>
          <p:nvPr/>
        </p:nvSpPr>
        <p:spPr>
          <a:xfrm rot="5400000">
            <a:off x="7275915" y="8835394"/>
            <a:ext cx="319791" cy="0"/>
          </a:xfrm>
          <a:prstGeom prst="line">
            <a:avLst/>
          </a:prstGeom>
          <a:ln w="66675" cap="flat">
            <a:solidFill>
              <a:srgbClr val="FCA201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4" name="Group 24"/>
          <p:cNvGrpSpPr/>
          <p:nvPr/>
        </p:nvGrpSpPr>
        <p:grpSpPr>
          <a:xfrm>
            <a:off x="6077395" y="9005723"/>
            <a:ext cx="2666709" cy="589336"/>
            <a:chOff x="0" y="0"/>
            <a:chExt cx="3936571" cy="8699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5573322" y="4718487"/>
            <a:ext cx="3674855" cy="31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Introductory session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47435" y="5568522"/>
            <a:ext cx="2926631" cy="45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Leading in the HE environment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73322" y="6487170"/>
            <a:ext cx="3674855" cy="31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Leading authentically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19282" y="7364734"/>
            <a:ext cx="2782937" cy="42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Leading in an inclusive culture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73322" y="8246737"/>
            <a:ext cx="3674855" cy="31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Leading impactful teams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134680" y="4581676"/>
            <a:ext cx="703096" cy="5013383"/>
            <a:chOff x="0" y="0"/>
            <a:chExt cx="169765" cy="121049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9765" cy="1210498"/>
            </a:xfrm>
            <a:custGeom>
              <a:avLst/>
              <a:gdLst/>
              <a:ahLst/>
              <a:cxnLst/>
              <a:rect l="l" t="t" r="r" b="b"/>
              <a:pathLst>
                <a:path w="169765" h="1210498">
                  <a:moveTo>
                    <a:pt x="84882" y="0"/>
                  </a:moveTo>
                  <a:lnTo>
                    <a:pt x="84882" y="0"/>
                  </a:lnTo>
                  <a:cubicBezTo>
                    <a:pt x="131762" y="0"/>
                    <a:pt x="169765" y="38003"/>
                    <a:pt x="169765" y="84882"/>
                  </a:cubicBezTo>
                  <a:lnTo>
                    <a:pt x="169765" y="1125616"/>
                  </a:lnTo>
                  <a:cubicBezTo>
                    <a:pt x="169765" y="1172495"/>
                    <a:pt x="131762" y="1210498"/>
                    <a:pt x="84882" y="1210498"/>
                  </a:cubicBezTo>
                  <a:lnTo>
                    <a:pt x="84882" y="1210498"/>
                  </a:lnTo>
                  <a:cubicBezTo>
                    <a:pt x="38003" y="1210498"/>
                    <a:pt x="0" y="1172495"/>
                    <a:pt x="0" y="1125616"/>
                  </a:cubicBezTo>
                  <a:lnTo>
                    <a:pt x="0" y="84882"/>
                  </a:lnTo>
                  <a:cubicBezTo>
                    <a:pt x="0" y="38003"/>
                    <a:pt x="38003" y="0"/>
                    <a:pt x="84882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rot="5400000">
            <a:off x="7262306" y="5262306"/>
            <a:ext cx="296887" cy="0"/>
          </a:xfrm>
          <a:prstGeom prst="line">
            <a:avLst/>
          </a:prstGeom>
          <a:ln w="114300" cap="flat">
            <a:solidFill>
              <a:srgbClr val="FCA20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5400000">
            <a:off x="7267828" y="6143007"/>
            <a:ext cx="285844" cy="0"/>
          </a:xfrm>
          <a:prstGeom prst="line">
            <a:avLst/>
          </a:prstGeom>
          <a:ln w="114300" cap="flat">
            <a:solidFill>
              <a:srgbClr val="FCA20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>
            <a:off x="2141882" y="3339553"/>
            <a:ext cx="2846363" cy="1082228"/>
            <a:chOff x="0" y="0"/>
            <a:chExt cx="687264" cy="26130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87264" cy="261307"/>
            </a:xfrm>
            <a:custGeom>
              <a:avLst/>
              <a:gdLst/>
              <a:ahLst/>
              <a:cxnLst/>
              <a:rect l="l" t="t" r="r" b="b"/>
              <a:pathLst>
                <a:path w="687264" h="261307">
                  <a:moveTo>
                    <a:pt x="35359" y="0"/>
                  </a:moveTo>
                  <a:lnTo>
                    <a:pt x="651905" y="0"/>
                  </a:lnTo>
                  <a:cubicBezTo>
                    <a:pt x="671433" y="0"/>
                    <a:pt x="687264" y="15831"/>
                    <a:pt x="687264" y="35359"/>
                  </a:cubicBezTo>
                  <a:lnTo>
                    <a:pt x="687264" y="225948"/>
                  </a:lnTo>
                  <a:cubicBezTo>
                    <a:pt x="687264" y="235326"/>
                    <a:pt x="683539" y="244320"/>
                    <a:pt x="676908" y="250951"/>
                  </a:cubicBezTo>
                  <a:cubicBezTo>
                    <a:pt x="670276" y="257582"/>
                    <a:pt x="661283" y="261307"/>
                    <a:pt x="651905" y="261307"/>
                  </a:cubicBezTo>
                  <a:lnTo>
                    <a:pt x="35359" y="261307"/>
                  </a:lnTo>
                  <a:cubicBezTo>
                    <a:pt x="15831" y="261307"/>
                    <a:pt x="0" y="245477"/>
                    <a:pt x="0" y="225948"/>
                  </a:cubicBezTo>
                  <a:lnTo>
                    <a:pt x="0" y="35359"/>
                  </a:lnTo>
                  <a:cubicBezTo>
                    <a:pt x="0" y="25981"/>
                    <a:pt x="3725" y="16988"/>
                    <a:pt x="10356" y="10356"/>
                  </a:cubicBezTo>
                  <a:cubicBezTo>
                    <a:pt x="16988" y="3725"/>
                    <a:pt x="25981" y="0"/>
                    <a:pt x="35359" y="0"/>
                  </a:cubicBezTo>
                  <a:close/>
                </a:path>
              </a:pathLst>
            </a:custGeom>
            <a:solidFill>
              <a:srgbClr val="9A4792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827815" y="3339553"/>
            <a:ext cx="2846363" cy="1082228"/>
            <a:chOff x="0" y="0"/>
            <a:chExt cx="687264" cy="26130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87264" cy="261307"/>
            </a:xfrm>
            <a:custGeom>
              <a:avLst/>
              <a:gdLst/>
              <a:ahLst/>
              <a:cxnLst/>
              <a:rect l="l" t="t" r="r" b="b"/>
              <a:pathLst>
                <a:path w="687264" h="261307">
                  <a:moveTo>
                    <a:pt x="35359" y="0"/>
                  </a:moveTo>
                  <a:lnTo>
                    <a:pt x="651905" y="0"/>
                  </a:lnTo>
                  <a:cubicBezTo>
                    <a:pt x="671433" y="0"/>
                    <a:pt x="687264" y="15831"/>
                    <a:pt x="687264" y="35359"/>
                  </a:cubicBezTo>
                  <a:lnTo>
                    <a:pt x="687264" y="225948"/>
                  </a:lnTo>
                  <a:cubicBezTo>
                    <a:pt x="687264" y="235326"/>
                    <a:pt x="683539" y="244320"/>
                    <a:pt x="676908" y="250951"/>
                  </a:cubicBezTo>
                  <a:cubicBezTo>
                    <a:pt x="670276" y="257582"/>
                    <a:pt x="661283" y="261307"/>
                    <a:pt x="651905" y="261307"/>
                  </a:cubicBezTo>
                  <a:lnTo>
                    <a:pt x="35359" y="261307"/>
                  </a:lnTo>
                  <a:cubicBezTo>
                    <a:pt x="15831" y="261307"/>
                    <a:pt x="0" y="245477"/>
                    <a:pt x="0" y="225948"/>
                  </a:cubicBezTo>
                  <a:lnTo>
                    <a:pt x="0" y="35359"/>
                  </a:lnTo>
                  <a:cubicBezTo>
                    <a:pt x="0" y="25981"/>
                    <a:pt x="3725" y="16988"/>
                    <a:pt x="10356" y="10356"/>
                  </a:cubicBezTo>
                  <a:cubicBezTo>
                    <a:pt x="16988" y="3725"/>
                    <a:pt x="25981" y="0"/>
                    <a:pt x="35359" y="0"/>
                  </a:cubicBezTo>
                  <a:close/>
                </a:path>
              </a:pathLst>
            </a:custGeom>
            <a:solidFill>
              <a:srgbClr val="9A4792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787681" y="5467899"/>
            <a:ext cx="2926631" cy="589336"/>
            <a:chOff x="0" y="0"/>
            <a:chExt cx="3902174" cy="785781"/>
          </a:xfrm>
        </p:grpSpPr>
        <p:grpSp>
          <p:nvGrpSpPr>
            <p:cNvPr id="43" name="Group 43"/>
            <p:cNvGrpSpPr/>
            <p:nvPr/>
          </p:nvGrpSpPr>
          <p:grpSpPr>
            <a:xfrm>
              <a:off x="211852" y="0"/>
              <a:ext cx="3555613" cy="785781"/>
              <a:chOff x="0" y="0"/>
              <a:chExt cx="3936571" cy="86997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3936571" cy="869972"/>
              </a:xfrm>
              <a:custGeom>
                <a:avLst/>
                <a:gdLst/>
                <a:ahLst/>
                <a:cxnLst/>
                <a:rect l="l" t="t" r="r" b="b"/>
                <a:pathLst>
                  <a:path w="3936571" h="869972">
                    <a:moveTo>
                      <a:pt x="3812111" y="59690"/>
                    </a:moveTo>
                    <a:cubicBezTo>
                      <a:pt x="3847671" y="59690"/>
                      <a:pt x="3876881" y="88900"/>
                      <a:pt x="3876881" y="124460"/>
                    </a:cubicBezTo>
                    <a:lnTo>
                      <a:pt x="3876881" y="745512"/>
                    </a:lnTo>
                    <a:cubicBezTo>
                      <a:pt x="3876881" y="781072"/>
                      <a:pt x="3847671" y="810282"/>
                      <a:pt x="3812111" y="810282"/>
                    </a:cubicBezTo>
                    <a:lnTo>
                      <a:pt x="124460" y="810282"/>
                    </a:lnTo>
                    <a:cubicBezTo>
                      <a:pt x="88900" y="810282"/>
                      <a:pt x="59690" y="781072"/>
                      <a:pt x="59690" y="74551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12111" y="59690"/>
                    </a:lnTo>
                    <a:moveTo>
                      <a:pt x="38121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45512"/>
                    </a:lnTo>
                    <a:cubicBezTo>
                      <a:pt x="0" y="814092"/>
                      <a:pt x="55880" y="869972"/>
                      <a:pt x="124460" y="869972"/>
                    </a:cubicBezTo>
                    <a:lnTo>
                      <a:pt x="3812111" y="869972"/>
                    </a:lnTo>
                    <a:cubicBezTo>
                      <a:pt x="3880691" y="869972"/>
                      <a:pt x="3936571" y="814092"/>
                      <a:pt x="3936571" y="745512"/>
                    </a:cubicBezTo>
                    <a:lnTo>
                      <a:pt x="3936571" y="124460"/>
                    </a:lnTo>
                    <a:cubicBezTo>
                      <a:pt x="3936571" y="55880"/>
                      <a:pt x="3880691" y="0"/>
                      <a:pt x="3812111" y="0"/>
                    </a:cubicBezTo>
                    <a:close/>
                  </a:path>
                </a:pathLst>
              </a:custGeom>
              <a:solidFill>
                <a:srgbClr val="9A4792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111938"/>
              <a:ext cx="3902174" cy="628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4"/>
                </a:lnSpc>
              </a:pPr>
              <a:r>
                <a:rPr lang="en-US" sz="2077">
                  <a:solidFill>
                    <a:srgbClr val="FFFFFF"/>
                  </a:solidFill>
                  <a:latin typeface="Dosis Regular"/>
                </a:rPr>
                <a:t>Leading in the HE environment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946570" y="6318779"/>
            <a:ext cx="2666709" cy="589336"/>
            <a:chOff x="0" y="0"/>
            <a:chExt cx="3936571" cy="86997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A4792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9787681" y="6516226"/>
            <a:ext cx="2926631" cy="243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Leading authentically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9917642" y="7199330"/>
            <a:ext cx="2666709" cy="589336"/>
            <a:chOff x="0" y="0"/>
            <a:chExt cx="3936571" cy="86997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A4792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9787681" y="7315090"/>
            <a:ext cx="2926631" cy="45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Leading in an inclusive culture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9917642" y="8110156"/>
            <a:ext cx="2666709" cy="589336"/>
            <a:chOff x="0" y="0"/>
            <a:chExt cx="3936571" cy="86997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A4792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9413569" y="8246737"/>
            <a:ext cx="3674855" cy="31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Leading impactful teams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2080882" y="5467899"/>
            <a:ext cx="2926631" cy="589336"/>
            <a:chOff x="0" y="0"/>
            <a:chExt cx="3902174" cy="785781"/>
          </a:xfrm>
        </p:grpSpPr>
        <p:grpSp>
          <p:nvGrpSpPr>
            <p:cNvPr id="56" name="Group 56"/>
            <p:cNvGrpSpPr/>
            <p:nvPr/>
          </p:nvGrpSpPr>
          <p:grpSpPr>
            <a:xfrm>
              <a:off x="173281" y="0"/>
              <a:ext cx="3555613" cy="785781"/>
              <a:chOff x="0" y="0"/>
              <a:chExt cx="3936571" cy="869972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3936571" cy="869972"/>
              </a:xfrm>
              <a:custGeom>
                <a:avLst/>
                <a:gdLst/>
                <a:ahLst/>
                <a:cxnLst/>
                <a:rect l="l" t="t" r="r" b="b"/>
                <a:pathLst>
                  <a:path w="3936571" h="869972">
                    <a:moveTo>
                      <a:pt x="3812111" y="59690"/>
                    </a:moveTo>
                    <a:cubicBezTo>
                      <a:pt x="3847671" y="59690"/>
                      <a:pt x="3876881" y="88900"/>
                      <a:pt x="3876881" y="124460"/>
                    </a:cubicBezTo>
                    <a:lnTo>
                      <a:pt x="3876881" y="745512"/>
                    </a:lnTo>
                    <a:cubicBezTo>
                      <a:pt x="3876881" y="781072"/>
                      <a:pt x="3847671" y="810282"/>
                      <a:pt x="3812111" y="810282"/>
                    </a:cubicBezTo>
                    <a:lnTo>
                      <a:pt x="124460" y="810282"/>
                    </a:lnTo>
                    <a:cubicBezTo>
                      <a:pt x="88900" y="810282"/>
                      <a:pt x="59690" y="781072"/>
                      <a:pt x="59690" y="74551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12111" y="59690"/>
                    </a:lnTo>
                    <a:moveTo>
                      <a:pt x="38121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45512"/>
                    </a:lnTo>
                    <a:cubicBezTo>
                      <a:pt x="0" y="814092"/>
                      <a:pt x="55880" y="869972"/>
                      <a:pt x="124460" y="869972"/>
                    </a:cubicBezTo>
                    <a:lnTo>
                      <a:pt x="3812111" y="869972"/>
                    </a:lnTo>
                    <a:cubicBezTo>
                      <a:pt x="3880691" y="869972"/>
                      <a:pt x="3936571" y="814092"/>
                      <a:pt x="3936571" y="745512"/>
                    </a:cubicBezTo>
                    <a:lnTo>
                      <a:pt x="3936571" y="124460"/>
                    </a:lnTo>
                    <a:cubicBezTo>
                      <a:pt x="3936571" y="55880"/>
                      <a:pt x="3880691" y="0"/>
                      <a:pt x="3812111" y="0"/>
                    </a:cubicBezTo>
                    <a:close/>
                  </a:path>
                </a:pathLst>
              </a:custGeom>
              <a:solidFill>
                <a:srgbClr val="9A4792"/>
              </a:solidFill>
            </p:spPr>
          </p:sp>
        </p:grpSp>
        <p:sp>
          <p:nvSpPr>
            <p:cNvPr id="58" name="TextBox 58"/>
            <p:cNvSpPr txBox="1"/>
            <p:nvPr/>
          </p:nvSpPr>
          <p:spPr>
            <a:xfrm>
              <a:off x="0" y="111938"/>
              <a:ext cx="3902174" cy="622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4"/>
                </a:lnSpc>
              </a:pPr>
              <a:r>
                <a:rPr lang="en-US" sz="2077">
                  <a:solidFill>
                    <a:srgbClr val="FFFFFF"/>
                  </a:solidFill>
                  <a:latin typeface="Dosis Regular"/>
                </a:rPr>
                <a:t>Lens on leadership: Academic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141882" y="6324150"/>
            <a:ext cx="2725005" cy="589336"/>
            <a:chOff x="0" y="0"/>
            <a:chExt cx="3633340" cy="785781"/>
          </a:xfrm>
        </p:grpSpPr>
        <p:grpSp>
          <p:nvGrpSpPr>
            <p:cNvPr id="60" name="Group 60"/>
            <p:cNvGrpSpPr/>
            <p:nvPr/>
          </p:nvGrpSpPr>
          <p:grpSpPr>
            <a:xfrm>
              <a:off x="77727" y="0"/>
              <a:ext cx="3555613" cy="785781"/>
              <a:chOff x="0" y="0"/>
              <a:chExt cx="3936571" cy="869972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3936571" cy="869972"/>
              </a:xfrm>
              <a:custGeom>
                <a:avLst/>
                <a:gdLst/>
                <a:ahLst/>
                <a:cxnLst/>
                <a:rect l="l" t="t" r="r" b="b"/>
                <a:pathLst>
                  <a:path w="3936571" h="869972">
                    <a:moveTo>
                      <a:pt x="3812111" y="59690"/>
                    </a:moveTo>
                    <a:cubicBezTo>
                      <a:pt x="3847671" y="59690"/>
                      <a:pt x="3876881" y="88900"/>
                      <a:pt x="3876881" y="124460"/>
                    </a:cubicBezTo>
                    <a:lnTo>
                      <a:pt x="3876881" y="745512"/>
                    </a:lnTo>
                    <a:cubicBezTo>
                      <a:pt x="3876881" y="781072"/>
                      <a:pt x="3847671" y="810282"/>
                      <a:pt x="3812111" y="810282"/>
                    </a:cubicBezTo>
                    <a:lnTo>
                      <a:pt x="124460" y="810282"/>
                    </a:lnTo>
                    <a:cubicBezTo>
                      <a:pt x="88900" y="810282"/>
                      <a:pt x="59690" y="781072"/>
                      <a:pt x="59690" y="74551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12111" y="59690"/>
                    </a:lnTo>
                    <a:moveTo>
                      <a:pt x="38121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45512"/>
                    </a:lnTo>
                    <a:cubicBezTo>
                      <a:pt x="0" y="814092"/>
                      <a:pt x="55880" y="869972"/>
                      <a:pt x="124460" y="869972"/>
                    </a:cubicBezTo>
                    <a:lnTo>
                      <a:pt x="3812111" y="869972"/>
                    </a:lnTo>
                    <a:cubicBezTo>
                      <a:pt x="3880691" y="869972"/>
                      <a:pt x="3936571" y="814092"/>
                      <a:pt x="3936571" y="745512"/>
                    </a:cubicBezTo>
                    <a:lnTo>
                      <a:pt x="3936571" y="124460"/>
                    </a:lnTo>
                    <a:cubicBezTo>
                      <a:pt x="3936571" y="55880"/>
                      <a:pt x="3880691" y="0"/>
                      <a:pt x="3812111" y="0"/>
                    </a:cubicBezTo>
                    <a:close/>
                  </a:path>
                </a:pathLst>
              </a:custGeom>
              <a:solidFill>
                <a:srgbClr val="9A4792"/>
              </a:solidFill>
            </p:spPr>
          </p:sp>
        </p:grpSp>
        <p:sp>
          <p:nvSpPr>
            <p:cNvPr id="62" name="TextBox 62"/>
            <p:cNvSpPr txBox="1"/>
            <p:nvPr/>
          </p:nvSpPr>
          <p:spPr>
            <a:xfrm>
              <a:off x="0" y="111938"/>
              <a:ext cx="3617526" cy="622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4"/>
                </a:lnSpc>
              </a:pPr>
              <a:r>
                <a:rPr lang="en-US" sz="2077">
                  <a:solidFill>
                    <a:srgbClr val="FFFFFF"/>
                  </a:solidFill>
                  <a:latin typeface="Dosis Regular"/>
                </a:rPr>
                <a:t>Lens on leadership: Research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2161361" y="7214467"/>
            <a:ext cx="2725005" cy="589336"/>
            <a:chOff x="0" y="0"/>
            <a:chExt cx="3633340" cy="785781"/>
          </a:xfrm>
        </p:grpSpPr>
        <p:grpSp>
          <p:nvGrpSpPr>
            <p:cNvPr id="64" name="Group 64"/>
            <p:cNvGrpSpPr/>
            <p:nvPr/>
          </p:nvGrpSpPr>
          <p:grpSpPr>
            <a:xfrm>
              <a:off x="46770" y="0"/>
              <a:ext cx="3555613" cy="785781"/>
              <a:chOff x="0" y="0"/>
              <a:chExt cx="3936571" cy="869972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3936571" cy="869972"/>
              </a:xfrm>
              <a:custGeom>
                <a:avLst/>
                <a:gdLst/>
                <a:ahLst/>
                <a:cxnLst/>
                <a:rect l="l" t="t" r="r" b="b"/>
                <a:pathLst>
                  <a:path w="3936571" h="869972">
                    <a:moveTo>
                      <a:pt x="3812111" y="59690"/>
                    </a:moveTo>
                    <a:cubicBezTo>
                      <a:pt x="3847671" y="59690"/>
                      <a:pt x="3876881" y="88900"/>
                      <a:pt x="3876881" y="124460"/>
                    </a:cubicBezTo>
                    <a:lnTo>
                      <a:pt x="3876881" y="745512"/>
                    </a:lnTo>
                    <a:cubicBezTo>
                      <a:pt x="3876881" y="781072"/>
                      <a:pt x="3847671" y="810282"/>
                      <a:pt x="3812111" y="810282"/>
                    </a:cubicBezTo>
                    <a:lnTo>
                      <a:pt x="124460" y="810282"/>
                    </a:lnTo>
                    <a:cubicBezTo>
                      <a:pt x="88900" y="810282"/>
                      <a:pt x="59690" y="781072"/>
                      <a:pt x="59690" y="74551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12111" y="59690"/>
                    </a:lnTo>
                    <a:moveTo>
                      <a:pt x="38121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45512"/>
                    </a:lnTo>
                    <a:cubicBezTo>
                      <a:pt x="0" y="814092"/>
                      <a:pt x="55880" y="869972"/>
                      <a:pt x="124460" y="869972"/>
                    </a:cubicBezTo>
                    <a:lnTo>
                      <a:pt x="3812111" y="869972"/>
                    </a:lnTo>
                    <a:cubicBezTo>
                      <a:pt x="3880691" y="869972"/>
                      <a:pt x="3936571" y="814092"/>
                      <a:pt x="3936571" y="745512"/>
                    </a:cubicBezTo>
                    <a:lnTo>
                      <a:pt x="3936571" y="124460"/>
                    </a:lnTo>
                    <a:cubicBezTo>
                      <a:pt x="3936571" y="55880"/>
                      <a:pt x="3880691" y="0"/>
                      <a:pt x="3812111" y="0"/>
                    </a:cubicBezTo>
                    <a:close/>
                  </a:path>
                </a:pathLst>
              </a:custGeom>
              <a:solidFill>
                <a:srgbClr val="9A4792"/>
              </a:solidFill>
            </p:spPr>
          </p:sp>
        </p:grpSp>
        <p:sp>
          <p:nvSpPr>
            <p:cNvPr id="66" name="TextBox 66"/>
            <p:cNvSpPr txBox="1"/>
            <p:nvPr/>
          </p:nvSpPr>
          <p:spPr>
            <a:xfrm>
              <a:off x="0" y="111938"/>
              <a:ext cx="3633340" cy="622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4"/>
                </a:lnSpc>
              </a:pPr>
              <a:r>
                <a:rPr lang="en-US" sz="2077">
                  <a:solidFill>
                    <a:srgbClr val="FFFFFF"/>
                  </a:solidFill>
                  <a:latin typeface="Dosis Regular"/>
                </a:rPr>
                <a:t>Lens on leadership: Technical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2202028" y="8110156"/>
            <a:ext cx="2684338" cy="589336"/>
            <a:chOff x="0" y="0"/>
            <a:chExt cx="3962594" cy="869972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3962594" cy="869972"/>
            </a:xfrm>
            <a:custGeom>
              <a:avLst/>
              <a:gdLst/>
              <a:ahLst/>
              <a:cxnLst/>
              <a:rect l="l" t="t" r="r" b="b"/>
              <a:pathLst>
                <a:path w="3962594" h="869972">
                  <a:moveTo>
                    <a:pt x="3838134" y="59690"/>
                  </a:moveTo>
                  <a:cubicBezTo>
                    <a:pt x="3873693" y="59690"/>
                    <a:pt x="3902904" y="88900"/>
                    <a:pt x="3902904" y="124460"/>
                  </a:cubicBezTo>
                  <a:lnTo>
                    <a:pt x="3902904" y="745512"/>
                  </a:lnTo>
                  <a:cubicBezTo>
                    <a:pt x="3902904" y="781072"/>
                    <a:pt x="3873693" y="810282"/>
                    <a:pt x="3838134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38134" y="59690"/>
                  </a:lnTo>
                  <a:moveTo>
                    <a:pt x="38381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38134" y="869972"/>
                  </a:lnTo>
                  <a:cubicBezTo>
                    <a:pt x="3906713" y="869972"/>
                    <a:pt x="3962594" y="814092"/>
                    <a:pt x="3962594" y="745512"/>
                  </a:cubicBezTo>
                  <a:lnTo>
                    <a:pt x="3962594" y="124460"/>
                  </a:lnTo>
                  <a:cubicBezTo>
                    <a:pt x="3962593" y="55880"/>
                    <a:pt x="3906713" y="0"/>
                    <a:pt x="3838134" y="0"/>
                  </a:cubicBezTo>
                  <a:close/>
                </a:path>
              </a:pathLst>
            </a:custGeom>
            <a:solidFill>
              <a:srgbClr val="9A4792"/>
            </a:solidFill>
          </p:spPr>
        </p:sp>
      </p:grpSp>
      <p:sp>
        <p:nvSpPr>
          <p:cNvPr id="69" name="AutoShape 69"/>
          <p:cNvSpPr/>
          <p:nvPr/>
        </p:nvSpPr>
        <p:spPr>
          <a:xfrm>
            <a:off x="8744105" y="5733992"/>
            <a:ext cx="1202465" cy="0"/>
          </a:xfrm>
          <a:prstGeom prst="line">
            <a:avLst/>
          </a:prstGeom>
          <a:ln w="57150" cap="flat">
            <a:solidFill>
              <a:srgbClr val="FCA20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0" name="AutoShape 70"/>
          <p:cNvSpPr/>
          <p:nvPr/>
        </p:nvSpPr>
        <p:spPr>
          <a:xfrm>
            <a:off x="8744105" y="6590243"/>
            <a:ext cx="1202465" cy="0"/>
          </a:xfrm>
          <a:prstGeom prst="line">
            <a:avLst/>
          </a:prstGeom>
          <a:ln w="57150" cap="flat">
            <a:solidFill>
              <a:srgbClr val="FCA20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1" name="AutoShape 71"/>
          <p:cNvSpPr/>
          <p:nvPr/>
        </p:nvSpPr>
        <p:spPr>
          <a:xfrm>
            <a:off x="8744105" y="7452285"/>
            <a:ext cx="1202465" cy="0"/>
          </a:xfrm>
          <a:prstGeom prst="line">
            <a:avLst/>
          </a:prstGeom>
          <a:ln w="57150" cap="flat">
            <a:solidFill>
              <a:srgbClr val="FCA20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2" name="AutoShape 72"/>
          <p:cNvSpPr/>
          <p:nvPr/>
        </p:nvSpPr>
        <p:spPr>
          <a:xfrm>
            <a:off x="8744105" y="8404523"/>
            <a:ext cx="1202465" cy="0"/>
          </a:xfrm>
          <a:prstGeom prst="line">
            <a:avLst/>
          </a:prstGeom>
          <a:ln w="57150" cap="flat">
            <a:solidFill>
              <a:srgbClr val="FCA20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3" name="TextBox 73"/>
          <p:cNvSpPr txBox="1"/>
          <p:nvPr/>
        </p:nvSpPr>
        <p:spPr>
          <a:xfrm>
            <a:off x="5573322" y="3411687"/>
            <a:ext cx="3674855" cy="938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 Bold"/>
              </a:rPr>
              <a:t>Core programme</a:t>
            </a:r>
          </a:p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24 managers (grade 6-8) from different university functions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014417" y="9152611"/>
            <a:ext cx="2729688" cy="42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Reflective leadership session</a:t>
            </a:r>
          </a:p>
        </p:txBody>
      </p:sp>
      <p:sp>
        <p:nvSpPr>
          <p:cNvPr id="75" name="TextBox 75"/>
          <p:cNvSpPr txBox="1"/>
          <p:nvPr/>
        </p:nvSpPr>
        <p:spPr>
          <a:xfrm rot="16200000">
            <a:off x="3052279" y="6881579"/>
            <a:ext cx="4859138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"/>
              </a:lnSpc>
            </a:pPr>
            <a:r>
              <a:rPr lang="en-US" sz="2077" dirty="0">
                <a:solidFill>
                  <a:srgbClr val="FFFFFF"/>
                </a:solidFill>
                <a:latin typeface="Dosis Regular"/>
              </a:rPr>
              <a:t>Core </a:t>
            </a:r>
            <a:r>
              <a:rPr lang="en-US" sz="2077" dirty="0" err="1">
                <a:solidFill>
                  <a:srgbClr val="FFFFFF"/>
                </a:solidFill>
                <a:latin typeface="Dosis Regular"/>
              </a:rPr>
              <a:t>programme</a:t>
            </a:r>
            <a:r>
              <a:rPr lang="en-US" sz="2077" dirty="0">
                <a:solidFill>
                  <a:srgbClr val="FFFFFF"/>
                </a:solidFill>
                <a:latin typeface="Dosis Regular"/>
              </a:rPr>
              <a:t> - ' group leadership challenge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202781" y="3411687"/>
            <a:ext cx="2724566" cy="938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 Bold"/>
              </a:rPr>
              <a:t>Lens on leadership</a:t>
            </a:r>
          </a:p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online, open to all managers grade 6-8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888714" y="3411687"/>
            <a:ext cx="2724566" cy="938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 Bold"/>
              </a:rPr>
              <a:t>Leadership masterclasses</a:t>
            </a:r>
          </a:p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online, open to all managers grade 6-8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141882" y="8210778"/>
            <a:ext cx="2725005" cy="45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Lens on leadership: Professional services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13510670" y="5058441"/>
            <a:ext cx="2666709" cy="589336"/>
            <a:chOff x="0" y="0"/>
            <a:chExt cx="3936571" cy="869972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sp>
        <p:nvSpPr>
          <p:cNvPr id="81" name="TextBox 81"/>
          <p:cNvSpPr txBox="1"/>
          <p:nvPr/>
        </p:nvSpPr>
        <p:spPr>
          <a:xfrm>
            <a:off x="13481742" y="5125116"/>
            <a:ext cx="2926631" cy="45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Spotlight performance profiling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3611702" y="8759050"/>
            <a:ext cx="2666709" cy="589336"/>
            <a:chOff x="0" y="0"/>
            <a:chExt cx="3936571" cy="86997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936571" cy="869972"/>
            </a:xfrm>
            <a:custGeom>
              <a:avLst/>
              <a:gdLst/>
              <a:ahLst/>
              <a:cxnLst/>
              <a:rect l="l" t="t" r="r" b="b"/>
              <a:pathLst>
                <a:path w="3936571" h="869972">
                  <a:moveTo>
                    <a:pt x="3812111" y="59690"/>
                  </a:moveTo>
                  <a:cubicBezTo>
                    <a:pt x="3847671" y="59690"/>
                    <a:pt x="3876881" y="88900"/>
                    <a:pt x="3876881" y="124460"/>
                  </a:cubicBezTo>
                  <a:lnTo>
                    <a:pt x="3876881" y="745512"/>
                  </a:lnTo>
                  <a:cubicBezTo>
                    <a:pt x="3876881" y="781072"/>
                    <a:pt x="3847671" y="810282"/>
                    <a:pt x="3812111" y="810282"/>
                  </a:cubicBezTo>
                  <a:lnTo>
                    <a:pt x="124460" y="810282"/>
                  </a:lnTo>
                  <a:cubicBezTo>
                    <a:pt x="88900" y="810282"/>
                    <a:pt x="59690" y="781072"/>
                    <a:pt x="59690" y="74551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12111" y="59690"/>
                  </a:lnTo>
                  <a:moveTo>
                    <a:pt x="38121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5512"/>
                  </a:lnTo>
                  <a:cubicBezTo>
                    <a:pt x="0" y="814092"/>
                    <a:pt x="55880" y="869972"/>
                    <a:pt x="124460" y="869972"/>
                  </a:cubicBezTo>
                  <a:lnTo>
                    <a:pt x="3812111" y="869972"/>
                  </a:lnTo>
                  <a:cubicBezTo>
                    <a:pt x="3880691" y="869972"/>
                    <a:pt x="3936571" y="814092"/>
                    <a:pt x="3936571" y="745512"/>
                  </a:cubicBezTo>
                  <a:lnTo>
                    <a:pt x="3936571" y="124460"/>
                  </a:lnTo>
                  <a:cubicBezTo>
                    <a:pt x="3936571" y="55880"/>
                    <a:pt x="3880691" y="0"/>
                    <a:pt x="3812111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13762773" y="8894189"/>
            <a:ext cx="2414606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2077" dirty="0">
                <a:solidFill>
                  <a:srgbClr val="FFFFFF"/>
                </a:solidFill>
                <a:latin typeface="Dosis Regular"/>
              </a:rPr>
              <a:t>Coaching and Mentoring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13235663" y="3339749"/>
            <a:ext cx="3418789" cy="1082228"/>
            <a:chOff x="0" y="0"/>
            <a:chExt cx="825478" cy="261307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25478" cy="261307"/>
            </a:xfrm>
            <a:custGeom>
              <a:avLst/>
              <a:gdLst/>
              <a:ahLst/>
              <a:cxnLst/>
              <a:rect l="l" t="t" r="r" b="b"/>
              <a:pathLst>
                <a:path w="825478" h="261307">
                  <a:moveTo>
                    <a:pt x="29439" y="0"/>
                  </a:moveTo>
                  <a:lnTo>
                    <a:pt x="796039" y="0"/>
                  </a:lnTo>
                  <a:cubicBezTo>
                    <a:pt x="803847" y="0"/>
                    <a:pt x="811335" y="3102"/>
                    <a:pt x="816856" y="8622"/>
                  </a:cubicBezTo>
                  <a:cubicBezTo>
                    <a:pt x="822376" y="14143"/>
                    <a:pt x="825478" y="21631"/>
                    <a:pt x="825478" y="29439"/>
                  </a:cubicBezTo>
                  <a:lnTo>
                    <a:pt x="825478" y="231869"/>
                  </a:lnTo>
                  <a:cubicBezTo>
                    <a:pt x="825478" y="239676"/>
                    <a:pt x="822376" y="247164"/>
                    <a:pt x="816856" y="252685"/>
                  </a:cubicBezTo>
                  <a:cubicBezTo>
                    <a:pt x="811335" y="258206"/>
                    <a:pt x="803847" y="261307"/>
                    <a:pt x="796039" y="261307"/>
                  </a:cubicBezTo>
                  <a:lnTo>
                    <a:pt x="29439" y="261307"/>
                  </a:lnTo>
                  <a:cubicBezTo>
                    <a:pt x="21631" y="261307"/>
                    <a:pt x="14143" y="258206"/>
                    <a:pt x="8622" y="252685"/>
                  </a:cubicBezTo>
                  <a:cubicBezTo>
                    <a:pt x="3102" y="247164"/>
                    <a:pt x="0" y="239676"/>
                    <a:pt x="0" y="231869"/>
                  </a:cubicBezTo>
                  <a:lnTo>
                    <a:pt x="0" y="29439"/>
                  </a:lnTo>
                  <a:cubicBezTo>
                    <a:pt x="0" y="21631"/>
                    <a:pt x="3102" y="14143"/>
                    <a:pt x="8622" y="8622"/>
                  </a:cubicBezTo>
                  <a:cubicBezTo>
                    <a:pt x="14143" y="3102"/>
                    <a:pt x="21631" y="0"/>
                    <a:pt x="29439" y="0"/>
                  </a:cubicBezTo>
                  <a:close/>
                </a:path>
              </a:pathLst>
            </a:custGeom>
            <a:solidFill>
              <a:srgbClr val="9194A1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13445703" y="3567199"/>
            <a:ext cx="2724566" cy="62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2077">
                <a:solidFill>
                  <a:srgbClr val="FFFFFF"/>
                </a:solidFill>
                <a:latin typeface="Dosis Regular"/>
              </a:rPr>
              <a:t>Personal profiling workshops and coaching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9C6B1A-BE34-44F4-9521-A3C447E12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7406" y="3795792"/>
            <a:ext cx="9377969" cy="5672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BC9D8-76B7-4DF2-9A83-66386EFE05FF}"/>
              </a:ext>
            </a:extLst>
          </p:cNvPr>
          <p:cNvSpPr/>
          <p:nvPr/>
        </p:nvSpPr>
        <p:spPr>
          <a:xfrm>
            <a:off x="6764472" y="572990"/>
            <a:ext cx="10861962" cy="861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85875">
              <a:lnSpc>
                <a:spcPts val="6201"/>
              </a:lnSpc>
              <a:defRPr/>
            </a:pPr>
            <a:r>
              <a:rPr lang="en-US" sz="5100" b="1" dirty="0">
                <a:solidFill>
                  <a:prstClr val="white"/>
                </a:solidFill>
                <a:latin typeface="Inter Bold"/>
              </a:rPr>
              <a:t>Collective Leadership at Liverpool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08108AE-11D8-4DBD-9049-A5D98BF4A005}"/>
              </a:ext>
            </a:extLst>
          </p:cNvPr>
          <p:cNvSpPr/>
          <p:nvPr/>
        </p:nvSpPr>
        <p:spPr>
          <a:xfrm rot="5423644">
            <a:off x="2674299" y="3456288"/>
            <a:ext cx="1947480" cy="0"/>
          </a:xfrm>
          <a:prstGeom prst="line">
            <a:avLst/>
          </a:prstGeom>
          <a:ln w="19050" cap="rnd">
            <a:solidFill>
              <a:srgbClr val="C7D0D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51C7F6C-EF45-481B-BF29-F10FD824FF34}"/>
              </a:ext>
            </a:extLst>
          </p:cNvPr>
          <p:cNvSpPr/>
          <p:nvPr/>
        </p:nvSpPr>
        <p:spPr>
          <a:xfrm>
            <a:off x="3654737" y="2482461"/>
            <a:ext cx="853217" cy="0"/>
          </a:xfrm>
          <a:prstGeom prst="line">
            <a:avLst/>
          </a:prstGeom>
          <a:ln w="19050" cap="rnd">
            <a:solidFill>
              <a:srgbClr val="C7D0D8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494AC-7B22-4CBE-983A-A113652D8224}"/>
              </a:ext>
            </a:extLst>
          </p:cNvPr>
          <p:cNvSpPr/>
          <p:nvPr/>
        </p:nvSpPr>
        <p:spPr>
          <a:xfrm>
            <a:off x="4741428" y="2720589"/>
            <a:ext cx="7853207" cy="142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875">
              <a:lnSpc>
                <a:spcPts val="264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Spotlight workshop and 1-1 coaching from two licensed Practitioners to understand your natural mindset and </a:t>
            </a:r>
            <a:r>
              <a:rPr lang="en-US" sz="2400" dirty="0" err="1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behavioural</a:t>
            </a:r>
            <a:r>
              <a:rPr lang="en-US" sz="240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style preferences to help develop adaptability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075A4-35BD-4340-B020-BA5A71B4ABB4}"/>
              </a:ext>
            </a:extLst>
          </p:cNvPr>
          <p:cNvSpPr/>
          <p:nvPr/>
        </p:nvSpPr>
        <p:spPr>
          <a:xfrm>
            <a:off x="4686244" y="2171817"/>
            <a:ext cx="6200736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85875">
              <a:lnSpc>
                <a:spcPts val="3543"/>
              </a:lnSpc>
              <a:defRPr/>
            </a:pPr>
            <a:r>
              <a:rPr lang="en-US" sz="3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Spotlight </a:t>
            </a:r>
            <a:r>
              <a:rPr lang="en-US" sz="3000" dirty="0" err="1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performanc</a:t>
            </a:r>
            <a:r>
              <a:rPr lang="en-US" sz="3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profiling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D644CF5-540B-47B7-80DA-D921B2605306}"/>
              </a:ext>
            </a:extLst>
          </p:cNvPr>
          <p:cNvSpPr/>
          <p:nvPr/>
        </p:nvSpPr>
        <p:spPr>
          <a:xfrm rot="5400000">
            <a:off x="4584261" y="5175027"/>
            <a:ext cx="794789" cy="0"/>
          </a:xfrm>
          <a:prstGeom prst="line">
            <a:avLst/>
          </a:prstGeom>
          <a:ln w="19050" cap="rnd">
            <a:solidFill>
              <a:srgbClr val="C7D0D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F14E3F32-64D8-47DF-A91A-08FA47EDF269}"/>
              </a:ext>
            </a:extLst>
          </p:cNvPr>
          <p:cNvSpPr/>
          <p:nvPr/>
        </p:nvSpPr>
        <p:spPr>
          <a:xfrm>
            <a:off x="4981655" y="4765869"/>
            <a:ext cx="1054136" cy="0"/>
          </a:xfrm>
          <a:prstGeom prst="line">
            <a:avLst/>
          </a:prstGeom>
          <a:ln w="19050" cap="rnd">
            <a:solidFill>
              <a:srgbClr val="C7D0D8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3289AA-7207-479B-A298-FD5E5490CE55}"/>
              </a:ext>
            </a:extLst>
          </p:cNvPr>
          <p:cNvSpPr/>
          <p:nvPr/>
        </p:nvSpPr>
        <p:spPr>
          <a:xfrm>
            <a:off x="6459186" y="4538194"/>
            <a:ext cx="10366941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85875">
              <a:lnSpc>
                <a:spcPts val="3543"/>
              </a:lnSpc>
              <a:defRPr/>
            </a:pPr>
            <a:r>
              <a:rPr lang="en-US" sz="30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Coaching offer from Internal ILM Accredited Coaches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F8CE6-49AF-4B6C-955C-D523015BE535}"/>
              </a:ext>
            </a:extLst>
          </p:cNvPr>
          <p:cNvSpPr/>
          <p:nvPr/>
        </p:nvSpPr>
        <p:spPr>
          <a:xfrm>
            <a:off x="6260927" y="5161925"/>
            <a:ext cx="659407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875">
              <a:lnSpc>
                <a:spcPts val="2559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cohort of Accredited Internal Coaches will be available to offer 1-1 coaching mid way to beyond the </a:t>
            </a:r>
            <a:r>
              <a:rPr lang="en-US" sz="2400" dirty="0" err="1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endParaRPr lang="en-US" sz="240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0BBABC11-45A3-41CC-B8C4-A25844F6B157}"/>
              </a:ext>
            </a:extLst>
          </p:cNvPr>
          <p:cNvSpPr/>
          <p:nvPr/>
        </p:nvSpPr>
        <p:spPr>
          <a:xfrm rot="5399999">
            <a:off x="5705405" y="7262698"/>
            <a:ext cx="1227209" cy="0"/>
          </a:xfrm>
          <a:prstGeom prst="line">
            <a:avLst/>
          </a:prstGeom>
          <a:ln w="19050" cap="rnd">
            <a:solidFill>
              <a:srgbClr val="C7D0D8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92463D2D-E137-4D29-A760-C17BF9264B40}"/>
              </a:ext>
            </a:extLst>
          </p:cNvPr>
          <p:cNvSpPr/>
          <p:nvPr/>
        </p:nvSpPr>
        <p:spPr>
          <a:xfrm rot="15651">
            <a:off x="6318995" y="6642397"/>
            <a:ext cx="2941937" cy="0"/>
          </a:xfrm>
          <a:prstGeom prst="line">
            <a:avLst/>
          </a:prstGeom>
          <a:ln w="19050" cap="rnd">
            <a:solidFill>
              <a:srgbClr val="C7D0D8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1356E-EF27-4B6B-A17C-6AEE2D30BE8D}"/>
              </a:ext>
            </a:extLst>
          </p:cNvPr>
          <p:cNvSpPr/>
          <p:nvPr/>
        </p:nvSpPr>
        <p:spPr>
          <a:xfrm>
            <a:off x="9727643" y="6452264"/>
            <a:ext cx="4501553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85875">
              <a:lnSpc>
                <a:spcPts val="3543"/>
              </a:lnSpc>
              <a:defRPr/>
            </a:pPr>
            <a:r>
              <a:rPr lang="en-US" sz="3000" dirty="0">
                <a:solidFill>
                  <a:srgbClr val="67B0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Mentors from Cohort 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DA5C7-C2E8-4050-AB57-5153725E6439}"/>
              </a:ext>
            </a:extLst>
          </p:cNvPr>
          <p:cNvSpPr/>
          <p:nvPr/>
        </p:nvSpPr>
        <p:spPr>
          <a:xfrm>
            <a:off x="10226037" y="6931630"/>
            <a:ext cx="5748683" cy="10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875">
              <a:lnSpc>
                <a:spcPts val="2559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participant is assigned a mentor from the first cohort to support their learning journey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F655656-D88F-4822-AED7-D528C351600A}"/>
              </a:ext>
            </a:extLst>
          </p:cNvPr>
          <p:cNvGrpSpPr/>
          <p:nvPr/>
        </p:nvGrpSpPr>
        <p:grpSpPr>
          <a:xfrm>
            <a:off x="9624366" y="8563506"/>
            <a:ext cx="2034234" cy="643493"/>
            <a:chOff x="0" y="0"/>
            <a:chExt cx="2200884" cy="610126"/>
          </a:xfrm>
        </p:grpSpPr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7559BDF9-4E03-47D6-81CB-BFE3A939BEE2}"/>
                </a:ext>
              </a:extLst>
            </p:cNvPr>
            <p:cNvSpPr/>
            <p:nvPr/>
          </p:nvSpPr>
          <p:spPr>
            <a:xfrm>
              <a:off x="0" y="0"/>
              <a:ext cx="2200884" cy="0"/>
            </a:xfrm>
            <a:prstGeom prst="line">
              <a:avLst/>
            </a:prstGeom>
            <a:ln w="25400" cap="rnd">
              <a:solidFill>
                <a:srgbClr val="C7D0D8"/>
              </a:solidFill>
              <a:prstDash val="sysDot"/>
              <a:headEnd type="none" w="sm" len="sm"/>
              <a:tailEnd type="oval" w="lg" len="lg"/>
            </a:ln>
          </p:spPr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7F58BFBA-0D97-44EB-A208-BAC625DCA403}"/>
                </a:ext>
              </a:extLst>
            </p:cNvPr>
            <p:cNvSpPr/>
            <p:nvPr/>
          </p:nvSpPr>
          <p:spPr>
            <a:xfrm rot="5326886">
              <a:off x="-279544" y="298630"/>
              <a:ext cx="597188" cy="0"/>
            </a:xfrm>
            <a:prstGeom prst="line">
              <a:avLst/>
            </a:prstGeom>
            <a:ln w="25400" cap="rnd">
              <a:solidFill>
                <a:srgbClr val="C7D0D8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17E8730-8E35-410E-A10F-5D2621871753}"/>
              </a:ext>
            </a:extLst>
          </p:cNvPr>
          <p:cNvSpPr/>
          <p:nvPr/>
        </p:nvSpPr>
        <p:spPr>
          <a:xfrm>
            <a:off x="11811000" y="8329776"/>
            <a:ext cx="6476999" cy="529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875">
              <a:lnSpc>
                <a:spcPts val="3543"/>
              </a:lnSpc>
              <a:defRPr/>
            </a:pPr>
            <a:r>
              <a:rPr lang="en-US" sz="2800" dirty="0">
                <a:solidFill>
                  <a:srgbClr val="39DBB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Coaching beyond the </a:t>
            </a:r>
            <a:r>
              <a:rPr lang="en-US" sz="2800" dirty="0" err="1">
                <a:solidFill>
                  <a:srgbClr val="39DBB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endParaRPr lang="en-US" sz="2800" dirty="0">
              <a:solidFill>
                <a:srgbClr val="39DBB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2B45C0-ECA3-465C-BCA0-606FF08D6CE4}"/>
              </a:ext>
            </a:extLst>
          </p:cNvPr>
          <p:cNvSpPr/>
          <p:nvPr/>
        </p:nvSpPr>
        <p:spPr>
          <a:xfrm>
            <a:off x="12191442" y="8996625"/>
            <a:ext cx="621908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875">
              <a:lnSpc>
                <a:spcPts val="2559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Opportunity to uptake or continue coaching journey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A3F52CE5-AD18-F265-C045-0221A89499E3}"/>
              </a:ext>
            </a:extLst>
          </p:cNvPr>
          <p:cNvGrpSpPr>
            <a:grpSpLocks noChangeAspect="1"/>
          </p:cNvGrpSpPr>
          <p:nvPr/>
        </p:nvGrpSpPr>
        <p:grpSpPr>
          <a:xfrm>
            <a:off x="666662" y="510618"/>
            <a:ext cx="3154957" cy="1312187"/>
            <a:chOff x="0" y="0"/>
            <a:chExt cx="2401811" cy="99894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B5568C3-0317-F10B-3D92-BA1B5B79C436}"/>
                </a:ext>
              </a:extLst>
            </p:cNvPr>
            <p:cNvSpPr/>
            <p:nvPr/>
          </p:nvSpPr>
          <p:spPr>
            <a:xfrm>
              <a:off x="0" y="0"/>
              <a:ext cx="2401824" cy="998982"/>
            </a:xfrm>
            <a:custGeom>
              <a:avLst/>
              <a:gdLst/>
              <a:ahLst/>
              <a:cxnLst/>
              <a:rect l="l" t="t" r="r" b="b"/>
              <a:pathLst>
                <a:path w="2401824" h="998982">
                  <a:moveTo>
                    <a:pt x="0" y="0"/>
                  </a:moveTo>
                  <a:lnTo>
                    <a:pt x="0" y="998982"/>
                  </a:lnTo>
                  <a:lnTo>
                    <a:pt x="2401824" y="998982"/>
                  </a:lnTo>
                  <a:lnTo>
                    <a:pt x="2401824" y="0"/>
                  </a:lnTo>
                  <a:close/>
                </a:path>
              </a:pathLst>
            </a:custGeom>
            <a:blipFill>
              <a:blip r:embed="rId5"/>
              <a:stretch>
                <a:fillRect t="-1707" b="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30422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3E21-46B5-4A57-A6B8-10D7970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87800" cy="3116262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Collective Leadership at Liverpool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68ED-CA46-42AC-A937-AB44422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695700"/>
            <a:ext cx="160020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Evaluation – Kirkpatrick Model</a:t>
            </a:r>
          </a:p>
          <a:p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Throughout the programme using reflections</a:t>
            </a:r>
          </a:p>
          <a:p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End of Programme Evaluation</a:t>
            </a:r>
          </a:p>
          <a:p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Follow up evaluation for impact (how has this been embedded back into the role/team?)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4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3E21-46B5-4A57-A6B8-10D7970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87800" cy="3116262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Collective Leadership at Liverpool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68ED-CA46-42AC-A937-AB44422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009900"/>
            <a:ext cx="16002000" cy="6781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So What? What Next?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What difference has it made?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“It has made me more self aware as a leader and challenged my approach … The content was so relevant and thought provoking”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“I have been inspired and empowered by completing this course”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</a:rPr>
              <a:t>“This has been one of the best development opportunities I’ve had at the University”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40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875c31-28f1-45f6-98b2-ad79183370d3" xsi:nil="true"/>
    <lcf76f155ced4ddcb4097134ff3c332f xmlns="1b893c3f-6370-42b4-9b0a-515bed31b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07FE8CEC03D4693EB91695E0488C3" ma:contentTypeVersion="16" ma:contentTypeDescription="Create a new document." ma:contentTypeScope="" ma:versionID="4a2c3714334fba16c029073a6b65ac28">
  <xsd:schema xmlns:xsd="http://www.w3.org/2001/XMLSchema" xmlns:xs="http://www.w3.org/2001/XMLSchema" xmlns:p="http://schemas.microsoft.com/office/2006/metadata/properties" xmlns:ns2="a2875c31-28f1-45f6-98b2-ad79183370d3" xmlns:ns3="1b893c3f-6370-42b4-9b0a-515bed31bca7" targetNamespace="http://schemas.microsoft.com/office/2006/metadata/properties" ma:root="true" ma:fieldsID="f6e7a76edde0cb927b5c5d87a7bd11c7" ns2:_="" ns3:_="">
    <xsd:import namespace="a2875c31-28f1-45f6-98b2-ad79183370d3"/>
    <xsd:import namespace="1b893c3f-6370-42b4-9b0a-515bed31b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75c31-28f1-45f6-98b2-ad79183370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99c52a-ffb6-4dcc-81b4-739b49a4267f}" ma:internalName="TaxCatchAll" ma:showField="CatchAllData" ma:web="a2875c31-28f1-45f6-98b2-ad7918337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93c3f-6370-42b4-9b0a-515bed31b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c363a-78f2-4650-84f0-75dfe6cf4d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673D7-E0DE-4C96-870A-3E1148D13B0C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a2875c31-28f1-45f6-98b2-ad79183370d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b893c3f-6370-42b4-9b0a-515bed31bca7"/>
  </ds:schemaRefs>
</ds:datastoreItem>
</file>

<file path=customXml/itemProps2.xml><?xml version="1.0" encoding="utf-8"?>
<ds:datastoreItem xmlns:ds="http://schemas.openxmlformats.org/officeDocument/2006/customXml" ds:itemID="{DE7C9103-7474-4FDC-A546-B4B985063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E2F74-3E99-4156-A81D-F42A16152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75c31-28f1-45f6-98b2-ad79183370d3"/>
    <ds:schemaRef ds:uri="1b893c3f-6370-42b4-9b0a-515bed31b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817</Words>
  <Application>Microsoft Office PowerPoint</Application>
  <PresentationFormat>Custom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Dosis Regular</vt:lpstr>
      <vt:lpstr>Poppins Bold</vt:lpstr>
      <vt:lpstr>Arial Black</vt:lpstr>
      <vt:lpstr>Dosis Regular Bold</vt:lpstr>
      <vt:lpstr>Poppins</vt:lpstr>
      <vt:lpstr>Inter Bold</vt:lpstr>
      <vt:lpstr>Arial</vt:lpstr>
      <vt:lpstr>Calibri</vt:lpstr>
      <vt:lpstr>Office Theme</vt:lpstr>
      <vt:lpstr>10_Office Theme</vt:lpstr>
      <vt:lpstr>PowerPoint Presentation</vt:lpstr>
      <vt:lpstr>  What is Collective Leadership? </vt:lpstr>
      <vt:lpstr>  How does Collective Leadership contribute to Team Cohesion, Innovation and effectiveness?</vt:lpstr>
      <vt:lpstr> What Strategies can be employed to foster a culture of shared Leadership and accountability </vt:lpstr>
      <vt:lpstr>  Collective Leadership at Liverpool</vt:lpstr>
      <vt:lpstr>PowerPoint Presentation</vt:lpstr>
      <vt:lpstr>PowerPoint Presentation</vt:lpstr>
      <vt:lpstr>  Collective Leadership at Liverpool</vt:lpstr>
      <vt:lpstr>  Collective Leadership at Liverpool</vt:lpstr>
      <vt:lpstr>  Collective Leadership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session - collective Liverpool</dc:title>
  <dc:creator>tim</dc:creator>
  <cp:lastModifiedBy>Clarke, Hilary</cp:lastModifiedBy>
  <cp:revision>20</cp:revision>
  <dcterms:created xsi:type="dcterms:W3CDTF">2006-08-16T00:00:00Z</dcterms:created>
  <dcterms:modified xsi:type="dcterms:W3CDTF">2024-02-23T15:12:41Z</dcterms:modified>
  <dc:identifier>DAFctu3izIs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0x010100BF407FE8CEC03D4693EB91695E0488C3</vt:lpwstr>
  </property>
  <property fmtid="{D5CDD505-2E9C-101B-9397-08002B2CF9AE}" pid="3" name="MediaServiceImageTags">
    <vt:lpwstr/>
  </property>
</Properties>
</file>