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varScale="1">
        <p:scale>
          <a:sx n="114" d="100"/>
          <a:sy n="114"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6/10/2024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mailto:Lucy.Jones2@liverpool.ac.u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biofilms.ac.uk/" TargetMode="External"/><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3388-AF44-4610-AD5D-1FC7DD9D1B35}"/>
              </a:ext>
            </a:extLst>
          </p:cNvPr>
          <p:cNvSpPr>
            <a:spLocks noGrp="1"/>
          </p:cNvSpPr>
          <p:nvPr>
            <p:ph type="ctrTitle"/>
          </p:nvPr>
        </p:nvSpPr>
        <p:spPr>
          <a:xfrm>
            <a:off x="593430" y="34617"/>
            <a:ext cx="9201959" cy="1016429"/>
          </a:xfrm>
          <a:solidFill>
            <a:schemeClr val="bg1"/>
          </a:solidFill>
        </p:spPr>
        <p:txBody>
          <a:bodyPr/>
          <a:lstStyle/>
          <a:p>
            <a:pPr algn="ctr"/>
            <a:r>
              <a:rPr lang="en-GB" sz="2400" b="1"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Microbial Induced Electrochemistry at the Local Site and Single Cell Level</a:t>
            </a:r>
            <a:r>
              <a:rPr lang="en-GB" sz="2400" b="1" dirty="0">
                <a:solidFill>
                  <a:schemeClr val="tx1"/>
                </a:solidFill>
                <a:effectLst/>
                <a:latin typeface="Arial" panose="020B0604020202020204" pitchFamily="34" charset="0"/>
                <a:cs typeface="Arial" panose="020B0604020202020204" pitchFamily="34" charset="0"/>
              </a:rPr>
              <a:t> </a:t>
            </a:r>
            <a:endParaRPr lang="en-GB" sz="2400" b="1"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D7D6AAE-141B-40A2-A1C4-931A6249231D}"/>
              </a:ext>
            </a:extLst>
          </p:cNvPr>
          <p:cNvSpPr>
            <a:spLocks noGrp="1"/>
          </p:cNvSpPr>
          <p:nvPr>
            <p:ph type="subTitle" idx="1"/>
          </p:nvPr>
        </p:nvSpPr>
        <p:spPr>
          <a:xfrm>
            <a:off x="868355" y="1627582"/>
            <a:ext cx="7255054" cy="4495375"/>
          </a:xfrm>
        </p:spPr>
        <p:txBody>
          <a:bodyPr>
            <a:normAutofit lnSpcReduction="10000"/>
          </a:bodyPr>
          <a:lstStyle/>
          <a:p>
            <a:pPr algn="l"/>
            <a:r>
              <a:rPr lang="en-GB" sz="1200" b="1" dirty="0">
                <a:solidFill>
                  <a:schemeClr val="tx1"/>
                </a:solidFill>
                <a:latin typeface="Calibri Light" panose="020F0302020204030204" pitchFamily="34" charset="0"/>
                <a:cs typeface="Calibri Light" panose="020F0302020204030204" pitchFamily="34" charset="0"/>
              </a:rPr>
              <a:t>Microbial induced corrosion via local electrochemical processes initiated by bacteria is a serious economic problem that costs an estimated $113 Bn </a:t>
            </a:r>
            <a:r>
              <a:rPr lang="en-GB" sz="1200" b="1" dirty="0" err="1">
                <a:solidFill>
                  <a:schemeClr val="tx1"/>
                </a:solidFill>
                <a:latin typeface="Calibri Light" panose="020F0302020204030204" pitchFamily="34" charset="0"/>
                <a:cs typeface="Calibri Light" panose="020F0302020204030204" pitchFamily="34" charset="0"/>
              </a:rPr>
              <a:t>p.a</a:t>
            </a:r>
            <a:r>
              <a:rPr lang="en-GB" sz="1200" b="1" dirty="0">
                <a:solidFill>
                  <a:schemeClr val="tx1"/>
                </a:solidFill>
                <a:latin typeface="Calibri Light" panose="020F0302020204030204" pitchFamily="34" charset="0"/>
                <a:cs typeface="Calibri Light" panose="020F0302020204030204" pitchFamily="34" charset="0"/>
              </a:rPr>
              <a:t> worldwide.</a:t>
            </a:r>
          </a:p>
          <a:p>
            <a:pPr algn="l"/>
            <a:r>
              <a:rPr lang="en-GB" sz="1200" b="1" dirty="0">
                <a:solidFill>
                  <a:schemeClr val="tx1"/>
                </a:solidFill>
                <a:latin typeface="Calibri Light" panose="020F0302020204030204" pitchFamily="34" charset="0"/>
                <a:cs typeface="Calibri Light" panose="020F0302020204030204" pitchFamily="34" charset="0"/>
              </a:rPr>
              <a:t>Local electrochemical processes drive such corrosion via direct metal-to-</a:t>
            </a:r>
            <a:r>
              <a:rPr lang="en-GB" sz="1200" b="1" dirty="0" err="1">
                <a:solidFill>
                  <a:schemeClr val="tx1"/>
                </a:solidFill>
                <a:latin typeface="Calibri Light" panose="020F0302020204030204" pitchFamily="34" charset="0"/>
                <a:cs typeface="Calibri Light" panose="020F0302020204030204" pitchFamily="34" charset="0"/>
              </a:rPr>
              <a:t>bioorganism</a:t>
            </a:r>
            <a:r>
              <a:rPr lang="en-GB" sz="1200" b="1" dirty="0">
                <a:solidFill>
                  <a:schemeClr val="tx1"/>
                </a:solidFill>
                <a:latin typeface="Calibri Light" panose="020F0302020204030204" pitchFamily="34" charset="0"/>
                <a:cs typeface="Calibri Light" panose="020F0302020204030204" pitchFamily="34" charset="0"/>
              </a:rPr>
              <a:t> charge transfer, electron shuttle phenomena, or electrochemical processes mediated by chemicals produced by bacteria. The project will adopt a combined surface spectroscopy, scanning probe microscopy,  local electrochemistry and bio-imaging approach to understand the origin and mechanism of microbial corrosion.  </a:t>
            </a:r>
          </a:p>
          <a:p>
            <a:pPr algn="l"/>
            <a:r>
              <a:rPr lang="en-GB" sz="1200" dirty="0">
                <a:solidFill>
                  <a:schemeClr val="tx1"/>
                </a:solidFill>
                <a:latin typeface="Calibri Light" panose="020F0302020204030204" pitchFamily="34" charset="0"/>
                <a:cs typeface="Calibri Light" panose="020F0302020204030204" pitchFamily="34" charset="0"/>
              </a:rPr>
              <a:t>The PhD will include:</a:t>
            </a:r>
          </a:p>
          <a:p>
            <a:pPr marL="285750" lvl="0" indent="-285750" algn="l">
              <a:buFont typeface="Arial" panose="020B0604020202020204" pitchFamily="34" charset="0"/>
              <a:buChar char="•"/>
            </a:pPr>
            <a:r>
              <a:rPr lang="en-GB" sz="1200" b="1" dirty="0">
                <a:solidFill>
                  <a:schemeClr val="tx1"/>
                </a:solidFill>
                <a:latin typeface="Calibri Light" panose="020F0302020204030204" pitchFamily="34" charset="0"/>
                <a:cs typeface="Calibri Light" panose="020F0302020204030204" pitchFamily="34" charset="0"/>
              </a:rPr>
              <a:t>interdisciplinary science </a:t>
            </a:r>
          </a:p>
          <a:p>
            <a:pPr marL="285750" lvl="0" indent="-285750" algn="l">
              <a:buFont typeface="Arial" panose="020B0604020202020204" pitchFamily="34" charset="0"/>
              <a:buChar char="•"/>
            </a:pPr>
            <a:r>
              <a:rPr lang="en-GB" sz="1200" b="1" dirty="0">
                <a:solidFill>
                  <a:schemeClr val="tx1"/>
                </a:solidFill>
                <a:latin typeface="Calibri Light" panose="020F0302020204030204" pitchFamily="34" charset="0"/>
                <a:cs typeface="Calibri Light" panose="020F0302020204030204" pitchFamily="34" charset="0"/>
              </a:rPr>
              <a:t>advanced nano-fabrication, nano-imaging and spectroscopic techniques</a:t>
            </a:r>
            <a:endParaRPr lang="en-GB" sz="1200" dirty="0">
              <a:solidFill>
                <a:schemeClr val="tx1"/>
              </a:solidFill>
              <a:latin typeface="Calibri Light" panose="020F0302020204030204" pitchFamily="34" charset="0"/>
              <a:cs typeface="Calibri Light" panose="020F0302020204030204" pitchFamily="34" charset="0"/>
            </a:endParaRPr>
          </a:p>
          <a:p>
            <a:pPr algn="l"/>
            <a:r>
              <a:rPr lang="en-GB" sz="1200" dirty="0">
                <a:solidFill>
                  <a:schemeClr val="tx1"/>
                </a:solidFill>
                <a:latin typeface="Calibri Light" panose="020F0302020204030204" pitchFamily="34" charset="0"/>
                <a:cs typeface="Calibri Light" panose="020F0302020204030204" pitchFamily="34" charset="0"/>
              </a:rPr>
              <a:t>The student will register at the University of Liverpool and enrol in NBIC’s Doctoral Training Centre which trains inter-disciplinary PhD researchers at the Interface of Physical and Life Sciences.</a:t>
            </a:r>
          </a:p>
          <a:p>
            <a:pPr marL="285750" lvl="0" indent="-285750" algn="l">
              <a:buFont typeface="Arial" panose="020B0604020202020204" pitchFamily="34" charset="0"/>
              <a:buChar char="•"/>
            </a:pPr>
            <a:r>
              <a:rPr lang="en-US" sz="1200" b="1" dirty="0">
                <a:solidFill>
                  <a:schemeClr val="tx1"/>
                </a:solidFill>
                <a:latin typeface="Calibri Light" panose="020F0302020204030204" pitchFamily="34" charset="0"/>
                <a:cs typeface="Calibri Light" panose="020F0302020204030204" pitchFamily="34" charset="0"/>
              </a:rPr>
              <a:t>Provide high level training and mentorship in research and entrepreneurship</a:t>
            </a:r>
            <a:endParaRPr lang="en-GB" sz="1200" dirty="0">
              <a:solidFill>
                <a:schemeClr val="tx1"/>
              </a:solidFill>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US" sz="1200" b="1" dirty="0">
                <a:solidFill>
                  <a:schemeClr val="tx1"/>
                </a:solidFill>
                <a:latin typeface="Calibri Light" panose="020F0302020204030204" pitchFamily="34" charset="0"/>
                <a:cs typeface="Calibri Light" panose="020F0302020204030204" pitchFamily="34" charset="0"/>
              </a:rPr>
              <a:t>Join a National Network of leading Research Groups in the UK</a:t>
            </a:r>
            <a:endParaRPr lang="en-GB" sz="1200" dirty="0">
              <a:solidFill>
                <a:schemeClr val="tx1"/>
              </a:solidFill>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US" sz="1200" b="1" dirty="0">
                <a:solidFill>
                  <a:schemeClr val="tx1"/>
                </a:solidFill>
                <a:latin typeface="Calibri Light" panose="020F0302020204030204" pitchFamily="34" charset="0"/>
                <a:cs typeface="Calibri Light" panose="020F0302020204030204" pitchFamily="34" charset="0"/>
              </a:rPr>
              <a:t>Join a community of leading companies in the UK</a:t>
            </a:r>
            <a:endParaRPr lang="en-GB" sz="1200" dirty="0">
              <a:solidFill>
                <a:schemeClr val="tx1"/>
              </a:solidFill>
              <a:latin typeface="Calibri Light" panose="020F0302020204030204" pitchFamily="34" charset="0"/>
              <a:cs typeface="Calibri Light" panose="020F0302020204030204" pitchFamily="34" charset="0"/>
            </a:endParaRPr>
          </a:p>
          <a:p>
            <a:pPr algn="l"/>
            <a:r>
              <a:rPr lang="en-GB" sz="1100" dirty="0">
                <a:solidFill>
                  <a:schemeClr val="tx1"/>
                </a:solidFill>
                <a:latin typeface="Calibri Light" panose="020F0302020204030204" pitchFamily="34" charset="0"/>
                <a:cs typeface="Calibri Light" panose="020F0302020204030204" pitchFamily="34" charset="0"/>
              </a:rPr>
              <a:t>Applications are encouraged from highly motivated candidates who have, or expect to have, at least a 2:1 degree or equivalent in Chemistry, Physics, Biophysics, Materials Science, Microbiology or Engineering. Applications should be made as soon as possible .Candidates will be evaluated as applications are received and the position will be filled if a suitable candidate is identified. The project start date is 01/10/2024</a:t>
            </a:r>
          </a:p>
          <a:p>
            <a:pPr algn="l"/>
            <a:r>
              <a:rPr lang="en-GB" sz="1100" dirty="0">
                <a:solidFill>
                  <a:schemeClr val="tx1"/>
                </a:solidFill>
                <a:latin typeface="Calibri Light" panose="020F0302020204030204" pitchFamily="34" charset="0"/>
                <a:cs typeface="Calibri Light" panose="020F0302020204030204" pitchFamily="34" charset="0"/>
              </a:rPr>
              <a:t>Informal enquiries are also encouraged and should be addressed to Lucy Jones (</a:t>
            </a:r>
            <a:r>
              <a:rPr lang="en-GB" sz="1100" u="sng" dirty="0">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Lucy.Jones2@liverpool.</a:t>
            </a:r>
            <a:r>
              <a:rPr lang="en-GB" sz="1200" u="sng" dirty="0">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ac.uk</a:t>
            </a:r>
            <a:r>
              <a:rPr lang="en-GB" sz="1200" u="sng" dirty="0">
                <a:solidFill>
                  <a:schemeClr val="tx1"/>
                </a:solidFill>
                <a:latin typeface="Calibri Light" panose="020F0302020204030204" pitchFamily="34" charset="0"/>
                <a:cs typeface="Calibri Light" panose="020F0302020204030204" pitchFamily="34" charset="0"/>
              </a:rPr>
              <a:t>)</a:t>
            </a:r>
            <a:endParaRPr lang="en-GB" sz="1200" dirty="0">
              <a:solidFill>
                <a:schemeClr val="tx1"/>
              </a:solidFill>
              <a:latin typeface="Calibri Light" panose="020F0302020204030204" pitchFamily="34" charset="0"/>
              <a:cs typeface="Calibri Light" panose="020F0302020204030204" pitchFamily="34" charset="0"/>
            </a:endParaRPr>
          </a:p>
          <a:p>
            <a:pPr lvl="0" algn="l"/>
            <a:endParaRPr lang="en-GB" sz="1200" dirty="0">
              <a:solidFill>
                <a:schemeClr val="tx1"/>
              </a:solidFill>
              <a:latin typeface="Calibri Light" panose="020F0302020204030204" pitchFamily="34" charset="0"/>
              <a:cs typeface="Calibri Light" panose="020F0302020204030204" pitchFamily="34" charset="0"/>
            </a:endParaRPr>
          </a:p>
          <a:p>
            <a:endParaRPr lang="en-GB" dirty="0"/>
          </a:p>
        </p:txBody>
      </p:sp>
      <p:pic>
        <p:nvPicPr>
          <p:cNvPr id="6" name="Picture 2" descr="The University of Liverpool">
            <a:extLst>
              <a:ext uri="{FF2B5EF4-FFF2-40B4-BE49-F238E27FC236}">
                <a16:creationId xmlns:a16="http://schemas.microsoft.com/office/drawing/2014/main" id="{A9917FC0-8613-4910-BBD4-05DF3F875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936" y="6153609"/>
            <a:ext cx="2048448" cy="52714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E305854-0C01-4D9A-A70E-5EDCEB0DD186}"/>
              </a:ext>
            </a:extLst>
          </p:cNvPr>
          <p:cNvSpPr txBox="1"/>
          <p:nvPr/>
        </p:nvSpPr>
        <p:spPr>
          <a:xfrm>
            <a:off x="8588896" y="4640983"/>
            <a:ext cx="3137694" cy="2031325"/>
          </a:xfrm>
          <a:prstGeom prst="rect">
            <a:avLst/>
          </a:prstGeom>
          <a:solidFill>
            <a:schemeClr val="bg2"/>
          </a:solidFill>
          <a:effectLst>
            <a:softEdge rad="38100"/>
          </a:effectLst>
        </p:spPr>
        <p:txBody>
          <a:bodyPr wrap="square" rtlCol="0">
            <a:spAutoFit/>
          </a:bodyPr>
          <a:lstStyle/>
          <a:p>
            <a:r>
              <a:rPr lang="en-US" altLang="en-US" sz="1400" b="1" i="1" dirty="0">
                <a:solidFill>
                  <a:schemeClr val="accent1">
                    <a:lumMod val="50000"/>
                  </a:schemeClr>
                </a:solidFill>
                <a:latin typeface="Calibri Light" panose="020F0302020204030204" pitchFamily="34" charset="0"/>
                <a:cs typeface="Calibri Light" panose="020F0302020204030204" pitchFamily="34" charset="0"/>
              </a:rPr>
              <a:t>Supervisory team:</a:t>
            </a:r>
          </a:p>
          <a:p>
            <a:br>
              <a:rPr lang="en-US" altLang="en-US" sz="1400" b="1" i="1" dirty="0">
                <a:solidFill>
                  <a:schemeClr val="accent2"/>
                </a:solidFill>
                <a:latin typeface="Calibri Light" panose="020F0302020204030204" pitchFamily="34" charset="0"/>
                <a:cs typeface="Calibri Light" panose="020F0302020204030204" pitchFamily="34" charset="0"/>
              </a:rPr>
            </a:br>
            <a:r>
              <a:rPr lang="en-US" altLang="en-US" sz="1400" b="1" i="1" dirty="0">
                <a:solidFill>
                  <a:srgbClr val="32363F"/>
                </a:solidFill>
                <a:latin typeface="Calibri Light" panose="020F0302020204030204" pitchFamily="34" charset="0"/>
                <a:cs typeface="Calibri Light" panose="020F0302020204030204" pitchFamily="34" charset="0"/>
              </a:rPr>
              <a:t>Professor R </a:t>
            </a:r>
            <a:r>
              <a:rPr lang="en-US" altLang="en-US" sz="1400" b="1" i="1" dirty="0" err="1">
                <a:solidFill>
                  <a:srgbClr val="32363F"/>
                </a:solidFill>
                <a:latin typeface="Calibri Light" panose="020F0302020204030204" pitchFamily="34" charset="0"/>
                <a:cs typeface="Calibri Light" panose="020F0302020204030204" pitchFamily="34" charset="0"/>
              </a:rPr>
              <a:t>Raval</a:t>
            </a:r>
            <a:r>
              <a:rPr lang="en-US" altLang="en-US" sz="1400" i="1" dirty="0">
                <a:solidFill>
                  <a:srgbClr val="32363F"/>
                </a:solidFill>
                <a:latin typeface="Calibri Light" panose="020F0302020204030204" pitchFamily="34" charset="0"/>
                <a:cs typeface="Calibri Light" panose="020F0302020204030204" pitchFamily="34" charset="0"/>
              </a:rPr>
              <a:t>,</a:t>
            </a:r>
          </a:p>
          <a:p>
            <a:r>
              <a:rPr lang="en-GB" sz="1400" b="1" i="1" dirty="0">
                <a:latin typeface="Calibri Light" panose="020F0302020204030204" pitchFamily="34" charset="0"/>
                <a:cs typeface="Calibri Light" panose="020F0302020204030204" pitchFamily="34" charset="0"/>
              </a:rPr>
              <a:t>Dr A Vezzoli</a:t>
            </a:r>
            <a:r>
              <a:rPr lang="en-US" sz="1400" b="1" i="1" dirty="0">
                <a:solidFill>
                  <a:srgbClr val="32363F"/>
                </a:solidFill>
                <a:latin typeface="Calibri Light" panose="020F0302020204030204" pitchFamily="34" charset="0"/>
                <a:cs typeface="Calibri Light" panose="020F0302020204030204" pitchFamily="34" charset="0"/>
              </a:rPr>
              <a:t>,</a:t>
            </a:r>
          </a:p>
          <a:p>
            <a:r>
              <a:rPr lang="en-US" altLang="en-US" sz="1400" i="1" dirty="0">
                <a:solidFill>
                  <a:srgbClr val="32363F"/>
                </a:solidFill>
                <a:latin typeface="Calibri Light" panose="020F0302020204030204" pitchFamily="34" charset="0"/>
                <a:cs typeface="Calibri Light" panose="020F0302020204030204" pitchFamily="34" charset="0"/>
              </a:rPr>
              <a:t>Department of Chemistry,</a:t>
            </a:r>
            <a:r>
              <a:rPr lang="en-GB" sz="1400" dirty="0">
                <a:latin typeface="Calibri Light" panose="020F0302020204030204" pitchFamily="34" charset="0"/>
                <a:cs typeface="Calibri Light" panose="020F0302020204030204" pitchFamily="34" charset="0"/>
              </a:rPr>
              <a:t> </a:t>
            </a:r>
            <a:r>
              <a:rPr lang="en-GB" sz="1400" i="1" dirty="0">
                <a:latin typeface="Calibri Light" panose="020F0302020204030204" pitchFamily="34" charset="0"/>
                <a:cs typeface="Calibri Light" panose="020F0302020204030204" pitchFamily="34" charset="0"/>
              </a:rPr>
              <a:t>University of Liverpool.</a:t>
            </a:r>
          </a:p>
          <a:p>
            <a:r>
              <a:rPr lang="en-GB" altLang="en-US" sz="1400" b="1" i="1" dirty="0">
                <a:solidFill>
                  <a:srgbClr val="32363F"/>
                </a:solidFill>
                <a:latin typeface="Calibri Light" panose="020F0302020204030204" pitchFamily="34" charset="0"/>
                <a:cs typeface="Calibri Light" panose="020F0302020204030204" pitchFamily="34" charset="0"/>
              </a:rPr>
              <a:t>Professor Pat Unwin</a:t>
            </a:r>
          </a:p>
          <a:p>
            <a:r>
              <a:rPr lang="en-GB" altLang="en-US" sz="1400" i="1" dirty="0">
                <a:solidFill>
                  <a:srgbClr val="32363F"/>
                </a:solidFill>
                <a:latin typeface="Calibri Light" panose="020F0302020204030204" pitchFamily="34" charset="0"/>
                <a:cs typeface="Calibri Light" panose="020F0302020204030204" pitchFamily="34" charset="0"/>
              </a:rPr>
              <a:t>Department of Chemistry, University of Warwick.</a:t>
            </a:r>
            <a:endParaRPr lang="en-US" altLang="en-US" sz="1400" i="1" dirty="0">
              <a:solidFill>
                <a:srgbClr val="32363F"/>
              </a:solidFill>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6C8EBB22-75BA-46F0-B9C6-A3591AD543E7}"/>
              </a:ext>
            </a:extLst>
          </p:cNvPr>
          <p:cNvPicPr>
            <a:picLocks noChangeAspect="1"/>
          </p:cNvPicPr>
          <p:nvPr/>
        </p:nvPicPr>
        <p:blipFill>
          <a:blip r:embed="rId4"/>
          <a:stretch>
            <a:fillRect/>
          </a:stretch>
        </p:blipFill>
        <p:spPr>
          <a:xfrm>
            <a:off x="48611" y="6143884"/>
            <a:ext cx="2510413" cy="546591"/>
          </a:xfrm>
          <a:prstGeom prst="rect">
            <a:avLst/>
          </a:prstGeom>
        </p:spPr>
      </p:pic>
      <p:pic>
        <p:nvPicPr>
          <p:cNvPr id="11" name="Picture 10" descr="signature_2073590524">
            <a:hlinkClick r:id="rId5"/>
            <a:extLst>
              <a:ext uri="{FF2B5EF4-FFF2-40B4-BE49-F238E27FC236}">
                <a16:creationId xmlns:a16="http://schemas.microsoft.com/office/drawing/2014/main" id="{E5F48DF7-B7B1-4ACA-A856-A0BCE2E62F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67050" y="6122957"/>
            <a:ext cx="1782860" cy="588444"/>
          </a:xfrm>
          <a:prstGeom prst="rect">
            <a:avLst/>
          </a:prstGeom>
          <a:noFill/>
          <a:ln>
            <a:noFill/>
          </a:ln>
        </p:spPr>
      </p:pic>
      <p:sp>
        <p:nvSpPr>
          <p:cNvPr id="4" name="TextBox 3">
            <a:extLst>
              <a:ext uri="{FF2B5EF4-FFF2-40B4-BE49-F238E27FC236}">
                <a16:creationId xmlns:a16="http://schemas.microsoft.com/office/drawing/2014/main" id="{091FC2FB-FE76-7819-1326-63B1A4F3445B}"/>
              </a:ext>
            </a:extLst>
          </p:cNvPr>
          <p:cNvSpPr txBox="1"/>
          <p:nvPr/>
        </p:nvSpPr>
        <p:spPr>
          <a:xfrm>
            <a:off x="868355" y="1053362"/>
            <a:ext cx="7404788" cy="461665"/>
          </a:xfrm>
          <a:prstGeom prst="rect">
            <a:avLst/>
          </a:prstGeom>
          <a:noFill/>
        </p:spPr>
        <p:txBody>
          <a:bodyPr wrap="square" rtlCol="0">
            <a:spAutoFit/>
          </a:bodyPr>
          <a:lstStyle/>
          <a:p>
            <a:pPr algn="ctr"/>
            <a:r>
              <a:rPr lang="en-GB" sz="2400" dirty="0">
                <a:solidFill>
                  <a:srgbClr val="C00000"/>
                </a:solidFill>
                <a:latin typeface="Arial" panose="020B0604020202020204" pitchFamily="34" charset="0"/>
                <a:cs typeface="Arial" panose="020B0604020202020204" pitchFamily="34" charset="0"/>
              </a:rPr>
              <a:t>             </a:t>
            </a:r>
            <a:r>
              <a:rPr lang="en-GB" sz="2400" b="1" dirty="0">
                <a:solidFill>
                  <a:srgbClr val="C00000"/>
                </a:solidFill>
                <a:latin typeface="Arial" panose="020B0604020202020204" pitchFamily="34" charset="0"/>
                <a:cs typeface="Arial" panose="020B0604020202020204" pitchFamily="34" charset="0"/>
              </a:rPr>
              <a:t>3.5 year PhD Position available Oct 2024</a:t>
            </a:r>
          </a:p>
        </p:txBody>
      </p:sp>
      <p:grpSp>
        <p:nvGrpSpPr>
          <p:cNvPr id="14" name="Group 13">
            <a:extLst>
              <a:ext uri="{FF2B5EF4-FFF2-40B4-BE49-F238E27FC236}">
                <a16:creationId xmlns:a16="http://schemas.microsoft.com/office/drawing/2014/main" id="{12D3F894-B12E-813A-64B9-FD6DA70A31F8}"/>
              </a:ext>
            </a:extLst>
          </p:cNvPr>
          <p:cNvGrpSpPr/>
          <p:nvPr/>
        </p:nvGrpSpPr>
        <p:grpSpPr>
          <a:xfrm>
            <a:off x="8548068" y="1146537"/>
            <a:ext cx="2616615" cy="3273137"/>
            <a:chOff x="8548068" y="1146537"/>
            <a:chExt cx="2616615" cy="3273137"/>
          </a:xfrm>
        </p:grpSpPr>
        <p:sp>
          <p:nvSpPr>
            <p:cNvPr id="9" name="Rectangle 8">
              <a:extLst>
                <a:ext uri="{FF2B5EF4-FFF2-40B4-BE49-F238E27FC236}">
                  <a16:creationId xmlns:a16="http://schemas.microsoft.com/office/drawing/2014/main" id="{158137E7-E5E3-4677-86E2-596B5BFDEE74}"/>
                </a:ext>
              </a:extLst>
            </p:cNvPr>
            <p:cNvSpPr/>
            <p:nvPr/>
          </p:nvSpPr>
          <p:spPr>
            <a:xfrm>
              <a:off x="8548069" y="3588677"/>
              <a:ext cx="2616614" cy="830997"/>
            </a:xfrm>
            <a:prstGeom prst="rect">
              <a:avLst/>
            </a:prstGeom>
            <a:solidFill>
              <a:schemeClr val="bg1"/>
            </a:solidFill>
          </p:spPr>
          <p:txBody>
            <a:bodyPr wrap="square">
              <a:spAutoFit/>
            </a:bodyPr>
            <a:lstStyle/>
            <a:p>
              <a:pPr algn="just"/>
              <a:r>
                <a:rPr lang="en-GB" sz="1200" b="1" i="1" dirty="0">
                  <a:solidFill>
                    <a:srgbClr val="C00000"/>
                  </a:solidFill>
                </a:rPr>
                <a:t>Combining advanced fabrication and probing techniques to track electrochemistry at the local level.</a:t>
              </a:r>
              <a:endParaRPr lang="en-GB" sz="1200" b="1" dirty="0">
                <a:solidFill>
                  <a:srgbClr val="C00000"/>
                </a:solidFill>
              </a:endParaRPr>
            </a:p>
          </p:txBody>
        </p:sp>
        <p:pic>
          <p:nvPicPr>
            <p:cNvPr id="7" name="Picture 3" descr="page1image35516400">
              <a:extLst>
                <a:ext uri="{FF2B5EF4-FFF2-40B4-BE49-F238E27FC236}">
                  <a16:creationId xmlns:a16="http://schemas.microsoft.com/office/drawing/2014/main" id="{FB03E2C3-5825-3705-6FA0-37D1C7704F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027" r="24911" b="-2"/>
            <a:stretch/>
          </p:blipFill>
          <p:spPr bwMode="auto">
            <a:xfrm rot="5400000">
              <a:off x="9064630" y="1481022"/>
              <a:ext cx="1705347" cy="247002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F7D1A3-70F6-2019-1F4C-D94B30DD9C6B}"/>
                </a:ext>
              </a:extLst>
            </p:cNvPr>
            <p:cNvPicPr>
              <a:picLocks noChangeAspect="1"/>
            </p:cNvPicPr>
            <p:nvPr/>
          </p:nvPicPr>
          <p:blipFill>
            <a:blip r:embed="rId8"/>
            <a:stretch>
              <a:fillRect/>
            </a:stretch>
          </p:blipFill>
          <p:spPr>
            <a:xfrm>
              <a:off x="8548068" y="1146537"/>
              <a:ext cx="2616615" cy="1389834"/>
            </a:xfrm>
            <a:prstGeom prst="rect">
              <a:avLst/>
            </a:prstGeom>
          </p:spPr>
        </p:pic>
        <p:sp>
          <p:nvSpPr>
            <p:cNvPr id="5" name="TextBox 4">
              <a:extLst>
                <a:ext uri="{FF2B5EF4-FFF2-40B4-BE49-F238E27FC236}">
                  <a16:creationId xmlns:a16="http://schemas.microsoft.com/office/drawing/2014/main" id="{693132E4-3FFA-A197-6B5B-6495A205E65B}"/>
                </a:ext>
              </a:extLst>
            </p:cNvPr>
            <p:cNvSpPr txBox="1"/>
            <p:nvPr/>
          </p:nvSpPr>
          <p:spPr>
            <a:xfrm>
              <a:off x="9247691" y="1591769"/>
              <a:ext cx="476601" cy="261610"/>
            </a:xfrm>
            <a:prstGeom prst="rect">
              <a:avLst/>
            </a:prstGeom>
            <a:solidFill>
              <a:schemeClr val="bg1"/>
            </a:solidFill>
          </p:spPr>
          <p:txBody>
            <a:bodyPr wrap="square" rtlCol="0">
              <a:spAutoFit/>
            </a:bodyPr>
            <a:lstStyle/>
            <a:p>
              <a:r>
                <a:rPr lang="en-US" sz="1100" dirty="0">
                  <a:cs typeface="Arial" panose="020B0604020202020204" pitchFamily="34" charset="0"/>
                </a:rPr>
                <a:t>Fe</a:t>
              </a:r>
              <a:r>
                <a:rPr lang="en-US" sz="1100" baseline="30000" dirty="0">
                  <a:cs typeface="Arial" panose="020B0604020202020204" pitchFamily="34" charset="0"/>
                </a:rPr>
                <a:t>3+</a:t>
              </a:r>
            </a:p>
          </p:txBody>
        </p:sp>
        <p:sp>
          <p:nvSpPr>
            <p:cNvPr id="13" name="TextBox 12">
              <a:extLst>
                <a:ext uri="{FF2B5EF4-FFF2-40B4-BE49-F238E27FC236}">
                  <a16:creationId xmlns:a16="http://schemas.microsoft.com/office/drawing/2014/main" id="{9CB3137A-EA23-8818-ADFC-5680F1939B1B}"/>
                </a:ext>
              </a:extLst>
            </p:cNvPr>
            <p:cNvSpPr txBox="1"/>
            <p:nvPr/>
          </p:nvSpPr>
          <p:spPr>
            <a:xfrm>
              <a:off x="10148951" y="1460964"/>
              <a:ext cx="476601" cy="261610"/>
            </a:xfrm>
            <a:prstGeom prst="rect">
              <a:avLst/>
            </a:prstGeom>
            <a:solidFill>
              <a:schemeClr val="bg1"/>
            </a:solidFill>
          </p:spPr>
          <p:txBody>
            <a:bodyPr wrap="square" rtlCol="0">
              <a:spAutoFit/>
            </a:bodyPr>
            <a:lstStyle/>
            <a:p>
              <a:r>
                <a:rPr lang="en-US" sz="1100" dirty="0">
                  <a:cs typeface="Arial" panose="020B0604020202020204" pitchFamily="34" charset="0"/>
                </a:rPr>
                <a:t>Fe</a:t>
              </a:r>
              <a:r>
                <a:rPr lang="en-US" sz="1100" baseline="30000" dirty="0">
                  <a:cs typeface="Arial" panose="020B0604020202020204" pitchFamily="34" charset="0"/>
                </a:rPr>
                <a:t>2+</a:t>
              </a:r>
            </a:p>
          </p:txBody>
        </p:sp>
      </p:grpSp>
      <p:pic>
        <p:nvPicPr>
          <p:cNvPr id="22" name="Picture 21">
            <a:extLst>
              <a:ext uri="{FF2B5EF4-FFF2-40B4-BE49-F238E27FC236}">
                <a16:creationId xmlns:a16="http://schemas.microsoft.com/office/drawing/2014/main" id="{F1731974-50A0-C550-9B30-1635278EDCF6}"/>
              </a:ext>
            </a:extLst>
          </p:cNvPr>
          <p:cNvPicPr>
            <a:picLocks noChangeAspect="1"/>
          </p:cNvPicPr>
          <p:nvPr/>
        </p:nvPicPr>
        <p:blipFill>
          <a:blip r:embed="rId9"/>
          <a:srcRect/>
          <a:stretch/>
        </p:blipFill>
        <p:spPr>
          <a:xfrm>
            <a:off x="7314411" y="6138179"/>
            <a:ext cx="838349" cy="558000"/>
          </a:xfrm>
          <a:prstGeom prst="rect">
            <a:avLst/>
          </a:prstGeom>
        </p:spPr>
      </p:pic>
    </p:spTree>
    <p:extLst>
      <p:ext uri="{BB962C8B-B14F-4D97-AF65-F5344CB8AC3E}">
        <p14:creationId xmlns:p14="http://schemas.microsoft.com/office/powerpoint/2010/main" val="40943112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130</TotalTime>
  <Words>318</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Light</vt:lpstr>
      <vt:lpstr>Trebuchet MS</vt:lpstr>
      <vt:lpstr>Wingdings 3</vt:lpstr>
      <vt:lpstr>Facet</vt:lpstr>
      <vt:lpstr>Microbial Induced Electrochemistry at the Local Site and Single Cell Level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Local Mode of Action of Anti-Perspirants using model systems and advanced probing techniques.</dc:title>
  <dc:creator>Jones, Lucy [lajones]</dc:creator>
  <cp:lastModifiedBy>Jones, Lucy [lajones]</cp:lastModifiedBy>
  <cp:revision>21</cp:revision>
  <dcterms:created xsi:type="dcterms:W3CDTF">2024-01-26T10:16:42Z</dcterms:created>
  <dcterms:modified xsi:type="dcterms:W3CDTF">2024-06-10T10:50:27Z</dcterms:modified>
</cp:coreProperties>
</file>