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37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F661F-7950-4380-B9F9-2038DA9CCDCF}" v="177" dt="2024-09-11T14:17:44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28D3-1F52-9B44-9AF5-63FE2292D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8169D-FF71-CC4F-A543-6B40FDC77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295E1-EA3D-B049-BDDA-67B34BF67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379F4-8B9F-7447-B0E5-1E08C69A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6E9F2-9723-C344-B589-CF8DD3F1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8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33ED-9F66-AA4A-B1DD-B57771FF2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B4F34-9FC9-7E48-A252-24A7CD5CE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B7DED-76DB-374A-AB4C-FCD8A7E33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98954-2E30-8845-B071-EE053D87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53651-6595-654B-9D6A-0958B0DC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6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9EAB87-664E-3347-A288-CC4AA8F9E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1B155-793A-3948-B50F-4EC2F1D67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698B0-BBEB-6A42-98F8-808E089D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61C16-79D8-5D4E-88F0-DB32C4B2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AF759-430F-1C47-8431-0413FD83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9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6324-9892-BB42-A052-49AB21B99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12547-4FAC-2246-81E1-A5E8D586D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43198-ACDD-7E45-B04B-D73DCC65C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1D43E-0A5D-1D42-B72B-88271AF74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10AE5-E3B7-9B40-8018-875A5043C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6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4E8F-460A-974B-A1D5-37F0546F7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472C0-7676-B14F-9586-6F9FAE08A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EF634-8A9F-A64E-B6C0-1018CBB9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B4848-5921-244B-B3B0-5350B4D2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E58F4-9082-6544-AC2C-BFB707A0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F3A7-46F8-3045-B167-E5C22276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A121D-353E-BF4D-B802-EAE495227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91D0B-97E0-5A4E-AE89-8E33B10A1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4BC7F3-6490-7E49-A8ED-654365B2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6EDA4-99AE-9B40-A2BF-61FFC25BA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7FDB2-2652-3647-A8B0-B5B57CFA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C7724-17FA-B344-BC17-CE8426AD0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D0471-ED0F-CC47-BEDF-180F466CA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71EBA-F9DE-C947-8521-596E2227A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FF07ED-669F-E84F-A6F9-FDCB9C48F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6F5162-E507-FB4D-B6ED-F8EE54936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04EE25-D60E-664B-AF9F-BE9E9450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8A8AE8-221F-0D42-8DE9-F39A96EBF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375DCA-04DF-AF46-944F-3158A18AB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2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B5899-22FD-0B40-9720-D7191A9C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68978-81C0-6540-A4CF-A1D66AC2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915F3B-A10F-384C-AE8C-6168C6D83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413A6-D045-9D42-8566-ABAF5A29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9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DE0D9F-86A1-404B-AF01-C9905A86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67176-A98E-D443-974A-F53002EB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6A2DC-8DC9-524F-8F27-C6229381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1C36-5453-234F-89C4-19EAF7333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4DA00-D20B-6D46-89C6-4D6FDFCD9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55AF0-A668-A646-B0AD-E865E697C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E4259-00E7-3B4E-AF99-19560F0C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9F4C8-97E5-BA47-AC82-88E95187E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6D931-3AF9-A047-BE6D-30FC19F3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8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60F3-CD49-E54E-AB7A-AAA8A9BAF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457699-1A3F-8648-87B3-815880FB7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3AA88-407E-8143-907C-E3EB87E2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5D76A-69AA-F646-A9F9-A87F7B2D6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54E7F-93FC-954E-BD27-A87992FB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BDD40-0E8D-0843-A75B-30F9F8AA4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2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DB2FEB-49E2-804D-8630-5B198BED1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DBDB6-E36F-2548-A59E-C56713000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D0AEB-1345-2945-8B7C-57DC7E16F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700D-147C-FA42-820F-513960E313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E5859-6989-6A47-A3BA-7345B39A8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C22BC-4527-8D4B-84EA-4026326F0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D8682-145A-194D-8D96-CA8F05A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5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rpool-ac-uk.zoom.us/j/92052416824?pwd=Yu1gTyJCRQXoAyKWbBKJfA82xFgyH7.1" TargetMode="External"/><Relationship Id="rId2" Type="http://schemas.openxmlformats.org/officeDocument/2006/relationships/hyperlink" Target="https://liverpool-ac-uk.zoom.us/j/91306933757?pwd=rG3bnPe0neenRfMgic1bPAxfygtV29.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743C225-9EA5-EB4B-9D07-3EA0DB15C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267489"/>
              </p:ext>
            </p:extLst>
          </p:nvPr>
        </p:nvGraphicFramePr>
        <p:xfrm>
          <a:off x="47233" y="-165"/>
          <a:ext cx="12150685" cy="6771882"/>
        </p:xfrm>
        <a:graphic>
          <a:graphicData uri="http://schemas.openxmlformats.org/drawingml/2006/table">
            <a:tbl>
              <a:tblPr firstRow="1" firstCol="1" bandRow="1"/>
              <a:tblGrid>
                <a:gridCol w="829374">
                  <a:extLst>
                    <a:ext uri="{9D8B030D-6E8A-4147-A177-3AD203B41FA5}">
                      <a16:colId xmlns:a16="http://schemas.microsoft.com/office/drawing/2014/main" val="2083398038"/>
                    </a:ext>
                  </a:extLst>
                </a:gridCol>
                <a:gridCol w="1919041">
                  <a:extLst>
                    <a:ext uri="{9D8B030D-6E8A-4147-A177-3AD203B41FA5}">
                      <a16:colId xmlns:a16="http://schemas.microsoft.com/office/drawing/2014/main" val="1111574534"/>
                    </a:ext>
                  </a:extLst>
                </a:gridCol>
                <a:gridCol w="1956390">
                  <a:extLst>
                    <a:ext uri="{9D8B030D-6E8A-4147-A177-3AD203B41FA5}">
                      <a16:colId xmlns:a16="http://schemas.microsoft.com/office/drawing/2014/main" val="1825633155"/>
                    </a:ext>
                  </a:extLst>
                </a:gridCol>
                <a:gridCol w="977565">
                  <a:extLst>
                    <a:ext uri="{9D8B030D-6E8A-4147-A177-3AD203B41FA5}">
                      <a16:colId xmlns:a16="http://schemas.microsoft.com/office/drawing/2014/main" val="2296600252"/>
                    </a:ext>
                  </a:extLst>
                </a:gridCol>
                <a:gridCol w="934802">
                  <a:extLst>
                    <a:ext uri="{9D8B030D-6E8A-4147-A177-3AD203B41FA5}">
                      <a16:colId xmlns:a16="http://schemas.microsoft.com/office/drawing/2014/main" val="1643224609"/>
                    </a:ext>
                  </a:extLst>
                </a:gridCol>
                <a:gridCol w="1275015">
                  <a:extLst>
                    <a:ext uri="{9D8B030D-6E8A-4147-A177-3AD203B41FA5}">
                      <a16:colId xmlns:a16="http://schemas.microsoft.com/office/drawing/2014/main" val="1771853134"/>
                    </a:ext>
                  </a:extLst>
                </a:gridCol>
                <a:gridCol w="1145818">
                  <a:extLst>
                    <a:ext uri="{9D8B030D-6E8A-4147-A177-3AD203B41FA5}">
                      <a16:colId xmlns:a16="http://schemas.microsoft.com/office/drawing/2014/main" val="3309208450"/>
                    </a:ext>
                  </a:extLst>
                </a:gridCol>
                <a:gridCol w="1459343">
                  <a:extLst>
                    <a:ext uri="{9D8B030D-6E8A-4147-A177-3AD203B41FA5}">
                      <a16:colId xmlns:a16="http://schemas.microsoft.com/office/drawing/2014/main" val="1381499369"/>
                    </a:ext>
                  </a:extLst>
                </a:gridCol>
                <a:gridCol w="1653337">
                  <a:extLst>
                    <a:ext uri="{9D8B030D-6E8A-4147-A177-3AD203B41FA5}">
                      <a16:colId xmlns:a16="http://schemas.microsoft.com/office/drawing/2014/main" val="3426661335"/>
                    </a:ext>
                  </a:extLst>
                </a:gridCol>
              </a:tblGrid>
              <a:tr h="365263">
                <a:tc grid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23251"/>
                  </a:ext>
                </a:extLst>
              </a:tr>
              <a:tr h="15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9:00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</a:t>
                      </a:r>
                      <a:endParaRPr lang="en-US" sz="800" b="1" dirty="0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12:00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13:00</a:t>
                      </a:r>
                      <a:endParaRPr lang="en-US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14:00</a:t>
                      </a:r>
                      <a:endParaRPr lang="en-US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15:00</a:t>
                      </a:r>
                      <a:endParaRPr lang="en-US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16:00</a:t>
                      </a:r>
                      <a:endParaRPr lang="en-US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569616"/>
                  </a:ext>
                </a:extLst>
              </a:tr>
              <a:tr h="377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Mon 16th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>
                        <a:latin typeface="+mn-lt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dirty="0" err="1">
                          <a:latin typeface="+mn-lt"/>
                        </a:rPr>
                        <a:t>UoL</a:t>
                      </a:r>
                      <a:r>
                        <a:rPr lang="en-GB" sz="800" b="1" dirty="0">
                          <a:latin typeface="+mn-lt"/>
                        </a:rPr>
                        <a:t> Welcome Talk for SOBS</a:t>
                      </a:r>
                      <a:r>
                        <a:rPr lang="en-GB" sz="800" b="0" dirty="0">
                          <a:latin typeface="+mn-lt"/>
                        </a:rPr>
                        <a:t>  (UG) </a:t>
                      </a:r>
                      <a:r>
                        <a:rPr lang="en-GB" sz="800" b="1" dirty="0">
                          <a:latin typeface="+mn-lt"/>
                        </a:rPr>
                        <a:t>Mountford Hall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1" u="none" strike="noStrike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900" b="1" u="none" strike="noStrike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802504"/>
                  </a:ext>
                </a:extLst>
              </a:tr>
              <a:tr h="1309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Tue 17th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Introduction to Canvas online</a:t>
                      </a:r>
                      <a:endParaRPr lang="en-GB" sz="800" u="non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(Include XJTLU year 2, and PGT)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RT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Join Zoom Meeting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  <a:hlinkClick r:id="rId2"/>
                        </a:rPr>
                        <a:t>https://liverpool-ac-uk.zoom.us/j/91306933757?pwd=rG3bnPe0neenRfMgic1bPAxfygtV29.1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Meeting ID: 913 0693 3757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Passcode: +&amp;RfjB0*</a:t>
                      </a:r>
                      <a:endParaRPr lang="en-GB" dirty="0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Library Introduction Online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(Include UG year 1, XJTLU year 2, and PGT)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S.Y-J 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 Zoom Meeting </a:t>
                      </a:r>
                      <a:br>
                        <a:rPr lang="en-GB" sz="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https://liverpool-ac-uk.zoom.us/j/92052416824?pwd=Yu1gTyJCRQXoAyKWbBKJfA82xFgyH7.1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Meeting ID: 920 5241 6824 </a:t>
                      </a:r>
                      <a:br>
                        <a:rPr lang="en-GB" sz="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Passcode: 1#Jw0B%u 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i="0" u="none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u="none" strike="noStrike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Dean Welcome 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(UG year 1 ONLY)</a:t>
                      </a:r>
                      <a:endParaRPr lang="en-GB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u="none" dirty="0">
                          <a:effectLst/>
                          <a:latin typeface="+mn-lt"/>
                          <a:cs typeface="Times New Roman"/>
                        </a:rPr>
                        <a:t>AB, SV</a:t>
                      </a:r>
                      <a:endParaRPr lang="en-GB" dirty="0"/>
                    </a:p>
                    <a:p>
                      <a:pPr marL="0" marR="0" lvl="0" indent="0" algn="l" defTabSz="9144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none" dirty="0">
                          <a:effectLst/>
                          <a:latin typeface="+mn-lt"/>
                          <a:cs typeface="Times New Roman"/>
                        </a:rPr>
                        <a:t>SHER-LT2</a:t>
                      </a:r>
                      <a:endParaRPr lang="en-GB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u="none" strike="noStrike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Student Support </a:t>
                      </a:r>
                      <a:endParaRPr lang="en-GB" sz="1000" u="non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UG Year 1</a:t>
                      </a:r>
                      <a:endParaRPr lang="en-GB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Mary Edgar</a:t>
                      </a:r>
                      <a:endParaRPr lang="en-GB" dirty="0"/>
                    </a:p>
                    <a:p>
                      <a:pPr marL="0" marR="0" lvl="0" indent="0" algn="l" defTabSz="9144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S-LT2</a:t>
                      </a: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Students from Partner  University XJTLU Year 2 </a:t>
                      </a:r>
                      <a:endParaRPr lang="en-GB" sz="800" b="1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Module Registration 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 b="1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lvl="0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GB" sz="800" b="1" u="none"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/>
                        </a:rPr>
                        <a:t>REN-PCTC</a:t>
                      </a:r>
                      <a:endParaRPr lang="en-GB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CC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4091"/>
                  </a:ext>
                </a:extLst>
              </a:tr>
              <a:tr h="654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Wed 18th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School of Biosciences Student Registration  LAB B - Collection of Howie Coats, ID Cards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   </a:t>
                      </a: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Please make sure you have done all your final confirmation of arrival checks via Liverpool Life BEFORE you attend this session.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 Please attend on the time stated below for your major:             </a:t>
                      </a: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9.00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Biomedical Sciences  C130/Z130/C133      </a:t>
                      </a: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9.45 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XJTLU       </a:t>
                      </a: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10.30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Biological Sciences C100/C103  </a:t>
                      </a:r>
                      <a:endParaRPr lang="en-US" b="0" i="0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11.00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Biochemistry C700/C703       </a:t>
                      </a: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11.30 </a:t>
                      </a:r>
                      <a:r>
                        <a:rPr lang="en-GB" sz="8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Bioveterinary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Sciences D900/D903 / Anatomy Human Biology B110/B113       </a:t>
                      </a:r>
                      <a:endParaRPr lang="en-US" b="0" i="0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12.00 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Microbiology and Infection  C500/Z503/C503 /  Pharmacology B210/B213      </a:t>
                      </a:r>
                      <a:r>
                        <a:rPr lang="en-GB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12.30  </a:t>
                      </a: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Zoology  C300/C303</a:t>
                      </a:r>
                      <a:endParaRPr lang="en-US" b="0" i="0" strike="noStrike" noProof="0" dirty="0">
                        <a:latin typeface="Calibri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CAREERS VISITS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Microbiology  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CEDAR-512-MANSFIELD</a:t>
                      </a:r>
                      <a:endParaRPr lang="en-US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Biomedical Sciences Careers Visit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(SURNAME A-I ONLY) 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CEDAR-512-MANSFIELD</a:t>
                      </a:r>
                      <a:endParaRPr lang="en-US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Biomedical Sciences Careers Visit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(SURNAME J-Q ONLY)</a:t>
                      </a:r>
                      <a:endParaRPr lang="en-US" dirty="0"/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CEDAR-512-MANSFIELD</a:t>
                      </a:r>
                      <a:endParaRPr lang="en-US" b="1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Biomedical Sciences Careers Visit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(SURNAME R-Z ONLY)</a:t>
                      </a:r>
                      <a:endParaRPr lang="en-US" dirty="0"/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CEDAR-512-MANSFIELD</a:t>
                      </a:r>
                      <a:endParaRPr lang="en-US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640467"/>
                  </a:ext>
                </a:extLst>
              </a:tr>
              <a:tr h="806098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Thur</a:t>
                      </a:r>
                      <a:r>
                        <a:rPr lang="en-GB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19th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none" dirty="0">
                          <a:effectLst/>
                          <a:latin typeface="+mn-lt"/>
                          <a:cs typeface="Times New Roman"/>
                        </a:rPr>
                        <a:t>Icebreakers</a:t>
                      </a:r>
                    </a:p>
                    <a:p>
                      <a:r>
                        <a:rPr lang="en-US" sz="800" dirty="0"/>
                        <a:t>Lab D (88 max) AND Lab E (70 max) </a:t>
                      </a:r>
                      <a:r>
                        <a:rPr lang="en-GB" sz="800" dirty="0">
                          <a:solidFill>
                            <a:srgbClr val="000000"/>
                          </a:solidFill>
                          <a:latin typeface="Calibri"/>
                        </a:rPr>
                        <a:t>Biomedical Science</a:t>
                      </a:r>
                      <a:endParaRPr lang="en-US" sz="800" dirty="0">
                        <a:latin typeface="Calibri"/>
                      </a:endParaRPr>
                    </a:p>
                    <a:p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Lab F (60 max)  Micro. and ZOOLOGY</a:t>
                      </a:r>
                    </a:p>
                    <a:p>
                      <a:r>
                        <a:rPr lang="en-US" sz="800" dirty="0"/>
                        <a:t>Lab A (88 max) Biological Sciences</a:t>
                      </a:r>
                    </a:p>
                    <a:p>
                      <a:endParaRPr lang="en-US" sz="800">
                        <a:latin typeface="Calibri" panose="020F0502020204030204" pitchFamily="34" charset="0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Icebreakers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Lab D (88 max) Biochemistry.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Lab E (70 max)</a:t>
                      </a: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BIOVET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Lab F (60 max)</a:t>
                      </a: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Pharmacology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u="none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1" u="non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 b="1" u="none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Programme Introductions</a:t>
                      </a:r>
                      <a:endParaRPr lang="en-GB" sz="900" b="1" u="none" dirty="0">
                        <a:effectLst/>
                        <a:latin typeface="+mn-lt"/>
                        <a:cs typeface="Times New Roman"/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 PDs</a:t>
                      </a:r>
                      <a:endParaRPr lang="en-GB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 b="1" u="non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Anat.   LIFS-LT3</a:t>
                      </a:r>
                      <a:endParaRPr lang="en-GB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Biochem</a:t>
                      </a: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.  ENG-WLT</a:t>
                      </a:r>
                      <a:endParaRPr lang="en-GB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BMS   SHER-LT1</a:t>
                      </a:r>
                      <a:endParaRPr lang="en-GB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C100    LIFS-LT1</a:t>
                      </a:r>
                      <a:endParaRPr lang="en-GB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Biovet   ENG-HLST</a:t>
                      </a:r>
                      <a:endParaRPr lang="en-GB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Micro.   CEDAR-507-CLARKE</a:t>
                      </a:r>
                      <a:endParaRPr lang="en-GB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Pharma.   TYATES-LT</a:t>
                      </a:r>
                      <a:endParaRPr lang="en-GB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Zoology    LIFS-LT2</a:t>
                      </a:r>
                      <a:endParaRPr lang="en-GB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AE2F3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/>
                        </a:rPr>
                        <a:t>Lab Safety Talk</a:t>
                      </a:r>
                      <a:endParaRPr lang="en-US" dirty="0"/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 u="non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900" b="1" u="none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SHER-LT2</a:t>
                      </a:r>
                      <a:endParaRPr lang="en-GB" dirty="0"/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Vicky Strzelczyk</a:t>
                      </a:r>
                      <a:endParaRPr lang="en-GB" dirty="0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206288"/>
                  </a:ext>
                </a:extLst>
              </a:tr>
              <a:tr h="566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none" dirty="0">
                          <a:solidFill>
                            <a:schemeClr val="tx1"/>
                          </a:solidFill>
                        </a:rPr>
                        <a:t>CAREERS VISIT</a:t>
                      </a:r>
                      <a:endParaRPr lang="en-GB" sz="800" b="1" u="none" dirty="0"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  <a:p>
                      <a:pPr lvl="0">
                        <a:buNone/>
                      </a:pPr>
                      <a:endParaRPr lang="en-GB" sz="800" b="1" u="none"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1" u="none" dirty="0">
                          <a:solidFill>
                            <a:schemeClr val="tx1"/>
                          </a:solidFill>
                        </a:rPr>
                        <a:t>Biochemistry</a:t>
                      </a:r>
                      <a:r>
                        <a:rPr lang="en-GB" sz="800" b="1" u="none" dirty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</a:t>
                      </a:r>
                      <a:r>
                        <a:rPr lang="en-GB" sz="800" b="1" u="non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800" b="1" u="none" dirty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(approx. 64)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SHER-SR4</a:t>
                      </a:r>
                      <a:endParaRPr lang="en-US" dirty="0"/>
                    </a:p>
                  </a:txBody>
                  <a:tcPr marL="64364" marR="64364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none" dirty="0">
                          <a:solidFill>
                            <a:schemeClr val="tx1"/>
                          </a:solidFill>
                        </a:rPr>
                        <a:t>CAREERS VISIT</a:t>
                      </a:r>
                      <a:endParaRPr lang="en-GB" sz="800" b="1" u="none" dirty="0"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  <a:p>
                      <a:pPr lvl="0">
                        <a:buNone/>
                      </a:pPr>
                      <a:endParaRPr lang="en-GB" sz="800" b="0" u="none"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1" u="none" dirty="0" err="1">
                          <a:solidFill>
                            <a:schemeClr val="tx1"/>
                          </a:solidFill>
                        </a:rPr>
                        <a:t>Bioveterinary</a:t>
                      </a:r>
                      <a:r>
                        <a:rPr lang="en-GB" sz="800" b="1" u="none" dirty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</a:t>
                      </a:r>
                      <a:r>
                        <a:rPr lang="en-GB" sz="800" b="1" u="none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en-GB" sz="800" b="1" u="none" dirty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(approx. 38)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SHER-SR4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CAREERS VISIT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Biological Sciences  </a:t>
                      </a:r>
                      <a:r>
                        <a:rPr lang="en-US" sz="800" b="1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C100 (approx. 82)</a:t>
                      </a:r>
                      <a:endParaRPr lang="en-US" dirty="0"/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SHER-LT1</a:t>
                      </a:r>
                      <a:endParaRPr lang="en-US" dirty="0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AE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none" dirty="0">
                          <a:solidFill>
                            <a:schemeClr val="tx1"/>
                          </a:solidFill>
                        </a:rPr>
                        <a:t>CAREERS VISIT</a:t>
                      </a:r>
                      <a:endParaRPr lang="en-GB" sz="800" b="1" u="none" dirty="0"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Anatomy (approx. 25)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SHER-SR4</a:t>
                      </a:r>
                      <a:endParaRPr lang="en-US" dirty="0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AE3F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AE3F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AE3F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AE3F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75542"/>
                  </a:ext>
                </a:extLst>
              </a:tr>
              <a:tr h="30228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XJTLU Yr2: Welcome to the UK</a:t>
                      </a:r>
                      <a:r>
                        <a:rPr lang="en-GB" sz="80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; English support (EC, LB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NICH-TS</a:t>
                      </a:r>
                    </a:p>
                  </a:txBody>
                  <a:tcPr marL="64364" marR="64364" marT="0" marB="0">
                    <a:lnR w="12700">
                      <a:solidFill>
                        <a:srgbClr val="000000"/>
                      </a:solidFill>
                    </a:lnR>
                    <a:solidFill>
                      <a:srgbClr val="FCCFEF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b="1" i="0" u="none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kumimoji="0" lang="en-US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solidFill>
                      <a:srgbClr val="DAE3F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64" marR="64364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99472042"/>
                  </a:ext>
                </a:extLst>
              </a:tr>
              <a:tr h="755717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Fri 20th Sept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800" b="1" dirty="0">
                          <a:latin typeface="+mn-lt"/>
                        </a:rPr>
                        <a:t>HARC Induction</a:t>
                      </a:r>
                      <a:r>
                        <a:rPr lang="en-GB" sz="800" dirty="0">
                          <a:latin typeface="+mn-lt"/>
                        </a:rPr>
                        <a:t>,  </a:t>
                      </a:r>
                      <a:r>
                        <a:rPr lang="en-GB" sz="800" b="1" dirty="0">
                          <a:latin typeface="+mn-lt"/>
                        </a:rPr>
                        <a:t>ANATOMY Students Only.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latin typeface="+mn-lt"/>
                        </a:rPr>
                        <a:t>Human Anatomy Resource Centre (HARC)  Sherrington Building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A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0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History of Anatomy 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1" i="0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Anatomy Students ONLY  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1" i="0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WHSE-(J)-MED-3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F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i="0" u="none" strike="noStrike" noProof="0">
                        <a:effectLst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1" u="none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Activity To Be Confirmed   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Ness gardens trip for Micro, Bio Sci &amp; </a:t>
                      </a:r>
                      <a:r>
                        <a:rPr lang="en-GB" sz="800" b="1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Biovets</a:t>
                      </a:r>
                      <a:r>
                        <a:rPr lang="en-GB" sz="800" b="1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 ALL DAY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1" u="none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Biomedical Sciences Treasure Hunt –LIFS-LT3  1.00-.400pm</a:t>
                      </a: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solidFill>
                      <a:srgbClr val="DAE3F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u="none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u="none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u="none"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469781"/>
                  </a:ext>
                </a:extLst>
              </a:tr>
              <a:tr h="176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XJTLU lab induction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(RA)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Lab D</a:t>
                      </a:r>
                      <a:endParaRPr lang="en-US" sz="800" b="1" u="none" dirty="0">
                        <a:solidFill>
                          <a:srgbClr val="FF0000"/>
                        </a:solidFill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C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806335"/>
                  </a:ext>
                </a:extLst>
              </a:tr>
              <a:tr h="503812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International students only Welcome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UG &amp; </a:t>
                      </a:r>
                      <a:r>
                        <a:rPr lang="en-GB" sz="800" b="1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PGT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WHSE(J)-LARGE SEM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C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800"/>
                    </a:p>
                  </a:txBody>
                  <a:tcPr marL="64364" marR="64364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4364" marR="64364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XJTLU Year 3 Welcome Back to School of Biosciences </a:t>
                      </a:r>
                      <a:r>
                        <a:rPr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LM</a:t>
                      </a:r>
                      <a:r>
                        <a:rPr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) 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WHSE(J)-LARGE SEM</a:t>
                      </a:r>
                      <a:endParaRPr lang="en-US" dirty="0"/>
                    </a:p>
                  </a:txBody>
                  <a:tcPr marL="64363" marR="64363" marT="0" marB="0">
                    <a:lnR w="12700">
                      <a:solidFill>
                        <a:srgbClr val="000000"/>
                      </a:solidFill>
                    </a:lnR>
                    <a:lnB w="12700">
                      <a:solidFill>
                        <a:srgbClr val="000000"/>
                      </a:solidFill>
                    </a:lnB>
                    <a:solidFill>
                      <a:srgbClr val="FCCFE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800" b="1" u="none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b="1" u="none">
                        <a:solidFill>
                          <a:srgbClr val="FF0000"/>
                        </a:solidFill>
                      </a:endParaRPr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700" u="none"/>
                    </a:p>
                  </a:txBody>
                  <a:tcPr marL="64363" marR="64363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991245"/>
                  </a:ext>
                </a:extLst>
              </a:tr>
              <a:tr h="37785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none" dirty="0">
                          <a:solidFill>
                            <a:schemeClr val="tx1"/>
                          </a:solidFill>
                        </a:rPr>
                        <a:t>CAREERS VISITS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/>
                        </a:rPr>
                        <a:t>Pharmacology  (approx. 29) 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LIFS-SR6</a:t>
                      </a: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CAREERS VISITS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ZOOLOGY (approx. 34)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LIFS-SR6</a:t>
                      </a:r>
                    </a:p>
                  </a:txBody>
                  <a:tcPr marL="64364" marR="64364" marT="0" marB="0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>
                        <a:solidFill>
                          <a:srgbClr val="FF0000"/>
                        </a:solidFill>
                      </a:endParaRPr>
                    </a:p>
                  </a:txBody>
                  <a:tcPr marL="64364" marR="64364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363" marR="64363" marT="0" marB="0"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5173935"/>
                  </a:ext>
                </a:extLst>
              </a:tr>
              <a:tr h="39623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 u="none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4364" marR="64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Biochemistry  Challenge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NICH-TS</a:t>
                      </a:r>
                    </a:p>
                  </a:txBody>
                  <a:tcPr marL="64364" marR="64364" marT="0" marB="0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64" marR="64364" marT="0" marB="0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Biochemistry Challenge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NICH-TS</a:t>
                      </a:r>
                      <a:endParaRPr lang="en-US" dirty="0"/>
                    </a:p>
                  </a:txBody>
                  <a:tcPr marL="64363" marR="64363" marT="0" marB="0"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u="none">
                        <a:latin typeface="+mn-lt"/>
                      </a:endParaRPr>
                    </a:p>
                  </a:txBody>
                  <a:tcPr marL="64364" marR="64364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76911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B832319-2265-1845-81AC-A51B001FB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3" y="-127395"/>
            <a:ext cx="12097534" cy="680226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/>
              <a:t>School of Biosciences Undergraduate Welcome Week</a:t>
            </a:r>
            <a:endParaRPr lang="en-US" sz="2000" b="1" baseline="30000" dirty="0">
              <a:ea typeface="Calibri Light"/>
              <a:cs typeface="Calibri Light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EE565E1-23B1-894D-86C3-2DA9DD4D5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336711"/>
              </p:ext>
            </p:extLst>
          </p:nvPr>
        </p:nvGraphicFramePr>
        <p:xfrm>
          <a:off x="10126988" y="5696382"/>
          <a:ext cx="2068285" cy="1075335"/>
        </p:xfrm>
        <a:graphic>
          <a:graphicData uri="http://schemas.openxmlformats.org/drawingml/2006/table">
            <a:tbl>
              <a:tblPr firstRow="1" firstCol="1" bandRow="1"/>
              <a:tblGrid>
                <a:gridCol w="2068285">
                  <a:extLst>
                    <a:ext uri="{9D8B030D-6E8A-4147-A177-3AD203B41FA5}">
                      <a16:colId xmlns:a16="http://schemas.microsoft.com/office/drawing/2014/main" val="362528105"/>
                    </a:ext>
                  </a:extLst>
                </a:gridCol>
              </a:tblGrid>
              <a:tr h="235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Programme 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Specific Sessions for YEAR 1 UG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694424"/>
                  </a:ext>
                </a:extLst>
              </a:tr>
              <a:tr h="218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Session for  ALL  Year 1 Bioscience students together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870731"/>
                  </a:ext>
                </a:extLst>
              </a:tr>
              <a:tr h="218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International students &amp; XJTLU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908168"/>
                  </a:ext>
                </a:extLst>
              </a:tr>
              <a:tr h="21877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Year 1 UG &amp; XJTLU 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082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604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08cf930-efd3-44f0-9d3a-5353b4124d63" xsi:nil="true"/>
    <lcf76f155ced4ddcb4097134ff3c332f xmlns="45ab4561-f5f8-4aa3-9efd-8538b81dedb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600B126E14FA49846C69F3BAF8BA50" ma:contentTypeVersion="18" ma:contentTypeDescription="Create a new document." ma:contentTypeScope="" ma:versionID="80b9eeea096f004df66382914204f40e">
  <xsd:schema xmlns:xsd="http://www.w3.org/2001/XMLSchema" xmlns:xs="http://www.w3.org/2001/XMLSchema" xmlns:p="http://schemas.microsoft.com/office/2006/metadata/properties" xmlns:ns2="45ab4561-f5f8-4aa3-9efd-8538b81dedb0" xmlns:ns3="408cf930-efd3-44f0-9d3a-5353b4124d63" targetNamespace="http://schemas.microsoft.com/office/2006/metadata/properties" ma:root="true" ma:fieldsID="96508cfe4fd647d64d6ed3cd94d9a4d3" ns2:_="" ns3:_="">
    <xsd:import namespace="45ab4561-f5f8-4aa3-9efd-8538b81dedb0"/>
    <xsd:import namespace="408cf930-efd3-44f0-9d3a-5353b4124d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b4561-f5f8-4aa3-9efd-8538b81ded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fd38f81-9561-40ce-98eb-cd713668d4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8cf930-efd3-44f0-9d3a-5353b4124d6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5b0bdb0-9dde-47d3-97c8-f77b2380ee27}" ma:internalName="TaxCatchAll" ma:showField="CatchAllData" ma:web="408cf930-efd3-44f0-9d3a-5353b4124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D13928-6E66-4ACD-B865-C515828A35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CA337E-C384-481E-83D4-22EF30654C49}">
  <ds:schemaRefs>
    <ds:schemaRef ds:uri="408cf930-efd3-44f0-9d3a-5353b4124d63"/>
    <ds:schemaRef ds:uri="45ab4561-f5f8-4aa3-9efd-8538b81dedb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4A08DFB-0FFA-4FA8-940B-03E3B009EBEC}">
  <ds:schemaRefs>
    <ds:schemaRef ds:uri="408cf930-efd3-44f0-9d3a-5353b4124d63"/>
    <ds:schemaRef ds:uri="45ab4561-f5f8-4aa3-9efd-8538b81dedb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582</Words>
  <Application>Microsoft Office PowerPoint</Application>
  <PresentationFormat>Widescreen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School of Biosciences Undergraduate Welcome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PLANNING: SOBS Welcome Week 2024-25 (week 0)</dc:title>
  <dc:creator>Allen, Fabia</dc:creator>
  <cp:lastModifiedBy>Colley, Louise [louc]</cp:lastModifiedBy>
  <cp:revision>52</cp:revision>
  <cp:lastPrinted>2024-08-13T10:57:21Z</cp:lastPrinted>
  <dcterms:created xsi:type="dcterms:W3CDTF">2024-07-02T08:40:22Z</dcterms:created>
  <dcterms:modified xsi:type="dcterms:W3CDTF">2024-09-17T11:06:02Z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0x01010038600B126E14FA49846C69F3BAF8BA50</vt:lpwstr>
  </property>
  <property fmtid="{D5CDD505-2E9C-101B-9397-08002B2CF9AE}" pid="3" name="MediaServiceImageTags">
    <vt:lpwstr/>
  </property>
</Properties>
</file>