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87289D-3D03-4410-8BF1-D03129D6DDBF}" type="doc">
      <dgm:prSet loTypeId="urn:microsoft.com/office/officeart/2008/layout/LinedLis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FAE6537-167A-46E4-8072-F74AAE4BB603}">
      <dgm:prSet/>
      <dgm:spPr/>
      <dgm:t>
        <a:bodyPr/>
        <a:lstStyle/>
        <a:p>
          <a:endParaRPr lang="en-US" dirty="0"/>
        </a:p>
      </dgm:t>
    </dgm:pt>
    <dgm:pt modelId="{96472133-7F33-4627-B22C-8E4E1ABD4B18}" type="parTrans" cxnId="{B0D16412-BFE8-4DA3-833B-9DA933E4CC3A}">
      <dgm:prSet/>
      <dgm:spPr/>
      <dgm:t>
        <a:bodyPr/>
        <a:lstStyle/>
        <a:p>
          <a:endParaRPr lang="en-US"/>
        </a:p>
      </dgm:t>
    </dgm:pt>
    <dgm:pt modelId="{D0CF311F-BF0B-4E03-8C7E-BCE05EECA68E}" type="sibTrans" cxnId="{B0D16412-BFE8-4DA3-833B-9DA933E4CC3A}">
      <dgm:prSet/>
      <dgm:spPr/>
      <dgm:t>
        <a:bodyPr/>
        <a:lstStyle/>
        <a:p>
          <a:endParaRPr lang="en-US"/>
        </a:p>
      </dgm:t>
    </dgm:pt>
    <dgm:pt modelId="{4556B500-EA46-4295-BF19-B20D67B7A109}">
      <dgm:prSet/>
      <dgm:spPr/>
      <dgm:t>
        <a:bodyPr/>
        <a:lstStyle/>
        <a:p>
          <a:r>
            <a:rPr lang="en-GB"/>
            <a:t>Research-focused workshops/events emphasising methodological and intellectual innovation;</a:t>
          </a:r>
          <a:endParaRPr lang="en-US"/>
        </a:p>
      </dgm:t>
    </dgm:pt>
    <dgm:pt modelId="{28A8CE3D-A35E-4B97-A73B-805F504A2EE5}" type="parTrans" cxnId="{132E8184-B75C-4F65-A89B-EBFF419BDBAB}">
      <dgm:prSet/>
      <dgm:spPr/>
      <dgm:t>
        <a:bodyPr/>
        <a:lstStyle/>
        <a:p>
          <a:endParaRPr lang="en-US"/>
        </a:p>
      </dgm:t>
    </dgm:pt>
    <dgm:pt modelId="{0BC02F1F-A716-4B42-8B08-0FF9C9A4A06C}" type="sibTrans" cxnId="{132E8184-B75C-4F65-A89B-EBFF419BDBAB}">
      <dgm:prSet/>
      <dgm:spPr/>
      <dgm:t>
        <a:bodyPr/>
        <a:lstStyle/>
        <a:p>
          <a:endParaRPr lang="en-US"/>
        </a:p>
      </dgm:t>
    </dgm:pt>
    <dgm:pt modelId="{CE63CD93-75B1-4945-9AD7-3FD9C10D8B16}">
      <dgm:prSet/>
      <dgm:spPr/>
      <dgm:t>
        <a:bodyPr/>
        <a:lstStyle/>
        <a:p>
          <a:r>
            <a:rPr lang="en-GB"/>
            <a:t>Practice- or impact-focused workshops/events seeking to engage people, communities and organisations; </a:t>
          </a:r>
          <a:endParaRPr lang="en-US"/>
        </a:p>
      </dgm:t>
    </dgm:pt>
    <dgm:pt modelId="{AB5D6203-3D8F-4B4F-9906-728AB732BCC6}" type="parTrans" cxnId="{C3535EE1-C9C7-4528-820F-F67013DA6F1D}">
      <dgm:prSet/>
      <dgm:spPr/>
      <dgm:t>
        <a:bodyPr/>
        <a:lstStyle/>
        <a:p>
          <a:endParaRPr lang="en-US"/>
        </a:p>
      </dgm:t>
    </dgm:pt>
    <dgm:pt modelId="{1534499B-762B-4473-ADF8-FF10083D5954}" type="sibTrans" cxnId="{C3535EE1-C9C7-4528-820F-F67013DA6F1D}">
      <dgm:prSet/>
      <dgm:spPr/>
      <dgm:t>
        <a:bodyPr/>
        <a:lstStyle/>
        <a:p>
          <a:endParaRPr lang="en-US"/>
        </a:p>
      </dgm:t>
    </dgm:pt>
    <dgm:pt modelId="{37914BCF-A4D5-456D-BA18-168797504FF6}">
      <dgm:prSet/>
      <dgm:spPr/>
      <dgm:t>
        <a:bodyPr/>
        <a:lstStyle/>
        <a:p>
          <a:r>
            <a:rPr lang="en-GB"/>
            <a:t>Short-course and advanced methods training workshop development.</a:t>
          </a:r>
          <a:endParaRPr lang="en-US"/>
        </a:p>
      </dgm:t>
    </dgm:pt>
    <dgm:pt modelId="{C129EA2F-FFB1-4253-B415-062B590D6DA8}" type="parTrans" cxnId="{21A9DEF2-67EF-4B4C-A4E2-3CD3DDB6A9F0}">
      <dgm:prSet/>
      <dgm:spPr/>
      <dgm:t>
        <a:bodyPr/>
        <a:lstStyle/>
        <a:p>
          <a:endParaRPr lang="en-US"/>
        </a:p>
      </dgm:t>
    </dgm:pt>
    <dgm:pt modelId="{D2753D04-8F87-4478-91B9-E49A6B1A660C}" type="sibTrans" cxnId="{21A9DEF2-67EF-4B4C-A4E2-3CD3DDB6A9F0}">
      <dgm:prSet/>
      <dgm:spPr/>
      <dgm:t>
        <a:bodyPr/>
        <a:lstStyle/>
        <a:p>
          <a:endParaRPr lang="en-US"/>
        </a:p>
      </dgm:t>
    </dgm:pt>
    <dgm:pt modelId="{385B5D9D-2FBC-4325-85DF-5E890E751EC6}" type="pres">
      <dgm:prSet presAssocID="{D387289D-3D03-4410-8BF1-D03129D6DDBF}" presName="vert0" presStyleCnt="0">
        <dgm:presLayoutVars>
          <dgm:dir/>
          <dgm:animOne val="branch"/>
          <dgm:animLvl val="lvl"/>
        </dgm:presLayoutVars>
      </dgm:prSet>
      <dgm:spPr/>
    </dgm:pt>
    <dgm:pt modelId="{6B6B3BBA-E224-4C23-A8BA-7D755A5318AB}" type="pres">
      <dgm:prSet presAssocID="{AFAE6537-167A-46E4-8072-F74AAE4BB603}" presName="thickLine" presStyleLbl="alignNode1" presStyleIdx="0" presStyleCnt="1"/>
      <dgm:spPr/>
    </dgm:pt>
    <dgm:pt modelId="{5A1F4FF8-05E1-47FD-9EE4-B7D7DE3EB9E7}" type="pres">
      <dgm:prSet presAssocID="{AFAE6537-167A-46E4-8072-F74AAE4BB603}" presName="horz1" presStyleCnt="0"/>
      <dgm:spPr/>
    </dgm:pt>
    <dgm:pt modelId="{D37AE6B6-2F86-4798-A68F-2DA0A8E20C2D}" type="pres">
      <dgm:prSet presAssocID="{AFAE6537-167A-46E4-8072-F74AAE4BB603}" presName="tx1" presStyleLbl="revTx" presStyleIdx="0" presStyleCnt="4"/>
      <dgm:spPr/>
    </dgm:pt>
    <dgm:pt modelId="{3777A9F1-D547-41EB-9784-A992F737091F}" type="pres">
      <dgm:prSet presAssocID="{AFAE6537-167A-46E4-8072-F74AAE4BB603}" presName="vert1" presStyleCnt="0"/>
      <dgm:spPr/>
    </dgm:pt>
    <dgm:pt modelId="{B5A7A5BD-AF60-4F14-B5E2-02E72D7C8B1C}" type="pres">
      <dgm:prSet presAssocID="{4556B500-EA46-4295-BF19-B20D67B7A109}" presName="vertSpace2a" presStyleCnt="0"/>
      <dgm:spPr/>
    </dgm:pt>
    <dgm:pt modelId="{C9BFC639-E620-41B5-B9B7-B0592DC079EE}" type="pres">
      <dgm:prSet presAssocID="{4556B500-EA46-4295-BF19-B20D67B7A109}" presName="horz2" presStyleCnt="0"/>
      <dgm:spPr/>
    </dgm:pt>
    <dgm:pt modelId="{6F8AD5CF-6FDE-408C-974E-5C88333949FC}" type="pres">
      <dgm:prSet presAssocID="{4556B500-EA46-4295-BF19-B20D67B7A109}" presName="horzSpace2" presStyleCnt="0"/>
      <dgm:spPr/>
    </dgm:pt>
    <dgm:pt modelId="{2C3F49A5-7B50-4B1C-A50A-CE7C38EEF969}" type="pres">
      <dgm:prSet presAssocID="{4556B500-EA46-4295-BF19-B20D67B7A109}" presName="tx2" presStyleLbl="revTx" presStyleIdx="1" presStyleCnt="4"/>
      <dgm:spPr/>
    </dgm:pt>
    <dgm:pt modelId="{44E48676-E408-45C5-A66A-6B580DA1E55D}" type="pres">
      <dgm:prSet presAssocID="{4556B500-EA46-4295-BF19-B20D67B7A109}" presName="vert2" presStyleCnt="0"/>
      <dgm:spPr/>
    </dgm:pt>
    <dgm:pt modelId="{879E1EA4-5317-4C48-AAD2-B7BFDBE3AADD}" type="pres">
      <dgm:prSet presAssocID="{4556B500-EA46-4295-BF19-B20D67B7A109}" presName="thinLine2b" presStyleLbl="callout" presStyleIdx="0" presStyleCnt="3"/>
      <dgm:spPr/>
    </dgm:pt>
    <dgm:pt modelId="{B9515F20-ED9F-49F3-BCF4-EC48CEE66808}" type="pres">
      <dgm:prSet presAssocID="{4556B500-EA46-4295-BF19-B20D67B7A109}" presName="vertSpace2b" presStyleCnt="0"/>
      <dgm:spPr/>
    </dgm:pt>
    <dgm:pt modelId="{86D77805-5325-4FA2-A682-656D54391FC5}" type="pres">
      <dgm:prSet presAssocID="{CE63CD93-75B1-4945-9AD7-3FD9C10D8B16}" presName="horz2" presStyleCnt="0"/>
      <dgm:spPr/>
    </dgm:pt>
    <dgm:pt modelId="{5CCB335C-650E-41EF-8B0A-F8799EBDC52C}" type="pres">
      <dgm:prSet presAssocID="{CE63CD93-75B1-4945-9AD7-3FD9C10D8B16}" presName="horzSpace2" presStyleCnt="0"/>
      <dgm:spPr/>
    </dgm:pt>
    <dgm:pt modelId="{2A59AACC-FB8E-45D4-A405-2965699CCAB1}" type="pres">
      <dgm:prSet presAssocID="{CE63CD93-75B1-4945-9AD7-3FD9C10D8B16}" presName="tx2" presStyleLbl="revTx" presStyleIdx="2" presStyleCnt="4"/>
      <dgm:spPr/>
    </dgm:pt>
    <dgm:pt modelId="{146FE60E-4E96-461C-A548-FC487ADC4B4E}" type="pres">
      <dgm:prSet presAssocID="{CE63CD93-75B1-4945-9AD7-3FD9C10D8B16}" presName="vert2" presStyleCnt="0"/>
      <dgm:spPr/>
    </dgm:pt>
    <dgm:pt modelId="{D899D2B2-3BB0-4700-BDC3-5D0B685C88C4}" type="pres">
      <dgm:prSet presAssocID="{CE63CD93-75B1-4945-9AD7-3FD9C10D8B16}" presName="thinLine2b" presStyleLbl="callout" presStyleIdx="1" presStyleCnt="3"/>
      <dgm:spPr/>
    </dgm:pt>
    <dgm:pt modelId="{11E61DBE-FA25-44BC-A57C-E23BADA6C403}" type="pres">
      <dgm:prSet presAssocID="{CE63CD93-75B1-4945-9AD7-3FD9C10D8B16}" presName="vertSpace2b" presStyleCnt="0"/>
      <dgm:spPr/>
    </dgm:pt>
    <dgm:pt modelId="{668F90CB-437B-4AA7-8200-8E19EA845863}" type="pres">
      <dgm:prSet presAssocID="{37914BCF-A4D5-456D-BA18-168797504FF6}" presName="horz2" presStyleCnt="0"/>
      <dgm:spPr/>
    </dgm:pt>
    <dgm:pt modelId="{8A0A1EC6-B175-4E43-94C6-543574A88985}" type="pres">
      <dgm:prSet presAssocID="{37914BCF-A4D5-456D-BA18-168797504FF6}" presName="horzSpace2" presStyleCnt="0"/>
      <dgm:spPr/>
    </dgm:pt>
    <dgm:pt modelId="{F412234B-628D-4B62-8BF6-D1536E6E1C72}" type="pres">
      <dgm:prSet presAssocID="{37914BCF-A4D5-456D-BA18-168797504FF6}" presName="tx2" presStyleLbl="revTx" presStyleIdx="3" presStyleCnt="4"/>
      <dgm:spPr/>
    </dgm:pt>
    <dgm:pt modelId="{2830FC83-E51E-4B0E-88C8-F6319323D764}" type="pres">
      <dgm:prSet presAssocID="{37914BCF-A4D5-456D-BA18-168797504FF6}" presName="vert2" presStyleCnt="0"/>
      <dgm:spPr/>
    </dgm:pt>
    <dgm:pt modelId="{0F2A4D6F-82CF-4148-8DB5-126E6C3D18B5}" type="pres">
      <dgm:prSet presAssocID="{37914BCF-A4D5-456D-BA18-168797504FF6}" presName="thinLine2b" presStyleLbl="callout" presStyleIdx="2" presStyleCnt="3"/>
      <dgm:spPr/>
    </dgm:pt>
    <dgm:pt modelId="{A2967FDD-4488-45B7-B8BB-4723CFB0C6BB}" type="pres">
      <dgm:prSet presAssocID="{37914BCF-A4D5-456D-BA18-168797504FF6}" presName="vertSpace2b" presStyleCnt="0"/>
      <dgm:spPr/>
    </dgm:pt>
  </dgm:ptLst>
  <dgm:cxnLst>
    <dgm:cxn modelId="{B0D16412-BFE8-4DA3-833B-9DA933E4CC3A}" srcId="{D387289D-3D03-4410-8BF1-D03129D6DDBF}" destId="{AFAE6537-167A-46E4-8072-F74AAE4BB603}" srcOrd="0" destOrd="0" parTransId="{96472133-7F33-4627-B22C-8E4E1ABD4B18}" sibTransId="{D0CF311F-BF0B-4E03-8C7E-BCE05EECA68E}"/>
    <dgm:cxn modelId="{35738523-5B87-4210-A036-D885A0290303}" type="presOf" srcId="{37914BCF-A4D5-456D-BA18-168797504FF6}" destId="{F412234B-628D-4B62-8BF6-D1536E6E1C72}" srcOrd="0" destOrd="0" presId="urn:microsoft.com/office/officeart/2008/layout/LinedList"/>
    <dgm:cxn modelId="{C9D42A4D-A726-4DB7-B346-BD2D2247B8A4}" type="presOf" srcId="{D387289D-3D03-4410-8BF1-D03129D6DDBF}" destId="{385B5D9D-2FBC-4325-85DF-5E890E751EC6}" srcOrd="0" destOrd="0" presId="urn:microsoft.com/office/officeart/2008/layout/LinedList"/>
    <dgm:cxn modelId="{E67D9F7B-09A9-42EE-B854-5EEC3AF85D6D}" type="presOf" srcId="{AFAE6537-167A-46E4-8072-F74AAE4BB603}" destId="{D37AE6B6-2F86-4798-A68F-2DA0A8E20C2D}" srcOrd="0" destOrd="0" presId="urn:microsoft.com/office/officeart/2008/layout/LinedList"/>
    <dgm:cxn modelId="{132E8184-B75C-4F65-A89B-EBFF419BDBAB}" srcId="{AFAE6537-167A-46E4-8072-F74AAE4BB603}" destId="{4556B500-EA46-4295-BF19-B20D67B7A109}" srcOrd="0" destOrd="0" parTransId="{28A8CE3D-A35E-4B97-A73B-805F504A2EE5}" sibTransId="{0BC02F1F-A716-4B42-8B08-0FF9C9A4A06C}"/>
    <dgm:cxn modelId="{24BADD96-2C9C-41E4-AF51-4FD015B8AB17}" type="presOf" srcId="{4556B500-EA46-4295-BF19-B20D67B7A109}" destId="{2C3F49A5-7B50-4B1C-A50A-CE7C38EEF969}" srcOrd="0" destOrd="0" presId="urn:microsoft.com/office/officeart/2008/layout/LinedList"/>
    <dgm:cxn modelId="{903C7ACC-9245-456E-83A1-EB561C6C711C}" type="presOf" srcId="{CE63CD93-75B1-4945-9AD7-3FD9C10D8B16}" destId="{2A59AACC-FB8E-45D4-A405-2965699CCAB1}" srcOrd="0" destOrd="0" presId="urn:microsoft.com/office/officeart/2008/layout/LinedList"/>
    <dgm:cxn modelId="{C3535EE1-C9C7-4528-820F-F67013DA6F1D}" srcId="{AFAE6537-167A-46E4-8072-F74AAE4BB603}" destId="{CE63CD93-75B1-4945-9AD7-3FD9C10D8B16}" srcOrd="1" destOrd="0" parTransId="{AB5D6203-3D8F-4B4F-9906-728AB732BCC6}" sibTransId="{1534499B-762B-4473-ADF8-FF10083D5954}"/>
    <dgm:cxn modelId="{21A9DEF2-67EF-4B4C-A4E2-3CD3DDB6A9F0}" srcId="{AFAE6537-167A-46E4-8072-F74AAE4BB603}" destId="{37914BCF-A4D5-456D-BA18-168797504FF6}" srcOrd="2" destOrd="0" parTransId="{C129EA2F-FFB1-4253-B415-062B590D6DA8}" sibTransId="{D2753D04-8F87-4478-91B9-E49A6B1A660C}"/>
    <dgm:cxn modelId="{195ECB93-196A-49A4-ADA8-7534E07AC8C2}" type="presParOf" srcId="{385B5D9D-2FBC-4325-85DF-5E890E751EC6}" destId="{6B6B3BBA-E224-4C23-A8BA-7D755A5318AB}" srcOrd="0" destOrd="0" presId="urn:microsoft.com/office/officeart/2008/layout/LinedList"/>
    <dgm:cxn modelId="{5CB5AC24-8442-458A-A489-97B3912FC9DD}" type="presParOf" srcId="{385B5D9D-2FBC-4325-85DF-5E890E751EC6}" destId="{5A1F4FF8-05E1-47FD-9EE4-B7D7DE3EB9E7}" srcOrd="1" destOrd="0" presId="urn:microsoft.com/office/officeart/2008/layout/LinedList"/>
    <dgm:cxn modelId="{246A418F-D467-4724-BCF0-1DFFE65315E5}" type="presParOf" srcId="{5A1F4FF8-05E1-47FD-9EE4-B7D7DE3EB9E7}" destId="{D37AE6B6-2F86-4798-A68F-2DA0A8E20C2D}" srcOrd="0" destOrd="0" presId="urn:microsoft.com/office/officeart/2008/layout/LinedList"/>
    <dgm:cxn modelId="{6EE19595-DEE7-4072-87D2-90BD45D69B6F}" type="presParOf" srcId="{5A1F4FF8-05E1-47FD-9EE4-B7D7DE3EB9E7}" destId="{3777A9F1-D547-41EB-9784-A992F737091F}" srcOrd="1" destOrd="0" presId="urn:microsoft.com/office/officeart/2008/layout/LinedList"/>
    <dgm:cxn modelId="{8D798279-B8A3-4882-9689-37A2850D61DA}" type="presParOf" srcId="{3777A9F1-D547-41EB-9784-A992F737091F}" destId="{B5A7A5BD-AF60-4F14-B5E2-02E72D7C8B1C}" srcOrd="0" destOrd="0" presId="urn:microsoft.com/office/officeart/2008/layout/LinedList"/>
    <dgm:cxn modelId="{90BA3161-ED71-46C1-ACDC-5E9F2E320B3C}" type="presParOf" srcId="{3777A9F1-D547-41EB-9784-A992F737091F}" destId="{C9BFC639-E620-41B5-B9B7-B0592DC079EE}" srcOrd="1" destOrd="0" presId="urn:microsoft.com/office/officeart/2008/layout/LinedList"/>
    <dgm:cxn modelId="{E9458C95-6E40-48B5-A366-23290F25B4CA}" type="presParOf" srcId="{C9BFC639-E620-41B5-B9B7-B0592DC079EE}" destId="{6F8AD5CF-6FDE-408C-974E-5C88333949FC}" srcOrd="0" destOrd="0" presId="urn:microsoft.com/office/officeart/2008/layout/LinedList"/>
    <dgm:cxn modelId="{94E2B8C7-B5E0-4B1C-9924-188C10A72FCE}" type="presParOf" srcId="{C9BFC639-E620-41B5-B9B7-B0592DC079EE}" destId="{2C3F49A5-7B50-4B1C-A50A-CE7C38EEF969}" srcOrd="1" destOrd="0" presId="urn:microsoft.com/office/officeart/2008/layout/LinedList"/>
    <dgm:cxn modelId="{DF1B94AD-9344-4C84-824A-02FF6F2C8307}" type="presParOf" srcId="{C9BFC639-E620-41B5-B9B7-B0592DC079EE}" destId="{44E48676-E408-45C5-A66A-6B580DA1E55D}" srcOrd="2" destOrd="0" presId="urn:microsoft.com/office/officeart/2008/layout/LinedList"/>
    <dgm:cxn modelId="{8A8D67D0-632B-433E-A492-4969D6295296}" type="presParOf" srcId="{3777A9F1-D547-41EB-9784-A992F737091F}" destId="{879E1EA4-5317-4C48-AAD2-B7BFDBE3AADD}" srcOrd="2" destOrd="0" presId="urn:microsoft.com/office/officeart/2008/layout/LinedList"/>
    <dgm:cxn modelId="{F36620AA-14F2-4A5F-AB6C-45F5295CC3D1}" type="presParOf" srcId="{3777A9F1-D547-41EB-9784-A992F737091F}" destId="{B9515F20-ED9F-49F3-BCF4-EC48CEE66808}" srcOrd="3" destOrd="0" presId="urn:microsoft.com/office/officeart/2008/layout/LinedList"/>
    <dgm:cxn modelId="{BB2454DD-1894-471A-991A-C8E485244E02}" type="presParOf" srcId="{3777A9F1-D547-41EB-9784-A992F737091F}" destId="{86D77805-5325-4FA2-A682-656D54391FC5}" srcOrd="4" destOrd="0" presId="urn:microsoft.com/office/officeart/2008/layout/LinedList"/>
    <dgm:cxn modelId="{7BEE49A4-ED73-412D-9620-2DFADDD2F177}" type="presParOf" srcId="{86D77805-5325-4FA2-A682-656D54391FC5}" destId="{5CCB335C-650E-41EF-8B0A-F8799EBDC52C}" srcOrd="0" destOrd="0" presId="urn:microsoft.com/office/officeart/2008/layout/LinedList"/>
    <dgm:cxn modelId="{DB57519D-0800-4F1F-A684-2EA22C67C7DD}" type="presParOf" srcId="{86D77805-5325-4FA2-A682-656D54391FC5}" destId="{2A59AACC-FB8E-45D4-A405-2965699CCAB1}" srcOrd="1" destOrd="0" presId="urn:microsoft.com/office/officeart/2008/layout/LinedList"/>
    <dgm:cxn modelId="{823CF032-BBCB-449F-99CE-8E4CF1FA88F7}" type="presParOf" srcId="{86D77805-5325-4FA2-A682-656D54391FC5}" destId="{146FE60E-4E96-461C-A548-FC487ADC4B4E}" srcOrd="2" destOrd="0" presId="urn:microsoft.com/office/officeart/2008/layout/LinedList"/>
    <dgm:cxn modelId="{2D450D43-F0D5-4923-AC89-13DDF4F69601}" type="presParOf" srcId="{3777A9F1-D547-41EB-9784-A992F737091F}" destId="{D899D2B2-3BB0-4700-BDC3-5D0B685C88C4}" srcOrd="5" destOrd="0" presId="urn:microsoft.com/office/officeart/2008/layout/LinedList"/>
    <dgm:cxn modelId="{7237961E-F159-4C7C-A34C-40E66779A948}" type="presParOf" srcId="{3777A9F1-D547-41EB-9784-A992F737091F}" destId="{11E61DBE-FA25-44BC-A57C-E23BADA6C403}" srcOrd="6" destOrd="0" presId="urn:microsoft.com/office/officeart/2008/layout/LinedList"/>
    <dgm:cxn modelId="{5200AAD0-12FD-4243-9A75-B922FD12C3F5}" type="presParOf" srcId="{3777A9F1-D547-41EB-9784-A992F737091F}" destId="{668F90CB-437B-4AA7-8200-8E19EA845863}" srcOrd="7" destOrd="0" presId="urn:microsoft.com/office/officeart/2008/layout/LinedList"/>
    <dgm:cxn modelId="{F13A409A-414F-4BE6-9485-26298E94D050}" type="presParOf" srcId="{668F90CB-437B-4AA7-8200-8E19EA845863}" destId="{8A0A1EC6-B175-4E43-94C6-543574A88985}" srcOrd="0" destOrd="0" presId="urn:microsoft.com/office/officeart/2008/layout/LinedList"/>
    <dgm:cxn modelId="{43755DD5-A9BD-499A-B1B0-0163E63AD0A1}" type="presParOf" srcId="{668F90CB-437B-4AA7-8200-8E19EA845863}" destId="{F412234B-628D-4B62-8BF6-D1536E6E1C72}" srcOrd="1" destOrd="0" presId="urn:microsoft.com/office/officeart/2008/layout/LinedList"/>
    <dgm:cxn modelId="{6EE86B73-3A01-485C-B45C-C511E8BC7949}" type="presParOf" srcId="{668F90CB-437B-4AA7-8200-8E19EA845863}" destId="{2830FC83-E51E-4B0E-88C8-F6319323D764}" srcOrd="2" destOrd="0" presId="urn:microsoft.com/office/officeart/2008/layout/LinedList"/>
    <dgm:cxn modelId="{90C7FCEA-047E-4122-B845-E9469B061B14}" type="presParOf" srcId="{3777A9F1-D547-41EB-9784-A992F737091F}" destId="{0F2A4D6F-82CF-4148-8DB5-126E6C3D18B5}" srcOrd="8" destOrd="0" presId="urn:microsoft.com/office/officeart/2008/layout/LinedList"/>
    <dgm:cxn modelId="{E0F1F835-3EE6-445A-82BC-52477E3AD68A}" type="presParOf" srcId="{3777A9F1-D547-41EB-9784-A992F737091F}" destId="{A2967FDD-4488-45B7-B8BB-4723CFB0C6BB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6B3BBA-E224-4C23-A8BA-7D755A5318AB}">
      <dsp:nvSpPr>
        <dsp:cNvPr id="0" name=""/>
        <dsp:cNvSpPr/>
      </dsp:nvSpPr>
      <dsp:spPr>
        <a:xfrm>
          <a:off x="0" y="0"/>
          <a:ext cx="560705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37AE6B6-2F86-4798-A68F-2DA0A8E20C2D}">
      <dsp:nvSpPr>
        <dsp:cNvPr id="0" name=""/>
        <dsp:cNvSpPr/>
      </dsp:nvSpPr>
      <dsp:spPr>
        <a:xfrm>
          <a:off x="0" y="0"/>
          <a:ext cx="1121410" cy="49275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0" y="0"/>
        <a:ext cx="1121410" cy="4927599"/>
      </dsp:txXfrm>
    </dsp:sp>
    <dsp:sp modelId="{2C3F49A5-7B50-4B1C-A50A-CE7C38EEF969}">
      <dsp:nvSpPr>
        <dsp:cNvPr id="0" name=""/>
        <dsp:cNvSpPr/>
      </dsp:nvSpPr>
      <dsp:spPr>
        <a:xfrm>
          <a:off x="1205515" y="76993"/>
          <a:ext cx="4401534" cy="15398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Research-focused workshops/events emphasising methodological and intellectual innovation;</a:t>
          </a:r>
          <a:endParaRPr lang="en-US" sz="2500" kern="1200"/>
        </a:p>
      </dsp:txBody>
      <dsp:txXfrm>
        <a:off x="1205515" y="76993"/>
        <a:ext cx="4401534" cy="1539874"/>
      </dsp:txXfrm>
    </dsp:sp>
    <dsp:sp modelId="{879E1EA4-5317-4C48-AAD2-B7BFDBE3AADD}">
      <dsp:nvSpPr>
        <dsp:cNvPr id="0" name=""/>
        <dsp:cNvSpPr/>
      </dsp:nvSpPr>
      <dsp:spPr>
        <a:xfrm>
          <a:off x="1121410" y="1616868"/>
          <a:ext cx="448564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A59AACC-FB8E-45D4-A405-2965699CCAB1}">
      <dsp:nvSpPr>
        <dsp:cNvPr id="0" name=""/>
        <dsp:cNvSpPr/>
      </dsp:nvSpPr>
      <dsp:spPr>
        <a:xfrm>
          <a:off x="1205515" y="1693862"/>
          <a:ext cx="4401534" cy="15398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Practice- or impact-focused workshops/events seeking to engage people, communities and organisations; </a:t>
          </a:r>
          <a:endParaRPr lang="en-US" sz="2500" kern="1200"/>
        </a:p>
      </dsp:txBody>
      <dsp:txXfrm>
        <a:off x="1205515" y="1693862"/>
        <a:ext cx="4401534" cy="1539874"/>
      </dsp:txXfrm>
    </dsp:sp>
    <dsp:sp modelId="{D899D2B2-3BB0-4700-BDC3-5D0B685C88C4}">
      <dsp:nvSpPr>
        <dsp:cNvPr id="0" name=""/>
        <dsp:cNvSpPr/>
      </dsp:nvSpPr>
      <dsp:spPr>
        <a:xfrm>
          <a:off x="1121410" y="3233737"/>
          <a:ext cx="448564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412234B-628D-4B62-8BF6-D1536E6E1C72}">
      <dsp:nvSpPr>
        <dsp:cNvPr id="0" name=""/>
        <dsp:cNvSpPr/>
      </dsp:nvSpPr>
      <dsp:spPr>
        <a:xfrm>
          <a:off x="1205515" y="3310731"/>
          <a:ext cx="4401534" cy="15398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Short-course and advanced methods training workshop development.</a:t>
          </a:r>
          <a:endParaRPr lang="en-US" sz="2500" kern="1200"/>
        </a:p>
      </dsp:txBody>
      <dsp:txXfrm>
        <a:off x="1205515" y="3310731"/>
        <a:ext cx="4401534" cy="1539874"/>
      </dsp:txXfrm>
    </dsp:sp>
    <dsp:sp modelId="{0F2A4D6F-82CF-4148-8DB5-126E6C3D18B5}">
      <dsp:nvSpPr>
        <dsp:cNvPr id="0" name=""/>
        <dsp:cNvSpPr/>
      </dsp:nvSpPr>
      <dsp:spPr>
        <a:xfrm>
          <a:off x="1121410" y="4850606"/>
          <a:ext cx="448564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01218-5A5B-4C32-A793-BDB8247762CC}" type="datetimeFigureOut">
              <a:rPr lang="en-GB" smtClean="0"/>
              <a:t>18/02/2025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13F42-51D7-4C40-99D8-3E3065D2E5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55404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01218-5A5B-4C32-A793-BDB8247762CC}" type="datetimeFigureOut">
              <a:rPr lang="en-GB" smtClean="0"/>
              <a:t>18/02/2025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13F42-51D7-4C40-99D8-3E3065D2E5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988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01218-5A5B-4C32-A793-BDB8247762CC}" type="datetimeFigureOut">
              <a:rPr lang="en-GB" smtClean="0"/>
              <a:t>18/02/2025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13F42-51D7-4C40-99D8-3E3065D2E5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3638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01218-5A5B-4C32-A793-BDB8247762CC}" type="datetimeFigureOut">
              <a:rPr lang="en-GB" smtClean="0"/>
              <a:t>18/02/2025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13F42-51D7-4C40-99D8-3E3065D2E5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9171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01218-5A5B-4C32-A793-BDB8247762CC}" type="datetimeFigureOut">
              <a:rPr lang="en-GB" smtClean="0"/>
              <a:t>18/02/2025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13F42-51D7-4C40-99D8-3E3065D2E5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10459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01218-5A5B-4C32-A793-BDB8247762CC}" type="datetimeFigureOut">
              <a:rPr lang="en-GB" smtClean="0"/>
              <a:t>18/02/2025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13F42-51D7-4C40-99D8-3E3065D2E5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6492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01218-5A5B-4C32-A793-BDB8247762CC}" type="datetimeFigureOut">
              <a:rPr lang="en-GB" smtClean="0"/>
              <a:t>18/02/2025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13F42-51D7-4C40-99D8-3E3065D2E595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452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01218-5A5B-4C32-A793-BDB8247762CC}" type="datetimeFigureOut">
              <a:rPr lang="en-GB" smtClean="0"/>
              <a:t>18/02/2025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13F42-51D7-4C40-99D8-3E3065D2E5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9973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01218-5A5B-4C32-A793-BDB8247762CC}" type="datetimeFigureOut">
              <a:rPr lang="en-GB" smtClean="0"/>
              <a:t>18/02/2025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13F42-51D7-4C40-99D8-3E3065D2E5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8349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01218-5A5B-4C32-A793-BDB8247762CC}" type="datetimeFigureOut">
              <a:rPr lang="en-GB" smtClean="0"/>
              <a:t>18/02/2025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13F42-51D7-4C40-99D8-3E3065D2E5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6047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52701218-5A5B-4C32-A793-BDB8247762CC}" type="datetimeFigureOut">
              <a:rPr lang="en-GB" smtClean="0"/>
              <a:t>18/02/2025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13F42-51D7-4C40-99D8-3E3065D2E5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5343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52701218-5A5B-4C32-A793-BDB8247762CC}" type="datetimeFigureOut">
              <a:rPr lang="en-GB" smtClean="0"/>
              <a:t>18/02/2025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9F313F42-51D7-4C40-99D8-3E3065D2E5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8392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iverpool.ac.uk/engage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thodsnorthwest.ac.uk/home/activities/events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thodsnorthwest.ac.uk/home/collaborative-innovation-grants/" TargetMode="External"/><Relationship Id="rId2" Type="http://schemas.openxmlformats.org/officeDocument/2006/relationships/hyperlink" Target="https://www.methodsnorthwest.ac.uk/home/collaborative-innovation-grants/methods-labs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rm.ac.uk/training/show.php?article=14001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onlinelibrary.wiley.com/doi/epdf/10.1111/1468-4446.13177" TargetMode="External"/><Relationship Id="rId4" Type="http://schemas.openxmlformats.org/officeDocument/2006/relationships/hyperlink" Target="https://www.ncrm.ac.uk/training/show.php?article=13773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ED018-7DE0-F70F-39BA-97A879D2AF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4269282"/>
            <a:ext cx="8991600" cy="1264762"/>
          </a:xfrm>
        </p:spPr>
        <p:txBody>
          <a:bodyPr>
            <a:normAutofit/>
          </a:bodyPr>
          <a:lstStyle/>
          <a:p>
            <a:r>
              <a:rPr lang="en-GB" sz="3200" dirty="0"/>
              <a:t>Engage@liverpool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E2E83E-EBC4-AE22-8BBE-896C5EF7A0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60320" y="5688535"/>
            <a:ext cx="7071360" cy="1071494"/>
          </a:xfrm>
        </p:spPr>
        <p:txBody>
          <a:bodyPr>
            <a:normAutofit fontScale="62500" lnSpcReduction="20000"/>
          </a:bodyPr>
          <a:lstStyle/>
          <a:p>
            <a:r>
              <a:rPr lang="en-GB" sz="1800" dirty="0"/>
              <a:t>Professor Michael Mair</a:t>
            </a:r>
          </a:p>
          <a:p>
            <a:r>
              <a:rPr lang="en-GB" sz="1800" dirty="0"/>
              <a:t>Dr Billie-Gina Thomason </a:t>
            </a:r>
          </a:p>
          <a:p>
            <a:r>
              <a:rPr lang="en-GB" sz="1800" dirty="0"/>
              <a:t>Hayley Meloy </a:t>
            </a:r>
          </a:p>
          <a:p>
            <a:r>
              <a:rPr lang="en-GB" sz="1800" dirty="0"/>
              <a:t>engage@liverpool.ac.uk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E8CB49B-1AF4-4FE1-AB21-01AAA67C33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41112" y="640555"/>
            <a:ext cx="7710608" cy="33120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6DEFA6D-B8E6-4CF1-AAD2-1EFB4D69C3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06812" y="806112"/>
            <a:ext cx="7379208" cy="29809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red and blue logo&#10;&#10;Description automatically generated">
            <a:extLst>
              <a:ext uri="{FF2B5EF4-FFF2-40B4-BE49-F238E27FC236}">
                <a16:creationId xmlns:a16="http://schemas.microsoft.com/office/drawing/2014/main" id="{691AE518-8FB0-C445-ABFA-2C9BA8B327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20" y="1803017"/>
            <a:ext cx="3374815" cy="98713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EF36F84-E5A8-478F-ACFA-791906245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256866" y="1911605"/>
            <a:ext cx="3374813" cy="7739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47232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94764D-D21D-856B-8789-FFB49F979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GB" sz="1400">
                <a:solidFill>
                  <a:srgbClr val="FFFFFF"/>
                </a:solidFill>
              </a:rPr>
              <a:t>engage@liverpool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E189C-1FCA-7BFF-BC12-0BC7B35820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1695" y="1402080"/>
            <a:ext cx="5320696" cy="405384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1700">
                <a:hlinkClick r:id="rId2"/>
              </a:rPr>
              <a:t>Engage@Liverpool </a:t>
            </a:r>
            <a:r>
              <a:rPr lang="en-GB" sz="1700"/>
              <a:t>is a cross-faculty research methods, methodology and advanced training initiative within the University of Liverpool.</a:t>
            </a:r>
          </a:p>
          <a:p>
            <a:pPr>
              <a:lnSpc>
                <a:spcPct val="90000"/>
              </a:lnSpc>
            </a:pPr>
            <a:r>
              <a:rPr lang="en-GB" sz="1700"/>
              <a:t>Aim is to promote methodological excellence and innovation in research </a:t>
            </a:r>
          </a:p>
          <a:p>
            <a:pPr>
              <a:lnSpc>
                <a:spcPct val="90000"/>
              </a:lnSpc>
            </a:pPr>
            <a:r>
              <a:rPr lang="en-GB" sz="1700"/>
              <a:t>Work with partners providing research methods and advanced training at 3 different levels </a:t>
            </a:r>
          </a:p>
          <a:p>
            <a:pPr lvl="1">
              <a:lnSpc>
                <a:spcPct val="90000"/>
              </a:lnSpc>
            </a:pPr>
            <a:r>
              <a:rPr lang="en-GB" sz="1700"/>
              <a:t>Institutional level </a:t>
            </a:r>
          </a:p>
          <a:p>
            <a:pPr lvl="1">
              <a:lnSpc>
                <a:spcPct val="90000"/>
              </a:lnSpc>
            </a:pPr>
            <a:r>
              <a:rPr lang="en-GB" sz="1700"/>
              <a:t>Regional level (Methods North West and Doctoral Training Partnerships0</a:t>
            </a:r>
          </a:p>
          <a:p>
            <a:pPr lvl="1">
              <a:lnSpc>
                <a:spcPct val="90000"/>
              </a:lnSpc>
            </a:pPr>
            <a:r>
              <a:rPr lang="en-GB" sz="1700"/>
              <a:t>National and International Level (National Centre for Research Methods</a:t>
            </a:r>
          </a:p>
          <a:p>
            <a:pPr>
              <a:lnSpc>
                <a:spcPct val="90000"/>
              </a:lnSpc>
            </a:pPr>
            <a:r>
              <a:rPr lang="en-GB" sz="1700"/>
              <a:t>We have a weekly newsletter – engage@liverpool.ac.uk</a:t>
            </a:r>
          </a:p>
        </p:txBody>
      </p:sp>
    </p:spTree>
    <p:extLst>
      <p:ext uri="{BB962C8B-B14F-4D97-AF65-F5344CB8AC3E}">
        <p14:creationId xmlns:p14="http://schemas.microsoft.com/office/powerpoint/2010/main" val="3393315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A05A4-E45C-923A-C2AC-365F5D830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5496" y="978776"/>
            <a:ext cx="5925310" cy="1174991"/>
          </a:xfrm>
        </p:spPr>
        <p:txBody>
          <a:bodyPr>
            <a:normAutofit/>
          </a:bodyPr>
          <a:lstStyle/>
          <a:p>
            <a:r>
              <a:rPr lang="en-GB" sz="2400"/>
              <a:t>Methods North West</a:t>
            </a:r>
          </a:p>
        </p:txBody>
      </p:sp>
      <p:pic>
        <p:nvPicPr>
          <p:cNvPr id="5" name="Picture 4" descr="Empty rows of chair">
            <a:extLst>
              <a:ext uri="{FF2B5EF4-FFF2-40B4-BE49-F238E27FC236}">
                <a16:creationId xmlns:a16="http://schemas.microsoft.com/office/drawing/2014/main" id="{66E722F0-A4FC-FBF2-7714-23E2A1E06E1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630" r="36039" b="-1"/>
          <a:stretch/>
        </p:blipFill>
        <p:spPr>
          <a:xfrm>
            <a:off x="20" y="10"/>
            <a:ext cx="4657325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DC17B-7EC4-0590-E5C6-77DB246D4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5496" y="2640692"/>
            <a:ext cx="5925310" cy="3255252"/>
          </a:xfrm>
        </p:spPr>
        <p:txBody>
          <a:bodyPr>
            <a:normAutofit/>
          </a:bodyPr>
          <a:lstStyle/>
          <a:p>
            <a:r>
              <a:rPr lang="en-GB" dirty="0"/>
              <a:t>Methods North West is made up of 5 partner institutions including:</a:t>
            </a:r>
          </a:p>
          <a:p>
            <a:pPr lvl="1"/>
            <a:r>
              <a:rPr lang="en-GB" dirty="0"/>
              <a:t>University of Liverpool </a:t>
            </a:r>
          </a:p>
          <a:p>
            <a:pPr lvl="1"/>
            <a:r>
              <a:rPr lang="en-GB" dirty="0"/>
              <a:t>University of Manchester</a:t>
            </a:r>
          </a:p>
          <a:p>
            <a:pPr lvl="1"/>
            <a:r>
              <a:rPr lang="en-GB" dirty="0"/>
              <a:t>Keele University </a:t>
            </a:r>
          </a:p>
          <a:p>
            <a:pPr lvl="1"/>
            <a:r>
              <a:rPr lang="en-GB" dirty="0"/>
              <a:t>University of Lancaster </a:t>
            </a:r>
          </a:p>
          <a:p>
            <a:pPr lvl="1"/>
            <a:r>
              <a:rPr lang="en-GB" dirty="0"/>
              <a:t>University of Central Lancashire</a:t>
            </a:r>
          </a:p>
          <a:p>
            <a:r>
              <a:rPr lang="en-GB" dirty="0"/>
              <a:t>Various Methods Lunch Sessions:  </a:t>
            </a:r>
            <a:r>
              <a:rPr lang="en-GB" dirty="0">
                <a:hlinkClick r:id="rId3"/>
              </a:rPr>
              <a:t>Methods North West | Events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7143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DB1A4A-10A9-081A-775F-E035B05CF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GB" sz="1900">
                <a:solidFill>
                  <a:srgbClr val="FFFFFF"/>
                </a:solidFill>
              </a:rPr>
              <a:t>Funding Opportunities with Mnw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CA0B5-892B-2A4E-2FE8-5C0A8D9742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1695" y="1402080"/>
            <a:ext cx="5320696" cy="4053840"/>
          </a:xfrm>
        </p:spPr>
        <p:txBody>
          <a:bodyPr anchor="ctr">
            <a:normAutofit/>
          </a:bodyPr>
          <a:lstStyle/>
          <a:p>
            <a:r>
              <a:rPr lang="en-GB" dirty="0">
                <a:hlinkClick r:id="rId2"/>
              </a:rPr>
              <a:t>Methods Labs </a:t>
            </a:r>
            <a:endParaRPr lang="en-GB" dirty="0"/>
          </a:p>
          <a:p>
            <a:pPr lvl="1"/>
            <a:r>
              <a:rPr lang="en-GB" dirty="0"/>
              <a:t>Up to £2000</a:t>
            </a:r>
          </a:p>
          <a:p>
            <a:pPr lvl="1"/>
            <a:r>
              <a:rPr lang="en-GB" dirty="0"/>
              <a:t>Collaborative partnerships with PGRs / Academics across institutions </a:t>
            </a:r>
          </a:p>
          <a:p>
            <a:pPr lvl="1"/>
            <a:r>
              <a:rPr lang="en-GB" dirty="0"/>
              <a:t>Open brief with a methodology focus </a:t>
            </a:r>
          </a:p>
          <a:p>
            <a:r>
              <a:rPr lang="en-GB" dirty="0">
                <a:hlinkClick r:id="rId3"/>
              </a:rPr>
              <a:t>Collaborative Innovation Grants</a:t>
            </a:r>
            <a:endParaRPr lang="en-GB" dirty="0"/>
          </a:p>
          <a:p>
            <a:pPr lvl="1"/>
            <a:r>
              <a:rPr lang="en-GB" dirty="0"/>
              <a:t>Up to £6000</a:t>
            </a:r>
          </a:p>
          <a:p>
            <a:pPr lvl="1"/>
            <a:r>
              <a:rPr lang="en-GB" dirty="0"/>
              <a:t>New research methods or refining, re-inventing or finding novel ways to apply existing methods is of interest </a:t>
            </a:r>
          </a:p>
        </p:txBody>
      </p:sp>
    </p:spTree>
    <p:extLst>
      <p:ext uri="{BB962C8B-B14F-4D97-AF65-F5344CB8AC3E}">
        <p14:creationId xmlns:p14="http://schemas.microsoft.com/office/powerpoint/2010/main" val="2655519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54465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35A2B5-6023-648C-DA8A-F4F822A0B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643467"/>
            <a:ext cx="6242719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n-GB">
                <a:solidFill>
                  <a:schemeClr val="bg1"/>
                </a:solidFill>
              </a:rPr>
              <a:t>National Centre for Research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8B06A2-6B7B-665C-E553-505233DB0C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2638044"/>
            <a:ext cx="6242715" cy="3415622"/>
          </a:xfrm>
        </p:spPr>
        <p:txBody>
          <a:bodyPr>
            <a:normAutofit/>
          </a:bodyPr>
          <a:lstStyle/>
          <a:p>
            <a:r>
              <a:rPr lang="en-GB">
                <a:solidFill>
                  <a:schemeClr val="bg1"/>
                </a:solidFill>
              </a:rPr>
              <a:t>University of Liverpool became an NCRM partner institution in 2020 </a:t>
            </a:r>
          </a:p>
          <a:p>
            <a:r>
              <a:rPr lang="en-GB" b="1">
                <a:solidFill>
                  <a:schemeClr val="bg1"/>
                </a:solidFill>
              </a:rPr>
              <a:t>Short Courses </a:t>
            </a:r>
          </a:p>
          <a:p>
            <a:pPr lvl="1"/>
            <a:r>
              <a:rPr lang="en-GB">
                <a:solidFill>
                  <a:schemeClr val="bg1"/>
                </a:solidFill>
              </a:rPr>
              <a:t>University of Liverpool have hosted over 30 separate events </a:t>
            </a:r>
          </a:p>
          <a:p>
            <a:r>
              <a:rPr lang="en-GB" b="1">
                <a:solidFill>
                  <a:schemeClr val="bg1"/>
                </a:solidFill>
              </a:rPr>
              <a:t>Methods Fair </a:t>
            </a:r>
            <a:r>
              <a:rPr lang="en-GB">
                <a:solidFill>
                  <a:schemeClr val="bg1"/>
                </a:solidFill>
              </a:rPr>
              <a:t>– September 2025</a:t>
            </a:r>
          </a:p>
          <a:p>
            <a:r>
              <a:rPr lang="en-GB" b="1">
                <a:solidFill>
                  <a:schemeClr val="bg1"/>
                </a:solidFill>
              </a:rPr>
              <a:t>Research Methods Rendezvous</a:t>
            </a:r>
          </a:p>
          <a:p>
            <a:pPr lvl="1"/>
            <a:r>
              <a:rPr lang="en-GB">
                <a:solidFill>
                  <a:schemeClr val="bg1"/>
                </a:solidFill>
                <a:effectLst/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Explore puzzles and concerns, and begin to transform the into important, feasible and impactful research.</a:t>
            </a:r>
            <a:endParaRPr lang="en-GB" b="1">
              <a:solidFill>
                <a:schemeClr val="bg1"/>
              </a:solidFill>
            </a:endParaRPr>
          </a:p>
          <a:p>
            <a:r>
              <a:rPr lang="en-GB" b="1">
                <a:solidFill>
                  <a:schemeClr val="bg1"/>
                </a:solidFill>
              </a:rPr>
              <a:t>Free learning resources </a:t>
            </a:r>
          </a:p>
        </p:txBody>
      </p:sp>
      <p:pic>
        <p:nvPicPr>
          <p:cNvPr id="5" name="Picture 4" descr="A close-up of a logo&#10;&#10;Description automatically generated">
            <a:extLst>
              <a:ext uri="{FF2B5EF4-FFF2-40B4-BE49-F238E27FC236}">
                <a16:creationId xmlns:a16="http://schemas.microsoft.com/office/drawing/2014/main" id="{017FA4AD-A45B-6F02-E7C8-4F47D00E12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870" y="2411417"/>
            <a:ext cx="3428662" cy="1834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905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F4680D4-DEE2-49EE-AF90-EFEAF50AE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6876939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FBFB23-7A09-10FD-EF1C-53308597F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1" y="1290025"/>
            <a:ext cx="5291327" cy="118872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>
            <a:normAutofit/>
          </a:bodyPr>
          <a:lstStyle/>
          <a:p>
            <a:r>
              <a:rPr lang="en-GB" dirty="0"/>
              <a:t>Engage@Liverpool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DA7F1C-D423-C394-0E18-795CBE170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1" y="2858703"/>
            <a:ext cx="5285791" cy="3042547"/>
          </a:xfrm>
        </p:spPr>
        <p:txBody>
          <a:bodyPr>
            <a:normAutofit fontScale="92500" lnSpcReduction="10000"/>
          </a:bodyPr>
          <a:lstStyle/>
          <a:p>
            <a:pPr marL="342900" lvl="0" indent="-342900" algn="just">
              <a:lnSpc>
                <a:spcPct val="90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GB" sz="1400" dirty="0">
                <a:solidFill>
                  <a:schemeClr val="tx1"/>
                </a:solidFill>
                <a:effectLst/>
                <a:latin typeface="Aptos Display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Since Spring 2011, Engage@Liverpool have been involved in:</a:t>
            </a:r>
            <a:endParaRPr lang="en-GB" sz="1400" dirty="0"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90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en-GB" sz="1400" dirty="0">
                <a:solidFill>
                  <a:schemeClr val="tx1"/>
                </a:solidFill>
                <a:effectLst/>
                <a:latin typeface="Aptos Display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Over </a:t>
            </a:r>
            <a:r>
              <a:rPr lang="en-GB" sz="1400" u="sng" dirty="0">
                <a:solidFill>
                  <a:schemeClr val="tx1"/>
                </a:solidFill>
                <a:effectLst/>
                <a:latin typeface="Aptos Display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300 events </a:t>
            </a:r>
            <a:r>
              <a:rPr lang="en-GB" sz="1400" dirty="0">
                <a:solidFill>
                  <a:schemeClr val="tx1"/>
                </a:solidFill>
                <a:effectLst/>
                <a:latin typeface="Aptos Display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featuring </a:t>
            </a:r>
            <a:r>
              <a:rPr lang="en-GB" sz="1400" u="sng" dirty="0">
                <a:solidFill>
                  <a:schemeClr val="tx1"/>
                </a:solidFill>
                <a:effectLst/>
                <a:latin typeface="Aptos Display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100s of speakers </a:t>
            </a:r>
            <a:r>
              <a:rPr lang="en-GB" sz="1400" dirty="0">
                <a:solidFill>
                  <a:schemeClr val="tx1"/>
                </a:solidFill>
                <a:effectLst/>
                <a:latin typeface="Aptos Display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from 30+ departments across the university. </a:t>
            </a:r>
            <a:endParaRPr lang="en-GB" sz="1400" dirty="0"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90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en-GB" sz="1400" dirty="0">
                <a:solidFill>
                  <a:schemeClr val="tx1"/>
                </a:solidFill>
                <a:effectLst/>
                <a:latin typeface="Aptos Display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Master classes, workshops, day-schools, symposia and conferences for students and academics regionally, nationally and internationally. </a:t>
            </a:r>
            <a:endParaRPr lang="en-GB" sz="1400" dirty="0"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90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en-GB" sz="1400" dirty="0">
                <a:solidFill>
                  <a:schemeClr val="tx1"/>
                </a:solidFill>
                <a:effectLst/>
                <a:latin typeface="Aptos Display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Support for research networks/themes in the University of Liverpool (and beyond). </a:t>
            </a:r>
            <a:endParaRPr lang="en-GB" sz="1400" dirty="0"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90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en-GB" sz="1400" dirty="0">
                <a:solidFill>
                  <a:schemeClr val="tx1"/>
                </a:solidFill>
                <a:effectLst/>
                <a:latin typeface="Aptos Display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30 separate short courses commissioned for the NCRM, and have contributed to several sets of online resources and an ‘innovation collection’ published on investigative methods</a:t>
            </a:r>
            <a:endParaRPr lang="en-GB" sz="1400" dirty="0"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en-GB" sz="1400" dirty="0">
              <a:solidFill>
                <a:srgbClr val="FFFFFF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0C52EE1-5085-4960-AD29-A926E62E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6" y="640080"/>
            <a:ext cx="4017264" cy="5261170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D15AA94-C237-4412-B37B-EB317D2B0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0772" y="806357"/>
            <a:ext cx="3685032" cy="49286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red and blue logo&#10;&#10;Description automatically generated">
            <a:extLst>
              <a:ext uri="{FF2B5EF4-FFF2-40B4-BE49-F238E27FC236}">
                <a16:creationId xmlns:a16="http://schemas.microsoft.com/office/drawing/2014/main" id="{DC69D0F9-3BA4-ADAC-9FC5-BA67C6A5D1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364" y="2779872"/>
            <a:ext cx="3355848" cy="981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8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3F0ADB5-A0B4-4B01-A8C4-FDC34CE22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A6D0FDE-0241-4C21-A720-A69475358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9D8FAC-5CA1-0832-3632-7AA7E6657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2681103"/>
            <a:ext cx="3363974" cy="149579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n-GB" sz="1800">
                <a:solidFill>
                  <a:schemeClr val="bg1"/>
                </a:solidFill>
              </a:rPr>
              <a:t>Methodological Innovation and Development Award Scheme (MIDAS)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28E30B1-17E6-42F4-A67B-248DB6A8EC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0485739"/>
              </p:ext>
            </p:extLst>
          </p:nvPr>
        </p:nvGraphicFramePr>
        <p:xfrm>
          <a:off x="5619750" y="965200"/>
          <a:ext cx="5607050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8298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30BC020-BDBF-49EB-9898-BAB5BF559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4950C64-5D81-40F1-9601-8BA0D63BAE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AF3581-F33B-C44E-5678-23A040B96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781241"/>
            <a:ext cx="7729729" cy="855406"/>
          </a:xfrm>
          <a:noFill/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GB" sz="2400">
                <a:solidFill>
                  <a:schemeClr val="bg1"/>
                </a:solidFill>
              </a:rPr>
              <a:t>Examples of Engage@Liverpool Support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5A2CE3-D728-ABD4-C03C-2DFFF97263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1192" y="643467"/>
            <a:ext cx="6869615" cy="257610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302696-AC30-02BD-C762-BC3FB8F30A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8412" y="4846076"/>
            <a:ext cx="7715177" cy="1271556"/>
          </a:xfrm>
        </p:spPr>
        <p:txBody>
          <a:bodyPr>
            <a:normAutofit fontScale="85000" lnSpcReduction="20000"/>
          </a:bodyPr>
          <a:lstStyle/>
          <a:p>
            <a:r>
              <a:rPr lang="en-GB" dirty="0">
                <a:solidFill>
                  <a:schemeClr val="bg1"/>
                </a:solidFill>
              </a:rPr>
              <a:t>Dr Kim Ozano and Dr Laura Dean, </a:t>
            </a:r>
            <a:r>
              <a:rPr lang="en-GB" dirty="0">
                <a:solidFill>
                  <a:schemeClr val="bg1"/>
                </a:solidFill>
                <a:hlinkClick r:id="rId3"/>
              </a:rPr>
              <a:t>Participatory Action Research (PAR): Equitable Partnerships and Engaged Research </a:t>
            </a:r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Dr Laura Radcliffe and Dr Leighann Spencer, </a:t>
            </a:r>
            <a:r>
              <a:rPr lang="en-GB" dirty="0">
                <a:solidFill>
                  <a:schemeClr val="bg1"/>
                </a:solidFill>
                <a:hlinkClick r:id="rId4"/>
              </a:rPr>
              <a:t>Qualitative Diary Methods </a:t>
            </a:r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Dr Nicole </a:t>
            </a:r>
            <a:r>
              <a:rPr lang="en-GB" dirty="0" err="1">
                <a:solidFill>
                  <a:schemeClr val="bg1"/>
                </a:solidFill>
              </a:rPr>
              <a:t>Vitellone</a:t>
            </a:r>
            <a:r>
              <a:rPr lang="en-GB" dirty="0">
                <a:solidFill>
                  <a:schemeClr val="bg1"/>
                </a:solidFill>
              </a:rPr>
              <a:t>, publication </a:t>
            </a:r>
            <a:r>
              <a:rPr lang="en-GB" dirty="0">
                <a:solidFill>
                  <a:schemeClr val="bg1"/>
                </a:solidFill>
                <a:hlinkClick r:id="rId5"/>
              </a:rPr>
              <a:t>The Social Life of Creative Methods: Filmmaking, Fabulation and Recovery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579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F958D-3750-AB22-A319-C2E8E1725B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8969" y="2386744"/>
            <a:ext cx="5928358" cy="1645920"/>
          </a:xfrm>
        </p:spPr>
        <p:txBody>
          <a:bodyPr>
            <a:normAutofit/>
          </a:bodyPr>
          <a:lstStyle/>
          <a:p>
            <a:r>
              <a:rPr lang="en-GB" dirty="0"/>
              <a:t>Questions?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779761-477A-29F2-B41F-1F6CFB3420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58969" y="4352544"/>
            <a:ext cx="5928358" cy="1239894"/>
          </a:xfrm>
        </p:spPr>
        <p:txBody>
          <a:bodyPr>
            <a:normAutofit/>
          </a:bodyPr>
          <a:lstStyle/>
          <a:p>
            <a:r>
              <a:rPr lang="en-GB" dirty="0"/>
              <a:t>engage@liverpool.ac.uk</a:t>
            </a:r>
          </a:p>
        </p:txBody>
      </p:sp>
      <p:pic>
        <p:nvPicPr>
          <p:cNvPr id="5" name="Picture 4" descr="Question marks in a line and one question mark is lit">
            <a:extLst>
              <a:ext uri="{FF2B5EF4-FFF2-40B4-BE49-F238E27FC236}">
                <a16:creationId xmlns:a16="http://schemas.microsoft.com/office/drawing/2014/main" id="{7E8B10C3-6A05-4ED0-84B2-53668B139E9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892" r="49807" b="-1"/>
          <a:stretch/>
        </p:blipFill>
        <p:spPr>
          <a:xfrm>
            <a:off x="20" y="10"/>
            <a:ext cx="465427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418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08CBB89D58AB44B22D01109BC219A5" ma:contentTypeVersion="15" ma:contentTypeDescription="Create a new document." ma:contentTypeScope="" ma:versionID="723dd4edcb95a7b20694ab8f3c4fb0e2">
  <xsd:schema xmlns:xsd="http://www.w3.org/2001/XMLSchema" xmlns:xs="http://www.w3.org/2001/XMLSchema" xmlns:p="http://schemas.microsoft.com/office/2006/metadata/properties" xmlns:ns2="bac2338f-955d-47d1-b8c6-d7d3925f99b0" xmlns:ns3="5aad80af-56ca-483b-b5ee-119b54c6c93f" targetNamespace="http://schemas.microsoft.com/office/2006/metadata/properties" ma:root="true" ma:fieldsID="0788aec192d9487b5729f1b8f34d9896" ns2:_="" ns3:_="">
    <xsd:import namespace="bac2338f-955d-47d1-b8c6-d7d3925f99b0"/>
    <xsd:import namespace="5aad80af-56ca-483b-b5ee-119b54c6c93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c2338f-955d-47d1-b8c6-d7d3925f99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dfd38f81-9561-40ce-98eb-cd713668d4d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ad80af-56ca-483b-b5ee-119b54c6c93f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10115c35-8c14-461f-88ad-c248f2b2ce10}" ma:internalName="TaxCatchAll" ma:showField="CatchAllData" ma:web="5aad80af-56ca-483b-b5ee-119b54c6c93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ac2338f-955d-47d1-b8c6-d7d3925f99b0">
      <Terms xmlns="http://schemas.microsoft.com/office/infopath/2007/PartnerControls"/>
    </lcf76f155ced4ddcb4097134ff3c332f>
    <TaxCatchAll xmlns="5aad80af-56ca-483b-b5ee-119b54c6c93f" xsi:nil="true"/>
  </documentManagement>
</p:properties>
</file>

<file path=customXml/itemProps1.xml><?xml version="1.0" encoding="utf-8"?>
<ds:datastoreItem xmlns:ds="http://schemas.openxmlformats.org/officeDocument/2006/customXml" ds:itemID="{93E29542-86F6-4D82-AC3E-C57EEAACBAF9}"/>
</file>

<file path=customXml/itemProps2.xml><?xml version="1.0" encoding="utf-8"?>
<ds:datastoreItem xmlns:ds="http://schemas.openxmlformats.org/officeDocument/2006/customXml" ds:itemID="{5F2B5A53-D4B3-453E-B1EF-5DE8CF00668E}"/>
</file>

<file path=customXml/itemProps3.xml><?xml version="1.0" encoding="utf-8"?>
<ds:datastoreItem xmlns:ds="http://schemas.openxmlformats.org/officeDocument/2006/customXml" ds:itemID="{421447B7-0B11-4D09-8C6A-F2C5DC8D6720}"/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259</TotalTime>
  <Words>440</Words>
  <Application>Microsoft Office PowerPoint</Application>
  <PresentationFormat>Widescreen</PresentationFormat>
  <Paragraphs>53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Aptos</vt:lpstr>
      <vt:lpstr>Aptos Display</vt:lpstr>
      <vt:lpstr>Arial</vt:lpstr>
      <vt:lpstr>Courier New</vt:lpstr>
      <vt:lpstr>Gill Sans MT</vt:lpstr>
      <vt:lpstr>Symbol</vt:lpstr>
      <vt:lpstr>Parcel</vt:lpstr>
      <vt:lpstr>Engage@liverpool</vt:lpstr>
      <vt:lpstr>engage@liverpool</vt:lpstr>
      <vt:lpstr>Methods North West</vt:lpstr>
      <vt:lpstr>Funding Opportunities with Mnw</vt:lpstr>
      <vt:lpstr>National Centre for Research Methods</vt:lpstr>
      <vt:lpstr>Engage@Liverpool</vt:lpstr>
      <vt:lpstr>Methodological Innovation and Development Award Scheme (MIDAS)</vt:lpstr>
      <vt:lpstr>Examples of Engage@Liverpool Support</vt:lpstr>
      <vt:lpstr>Questions?</vt:lpstr>
    </vt:vector>
  </TitlesOfParts>
  <Company>The University of Liverpool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Thomason, Billie-Gina</dc:creator>
  <cp:lastModifiedBy>Thomason, Billie-Gina</cp:lastModifiedBy>
  <cp:revision>1</cp:revision>
  <dcterms:created xsi:type="dcterms:W3CDTF">2025-02-16T10:37:31Z</dcterms:created>
  <dcterms:modified xsi:type="dcterms:W3CDTF">2025-02-18T15:28:01Z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0x010100F608CBB89D58AB44B22D01109BC219A5</vt:lpwstr>
  </property>
</Properties>
</file>