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  <p:sldMasterId id="2147483734" r:id="rId3"/>
    <p:sldMasterId id="2147483708" r:id="rId4"/>
  </p:sldMasterIdLst>
  <p:notesMasterIdLst>
    <p:notesMasterId r:id="rId23"/>
  </p:notesMasterIdLst>
  <p:sldIdLst>
    <p:sldId id="296" r:id="rId5"/>
    <p:sldId id="289" r:id="rId6"/>
    <p:sldId id="265" r:id="rId7"/>
    <p:sldId id="259" r:id="rId8"/>
    <p:sldId id="263" r:id="rId9"/>
    <p:sldId id="315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269" r:id="rId18"/>
    <p:sldId id="339" r:id="rId19"/>
    <p:sldId id="340" r:id="rId20"/>
    <p:sldId id="33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7C"/>
    <a:srgbClr val="64AEC9"/>
    <a:srgbClr val="446266"/>
    <a:srgbClr val="36958B"/>
    <a:srgbClr val="9D64A1"/>
    <a:srgbClr val="9BE5FF"/>
    <a:srgbClr val="BE9A54"/>
    <a:srgbClr val="ABB39E"/>
    <a:srgbClr val="273B3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1" autoAdjust="0"/>
    <p:restoredTop sz="71636" autoAdjust="0"/>
  </p:normalViewPr>
  <p:slideViewPr>
    <p:cSldViewPr snapToGrid="0" snapToObjects="1">
      <p:cViewPr varScale="1">
        <p:scale>
          <a:sx n="80" d="100"/>
          <a:sy n="80" d="100"/>
        </p:scale>
        <p:origin x="126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30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5391-04ED-6A4C-95B4-15F843E349C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851C-C6B8-6243-8DBE-E6CA957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</a:t>
            </a:r>
            <a:r>
              <a:rPr lang="en-GB" baseline="0" dirty="0"/>
              <a:t> to offer a an overview of the nuts and bolts of applying for a research degree and what you can expect in terms of support from the University</a:t>
            </a:r>
          </a:p>
          <a:p>
            <a:endParaRPr lang="en-GB" baseline="0" dirty="0"/>
          </a:p>
          <a:p>
            <a:r>
              <a:rPr lang="en-GB" dirty="0"/>
              <a:t>We are one of the UK’s leading research universities and, as a member of the prestigious Russell Group, we have a global reach and influence that reflects our academic heritage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applying for a PhD, many people think about whether or not a particular institution will accept them onto a PhD programme- important for you to consider if the project, institution, research group and supervisor are right for you. </a:t>
            </a:r>
          </a:p>
          <a:p>
            <a:r>
              <a:rPr lang="en-GB" dirty="0"/>
              <a:t>Who you choose to work with and where you choose to work will have a significant influence on your PhD experience.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F85F7-ED6C-421B-A3FF-9AB34C6F81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8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23393"/>
            <a:ext cx="7734300" cy="4253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71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5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5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84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3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8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5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56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18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0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48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50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7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5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5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8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93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07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3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10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21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42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0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688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594538"/>
            <a:ext cx="3932237" cy="2274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45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10303"/>
            <a:ext cx="3930648" cy="225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9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33707"/>
            <a:ext cx="10515600" cy="2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H3txuJtBrY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r="22900"/>
          <a:stretch/>
        </p:blipFill>
        <p:spPr>
          <a:xfrm>
            <a:off x="7249886" y="13063"/>
            <a:ext cx="4942114" cy="6869144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flipV="1">
            <a:off x="6916518" y="497157"/>
            <a:ext cx="3826644" cy="8454621"/>
          </a:xfrm>
          <a:prstGeom prst="rtTriangle">
            <a:avLst/>
          </a:prstGeom>
          <a:solidFill>
            <a:srgbClr val="1A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95536" y="1720516"/>
            <a:ext cx="8909829" cy="50512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dirty="0">
                <a:latin typeface="Arial Black" panose="020B0A04020102020204" pitchFamily="34" charset="0"/>
              </a:rPr>
              <a:t>Why Study a PhD at Liverpool &amp; Making your Research Proposal Stand out!</a:t>
            </a:r>
            <a:br>
              <a:rPr lang="en-GB" sz="3600" dirty="0">
                <a:latin typeface="Arial Black" panose="020B0A04020102020204" pitchFamily="34" charset="0"/>
              </a:rPr>
            </a:br>
            <a:endParaRPr lang="en-GB" sz="1800" b="1" cap="all" spc="100" dirty="0">
              <a:solidFill>
                <a:prstClr val="white"/>
              </a:solidFill>
              <a:latin typeface="Arial Black" panose="020B0A04020102020204" pitchFamily="34" charset="0"/>
              <a:ea typeface="+mj-ea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ea typeface="Aptos" panose="020B0004020202020204" pitchFamily="34" charset="0"/>
              </a:rPr>
              <a:t>Georgina Endfield FBA</a:t>
            </a:r>
          </a:p>
          <a:p>
            <a:pPr marL="0" indent="0">
              <a:buNone/>
            </a:pPr>
            <a:r>
              <a:rPr lang="en-GB" sz="1800" b="1" dirty="0">
                <a:effectLst/>
                <a:ea typeface="Aptos" panose="020B0004020202020204" pitchFamily="34" charset="0"/>
              </a:rPr>
              <a:t>Professor of Environmental History and </a:t>
            </a:r>
          </a:p>
          <a:p>
            <a:pPr marL="0" indent="0">
              <a:buNone/>
            </a:pPr>
            <a:r>
              <a:rPr lang="en-GB" sz="1800" b="1" dirty="0">
                <a:effectLst/>
                <a:ea typeface="Aptos" panose="020B0004020202020204" pitchFamily="34" charset="0"/>
              </a:rPr>
              <a:t>Associate Pro-Vice Chancellor for Research Environment and Postgraduate Research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kumimoji="0" lang="en-GB" sz="1800" b="1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</a:b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6165669" y="6878547"/>
            <a:ext cx="2272937" cy="1695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9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7" y="274336"/>
            <a:ext cx="10515600" cy="2649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Writing your own proposal: the synopsis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07" y="2177582"/>
            <a:ext cx="6927736" cy="40958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solidFill>
                  <a:schemeClr val="bg1"/>
                </a:solidFill>
              </a:rPr>
              <a:t>Write a brief abstract/ synopsis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A brief overview to convey how your information aligns with the discipline.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b="1" dirty="0">
                <a:solidFill>
                  <a:schemeClr val="bg1"/>
                </a:solidFill>
              </a:rPr>
              <a:t>Use your abstract as an opportunity to: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Provide new information and show your knowledge in your field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Connect with the values and goals of the university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Give details about your research might affect areas like politics, society and culture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95FA5-0BA9-45FD-83AF-EB2DAD2D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55" y="2327909"/>
            <a:ext cx="2846428" cy="37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321247"/>
            <a:ext cx="10515600" cy="320400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Writing your own proposal: aim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496084"/>
            <a:ext cx="10930856" cy="356783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b="1" dirty="0">
                <a:solidFill>
                  <a:schemeClr val="bg1"/>
                </a:solidFill>
              </a:rPr>
              <a:t>Highlight your aims and objectives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</a:rPr>
              <a:t>Explain the aim and objectives of your research and give details about how you plan to approach it. </a:t>
            </a:r>
          </a:p>
          <a:p>
            <a:pPr>
              <a:lnSpc>
                <a:spcPct val="12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bg1"/>
                </a:solidFill>
              </a:rPr>
              <a:t>Your aims/ objectives should be clear on how you will:</a:t>
            </a:r>
          </a:p>
          <a:p>
            <a:pPr lvl="1"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</a:rPr>
              <a:t>address a gap in studies</a:t>
            </a:r>
          </a:p>
          <a:p>
            <a:pPr lvl="1"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</a:rPr>
              <a:t>propose, challenge or disprove a concept</a:t>
            </a:r>
          </a:p>
          <a:p>
            <a:pPr lvl="1"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</a:rPr>
              <a:t>test or study a theory/ way of working</a:t>
            </a:r>
          </a:p>
          <a:p>
            <a:pPr lvl="1">
              <a:lnSpc>
                <a:spcPct val="120000"/>
              </a:lnSpc>
            </a:pPr>
            <a:r>
              <a:rPr lang="en-GB" sz="3200" dirty="0">
                <a:solidFill>
                  <a:schemeClr val="bg1"/>
                </a:solidFill>
              </a:rPr>
              <a:t>make a novel contribution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33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1287379"/>
            <a:ext cx="10515600" cy="104674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Writing your own proposal: main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478505"/>
            <a:ext cx="10930856" cy="31856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Main body: provides a context for the project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B0F0"/>
                </a:solidFill>
              </a:rPr>
              <a:t>Identify: </a:t>
            </a:r>
            <a:r>
              <a:rPr lang="en-GB" dirty="0">
                <a:solidFill>
                  <a:schemeClr val="bg1"/>
                </a:solidFill>
              </a:rPr>
              <a:t>knowledge gaps in the discipline/s you want to work in and how you can add value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B0F0"/>
                </a:solidFill>
              </a:rPr>
              <a:t>Contextualise: </a:t>
            </a:r>
            <a:r>
              <a:rPr lang="en-GB" dirty="0">
                <a:solidFill>
                  <a:schemeClr val="bg1"/>
                </a:solidFill>
              </a:rPr>
              <a:t>how does your work relate to other scholars' work?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B0F0"/>
                </a:solidFill>
              </a:rPr>
              <a:t>Fit: </a:t>
            </a:r>
            <a:r>
              <a:rPr lang="en-GB" dirty="0">
                <a:solidFill>
                  <a:schemeClr val="bg1"/>
                </a:solidFill>
              </a:rPr>
              <a:t>how does your research relate to the experience and skills of the proposed University/ supervisors?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B0F0"/>
                </a:solidFill>
              </a:rPr>
              <a:t>Impact and Contribution: </a:t>
            </a:r>
            <a:r>
              <a:rPr lang="en-GB" dirty="0">
                <a:solidFill>
                  <a:schemeClr val="bg1"/>
                </a:solidFill>
              </a:rPr>
              <a:t>what contribution is your work making to the discipline/s and what difference will your work make to society, economy, environment, cultural life?</a:t>
            </a:r>
          </a:p>
        </p:txBody>
      </p:sp>
    </p:spTree>
    <p:extLst>
      <p:ext uri="{BB962C8B-B14F-4D97-AF65-F5344CB8AC3E}">
        <p14:creationId xmlns:p14="http://schemas.microsoft.com/office/powerpoint/2010/main" val="220483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42" y="102790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Writing your own proposal: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251" y="2353469"/>
            <a:ext cx="83228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Why are </a:t>
            </a:r>
            <a:r>
              <a:rPr lang="en-GB" u="sng" dirty="0">
                <a:solidFill>
                  <a:schemeClr val="bg1"/>
                </a:solidFill>
              </a:rPr>
              <a:t>YOU</a:t>
            </a:r>
            <a:r>
              <a:rPr lang="en-GB" dirty="0">
                <a:solidFill>
                  <a:schemeClr val="bg1"/>
                </a:solidFill>
              </a:rPr>
              <a:t> the best person for the work you propose?</a:t>
            </a:r>
          </a:p>
          <a:p>
            <a:r>
              <a:rPr lang="en-GB" dirty="0">
                <a:solidFill>
                  <a:schemeClr val="bg1"/>
                </a:solidFill>
              </a:rPr>
              <a:t>What do you bring to the project? </a:t>
            </a:r>
          </a:p>
          <a:p>
            <a:r>
              <a:rPr lang="en-GB" dirty="0">
                <a:solidFill>
                  <a:schemeClr val="bg1"/>
                </a:solidFill>
              </a:rPr>
              <a:t>Your track record/ previous experience, skills, ability and previous work</a:t>
            </a:r>
          </a:p>
          <a:p>
            <a:r>
              <a:rPr lang="en-GB" dirty="0">
                <a:solidFill>
                  <a:schemeClr val="bg1"/>
                </a:solidFill>
              </a:rPr>
              <a:t>Your enthusiasm and passion (this is key!)</a:t>
            </a:r>
          </a:p>
          <a:p>
            <a:r>
              <a:rPr lang="en-GB" dirty="0">
                <a:solidFill>
                  <a:schemeClr val="bg1"/>
                </a:solidFill>
              </a:rPr>
              <a:t>Your commitment, determination and resilience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7473D-91C2-4375-A904-438B8460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648" y="1220598"/>
            <a:ext cx="2483710" cy="4416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828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97" y="0"/>
            <a:ext cx="10515600" cy="3429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Writing your own proposal: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096" y="2127064"/>
            <a:ext cx="6643999" cy="3429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Final draft?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</a:rPr>
              <a:t>Read it aloud to yourself- this REALLY helps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Critical friend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Follow the ‘3Cs’ rule: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</a:rPr>
              <a:t>CLEAR</a:t>
            </a:r>
            <a:r>
              <a:rPr lang="en-GB" sz="2000" dirty="0">
                <a:solidFill>
                  <a:schemeClr val="bg1"/>
                </a:solidFill>
              </a:rPr>
              <a:t>: is what you have written intelligible and clearly articulated? 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</a:rPr>
              <a:t>CONCISE</a:t>
            </a:r>
            <a:r>
              <a:rPr lang="en-GB" sz="2000" dirty="0">
                <a:solidFill>
                  <a:schemeClr val="bg1"/>
                </a:solidFill>
              </a:rPr>
              <a:t>: have you written your proposal in a succinct/ focussed way?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bg1"/>
                </a:solidFill>
              </a:rPr>
              <a:t>COHERENT</a:t>
            </a:r>
            <a:r>
              <a:rPr lang="en-GB" sz="2000" dirty="0">
                <a:solidFill>
                  <a:schemeClr val="bg1"/>
                </a:solidFill>
              </a:rPr>
              <a:t>: does your proposal link together well so that it tells the reader a short story about </a:t>
            </a:r>
            <a:r>
              <a:rPr lang="en-GB" sz="2000" u="sng" dirty="0">
                <a:solidFill>
                  <a:schemeClr val="bg1"/>
                </a:solidFill>
              </a:rPr>
              <a:t>what</a:t>
            </a:r>
            <a:r>
              <a:rPr lang="en-GB" sz="2000" dirty="0">
                <a:solidFill>
                  <a:schemeClr val="bg1"/>
                </a:solidFill>
              </a:rPr>
              <a:t> you want to do, </a:t>
            </a:r>
            <a:r>
              <a:rPr lang="en-GB" sz="2000" u="sng" dirty="0">
                <a:solidFill>
                  <a:schemeClr val="bg1"/>
                </a:solidFill>
              </a:rPr>
              <a:t>why </a:t>
            </a:r>
            <a:r>
              <a:rPr lang="en-GB" sz="2000" dirty="0">
                <a:solidFill>
                  <a:schemeClr val="bg1"/>
                </a:solidFill>
              </a:rPr>
              <a:t>you want to do it and </a:t>
            </a:r>
            <a:r>
              <a:rPr lang="en-GB" sz="2000" u="sng" dirty="0">
                <a:solidFill>
                  <a:schemeClr val="bg1"/>
                </a:solidFill>
              </a:rPr>
              <a:t>how</a:t>
            </a:r>
            <a:r>
              <a:rPr lang="en-GB" sz="2000" dirty="0">
                <a:solidFill>
                  <a:schemeClr val="bg1"/>
                </a:solidFill>
              </a:rPr>
              <a:t> you will do it?</a:t>
            </a:r>
          </a:p>
        </p:txBody>
      </p:sp>
      <p:pic>
        <p:nvPicPr>
          <p:cNvPr id="2052" name="Picture 4" descr="two woman sitting near table using Samsung laptop">
            <a:extLst>
              <a:ext uri="{FF2B5EF4-FFF2-40B4-BE49-F238E27FC236}">
                <a16:creationId xmlns:a16="http://schemas.microsoft.com/office/drawing/2014/main" id="{D00C03BD-C108-47CE-BAD0-798D97A1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72" y="2418711"/>
            <a:ext cx="4266424" cy="2845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5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74CB27-E6A8-416B-51F3-3B1D00F75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36902" y="1621970"/>
            <a:ext cx="6848518" cy="4502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20CE21-9D2C-51AC-0E0E-24E0311A8EE1}"/>
              </a:ext>
            </a:extLst>
          </p:cNvPr>
          <p:cNvSpPr/>
          <p:nvPr/>
        </p:nvSpPr>
        <p:spPr>
          <a:xfrm>
            <a:off x="2506580" y="3814011"/>
            <a:ext cx="7311188" cy="2502568"/>
          </a:xfrm>
          <a:prstGeom prst="rect">
            <a:avLst/>
          </a:prstGeom>
          <a:solidFill>
            <a:srgbClr val="1A2B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9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74CB27-E6A8-416B-51F3-3B1D00F75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36902" y="1621970"/>
            <a:ext cx="6848518" cy="45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84"/>
            <a:ext cx="10515600" cy="23854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Belief and resilience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027" y="2598821"/>
            <a:ext cx="5981350" cy="36694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</a:rPr>
              <a:t>May not always work out straight away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</a:rPr>
              <a:t>Ask why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Proposal? 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Place/host of proposed research? 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Right supervisor/team?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</a:rPr>
              <a:t>Facilities?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</a:rPr>
              <a:t>Take advice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</a:rPr>
              <a:t>Be flexible and be prepared to adjust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bg1"/>
                </a:solidFill>
              </a:rPr>
              <a:t>Don’t give up! Resilience and perseverance pay off!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FCA32-48D3-4AEC-ACE5-4CBF56B4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53" y="1575590"/>
            <a:ext cx="4762500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78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92050" cy="702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3409" y="547236"/>
            <a:ext cx="5391150" cy="593497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4130" y="1179571"/>
            <a:ext cx="5000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pret@liverpool.ac.uk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central enquiries team can help with all your queries about becoming a student on    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0151 794 5927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9874" y="5590072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1650"/>
            <a:ext cx="5281346" cy="900564"/>
          </a:xfrm>
          <a:prstGeom prst="rect">
            <a:avLst/>
          </a:prstGeom>
          <a:gradFill>
            <a:gsLst>
              <a:gs pos="74000">
                <a:schemeClr val="tx1">
                  <a:alpha val="70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6968" y="5595586"/>
            <a:ext cx="8902639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1427042"/>
            <a:ext cx="121919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dirty="0"/>
            </a:br>
            <a:r>
              <a:rPr lang="en-GB" dirty="0"/>
              <a:t>Postgraduate Research</a:t>
            </a:r>
            <a:endParaRPr lang="en-US" b="1" dirty="0">
              <a:ea typeface="Arial Black" charset="0"/>
              <a:cs typeface="Arial Blac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86" y="2753512"/>
            <a:ext cx="3484539" cy="232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97" y="2771444"/>
            <a:ext cx="3484539" cy="232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2176"/>
          <a:stretch/>
        </p:blipFill>
        <p:spPr>
          <a:xfrm>
            <a:off x="726050" y="2769323"/>
            <a:ext cx="3428408" cy="2312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CFE997-B1F3-9DAE-8618-B4839250E33A}"/>
              </a:ext>
            </a:extLst>
          </p:cNvPr>
          <p:cNvSpPr txBox="1"/>
          <p:nvPr/>
        </p:nvSpPr>
        <p:spPr>
          <a:xfrm>
            <a:off x="3577856" y="5695139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https://www.youtube.com/watch?v=xH3txuJtBrY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4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454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sz="3000" b="1"/>
              <a:t>Is postgraduate research for you? </a:t>
            </a:r>
            <a:br>
              <a:rPr lang="en-GB" sz="3000" b="1"/>
            </a:br>
            <a:endParaRPr lang="en-GB" sz="3000" b="1"/>
          </a:p>
        </p:txBody>
      </p:sp>
      <p:pic>
        <p:nvPicPr>
          <p:cNvPr id="1026" name="Picture 2" descr="Crossroads along the fields free image download">
            <a:extLst>
              <a:ext uri="{FF2B5EF4-FFF2-40B4-BE49-F238E27FC236}">
                <a16:creationId xmlns:a16="http://schemas.microsoft.com/office/drawing/2014/main" id="{80296894-56D0-B1C9-62B2-246A9E0D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2" b="1"/>
          <a:stretch/>
        </p:blipFill>
        <p:spPr bwMode="auto">
          <a:xfrm>
            <a:off x="5086935" y="992187"/>
            <a:ext cx="6172200" cy="48736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10303"/>
            <a:ext cx="3930648" cy="2250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54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96" y="240632"/>
            <a:ext cx="10515600" cy="309463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Why do you want to do a PhD?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36" y="2165684"/>
            <a:ext cx="10515600" cy="44516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45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Do you have a passion for the subject and a love of knowledge?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Can you work on a single topic for a sustained period of time? </a:t>
            </a:r>
          </a:p>
          <a:p>
            <a:pPr lvl="0"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Do you consider this the natural next step in your career? 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Do you need a PhD for your chosen career? Or can you gain the relevant skills through experience?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Do you want to develop in a context where the ideas are generated, through debate, discussions, reading, writing, conferences, seminars etc.? </a:t>
            </a:r>
          </a:p>
          <a:p>
            <a:pPr lvl="1"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a PhD hones reading, writing, synthesis and teaching skills -  not always possible in the workplace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Adds an achievement as a string to your bow ….but don’t do it for the ‘</a:t>
            </a:r>
            <a:r>
              <a:rPr lang="en-GB" sz="7200" dirty="0" err="1">
                <a:solidFill>
                  <a:schemeClr val="bg1"/>
                </a:solidFill>
              </a:rPr>
              <a:t>Dr.</a:t>
            </a:r>
            <a:r>
              <a:rPr lang="en-GB" sz="7200" dirty="0">
                <a:solidFill>
                  <a:schemeClr val="bg1"/>
                </a:solidFill>
              </a:rPr>
              <a:t> bit’!</a:t>
            </a:r>
          </a:p>
          <a:p>
            <a:pPr lvl="0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1BB13-9D35-419E-B156-8A21731C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234" y="186255"/>
            <a:ext cx="3420330" cy="22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45" y="537482"/>
            <a:ext cx="10515600" cy="2547846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Different routes into your PhD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" y="21977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Pre-determined project-based PhD or ‘open’ PhD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Calls for PhD applications for projects/working topics that are already developed (often already funded).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Or you could choose a topic, develop a proposal and apply to someone / somewhere to study (funding then a key consideration)</a:t>
            </a:r>
          </a:p>
        </p:txBody>
      </p:sp>
    </p:spTree>
    <p:extLst>
      <p:ext uri="{BB962C8B-B14F-4D97-AF65-F5344CB8AC3E}">
        <p14:creationId xmlns:p14="http://schemas.microsoft.com/office/powerpoint/2010/main" val="277965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649740"/>
            <a:ext cx="10515600" cy="261517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Pre-determined project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238631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Is this the project for you?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Is the context right for the proposed research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(place/facilities/supervisor etc.)?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Are you the right person for the project?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Who you choose to work with and where you choose to work will have a significant influence on your PhD experience.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man wearing gray polo shirt beside dry-erase board">
            <a:extLst>
              <a:ext uri="{FF2B5EF4-FFF2-40B4-BE49-F238E27FC236}">
                <a16:creationId xmlns:a16="http://schemas.microsoft.com/office/drawing/2014/main" id="{4DA4AB47-E27E-4EC0-BAC3-B0DD6114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98" y="385046"/>
            <a:ext cx="3920805" cy="26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1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2" y="529390"/>
            <a:ext cx="10759318" cy="244569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Writing your own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482" y="2298032"/>
            <a:ext cx="6481231" cy="419484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You design a research project and set the central issues or questions that you intend to address. 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A research proposal is normally required for self-funded PhDs (where you develop your own idea for a thesis)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Important to identify the right place and the right supervisors/s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bg1"/>
                </a:solidFill>
              </a:rPr>
              <a:t>Consider opportunities for co-design with potential supervisor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600" dirty="0"/>
          </a:p>
          <a:p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98B91-FE90-48F2-ADE5-110E9984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10" y="2084664"/>
            <a:ext cx="4033008" cy="2688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196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3" y="76099"/>
            <a:ext cx="11577067" cy="3651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Writing your own proposal: the (important) basics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7294" cy="3140658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4E14D-6420-4E5A-90AF-09476EC70E00}"/>
              </a:ext>
            </a:extLst>
          </p:cNvPr>
          <p:cNvSpPr/>
          <p:nvPr/>
        </p:nvSpPr>
        <p:spPr>
          <a:xfrm>
            <a:off x="298101" y="2406316"/>
            <a:ext cx="115770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What makes your proposal or project </a:t>
            </a:r>
            <a:r>
              <a:rPr lang="en-GB" sz="2200" b="1" dirty="0">
                <a:solidFill>
                  <a:schemeClr val="bg1"/>
                </a:solidFill>
              </a:rPr>
              <a:t>significant</a:t>
            </a:r>
            <a:r>
              <a:rPr lang="en-GB" sz="2200" dirty="0">
                <a:solidFill>
                  <a:schemeClr val="bg1"/>
                </a:solidFill>
              </a:rPr>
              <a:t> to your field?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How does your proposal </a:t>
            </a:r>
            <a:r>
              <a:rPr lang="en-GB" sz="2200" b="1" dirty="0">
                <a:solidFill>
                  <a:schemeClr val="bg1"/>
                </a:solidFill>
              </a:rPr>
              <a:t>challenge and improve </a:t>
            </a:r>
            <a:r>
              <a:rPr lang="en-GB" sz="2200" dirty="0">
                <a:solidFill>
                  <a:schemeClr val="bg1"/>
                </a:solidFill>
              </a:rPr>
              <a:t>knowledge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Why is your research </a:t>
            </a:r>
            <a:r>
              <a:rPr lang="en-GB" sz="2200" b="1" dirty="0">
                <a:solidFill>
                  <a:schemeClr val="bg1"/>
                </a:solidFill>
              </a:rPr>
              <a:t>important and original</a:t>
            </a:r>
            <a:r>
              <a:rPr lang="en-GB" sz="2200" dirty="0">
                <a:solidFill>
                  <a:schemeClr val="bg1"/>
                </a:solidFill>
              </a:rPr>
              <a:t>? Novelty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Will your research </a:t>
            </a:r>
            <a:r>
              <a:rPr lang="en-GB" sz="2200" b="1" dirty="0">
                <a:solidFill>
                  <a:schemeClr val="bg1"/>
                </a:solidFill>
              </a:rPr>
              <a:t>change</a:t>
            </a:r>
            <a:r>
              <a:rPr lang="en-GB" sz="2200" dirty="0">
                <a:solidFill>
                  <a:schemeClr val="bg1"/>
                </a:solidFill>
              </a:rPr>
              <a:t> ‘something’ in the real world? Does it have </a:t>
            </a:r>
            <a:r>
              <a:rPr lang="en-GB" sz="2200" b="1" dirty="0">
                <a:solidFill>
                  <a:schemeClr val="bg1"/>
                </a:solidFill>
              </a:rPr>
              <a:t>impact</a:t>
            </a:r>
            <a:r>
              <a:rPr lang="en-GB" sz="2200" dirty="0">
                <a:solidFill>
                  <a:schemeClr val="bg1"/>
                </a:solidFill>
              </a:rPr>
              <a:t>? If so, what and who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How can the </a:t>
            </a:r>
            <a:r>
              <a:rPr lang="en-GB" sz="2200" b="1" dirty="0">
                <a:solidFill>
                  <a:schemeClr val="bg1"/>
                </a:solidFill>
              </a:rPr>
              <a:t>institution/ University/ research group </a:t>
            </a:r>
            <a:r>
              <a:rPr lang="en-GB" sz="2200" dirty="0">
                <a:solidFill>
                  <a:schemeClr val="bg1"/>
                </a:solidFill>
              </a:rPr>
              <a:t>help </a:t>
            </a:r>
            <a:r>
              <a:rPr lang="en-GB" sz="2200" b="1" dirty="0">
                <a:solidFill>
                  <a:schemeClr val="bg1"/>
                </a:solidFill>
              </a:rPr>
              <a:t>support </a:t>
            </a:r>
            <a:r>
              <a:rPr lang="en-GB" sz="2200" dirty="0">
                <a:solidFill>
                  <a:schemeClr val="bg1"/>
                </a:solidFill>
              </a:rPr>
              <a:t>you and your research?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Why are </a:t>
            </a:r>
            <a:r>
              <a:rPr lang="en-GB" sz="2200" b="1" dirty="0">
                <a:solidFill>
                  <a:schemeClr val="bg1"/>
                </a:solidFill>
              </a:rPr>
              <a:t>you</a:t>
            </a:r>
            <a:r>
              <a:rPr lang="en-GB" sz="2200" dirty="0">
                <a:solidFill>
                  <a:schemeClr val="bg1"/>
                </a:solidFill>
              </a:rPr>
              <a:t> an </a:t>
            </a:r>
            <a:r>
              <a:rPr lang="en-GB" sz="2200" b="1" dirty="0">
                <a:solidFill>
                  <a:schemeClr val="bg1"/>
                </a:solidFill>
              </a:rPr>
              <a:t>ideal candidate </a:t>
            </a:r>
            <a:r>
              <a:rPr lang="en-GB" sz="2200" dirty="0">
                <a:solidFill>
                  <a:schemeClr val="bg1"/>
                </a:solidFill>
              </a:rPr>
              <a:t>for this PhD programme</a:t>
            </a:r>
            <a:r>
              <a:rPr lang="en-GB" sz="2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225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5BB-D141-48FB-AB72-6F4189A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07" y="167162"/>
            <a:ext cx="10638239" cy="3261838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Writing your own proposal: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12527-6559-40CE-8291-CFD5E09C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0" y="2382253"/>
            <a:ext cx="11246920" cy="447574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7200" b="1" dirty="0">
                <a:solidFill>
                  <a:schemeClr val="bg1"/>
                </a:solidFill>
              </a:rPr>
              <a:t>What it should include: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7200" dirty="0">
                <a:solidFill>
                  <a:schemeClr val="bg1"/>
                </a:solidFill>
              </a:rPr>
              <a:t>2,000-3,000 words 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A title –tentative; can be revised over the course of your research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An abstract – a concise statement of your intended research (quite hard to do this!)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Context - a brief overview of the general area of study within which your proposed research falls, 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Research questions - central aims/ objectives and questions that will guide your research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Research methods - outline of how you are going to conduct your research, (for example, visiting particular  libraries or archives, field work or interviews; lab based methodological approaches or tests)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Research significance - demonstrate the originality of your intended research and its potential impact</a:t>
            </a:r>
          </a:p>
          <a:p>
            <a:pPr>
              <a:lnSpc>
                <a:spcPct val="120000"/>
              </a:lnSpc>
            </a:pPr>
            <a:r>
              <a:rPr lang="en-GB" sz="7200" dirty="0">
                <a:solidFill>
                  <a:schemeClr val="bg1"/>
                </a:solidFill>
              </a:rPr>
              <a:t>A bibliography</a:t>
            </a:r>
          </a:p>
          <a:p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07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8CBB89D58AB44B22D01109BC219A5" ma:contentTypeVersion="15" ma:contentTypeDescription="Create a new document." ma:contentTypeScope="" ma:versionID="723dd4edcb95a7b20694ab8f3c4fb0e2">
  <xsd:schema xmlns:xsd="http://www.w3.org/2001/XMLSchema" xmlns:xs="http://www.w3.org/2001/XMLSchema" xmlns:p="http://schemas.microsoft.com/office/2006/metadata/properties" xmlns:ns2="bac2338f-955d-47d1-b8c6-d7d3925f99b0" xmlns:ns3="5aad80af-56ca-483b-b5ee-119b54c6c93f" targetNamespace="http://schemas.microsoft.com/office/2006/metadata/properties" ma:root="true" ma:fieldsID="0788aec192d9487b5729f1b8f34d9896" ns2:_="" ns3:_="">
    <xsd:import namespace="bac2338f-955d-47d1-b8c6-d7d3925f99b0"/>
    <xsd:import namespace="5aad80af-56ca-483b-b5ee-119b54c6c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338f-955d-47d1-b8c6-d7d3925f9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d80af-56ca-483b-b5ee-119b54c6c93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115c35-8c14-461f-88ad-c248f2b2ce10}" ma:internalName="TaxCatchAll" ma:showField="CatchAllData" ma:web="5aad80af-56ca-483b-b5ee-119b54c6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2338f-955d-47d1-b8c6-d7d3925f99b0">
      <Terms xmlns="http://schemas.microsoft.com/office/infopath/2007/PartnerControls"/>
    </lcf76f155ced4ddcb4097134ff3c332f>
    <TaxCatchAll xmlns="5aad80af-56ca-483b-b5ee-119b54c6c93f" xsi:nil="true"/>
  </documentManagement>
</p:properties>
</file>

<file path=customXml/itemProps1.xml><?xml version="1.0" encoding="utf-8"?>
<ds:datastoreItem xmlns:ds="http://schemas.openxmlformats.org/officeDocument/2006/customXml" ds:itemID="{6A713365-1132-4AE5-AFCB-09545D774DD6}"/>
</file>

<file path=customXml/itemProps2.xml><?xml version="1.0" encoding="utf-8"?>
<ds:datastoreItem xmlns:ds="http://schemas.openxmlformats.org/officeDocument/2006/customXml" ds:itemID="{3BC20050-1044-4830-9E47-5EE7363A4A4B}"/>
</file>

<file path=customXml/itemProps3.xml><?xml version="1.0" encoding="utf-8"?>
<ds:datastoreItem xmlns:ds="http://schemas.openxmlformats.org/officeDocument/2006/customXml" ds:itemID="{E1EB78FB-08C7-4E17-B550-55CA84FCB2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1181</Words>
  <Application>Microsoft Office PowerPoint</Application>
  <PresentationFormat>Widescreen</PresentationFormat>
  <Paragraphs>138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Black</vt:lpstr>
      <vt:lpstr>Calibri</vt:lpstr>
      <vt:lpstr>Office Theme</vt:lpstr>
      <vt:lpstr>6_Office Theme</vt:lpstr>
      <vt:lpstr>7_Office Theme</vt:lpstr>
      <vt:lpstr>5_Office Theme</vt:lpstr>
      <vt:lpstr>PowerPoint Presentation</vt:lpstr>
      <vt:lpstr> Postgraduate Research</vt:lpstr>
      <vt:lpstr>Is postgraduate research for you?  </vt:lpstr>
      <vt:lpstr>Why do you want to do a PhD? </vt:lpstr>
      <vt:lpstr>Different routes into your PhD</vt:lpstr>
      <vt:lpstr>Pre-determined project </vt:lpstr>
      <vt:lpstr>Writing your own proposal</vt:lpstr>
      <vt:lpstr>Writing your own proposal: the (important) basics</vt:lpstr>
      <vt:lpstr>Writing your own proposal: overview</vt:lpstr>
      <vt:lpstr>Writing your own proposal: the synopsis</vt:lpstr>
      <vt:lpstr>Writing your own proposal: aim and objectives</vt:lpstr>
      <vt:lpstr>Writing your own proposal: main body</vt:lpstr>
      <vt:lpstr>Writing your own proposal: YOU!</vt:lpstr>
      <vt:lpstr>Writing your own proposal: review</vt:lpstr>
      <vt:lpstr>PowerPoint Presentation</vt:lpstr>
      <vt:lpstr>PowerPoint Presentation</vt:lpstr>
      <vt:lpstr>Belief and resilience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Killaheene, Oliver</dc:creator>
  <cp:lastModifiedBy>Endfield, Georgina</cp:lastModifiedBy>
  <cp:revision>167</cp:revision>
  <dcterms:created xsi:type="dcterms:W3CDTF">2018-01-29T11:21:05Z</dcterms:created>
  <dcterms:modified xsi:type="dcterms:W3CDTF">2025-02-18T12:22:56Z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0x010100F608CBB89D58AB44B22D01109BC219A5</vt:lpwstr>
  </property>
</Properties>
</file>