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  <p:sldMasterId id="2147483721" r:id="rId4"/>
    <p:sldMasterId id="2147483734" r:id="rId5"/>
    <p:sldMasterId id="2147483708" r:id="rId6"/>
  </p:sldMasterIdLst>
  <p:notesMasterIdLst>
    <p:notesMasterId r:id="rId29"/>
  </p:notesMasterIdLst>
  <p:sldIdLst>
    <p:sldId id="296" r:id="rId7"/>
    <p:sldId id="317" r:id="rId8"/>
    <p:sldId id="316" r:id="rId9"/>
    <p:sldId id="294" r:id="rId10"/>
    <p:sldId id="310" r:id="rId11"/>
    <p:sldId id="267" r:id="rId12"/>
    <p:sldId id="295" r:id="rId13"/>
    <p:sldId id="319" r:id="rId14"/>
    <p:sldId id="318" r:id="rId15"/>
    <p:sldId id="297" r:id="rId16"/>
    <p:sldId id="309" r:id="rId17"/>
    <p:sldId id="299" r:id="rId18"/>
    <p:sldId id="300" r:id="rId19"/>
    <p:sldId id="289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275" r:id="rId2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5FF"/>
    <a:srgbClr val="1A2B7C"/>
    <a:srgbClr val="64AEC9"/>
    <a:srgbClr val="446266"/>
    <a:srgbClr val="36958B"/>
    <a:srgbClr val="9D64A1"/>
    <a:srgbClr val="BE9A54"/>
    <a:srgbClr val="ABB39E"/>
    <a:srgbClr val="273B34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201" autoAdjust="0"/>
    <p:restoredTop sz="71636" autoAdjust="0"/>
  </p:normalViewPr>
  <p:slideViewPr>
    <p:cSldViewPr snapToGrid="0" snapToObjects="1">
      <p:cViewPr varScale="1">
        <p:scale>
          <a:sx n="46" d="100"/>
          <a:sy n="46" d="100"/>
        </p:scale>
        <p:origin x="109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58" d="100"/>
          <a:sy n="158" d="100"/>
        </p:scale>
        <p:origin x="30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presProps" Target="presProps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E5391-04ED-6A4C-95B4-15F843E349C0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3851C-C6B8-6243-8DBE-E6CA957DDF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01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Here</a:t>
            </a:r>
            <a:r>
              <a:rPr lang="en-GB" baseline="0" dirty="0"/>
              <a:t> to offer a an overview of the nuts and bolts of applying for a research degree and what you can expect in terms of support from the University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3794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36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NB: These are indicative rates for 2024 entry. University is looking to incentivise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16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9602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7100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Important to choose carefully and do research., not just here at Liverpool but if you choose to do a PhD anywhere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99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453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18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6733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5365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6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FD8D78-E04E-4C1E-1C2E-717D997C7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EB9F518-8ABF-32E6-1165-C5430AC459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01491F8-1090-6D5F-4CEB-E0D27B47BE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Liverpool Doctoral College is the home for all doctoral training and development across the University.</a:t>
            </a:r>
          </a:p>
          <a:p>
            <a:r>
              <a:rPr lang="en-GB" dirty="0"/>
              <a:t>We support all postgraduate researchers across the University to thrive in their doctoral programme with our dedicated team of esteemed supervisors, professional services staff an</a:t>
            </a:r>
          </a:p>
          <a:p>
            <a:r>
              <a:rPr lang="en-GB" dirty="0"/>
              <a:t>d student peers ensuring our students succeed in their studies.</a:t>
            </a:r>
          </a:p>
          <a:p>
            <a:endParaRPr lang="en-GB" dirty="0"/>
          </a:p>
          <a:p>
            <a:r>
              <a:rPr lang="en-GB" dirty="0"/>
              <a:t>The LDC provides:</a:t>
            </a:r>
          </a:p>
          <a:p>
            <a:r>
              <a:rPr lang="en-GB" dirty="0"/>
              <a:t>Networking opportunities</a:t>
            </a:r>
          </a:p>
          <a:p>
            <a:r>
              <a:rPr lang="en-GB" dirty="0"/>
              <a:t>Placement opportunities</a:t>
            </a:r>
          </a:p>
          <a:p>
            <a:r>
              <a:rPr lang="en-GB" dirty="0"/>
              <a:t>Personalised training and development opportunities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C3628-4B49-7C4C-5D23-FB35098624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97225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72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you’re using quotes, it can be effective to increase the font size for maximum impact. If you don’t need a title box, simply right click on it and select ‘delete’.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2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2C901-8D4F-AC63-2914-32A560A1B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845442-1CF4-92D9-B073-5F081EE7E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D7351-E41A-C8C3-776F-1A1B1F386B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Liverpool Doctoral College is the home for all doctoral training and development across the University.</a:t>
            </a:r>
          </a:p>
          <a:p>
            <a:r>
              <a:rPr lang="en-GB" dirty="0"/>
              <a:t>We support all postgraduate researchers across the University to thrive in their doctoral programme with our dedicated team of esteemed supervisors, professional services staff an</a:t>
            </a:r>
          </a:p>
          <a:p>
            <a:r>
              <a:rPr lang="en-GB" dirty="0"/>
              <a:t>d student peers ensuring our students succeed in their studies.</a:t>
            </a:r>
          </a:p>
          <a:p>
            <a:endParaRPr lang="en-GB" dirty="0"/>
          </a:p>
          <a:p>
            <a:r>
              <a:rPr lang="en-GB" dirty="0"/>
              <a:t>The LDC provides:</a:t>
            </a:r>
          </a:p>
          <a:p>
            <a:r>
              <a:rPr lang="en-GB" dirty="0"/>
              <a:t>Networking opportunities</a:t>
            </a:r>
          </a:p>
          <a:p>
            <a:r>
              <a:rPr lang="en-GB" dirty="0"/>
              <a:t>Placement opportunities</a:t>
            </a:r>
          </a:p>
          <a:p>
            <a:r>
              <a:rPr lang="en-GB" dirty="0"/>
              <a:t>Personalised training and development opportunities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07B4BA-BD80-EBD9-0B7D-9BA71DF37D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47945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Liverpool Doctoral College is the home for all doctoral training and development across the University.</a:t>
            </a:r>
          </a:p>
          <a:p>
            <a:r>
              <a:rPr lang="en-GB" dirty="0"/>
              <a:t>We support all postgraduate researchers across the University to thrive in their doctoral programme with our dedicated team of esteemed supervisors, professional services staff an</a:t>
            </a:r>
          </a:p>
          <a:p>
            <a:r>
              <a:rPr lang="en-GB" dirty="0"/>
              <a:t>d student peers ensuring our students succeed in their studies.</a:t>
            </a:r>
          </a:p>
          <a:p>
            <a:endParaRPr lang="en-GB" dirty="0"/>
          </a:p>
          <a:p>
            <a:r>
              <a:rPr lang="en-GB" dirty="0"/>
              <a:t>The LDC provides:</a:t>
            </a:r>
          </a:p>
          <a:p>
            <a:r>
              <a:rPr lang="en-GB" dirty="0"/>
              <a:t>Networking opportunities</a:t>
            </a:r>
          </a:p>
          <a:p>
            <a:r>
              <a:rPr lang="en-GB" dirty="0"/>
              <a:t>Placement opportunities</a:t>
            </a:r>
          </a:p>
          <a:p>
            <a:r>
              <a:rPr lang="en-GB" dirty="0"/>
              <a:t>Personalised training and development opportunities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776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Aim to use high-quality, professional images throughout your presentation. Avoid using clip art imagery, amateur photography or small photographs that are difficult to make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363851C-C6B8-6243-8DBE-E6CA957DDF9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8405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University is recognised as having one of England’s highest success rates in supervising students through to their doctoral award, by the Higher Education Funding Council for England</a:t>
            </a:r>
            <a:r>
              <a:rPr lang="en-GB" baseline="0" dirty="0"/>
              <a:t> ( now ( Office for Students. </a:t>
            </a:r>
            <a:r>
              <a:rPr lang="en-GB" dirty="0"/>
              <a:t>We highly value the active role our postgraduate researchers play in contributing to our success and supporting our research programmes, which attract £115 million a year in external grants.</a:t>
            </a:r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4444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 delete/replace pictures within the template, right click on the image and choose either ‘cut’ or ‘change picture’ from the drop down menu.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145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432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Do you have the determination and resilience.</a:t>
            </a:r>
          </a:p>
          <a:p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aseline="0" dirty="0">
                <a:latin typeface="Arial" panose="020B0604020202020204" pitchFamily="34" charset="0"/>
                <a:cs typeface="Arial" panose="020B0604020202020204" pitchFamily="34" charset="0"/>
              </a:rPr>
              <a:t>What do you want to achieve with your PhD.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63851C-C6B8-6243-8DBE-E6CA957DDF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056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64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94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23393"/>
            <a:ext cx="7734300" cy="425357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3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6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4717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172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803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347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13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354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2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Content Placeholder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14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50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101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762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39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255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184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539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085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42589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18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18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569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38189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49070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348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49652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7509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0970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65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235787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2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1887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18938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17070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986370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76108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942178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254237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0717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756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7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80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46688"/>
            <a:ext cx="3932237" cy="16002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3594538"/>
            <a:ext cx="3932237" cy="2274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60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762454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3610303"/>
            <a:ext cx="3930648" cy="225074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038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A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6495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433707"/>
            <a:ext cx="10515600" cy="2714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Content Placeholder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1" y="533333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007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B38B3-13B5-004E-989D-87424C1254F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2015-5B0A-B64E-A4F8-D9CE8B6594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09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87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7B38B3-13B5-004E-989D-87424C1254F7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DE2015-5B0A-B64E-A4F8-D9CE8B6594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75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8" r="22900"/>
          <a:stretch/>
        </p:blipFill>
        <p:spPr>
          <a:xfrm>
            <a:off x="7249886" y="13063"/>
            <a:ext cx="4942114" cy="6869144"/>
          </a:xfrm>
          <a:prstGeom prst="rect">
            <a:avLst/>
          </a:prstGeom>
        </p:spPr>
      </p:pic>
      <p:sp>
        <p:nvSpPr>
          <p:cNvPr id="13" name="Right Triangle 12"/>
          <p:cNvSpPr/>
          <p:nvPr/>
        </p:nvSpPr>
        <p:spPr>
          <a:xfrm flipV="1">
            <a:off x="6916518" y="13062"/>
            <a:ext cx="3826644" cy="8454621"/>
          </a:xfrm>
          <a:prstGeom prst="rtTriangle">
            <a:avLst/>
          </a:prstGeom>
          <a:solidFill>
            <a:srgbClr val="1A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laceholder 8"/>
          <p:cNvSpPr txBox="1">
            <a:spLocks/>
          </p:cNvSpPr>
          <p:nvPr/>
        </p:nvSpPr>
        <p:spPr>
          <a:xfrm>
            <a:off x="395536" y="1701050"/>
            <a:ext cx="9429782" cy="42752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3600">
                <a:latin typeface="Arial Black" panose="020B0A04020102020204" pitchFamily="34" charset="0"/>
              </a:rPr>
              <a:t>What is </a:t>
            </a:r>
            <a:r>
              <a:rPr lang="en-GB" sz="3600" dirty="0">
                <a:latin typeface="Arial Black" panose="020B0A04020102020204" pitchFamily="34" charset="0"/>
              </a:rPr>
              <a:t>Postgraduate Research &amp; Why Study a PhD at Liverpool?</a:t>
            </a:r>
            <a:br>
              <a:rPr lang="en-GB" sz="3600" dirty="0">
                <a:latin typeface="Arial Black" panose="020B0A04020102020204" pitchFamily="34" charset="0"/>
              </a:rPr>
            </a:br>
            <a:endParaRPr lang="en-GB" sz="3600" dirty="0">
              <a:latin typeface="Arial Black" panose="020B0A040201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Steve Bickerstaff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Director of Postgraduate Researcher Experience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400" b="1" dirty="0"/>
              <a:t>19</a:t>
            </a:r>
            <a:r>
              <a:rPr lang="en-US" sz="2400" b="1" baseline="30000" dirty="0"/>
              <a:t>th</a:t>
            </a:r>
            <a:r>
              <a:rPr lang="en-US" sz="2400" b="1" dirty="0"/>
              <a:t> February 2025</a:t>
            </a:r>
          </a:p>
        </p:txBody>
      </p:sp>
      <p:sp>
        <p:nvSpPr>
          <p:cNvPr id="6" name="Rectangle 5"/>
          <p:cNvSpPr/>
          <p:nvPr/>
        </p:nvSpPr>
        <p:spPr>
          <a:xfrm>
            <a:off x="6165669" y="6878547"/>
            <a:ext cx="2272937" cy="1695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3917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a PhD for you?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497033"/>
            <a:ext cx="11353800" cy="481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PhD is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intensive research training and intellectual challenge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gateway to the world of research (inside or outside academia)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valuable asset in the wider world </a:t>
            </a:r>
            <a:r>
              <a:rPr lang="en-GB"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work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yourself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you got a thirst for (creating) knowledge and a passion for your subject?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training do you want and what are your ambitions?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702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1676341"/>
            <a:ext cx="12191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Finance and Funding</a:t>
            </a:r>
            <a:endParaRPr lang="en-US" b="1" dirty="0">
              <a:ea typeface="Arial Black" charset="0"/>
              <a:cs typeface="Arial Black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29" y="2771602"/>
            <a:ext cx="3480321" cy="232286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681" y="2771602"/>
            <a:ext cx="3484298" cy="23228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3" b="5448"/>
          <a:stretch/>
        </p:blipFill>
        <p:spPr>
          <a:xfrm>
            <a:off x="4171850" y="2769325"/>
            <a:ext cx="3438831" cy="232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00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Costs of PGR Programmes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163932"/>
            <a:ext cx="1083384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 tuition fees set by UK Research &amp; Innovation (UKRI): 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full-time £5,003 or part-time £2,502– Fee rate for 25/26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*Overseas Student tuition fees: full-time £31,250 (‘laboratory’) or £24,600  (non-lab)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support fees, if any, are project-specific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Living expenses: UKRI National Minimum Doctoral Stipend </a:t>
            </a:r>
            <a:b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at £20,780</a:t>
            </a:r>
          </a:p>
        </p:txBody>
      </p:sp>
    </p:spTree>
    <p:extLst>
      <p:ext uri="{BB962C8B-B14F-4D97-AF65-F5344CB8AC3E}">
        <p14:creationId xmlns:p14="http://schemas.microsoft.com/office/powerpoint/2010/main" val="1495302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Funding for PGR Programmes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 funding possibilities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 opportunities: 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university funding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Council studentship schemes, and similar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Self-funded research, including part-time work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Postgraduate Doctoral loans £28,673 if your course starts on or after 1 August 2023</a:t>
            </a:r>
          </a:p>
        </p:txBody>
      </p:sp>
    </p:spTree>
    <p:extLst>
      <p:ext uri="{BB962C8B-B14F-4D97-AF65-F5344CB8AC3E}">
        <p14:creationId xmlns:p14="http://schemas.microsoft.com/office/powerpoint/2010/main" val="824654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1427042"/>
            <a:ext cx="12191999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Applying for a </a:t>
            </a:r>
            <a:br>
              <a:rPr lang="en-GB" dirty="0"/>
            </a:br>
            <a:r>
              <a:rPr lang="en-GB" dirty="0"/>
              <a:t>Postgraduate Research Programme</a:t>
            </a:r>
            <a:endParaRPr lang="en-US" b="1" dirty="0">
              <a:ea typeface="Arial Black" charset="0"/>
              <a:cs typeface="Arial Black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458" y="2771443"/>
            <a:ext cx="3484539" cy="23230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997" y="2771444"/>
            <a:ext cx="3484539" cy="23230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8" b="2176"/>
          <a:stretch/>
        </p:blipFill>
        <p:spPr>
          <a:xfrm>
            <a:off x="726050" y="2769323"/>
            <a:ext cx="3428408" cy="2312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9457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Entry qualifications for PGR programmes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Entry qualifications depend somewhat on the area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Normally at least 2.i at undergraduate level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Sciences, progression to a PhD is often possible without a Masters, although an MSc or MRes is often recommended and </a:t>
            </a:r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required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Humanities and Social Sciences a Masters qualification (at the level of merit) is </a:t>
            </a:r>
            <a:r>
              <a:rPr lang="en-GB" sz="2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required</a:t>
            </a:r>
          </a:p>
        </p:txBody>
      </p:sp>
    </p:spTree>
    <p:extLst>
      <p:ext uri="{BB962C8B-B14F-4D97-AF65-F5344CB8AC3E}">
        <p14:creationId xmlns:p14="http://schemas.microsoft.com/office/powerpoint/2010/main" val="17133109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Where to study?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somewhat on the subject area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‘fit’ is essential: supervisory expertise; a research project that interests you; resources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Social Sciences and in Arts and Humanities the key elements are identifying an area of interest and drafting a research proposal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Sciences it is more common to apply for particular research projects, often part of larger programmes of work in a laboratory or team</a:t>
            </a:r>
          </a:p>
        </p:txBody>
      </p:sp>
    </p:spTree>
    <p:extLst>
      <p:ext uri="{BB962C8B-B14F-4D97-AF65-F5344CB8AC3E}">
        <p14:creationId xmlns:p14="http://schemas.microsoft.com/office/powerpoint/2010/main" val="1394927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Identifying a PhD supervisor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Depends somewhat on the subject area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your research: what are the research specialisms of the department to which you are applying?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Social Science and in Arts and Humanities, where providing a research proposal is often an essential part of the application process, contact a potential supervisor to discuss viability of your proposed project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Sciences, check projects advertised on departmental websites and </a:t>
            </a:r>
            <a:r>
              <a:rPr lang="en-GB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FindAPhD</a:t>
            </a: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489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8" r="7714"/>
          <a:stretch/>
        </p:blipFill>
        <p:spPr>
          <a:xfrm>
            <a:off x="7202179" y="-1"/>
            <a:ext cx="4993245" cy="6868274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to apply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you apply you will need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School or college transcripts/certificates 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 transcripts &amp; degree certificates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English language certificates  </a:t>
            </a:r>
            <a:b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(EU/International only)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academic references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statement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Research proposal (for some programmes)</a:t>
            </a:r>
          </a:p>
        </p:txBody>
      </p:sp>
      <p:sp>
        <p:nvSpPr>
          <p:cNvPr id="6" name="Right Triangle 5"/>
          <p:cNvSpPr/>
          <p:nvPr/>
        </p:nvSpPr>
        <p:spPr>
          <a:xfrm flipV="1">
            <a:off x="6916518" y="-1"/>
            <a:ext cx="3826644" cy="8467683"/>
          </a:xfrm>
          <a:prstGeom prst="rtTriangle">
            <a:avLst/>
          </a:prstGeom>
          <a:solidFill>
            <a:srgbClr val="1A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165669" y="6868273"/>
            <a:ext cx="2272937" cy="1695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97396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Personal Statement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Personal Statement should show: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you are interested in the particular research project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you enjoyed about any research you have already done (e.g. undergraduate dissertation)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longer-term plans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Whether you intend to find your own funding</a:t>
            </a:r>
          </a:p>
        </p:txBody>
      </p:sp>
    </p:spTree>
    <p:extLst>
      <p:ext uri="{BB962C8B-B14F-4D97-AF65-F5344CB8AC3E}">
        <p14:creationId xmlns:p14="http://schemas.microsoft.com/office/powerpoint/2010/main" val="3263090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462DB-0C05-A862-9CC4-F2323D8B8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C95E5356-759E-695E-AFAE-9037C73B8338}"/>
              </a:ext>
            </a:extLst>
          </p:cNvPr>
          <p:cNvSpPr txBox="1">
            <a:spLocks/>
          </p:cNvSpPr>
          <p:nvPr/>
        </p:nvSpPr>
        <p:spPr>
          <a:xfrm>
            <a:off x="475488" y="1658111"/>
            <a:ext cx="10981405" cy="47247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Founded in 1881 – The University of Liverpool was established as a university college and gained its Royal Charter in 1903, making it one of the UK’s prestigious red brick universities. We are members of Russell Group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Global Ranking – It consistently ranks among the top universities in the world. In the 2024 QS World University Rankings, it was placed =176th.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Student Population – Liverpool has a diverse community of around 29,000 students, including 7,700 international students from over 140 countries.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XJTLU Partnership – It co-founded Xi’an </a:t>
            </a:r>
            <a:r>
              <a:rPr kumimoji="0" lang="en-GB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Jiaotong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-Liverpool University (XJTLU) in 2006, a unique UK-China partnership and the largest transnational university in China.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University has 10 Nobel Prize winners, primarily in science and medicine. It’s also known for cutting-edge research, in relation to the city’s maritime heritage</a:t>
            </a:r>
            <a:r>
              <a:rPr lang="en-GB" sz="2000" dirty="0">
                <a:solidFill>
                  <a:prstClr val="white"/>
                </a:solidFill>
              </a:rPr>
              <a:t> and international slavery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BC07CE4B-B693-C89D-04C8-83FC8B6168DA}"/>
              </a:ext>
            </a:extLst>
          </p:cNvPr>
          <p:cNvSpPr txBox="1">
            <a:spLocks/>
          </p:cNvSpPr>
          <p:nvPr/>
        </p:nvSpPr>
        <p:spPr>
          <a:xfrm>
            <a:off x="934196" y="1414273"/>
            <a:ext cx="10522697" cy="5486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dirty="0">
                <a:solidFill>
                  <a:prstClr val="white"/>
                </a:solidFill>
                <a:latin typeface="Arial Black" panose="020B0A04020102020204" pitchFamily="34" charset="0"/>
              </a:rPr>
              <a:t>Five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Arial" panose="020B0604020202020204" pitchFamily="34" charset="0"/>
              </a:rPr>
              <a:t> key takeaway facts about the University of Liverpool</a:t>
            </a:r>
          </a:p>
        </p:txBody>
      </p:sp>
    </p:spTree>
    <p:extLst>
      <p:ext uri="{BB962C8B-B14F-4D97-AF65-F5344CB8AC3E}">
        <p14:creationId xmlns:p14="http://schemas.microsoft.com/office/powerpoint/2010/main" val="2478242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43567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Research Proposal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335672"/>
            <a:ext cx="10833846" cy="43242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appropriate, a good Research Proposal should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Clearly define the topic that you’re interested in and show that you understand your research area: context, previous work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 that you have started to develop an original and interesting research question  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Demonstrate that you understand how to conduct research: methodology; theoretical frameworks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the kind of  work which will be done: laboratory; fieldwork; archive; literary corpus; case study; clinical trial ….</a:t>
            </a:r>
          </a:p>
          <a:p>
            <a:pPr marL="360363" indent="-360363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professional: good English, well-structured, suitable headings</a:t>
            </a:r>
          </a:p>
        </p:txBody>
      </p:sp>
    </p:spTree>
    <p:extLst>
      <p:ext uri="{BB962C8B-B14F-4D97-AF65-F5344CB8AC3E}">
        <p14:creationId xmlns:p14="http://schemas.microsoft.com/office/powerpoint/2010/main" val="10739939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When to apply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Dependent on the details of funding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PhD programme can, in theory, start at any point of the academic year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applications for funding do usually have specific deadlines (often Autumn/Spring)</a:t>
            </a:r>
          </a:p>
        </p:txBody>
      </p:sp>
    </p:spTree>
    <p:extLst>
      <p:ext uri="{BB962C8B-B14F-4D97-AF65-F5344CB8AC3E}">
        <p14:creationId xmlns:p14="http://schemas.microsoft.com/office/powerpoint/2010/main" val="10840474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592050" cy="70294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03409" y="547236"/>
            <a:ext cx="5391150" cy="5934978"/>
          </a:xfrm>
          <a:prstGeom prst="rect">
            <a:avLst/>
          </a:prstGeom>
          <a:solidFill>
            <a:schemeClr val="tx1">
              <a:alpha val="66000"/>
            </a:schemeClr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7084130" y="1179571"/>
            <a:ext cx="50006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pret@liverpool.ac.uk</a:t>
            </a:r>
          </a:p>
          <a:p>
            <a:pPr algn="r"/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central enquiries team can help with all your queries about becoming a student on    </a:t>
            </a:r>
            <a:br>
              <a:rPr lang="en-GB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0151 794 5927</a:t>
            </a:r>
            <a:endParaRPr lang="en-US" sz="40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19874" y="5590072"/>
            <a:ext cx="10908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“”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581650"/>
            <a:ext cx="5281346" cy="900564"/>
          </a:xfrm>
          <a:prstGeom prst="rect">
            <a:avLst/>
          </a:prstGeom>
          <a:gradFill>
            <a:gsLst>
              <a:gs pos="74000">
                <a:schemeClr val="tx1">
                  <a:alpha val="70000"/>
                </a:schemeClr>
              </a:gs>
              <a:gs pos="100000">
                <a:schemeClr val="tx1"/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</a:gra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166968" y="5595586"/>
            <a:ext cx="8902639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Thank you</a:t>
            </a: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22" y="530702"/>
            <a:ext cx="3118657" cy="801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859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5C71E-3E68-2B70-B631-4910D8E11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F1D08CBC-9D4C-A256-4214-02B5D571ED41}"/>
              </a:ext>
            </a:extLst>
          </p:cNvPr>
          <p:cNvSpPr txBox="1">
            <a:spLocks/>
          </p:cNvSpPr>
          <p:nvPr/>
        </p:nvSpPr>
        <p:spPr>
          <a:xfrm>
            <a:off x="475489" y="1658112"/>
            <a:ext cx="10981404" cy="49833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91% of the University's research has been rated as world-leading (4)* or *internationally excellent (3)**, underscoring its significant contributions to various academic fields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94% of the University's research impact is considered 'outstanding' or 'very considerable,' highlighting the tangible benefits of its research on society, culture, and the economy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2370 working towards a PhD who are research active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•Faculty of Health and Life Sciences – 1022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•Faculty of Humanities and Social Sciences – 572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•Faculty of Science and Engineering – 776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 Placeholder 22">
            <a:extLst>
              <a:ext uri="{FF2B5EF4-FFF2-40B4-BE49-F238E27FC236}">
                <a16:creationId xmlns:a16="http://schemas.microsoft.com/office/drawing/2014/main" id="{19F5EDA7-EEFE-6A0D-C908-D2F6E81CDD0C}"/>
              </a:ext>
            </a:extLst>
          </p:cNvPr>
          <p:cNvSpPr txBox="1">
            <a:spLocks/>
          </p:cNvSpPr>
          <p:nvPr/>
        </p:nvSpPr>
        <p:spPr>
          <a:xfrm>
            <a:off x="3862137" y="673768"/>
            <a:ext cx="7594756" cy="7820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 Black" panose="020B0A04020102020204" pitchFamily="34" charset="0"/>
              </a:rPr>
              <a:t>Research &amp; Doctoral Students Numbers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95437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 txBox="1">
            <a:spLocks/>
          </p:cNvSpPr>
          <p:nvPr/>
        </p:nvSpPr>
        <p:spPr>
          <a:xfrm>
            <a:off x="475488" y="1962912"/>
            <a:ext cx="10855895" cy="43159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00000"/>
              </a:lnSpc>
              <a:spcBef>
                <a:spcPts val="1200"/>
              </a:spcBef>
              <a:buNone/>
            </a:pPr>
            <a:endParaRPr lang="en-GB" dirty="0"/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Innovative, choice-led doctoral training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PGRs are central to the commitment to advancing knowledge and addressing global challenges through high-quality research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Focus on employability and entrepreneurship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Support for a thriving global PGR community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r>
              <a:rPr lang="en-GB" dirty="0"/>
              <a:t>PGR Laptop Scheme: All PhD Students receive a new laptop at the start of Y1 for the duration of their studies</a:t>
            </a:r>
          </a:p>
          <a:p>
            <a:pPr marL="342900" lvl="1" indent="-342900">
              <a:lnSpc>
                <a:spcPct val="100000"/>
              </a:lnSpc>
              <a:spcBef>
                <a:spcPts val="1200"/>
              </a:spcBef>
            </a:pPr>
            <a:endParaRPr lang="en-GB" dirty="0"/>
          </a:p>
          <a:p>
            <a:pPr marL="0" lvl="1" indent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 lang="en-GB" dirty="0"/>
          </a:p>
        </p:txBody>
      </p:sp>
      <p:sp>
        <p:nvSpPr>
          <p:cNvPr id="7" name="Text Placeholder 22"/>
          <p:cNvSpPr txBox="1">
            <a:spLocks/>
          </p:cNvSpPr>
          <p:nvPr/>
        </p:nvSpPr>
        <p:spPr>
          <a:xfrm>
            <a:off x="934196" y="1414272"/>
            <a:ext cx="10522697" cy="10420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>
                <a:latin typeface="Arial Black" panose="020B0A04020102020204" pitchFamily="34" charset="0"/>
              </a:rPr>
              <a:t>The Postgraduate Researcher </a:t>
            </a:r>
            <a:br>
              <a:rPr lang="en-US" sz="3600" dirty="0">
                <a:latin typeface="Arial Black" panose="020B0A04020102020204" pitchFamily="34" charset="0"/>
              </a:rPr>
            </a:br>
            <a:r>
              <a:rPr lang="en-US" sz="3600" dirty="0">
                <a:latin typeface="Arial Black" panose="020B0A04020102020204" pitchFamily="34" charset="0"/>
              </a:rPr>
              <a:t>Experience</a:t>
            </a:r>
          </a:p>
          <a:p>
            <a:pPr marL="0" indent="0">
              <a:buNone/>
            </a:pPr>
            <a:endParaRPr lang="en-US" sz="36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21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0" y="1676341"/>
            <a:ext cx="12191999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What is Postgraduate Research?</a:t>
            </a:r>
            <a:endParaRPr lang="en-US" b="1" dirty="0">
              <a:ea typeface="Arial Black" charset="0"/>
              <a:cs typeface="Arial Black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8356" y="2787311"/>
            <a:ext cx="3469353" cy="2307156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691529" y="2635041"/>
            <a:ext cx="1040345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2571" y="2787311"/>
            <a:ext cx="3480515" cy="23228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28" y="2787311"/>
            <a:ext cx="3486827" cy="232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901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79425"/>
            <a:ext cx="105156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Doctoral Programmes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2604607"/>
            <a:ext cx="1083384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several kinds of PGR Programme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 – the ‘classic’ doctoral research degree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MD – a doctoral research degree for doctors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MPhil – a research masters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MRes – a research masters with taught elements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Professional doctorate – research &amp; professional training</a:t>
            </a:r>
          </a:p>
        </p:txBody>
      </p:sp>
    </p:spTree>
    <p:extLst>
      <p:ext uri="{BB962C8B-B14F-4D97-AF65-F5344CB8AC3E}">
        <p14:creationId xmlns:p14="http://schemas.microsoft.com/office/powerpoint/2010/main" val="1726232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2B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9" r="48126"/>
          <a:stretch/>
        </p:blipFill>
        <p:spPr>
          <a:xfrm>
            <a:off x="7223761" y="0"/>
            <a:ext cx="4963886" cy="6844938"/>
          </a:xfrm>
          <a:prstGeom prst="rect">
            <a:avLst/>
          </a:prstGeom>
        </p:spPr>
      </p:pic>
      <p:sp>
        <p:nvSpPr>
          <p:cNvPr id="3" name="Title 2"/>
          <p:cNvSpPr txBox="1">
            <a:spLocks noGrp="1"/>
          </p:cNvSpPr>
          <p:nvPr>
            <p:ph type="title"/>
          </p:nvPr>
        </p:nvSpPr>
        <p:spPr>
          <a:xfrm>
            <a:off x="838200" y="1711073"/>
            <a:ext cx="10515600" cy="7276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160"/>
              </a:lnSpc>
            </a:pPr>
            <a:r>
              <a:rPr lang="en-US" sz="3600" b="1" dirty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rPr>
              <a:t>Time and Place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2767956"/>
            <a:ext cx="688937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GB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These depend on the particular programme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full-time PhD will take 3-4 years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part-time PhD will take 5-6 years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full-time MPhil will take 1-2 years</a:t>
            </a:r>
          </a:p>
          <a:p>
            <a:pPr marL="342900" indent="-34290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Location of work: off-site &amp; split-site PhD available</a:t>
            </a:r>
          </a:p>
          <a:p>
            <a:endParaRPr lang="en-US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>
          <a:xfrm flipV="1">
            <a:off x="6916518" y="-13061"/>
            <a:ext cx="3826644" cy="8480744"/>
          </a:xfrm>
          <a:prstGeom prst="rtTriangle">
            <a:avLst/>
          </a:prstGeom>
          <a:solidFill>
            <a:srgbClr val="1A2B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165669" y="6857999"/>
            <a:ext cx="2272937" cy="16959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7179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8E9F1C-516E-F567-B594-8B33139B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2610"/>
            <a:ext cx="11979678" cy="656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4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AC7136-1BCF-A640-1490-C861043DB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751"/>
            <a:ext cx="12192000" cy="5926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930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3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DA569C-7A81-0D43-8490-07A5198C573D}" vid="{29F43398-5CEA-8F45-8F73-53C0FB2437D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08CBB89D58AB44B22D01109BC219A5" ma:contentTypeVersion="15" ma:contentTypeDescription="Create a new document." ma:contentTypeScope="" ma:versionID="723dd4edcb95a7b20694ab8f3c4fb0e2">
  <xsd:schema xmlns:xsd="http://www.w3.org/2001/XMLSchema" xmlns:xs="http://www.w3.org/2001/XMLSchema" xmlns:p="http://schemas.microsoft.com/office/2006/metadata/properties" xmlns:ns2="bac2338f-955d-47d1-b8c6-d7d3925f99b0" xmlns:ns3="5aad80af-56ca-483b-b5ee-119b54c6c93f" targetNamespace="http://schemas.microsoft.com/office/2006/metadata/properties" ma:root="true" ma:fieldsID="0788aec192d9487b5729f1b8f34d9896" ns2:_="" ns3:_="">
    <xsd:import namespace="bac2338f-955d-47d1-b8c6-d7d3925f99b0"/>
    <xsd:import namespace="5aad80af-56ca-483b-b5ee-119b54c6c9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2338f-955d-47d1-b8c6-d7d3925f9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d38f81-9561-40ce-98eb-cd713668d4d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d80af-56ca-483b-b5ee-119b54c6c93f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0115c35-8c14-461f-88ad-c248f2b2ce10}" ma:internalName="TaxCatchAll" ma:showField="CatchAllData" ma:web="5aad80af-56ca-483b-b5ee-119b54c6c9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F03CDF-3D5B-4AEA-9B3E-D6D1C3E91F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c2338f-955d-47d1-b8c6-d7d3925f99b0"/>
    <ds:schemaRef ds:uri="5aad80af-56ca-483b-b5ee-119b54c6c9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C06856-568D-41B7-80B1-0E0707513A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2638</TotalTime>
  <Words>1767</Words>
  <Application>Microsoft Office PowerPoint</Application>
  <PresentationFormat>Widescreen</PresentationFormat>
  <Paragraphs>169</Paragraphs>
  <Slides>22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Arial Black</vt:lpstr>
      <vt:lpstr>Calibri</vt:lpstr>
      <vt:lpstr>Office Theme</vt:lpstr>
      <vt:lpstr>6_Office Theme</vt:lpstr>
      <vt:lpstr>7_Office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What is Postgraduate Research?</vt:lpstr>
      <vt:lpstr>Doctoral Programmes</vt:lpstr>
      <vt:lpstr>Time and Place</vt:lpstr>
      <vt:lpstr>PowerPoint Presentation</vt:lpstr>
      <vt:lpstr>PowerPoint Presentation</vt:lpstr>
      <vt:lpstr>Is a PhD for you?</vt:lpstr>
      <vt:lpstr>Finance and Funding</vt:lpstr>
      <vt:lpstr>Costs of PGR Programmes</vt:lpstr>
      <vt:lpstr>Funding for PGR Programmes</vt:lpstr>
      <vt:lpstr>Applying for a  Postgraduate Research Programme</vt:lpstr>
      <vt:lpstr>Entry qualifications for PGR programmes</vt:lpstr>
      <vt:lpstr>Where to study?</vt:lpstr>
      <vt:lpstr>Identifying a PhD supervisor</vt:lpstr>
      <vt:lpstr>How to apply</vt:lpstr>
      <vt:lpstr>Personal Statement</vt:lpstr>
      <vt:lpstr>Research Proposal</vt:lpstr>
      <vt:lpstr>When to apply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Killaheene, Oliver</dc:creator>
  <cp:lastModifiedBy>Bickerstaff, Stephen</cp:lastModifiedBy>
  <cp:revision>162</cp:revision>
  <cp:lastPrinted>2025-02-18T09:38:32Z</cp:lastPrinted>
  <dcterms:created xsi:type="dcterms:W3CDTF">2018-01-29T11:21:05Z</dcterms:created>
  <dcterms:modified xsi:type="dcterms:W3CDTF">2025-02-18T13:32:59Z</dcterms:modified>
</cp:coreProperties>
</file>