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9"/>
  </p:notesMasterIdLst>
  <p:sldIdLst>
    <p:sldId id="256" r:id="rId6"/>
    <p:sldId id="258"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BF47"/>
    <a:srgbClr val="9CC5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6733" autoAdjust="0"/>
  </p:normalViewPr>
  <p:slideViewPr>
    <p:cSldViewPr snapToGrid="0">
      <p:cViewPr varScale="1">
        <p:scale>
          <a:sx n="115" d="100"/>
          <a:sy n="115" d="100"/>
        </p:scale>
        <p:origin x="96" y="21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932EE1-3F89-43F0-9B78-A4856AE7F760}" type="datetimeFigureOut">
              <a:rPr lang="en-GB" smtClean="0"/>
              <a:t>06/02/2024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C5A09-8C12-4584-98D5-BF2B7C11FB09}" type="slidenum">
              <a:rPr lang="en-GB" smtClean="0"/>
              <a:t>‹#›</a:t>
            </a:fld>
            <a:endParaRPr lang="en-GB"/>
          </a:p>
        </p:txBody>
      </p:sp>
    </p:spTree>
    <p:extLst>
      <p:ext uri="{BB962C8B-B14F-4D97-AF65-F5344CB8AC3E}">
        <p14:creationId xmlns:p14="http://schemas.microsoft.com/office/powerpoint/2010/main" val="2300483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B686BF-5D25-4A56-9397-74A4DF9E48D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0584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B686BF-5D25-4A56-9397-74A4DF9E48D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2284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DDBF-CAC7-4F40-88DF-F730CFF438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8BCD47-37A0-4784-8C55-E928C0D250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FE95D3-A537-450A-A9C2-388E25242694}"/>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C59325EF-1EEF-4DCF-9A37-7C178238DC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5B3BAB-F2CB-4BD3-B7BF-AFAC1C60FCCC}"/>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1737868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67E71-D811-4698-A71A-DD3CE908903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E4F2B8-D7DA-4761-808A-E43F34EFEB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3BCF9A-00D4-4DCF-9EB8-77B83AF6F2E1}"/>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14731053-8E1F-42EA-ABC3-ECF532063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C86867-B48B-4530-A321-EDD8BCD2AEBA}"/>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403043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7A87D0-5CC0-4510-89D8-3EA5871E28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37D7B5-0714-462E-8D91-33C474C481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12D57-7406-4B0D-9207-09085B5AF858}"/>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2C277609-9E4D-4BC4-9595-18DBD9484C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223478-0600-4F50-AC2C-ED91E4C3D4E8}"/>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889823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9455EA-DB12-4D88-BD3B-086820814F37}"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1920463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9455EA-DB12-4D88-BD3B-086820814F37}"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722026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9455EA-DB12-4D88-BD3B-086820814F37}"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1468479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9455EA-DB12-4D88-BD3B-086820814F37}"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3419027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9455EA-DB12-4D88-BD3B-086820814F37}" type="datetimeFigureOut">
              <a:rPr lang="en-US" smtClean="0"/>
              <a:t>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42185691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lowchart: Process 4"/>
          <p:cNvSpPr/>
          <p:nvPr userDrawn="1"/>
        </p:nvSpPr>
        <p:spPr>
          <a:xfrm>
            <a:off x="0" y="5257800"/>
            <a:ext cx="12192000" cy="1600200"/>
          </a:xfrm>
          <a:custGeom>
            <a:avLst/>
            <a:gdLst/>
            <a:ahLst/>
            <a:cxnLst/>
            <a:rect l="l" t="t" r="r" b="b"/>
            <a:pathLst>
              <a:path w="9144000" h="1600200">
                <a:moveTo>
                  <a:pt x="1714500" y="1396"/>
                </a:moveTo>
                <a:cubicBezTo>
                  <a:pt x="4191000" y="-30749"/>
                  <a:pt x="6667500" y="506955"/>
                  <a:pt x="9144000" y="132900"/>
                </a:cubicBezTo>
                <a:lnTo>
                  <a:pt x="9144000" y="1600200"/>
                </a:lnTo>
                <a:lnTo>
                  <a:pt x="0" y="1600200"/>
                </a:lnTo>
                <a:lnTo>
                  <a:pt x="0" y="132900"/>
                </a:lnTo>
                <a:cubicBezTo>
                  <a:pt x="571500" y="46580"/>
                  <a:pt x="1143000" y="8815"/>
                  <a:pt x="1714500" y="1396"/>
                </a:cubicBezTo>
                <a:close/>
              </a:path>
            </a:pathLst>
          </a:custGeom>
          <a:gradFill>
            <a:gsLst>
              <a:gs pos="0">
                <a:srgbClr val="C6E6A2"/>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06400" y="274638"/>
            <a:ext cx="10972800" cy="868362"/>
          </a:xfrm>
        </p:spPr>
        <p:txBody>
          <a:bodyPr/>
          <a:lstStyle>
            <a:lvl1pPr algn="l">
              <a:defRPr b="1"/>
            </a:lvl1pPr>
          </a:lstStyle>
          <a:p>
            <a:r>
              <a:rPr lang="en-US"/>
              <a:t>Click to edit Master title style</a:t>
            </a:r>
          </a:p>
        </p:txBody>
      </p:sp>
      <p:sp>
        <p:nvSpPr>
          <p:cNvPr id="3" name="Date Placeholder 2"/>
          <p:cNvSpPr>
            <a:spLocks noGrp="1"/>
          </p:cNvSpPr>
          <p:nvPr>
            <p:ph type="dt" sz="half" idx="10"/>
          </p:nvPr>
        </p:nvSpPr>
        <p:spPr/>
        <p:txBody>
          <a:bodyPr/>
          <a:lstStyle/>
          <a:p>
            <a:fld id="{A89455EA-DB12-4D88-BD3B-086820814F37}" type="datetimeFigureOut">
              <a:rPr lang="en-US" smtClean="0"/>
              <a:t>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5560673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455EA-DB12-4D88-BD3B-086820814F37}" type="datetimeFigureOut">
              <a:rPr lang="en-US" smtClean="0"/>
              <a:t>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3960254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9455EA-DB12-4D88-BD3B-086820814F37}"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72512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05ECB-45E7-4AFB-8D09-A66B5B948B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79B425-BE7C-4F9E-A465-3C74DA1016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B1C619-BA04-4B3A-BF79-0B243AAD4BF2}"/>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C80D6787-685E-4390-A107-E9784CFB4C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032EDE-B213-494F-BF51-6622FB31062D}"/>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1590974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9455EA-DB12-4D88-BD3B-086820814F37}"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36646854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9455EA-DB12-4D88-BD3B-086820814F37}"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253243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9455EA-DB12-4D88-BD3B-086820814F37}"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2EEF0-283C-47DE-B30D-0BA917828D5D}" type="slidenum">
              <a:rPr lang="en-US" smtClean="0"/>
              <a:t>‹#›</a:t>
            </a:fld>
            <a:endParaRPr lang="en-US"/>
          </a:p>
        </p:txBody>
      </p:sp>
    </p:spTree>
    <p:extLst>
      <p:ext uri="{BB962C8B-B14F-4D97-AF65-F5344CB8AC3E}">
        <p14:creationId xmlns:p14="http://schemas.microsoft.com/office/powerpoint/2010/main" val="79548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91BB-CBF3-4EA4-B4DC-8307475A18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9E98B9-3A3D-47DD-8969-F5CEDB1B61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5D51CFA-2159-4119-AFFB-0D56D426C7D0}"/>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CC721B58-C9B1-4F49-ADBF-43B2BB358E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455A5A-60BB-454B-A9A4-AA3C4F5D3563}"/>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218074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1E5A-2688-41A8-819A-25AF19EEC8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B98D59-5C84-4DF1-AACB-D0E3646FC4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72C262A-EFB5-4992-8C17-71C47903E8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7095820-C60D-4F79-9D98-A015D780506A}"/>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6" name="Footer Placeholder 5">
            <a:extLst>
              <a:ext uri="{FF2B5EF4-FFF2-40B4-BE49-F238E27FC236}">
                <a16:creationId xmlns:a16="http://schemas.microsoft.com/office/drawing/2014/main" id="{8F06D6BE-5493-424F-B3D0-A844FB799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F004A7-A71D-4D6E-BF1D-D4980768D01B}"/>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329337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C382B-DF44-4CF0-BBBE-B4000094E6C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03492E-F946-4F40-935C-0127C2D14C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32718FB-C59A-4ABA-B4F1-E5498D9C0BC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9A0BE55-9A96-4DE6-BD73-4FEDFAF8B5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8F3F95-AAE2-479E-B27E-65E1B981988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3DA5C3-38EE-499A-908B-46354F26B7BC}"/>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8" name="Footer Placeholder 7">
            <a:extLst>
              <a:ext uri="{FF2B5EF4-FFF2-40B4-BE49-F238E27FC236}">
                <a16:creationId xmlns:a16="http://schemas.microsoft.com/office/drawing/2014/main" id="{B36FB630-6711-4E99-998D-83A00AD0E1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920253-4C3C-4FE4-84AF-886552C546E4}"/>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68840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4CD10-38AB-4573-8898-D391FCD21F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835A9F-4959-4FE6-AAD9-C5B8CDF7BD1F}"/>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4" name="Footer Placeholder 3">
            <a:extLst>
              <a:ext uri="{FF2B5EF4-FFF2-40B4-BE49-F238E27FC236}">
                <a16:creationId xmlns:a16="http://schemas.microsoft.com/office/drawing/2014/main" id="{F8F0A5E9-F8C7-4361-852D-89DB00F60D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112AD02-6878-414E-9CFA-17DDF822FA72}"/>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225632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6136D7-1A6F-4F5F-BDC9-3A807D1960A5}"/>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3" name="Footer Placeholder 2">
            <a:extLst>
              <a:ext uri="{FF2B5EF4-FFF2-40B4-BE49-F238E27FC236}">
                <a16:creationId xmlns:a16="http://schemas.microsoft.com/office/drawing/2014/main" id="{77791E6F-BE51-4D56-9D7D-3A80996923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97EB842-57AB-4B68-8F1B-A84344369ACC}"/>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274410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F5E12-27AD-4969-B380-17EC175C2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DA2D420-B537-4E57-8002-3A34203184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A11E74-215E-4F9F-AA64-0C268176D9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B5D9D5-6020-4F30-878C-7C38FAF286D1}"/>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6" name="Footer Placeholder 5">
            <a:extLst>
              <a:ext uri="{FF2B5EF4-FFF2-40B4-BE49-F238E27FC236}">
                <a16:creationId xmlns:a16="http://schemas.microsoft.com/office/drawing/2014/main" id="{B059BEB6-B4D3-41B4-920E-6D686B262A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691F6B-3899-4F31-864A-E9F42EED2B90}"/>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413773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701B0-57B6-4E0D-A373-BB7492C835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14FD30-EC0D-42E0-AD90-C5226AF08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8DED67-3670-4677-AE55-7827D8C18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594D12-5E33-4CBF-96C5-44199D29534E}"/>
              </a:ext>
            </a:extLst>
          </p:cNvPr>
          <p:cNvSpPr>
            <a:spLocks noGrp="1"/>
          </p:cNvSpPr>
          <p:nvPr>
            <p:ph type="dt" sz="half" idx="10"/>
          </p:nvPr>
        </p:nvSpPr>
        <p:spPr/>
        <p:txBody>
          <a:bodyPr/>
          <a:lstStyle/>
          <a:p>
            <a:fld id="{55D18BD6-C0D2-4774-A77F-1D9CC49E8CF0}" type="datetimeFigureOut">
              <a:rPr lang="en-GB" smtClean="0"/>
              <a:t>06/02/2024</a:t>
            </a:fld>
            <a:endParaRPr lang="en-GB"/>
          </a:p>
        </p:txBody>
      </p:sp>
      <p:sp>
        <p:nvSpPr>
          <p:cNvPr id="6" name="Footer Placeholder 5">
            <a:extLst>
              <a:ext uri="{FF2B5EF4-FFF2-40B4-BE49-F238E27FC236}">
                <a16:creationId xmlns:a16="http://schemas.microsoft.com/office/drawing/2014/main" id="{3E63EA40-3CDA-4D12-9837-329BE4F936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44C304-186B-446E-8B03-594CB1010C18}"/>
              </a:ext>
            </a:extLst>
          </p:cNvPr>
          <p:cNvSpPr>
            <a:spLocks noGrp="1"/>
          </p:cNvSpPr>
          <p:nvPr>
            <p:ph type="sldNum" sz="quarter" idx="12"/>
          </p:nvPr>
        </p:nvSpPr>
        <p:spPr/>
        <p:txBody>
          <a:bodyPr/>
          <a:lstStyle/>
          <a:p>
            <a:fld id="{925F4115-675A-4D6B-91A8-0656B383A91E}" type="slidenum">
              <a:rPr lang="en-GB" smtClean="0"/>
              <a:t>‹#›</a:t>
            </a:fld>
            <a:endParaRPr lang="en-GB"/>
          </a:p>
        </p:txBody>
      </p:sp>
    </p:spTree>
    <p:extLst>
      <p:ext uri="{BB962C8B-B14F-4D97-AF65-F5344CB8AC3E}">
        <p14:creationId xmlns:p14="http://schemas.microsoft.com/office/powerpoint/2010/main" val="4171123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C46349-DBBF-4827-8247-50FC44315F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5EBE8B-56CC-443D-AE2A-8DB370729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1F5BE8-1FC5-4DF1-BABD-A54DD34A77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18BD6-C0D2-4774-A77F-1D9CC49E8CF0}" type="datetimeFigureOut">
              <a:rPr lang="en-GB" smtClean="0"/>
              <a:t>06/02/2024</a:t>
            </a:fld>
            <a:endParaRPr lang="en-GB"/>
          </a:p>
        </p:txBody>
      </p:sp>
      <p:sp>
        <p:nvSpPr>
          <p:cNvPr id="5" name="Footer Placeholder 4">
            <a:extLst>
              <a:ext uri="{FF2B5EF4-FFF2-40B4-BE49-F238E27FC236}">
                <a16:creationId xmlns:a16="http://schemas.microsoft.com/office/drawing/2014/main" id="{4459352C-FD10-4909-95C3-65258F7BA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9D065B3-B44A-4E2A-9E75-9B09765AAF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F4115-675A-4D6B-91A8-0656B383A91E}" type="slidenum">
              <a:rPr lang="en-GB" smtClean="0"/>
              <a:t>‹#›</a:t>
            </a:fld>
            <a:endParaRPr lang="en-GB"/>
          </a:p>
        </p:txBody>
      </p:sp>
    </p:spTree>
    <p:extLst>
      <p:ext uri="{BB962C8B-B14F-4D97-AF65-F5344CB8AC3E}">
        <p14:creationId xmlns:p14="http://schemas.microsoft.com/office/powerpoint/2010/main" val="201291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455EA-DB12-4D88-BD3B-086820814F37}" type="datetimeFigureOut">
              <a:rPr lang="en-US" smtClean="0"/>
              <a:t>2/6/2024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2EEF0-283C-47DE-B30D-0BA917828D5D}" type="slidenum">
              <a:rPr lang="en-US" smtClean="0"/>
              <a:t>‹#›</a:t>
            </a:fld>
            <a:endParaRPr lang="en-US"/>
          </a:p>
        </p:txBody>
      </p:sp>
    </p:spTree>
    <p:extLst>
      <p:ext uri="{BB962C8B-B14F-4D97-AF65-F5344CB8AC3E}">
        <p14:creationId xmlns:p14="http://schemas.microsoft.com/office/powerpoint/2010/main" val="4206987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4.0/"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5525B141-C603-4277-BB2B-A479F57F3CC8}"/>
              </a:ext>
            </a:extLst>
          </p:cNvPr>
          <p:cNvSpPr>
            <a:spLocks noChangeArrowheads="1"/>
          </p:cNvSpPr>
          <p:nvPr/>
        </p:nvSpPr>
        <p:spPr bwMode="auto">
          <a:xfrm>
            <a:off x="1680263" y="6210728"/>
            <a:ext cx="8170748"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800" b="0" i="0" u="none" strike="noStrike" cap="none" normalizeH="0" baseline="0" dirty="0">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rPr>
              <a:t>© 2024 by the University of Liverpool, Centre for Innovation in Education.</a:t>
            </a:r>
            <a:br>
              <a:rPr kumimoji="0" lang="en-GB" altLang="en-US" sz="800" b="0" i="0" u="none" strike="noStrike" cap="none" normalizeH="0" baseline="0" dirty="0">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rPr>
            </a:br>
            <a:r>
              <a:rPr lang="en-GB" altLang="en-US" sz="800" dirty="0">
                <a:latin typeface="Poppins" panose="00000500000000000000" pitchFamily="2" charset="0"/>
                <a:ea typeface="Calibri" panose="020F0502020204030204" pitchFamily="34" charset="0"/>
                <a:cs typeface="Poppins" panose="00000500000000000000" pitchFamily="2" charset="0"/>
              </a:rPr>
              <a:t>Student support flow chart</a:t>
            </a:r>
            <a:r>
              <a:rPr kumimoji="0" lang="en-GB" altLang="en-US" sz="800" b="0" i="0" u="none" strike="noStrike" cap="none" normalizeH="0" baseline="0" dirty="0">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rPr>
              <a:t> by Charlie Watkin is made available under a </a:t>
            </a:r>
            <a:r>
              <a:rPr kumimoji="0" lang="en-GB" altLang="en-US" sz="800" b="0" i="0" u="none" strike="noStrike" cap="none" normalizeH="0" baseline="0" dirty="0">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hlinkClick r:id="rId2" tooltip="Creative Commons Attribution-NonCommercial 4.0 International License"/>
              </a:rPr>
              <a:t>Creative Commons Attribution-</a:t>
            </a:r>
            <a:r>
              <a:rPr kumimoji="0" lang="en-GB" altLang="en-US" sz="800" b="0" i="0" u="none" strike="noStrike" cap="none" normalizeH="0" baseline="0" dirty="0" err="1">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hlinkClick r:id="rId2" tooltip="Creative Commons Attribution-NonCommercial 4.0 International License"/>
              </a:rPr>
              <a:t>NonCommercial</a:t>
            </a:r>
            <a:r>
              <a:rPr kumimoji="0" lang="en-GB" altLang="en-US" sz="800" b="0" i="0" u="none" strike="noStrike" cap="none" normalizeH="0" baseline="0" dirty="0">
                <a:ln>
                  <a:noFill/>
                </a:ln>
                <a:solidFill>
                  <a:schemeClr val="tx1"/>
                </a:solidFill>
                <a:effectLst/>
                <a:latin typeface="Poppins" panose="00000500000000000000" pitchFamily="2" charset="0"/>
                <a:ea typeface="Calibri" panose="020F0502020204030204" pitchFamily="34" charset="0"/>
                <a:cs typeface="Poppins" panose="00000500000000000000" pitchFamily="2" charset="0"/>
                <a:hlinkClick r:id="rId2" tooltip="Creative Commons Attribution-NonCommercial 4.0 International License"/>
              </a:rPr>
              <a:t> 4.0 International License</a:t>
            </a:r>
            <a:r>
              <a:rPr kumimoji="0" lang="en-GB" altLang="en-US" sz="800" b="0" i="0" u="none" strike="noStrike" cap="none" normalizeH="0" baseline="0" dirty="0">
                <a:ln>
                  <a:noFill/>
                </a:ln>
                <a:solidFill>
                  <a:srgbClr val="000000"/>
                </a:solidFill>
                <a:effectLst/>
                <a:latin typeface="Poppins" panose="00000500000000000000" pitchFamily="2" charset="0"/>
                <a:ea typeface="Calibri" panose="020F0502020204030204" pitchFamily="34" charset="0"/>
                <a:cs typeface="Poppins" panose="00000500000000000000" pitchFamily="2" charset="0"/>
              </a:rPr>
              <a:t>.</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1" descr="Creative Commons Attribution-NonCommercial 4.0 International License icon">
            <a:extLst>
              <a:ext uri="{FF2B5EF4-FFF2-40B4-BE49-F238E27FC236}">
                <a16:creationId xmlns:a16="http://schemas.microsoft.com/office/drawing/2014/main" id="{C173E8B2-844B-4B16-8B1A-6CAF2544A7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303" y="6226405"/>
            <a:ext cx="831850" cy="2921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63C31134-1E52-46F9-8132-E248C697E54D}"/>
              </a:ext>
            </a:extLst>
          </p:cNvPr>
          <p:cNvSpPr>
            <a:spLocks noGrp="1"/>
          </p:cNvSpPr>
          <p:nvPr>
            <p:ph idx="1"/>
          </p:nvPr>
        </p:nvSpPr>
        <p:spPr>
          <a:xfrm>
            <a:off x="838200" y="1856339"/>
            <a:ext cx="10515600" cy="4133756"/>
          </a:xfrm>
        </p:spPr>
        <p:txBody>
          <a:bodyPr>
            <a:normAutofit/>
          </a:bodyPr>
          <a:lstStyle/>
          <a:p>
            <a:pPr marL="0" indent="0">
              <a:buNone/>
            </a:pPr>
            <a:r>
              <a:rPr lang="en-GB" sz="2100" b="1" dirty="0">
                <a:latin typeface="Poppins" panose="00000500000000000000" pitchFamily="2" charset="0"/>
                <a:cs typeface="Poppins" panose="00000500000000000000" pitchFamily="2" charset="0"/>
              </a:rPr>
              <a:t>Author: </a:t>
            </a:r>
            <a:r>
              <a:rPr lang="en-GB" sz="2100" dirty="0">
                <a:latin typeface="Poppins" panose="00000500000000000000" pitchFamily="2" charset="0"/>
                <a:cs typeface="Poppins" panose="00000500000000000000" pitchFamily="2" charset="0"/>
              </a:rPr>
              <a:t>Charlie Watkin</a:t>
            </a:r>
          </a:p>
          <a:p>
            <a:pPr marL="0" indent="0">
              <a:buNone/>
            </a:pPr>
            <a:r>
              <a:rPr lang="en-GB" sz="2100" b="1" dirty="0">
                <a:latin typeface="Poppins" panose="00000500000000000000" pitchFamily="2" charset="0"/>
                <a:cs typeface="Poppins" panose="00000500000000000000" pitchFamily="2" charset="0"/>
              </a:rPr>
              <a:t>Description: </a:t>
            </a:r>
          </a:p>
          <a:p>
            <a:pPr marL="0" indent="0">
              <a:buNone/>
            </a:pPr>
            <a:r>
              <a:rPr lang="en-GB" sz="2100" dirty="0">
                <a:latin typeface="Poppins" panose="00000500000000000000" pitchFamily="2" charset="0"/>
                <a:cs typeface="Poppins" panose="00000500000000000000" pitchFamily="2" charset="0"/>
              </a:rPr>
              <a:t>This is an example of a flow chart that you can include in your own PowerPoints to highlight where students can go for particular types of support. Included is an example of how you may wish to use the flow chart template.</a:t>
            </a:r>
          </a:p>
          <a:p>
            <a:pPr marL="0" indent="0">
              <a:buNone/>
            </a:pPr>
            <a:r>
              <a:rPr lang="en-GB" sz="2100" b="1" dirty="0">
                <a:latin typeface="Poppins" panose="00000500000000000000" pitchFamily="2" charset="0"/>
                <a:cs typeface="Poppins" panose="00000500000000000000" pitchFamily="2" charset="0"/>
              </a:rPr>
              <a:t>Instructions for Use:</a:t>
            </a:r>
          </a:p>
          <a:p>
            <a:r>
              <a:rPr lang="en-GB" sz="2100" dirty="0">
                <a:latin typeface="Poppins" panose="00000500000000000000" pitchFamily="2" charset="0"/>
                <a:cs typeface="Poppins" panose="00000500000000000000" pitchFamily="2" charset="0"/>
              </a:rPr>
              <a:t>Use the existing student support flow chart, or the template below to indicate where your students can access support.</a:t>
            </a:r>
          </a:p>
          <a:p>
            <a:r>
              <a:rPr lang="en-GB" sz="2100" dirty="0">
                <a:latin typeface="Poppins" panose="00000500000000000000" pitchFamily="2" charset="0"/>
                <a:cs typeface="Poppins" panose="00000500000000000000" pitchFamily="2" charset="0"/>
              </a:rPr>
              <a:t>You can copy and paste the slide into your own presentations and share this with colleagues in your department.</a:t>
            </a:r>
          </a:p>
          <a:p>
            <a:pPr marL="0" indent="0">
              <a:buNone/>
            </a:pPr>
            <a:endParaRPr lang="en-GB" dirty="0">
              <a:latin typeface="Poppins" panose="00000500000000000000" pitchFamily="2" charset="0"/>
              <a:cs typeface="Poppins" panose="00000500000000000000" pitchFamily="2" charset="0"/>
            </a:endParaRPr>
          </a:p>
        </p:txBody>
      </p:sp>
      <p:sp>
        <p:nvSpPr>
          <p:cNvPr id="4" name="Title 3">
            <a:extLst>
              <a:ext uri="{FF2B5EF4-FFF2-40B4-BE49-F238E27FC236}">
                <a16:creationId xmlns:a16="http://schemas.microsoft.com/office/drawing/2014/main" id="{E255AF25-2321-4E83-9067-6EA5C085F24E}"/>
              </a:ext>
            </a:extLst>
          </p:cNvPr>
          <p:cNvSpPr>
            <a:spLocks noGrp="1"/>
          </p:cNvSpPr>
          <p:nvPr>
            <p:ph type="title"/>
          </p:nvPr>
        </p:nvSpPr>
        <p:spPr>
          <a:xfrm>
            <a:off x="838200" y="987961"/>
            <a:ext cx="6960704" cy="763348"/>
          </a:xfrm>
        </p:spPr>
        <p:txBody>
          <a:bodyPr>
            <a:normAutofit/>
          </a:bodyPr>
          <a:lstStyle/>
          <a:p>
            <a:r>
              <a:rPr lang="en-GB" sz="3400" dirty="0">
                <a:latin typeface="Poppins" panose="00000500000000000000" pitchFamily="2" charset="0"/>
                <a:cs typeface="Poppins" panose="00000500000000000000" pitchFamily="2" charset="0"/>
              </a:rPr>
              <a:t>Student support flow chart</a:t>
            </a:r>
          </a:p>
        </p:txBody>
      </p:sp>
      <p:pic>
        <p:nvPicPr>
          <p:cNvPr id="6" name="Picture 5">
            <a:extLst>
              <a:ext uri="{FF2B5EF4-FFF2-40B4-BE49-F238E27FC236}">
                <a16:creationId xmlns:a16="http://schemas.microsoft.com/office/drawing/2014/main" id="{C8EDCEAC-1F51-4681-8E65-5B0D1BB97501}"/>
              </a:ext>
              <a:ext uri="{C183D7F6-B498-43B3-948B-1728B52AA6E4}">
                <adec:decorative xmlns:adec="http://schemas.microsoft.com/office/drawing/2017/decorative" val="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109609" y="447674"/>
            <a:ext cx="1343025" cy="466725"/>
          </a:xfrm>
          <a:prstGeom prst="rect">
            <a:avLst/>
          </a:prstGeom>
          <a:noFill/>
          <a:ln>
            <a:noFill/>
          </a:ln>
        </p:spPr>
      </p:pic>
      <p:pic>
        <p:nvPicPr>
          <p:cNvPr id="3" name="Picture 2">
            <a:extLst>
              <a:ext uri="{FF2B5EF4-FFF2-40B4-BE49-F238E27FC236}">
                <a16:creationId xmlns:a16="http://schemas.microsoft.com/office/drawing/2014/main" id="{F3DBE531-0649-4AC3-94E0-60295DE3D185}"/>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4339" y="453334"/>
            <a:ext cx="1793733" cy="461065"/>
          </a:xfrm>
          <a:prstGeom prst="rect">
            <a:avLst/>
          </a:prstGeom>
        </p:spPr>
      </p:pic>
    </p:spTree>
    <p:extLst>
      <p:ext uri="{BB962C8B-B14F-4D97-AF65-F5344CB8AC3E}">
        <p14:creationId xmlns:p14="http://schemas.microsoft.com/office/powerpoint/2010/main" val="255464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0000">
              <a:schemeClr val="bg1"/>
            </a:gs>
            <a:gs pos="2000">
              <a:schemeClr val="bg1"/>
            </a:gs>
            <a:gs pos="27000">
              <a:schemeClr val="bg1">
                <a:lumMod val="92000"/>
              </a:schemeClr>
            </a:gs>
          </a:gsLst>
          <a:lin ang="16200000" scaled="0"/>
        </a:gradFill>
        <a:effectLst/>
      </p:bgPr>
    </p:bg>
    <p:spTree>
      <p:nvGrpSpPr>
        <p:cNvPr id="1" name=""/>
        <p:cNvGrpSpPr/>
        <p:nvPr/>
      </p:nvGrpSpPr>
      <p:grpSpPr>
        <a:xfrm>
          <a:off x="0" y="0"/>
          <a:ext cx="0" cy="0"/>
          <a:chOff x="0" y="0"/>
          <a:chExt cx="0" cy="0"/>
        </a:xfrm>
      </p:grpSpPr>
      <p:sp>
        <p:nvSpPr>
          <p:cNvPr id="97" name="Rectangle 96"/>
          <p:cNvSpPr/>
          <p:nvPr/>
        </p:nvSpPr>
        <p:spPr>
          <a:xfrm>
            <a:off x="9136331"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Speak to the Wellbeing team or your academic advisor</a:t>
            </a:r>
          </a:p>
        </p:txBody>
      </p:sp>
      <p:cxnSp>
        <p:nvCxnSpPr>
          <p:cNvPr id="101" name="Straight Connector 100">
            <a:extLst>
              <a:ext uri="{C183D7F6-B498-43B3-948B-1728B52AA6E4}">
                <adec:decorative xmlns:adec="http://schemas.microsoft.com/office/drawing/2017/decorative" val="1"/>
              </a:ext>
            </a:extLst>
          </p:cNvPr>
          <p:cNvCxnSpPr>
            <a:endCxn id="97" idx="0"/>
          </p:cNvCxnSpPr>
          <p:nvPr/>
        </p:nvCxnSpPr>
        <p:spPr>
          <a:xfrm>
            <a:off x="9688474" y="469799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7917131"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Contact the disability coaches</a:t>
            </a:r>
          </a:p>
        </p:txBody>
      </p:sp>
      <p:cxnSp>
        <p:nvCxnSpPr>
          <p:cNvPr id="100" name="Straight Connector 99">
            <a:extLst>
              <a:ext uri="{C183D7F6-B498-43B3-948B-1728B52AA6E4}">
                <adec:decorative xmlns:adec="http://schemas.microsoft.com/office/drawing/2017/decorative" val="1"/>
              </a:ext>
            </a:extLst>
          </p:cNvPr>
          <p:cNvCxnSpPr>
            <a:cxnSpLocks/>
          </p:cNvCxnSpPr>
          <p:nvPr/>
        </p:nvCxnSpPr>
        <p:spPr>
          <a:xfrm flipH="1">
            <a:off x="8167238" y="4697999"/>
            <a:ext cx="587478"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7917131" y="3783599"/>
            <a:ext cx="2279242"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Is it due to a disability?</a:t>
            </a:r>
          </a:p>
        </p:txBody>
      </p:sp>
      <p:cxnSp>
        <p:nvCxnSpPr>
          <p:cNvPr id="99" name="Straight Connector 98">
            <a:extLst>
              <a:ext uri="{C183D7F6-B498-43B3-948B-1728B52AA6E4}">
                <adec:decorative xmlns:adec="http://schemas.microsoft.com/office/drawing/2017/decorative" val="1"/>
              </a:ext>
            </a:extLst>
          </p:cNvPr>
          <p:cNvCxnSpPr>
            <a:cxnSpLocks/>
            <a:stCxn id="93" idx="2"/>
            <a:endCxn id="94" idx="0"/>
          </p:cNvCxnSpPr>
          <p:nvPr/>
        </p:nvCxnSpPr>
        <p:spPr>
          <a:xfrm flipH="1">
            <a:off x="9056752" y="3336231"/>
            <a:ext cx="2765"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8183217" y="2802831"/>
            <a:ext cx="17526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latin typeface="Calibri"/>
              </a:rPr>
              <a:t>Attendance</a:t>
            </a:r>
          </a:p>
        </p:txBody>
      </p:sp>
      <p:cxnSp>
        <p:nvCxnSpPr>
          <p:cNvPr id="51" name="Straight Connector 50">
            <a:extLst>
              <a:ext uri="{C183D7F6-B498-43B3-948B-1728B52AA6E4}">
                <adec:decorative xmlns:adec="http://schemas.microsoft.com/office/drawing/2017/decorative" val="1"/>
              </a:ext>
            </a:extLst>
          </p:cNvPr>
          <p:cNvCxnSpPr>
            <a:cxnSpLocks/>
            <a:stCxn id="93" idx="0"/>
            <a:endCxn id="10" idx="2"/>
          </p:cNvCxnSpPr>
          <p:nvPr/>
        </p:nvCxnSpPr>
        <p:spPr>
          <a:xfrm flipH="1" flipV="1">
            <a:off x="6338706" y="2040831"/>
            <a:ext cx="2720811"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6431231"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Contact the English Language Centre for support</a:t>
            </a:r>
          </a:p>
        </p:txBody>
      </p:sp>
      <p:cxnSp>
        <p:nvCxnSpPr>
          <p:cNvPr id="90" name="Straight Connector 89">
            <a:extLst>
              <a:ext uri="{C183D7F6-B498-43B3-948B-1728B52AA6E4}">
                <adec:decorative xmlns:adec="http://schemas.microsoft.com/office/drawing/2017/decorative" val="1"/>
              </a:ext>
            </a:extLst>
          </p:cNvPr>
          <p:cNvCxnSpPr>
            <a:cxnSpLocks/>
            <a:endCxn id="86" idx="0"/>
          </p:cNvCxnSpPr>
          <p:nvPr/>
        </p:nvCxnSpPr>
        <p:spPr>
          <a:xfrm>
            <a:off x="6983374" y="469799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5212031"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Contact your lecturer for further support</a:t>
            </a:r>
          </a:p>
        </p:txBody>
      </p:sp>
      <p:cxnSp>
        <p:nvCxnSpPr>
          <p:cNvPr id="89" name="Straight Connector 88">
            <a:extLst>
              <a:ext uri="{C183D7F6-B498-43B3-948B-1728B52AA6E4}">
                <adec:decorative xmlns:adec="http://schemas.microsoft.com/office/drawing/2017/decorative" val="1"/>
              </a:ext>
            </a:extLst>
          </p:cNvPr>
          <p:cNvCxnSpPr>
            <a:cxnSpLocks/>
            <a:stCxn id="83" idx="2"/>
            <a:endCxn id="85" idx="0"/>
          </p:cNvCxnSpPr>
          <p:nvPr/>
        </p:nvCxnSpPr>
        <p:spPr>
          <a:xfrm flipH="1">
            <a:off x="5764174" y="4697999"/>
            <a:ext cx="587473"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5212030" y="3783599"/>
            <a:ext cx="2279233"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Is English your first language?</a:t>
            </a:r>
          </a:p>
        </p:txBody>
      </p:sp>
      <p:cxnSp>
        <p:nvCxnSpPr>
          <p:cNvPr id="88" name="Straight Connector 87">
            <a:extLst>
              <a:ext uri="{C183D7F6-B498-43B3-948B-1728B52AA6E4}">
                <adec:decorative xmlns:adec="http://schemas.microsoft.com/office/drawing/2017/decorative" val="1"/>
              </a:ext>
            </a:extLst>
          </p:cNvPr>
          <p:cNvCxnSpPr>
            <a:cxnSpLocks/>
            <a:stCxn id="82" idx="2"/>
            <a:endCxn id="83" idx="0"/>
          </p:cNvCxnSpPr>
          <p:nvPr/>
        </p:nvCxnSpPr>
        <p:spPr>
          <a:xfrm flipH="1">
            <a:off x="6351647" y="3336231"/>
            <a:ext cx="2770"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5478117" y="2802831"/>
            <a:ext cx="17526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latin typeface="Calibri"/>
              </a:rPr>
              <a:t>Language</a:t>
            </a:r>
          </a:p>
        </p:txBody>
      </p:sp>
      <p:cxnSp>
        <p:nvCxnSpPr>
          <p:cNvPr id="48" name="Straight Connector 47">
            <a:extLst>
              <a:ext uri="{C183D7F6-B498-43B3-948B-1728B52AA6E4}">
                <adec:decorative xmlns:adec="http://schemas.microsoft.com/office/drawing/2017/decorative" val="1"/>
              </a:ext>
            </a:extLst>
          </p:cNvPr>
          <p:cNvCxnSpPr>
            <a:cxnSpLocks/>
            <a:stCxn id="10" idx="2"/>
            <a:endCxn id="82" idx="0"/>
          </p:cNvCxnSpPr>
          <p:nvPr/>
        </p:nvCxnSpPr>
        <p:spPr>
          <a:xfrm>
            <a:off x="6338706" y="2040831"/>
            <a:ext cx="15711"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731661" y="5317431"/>
            <a:ext cx="1104286" cy="914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err="1">
                <a:solidFill>
                  <a:prstClr val="black">
                    <a:lumMod val="75000"/>
                    <a:lumOff val="25000"/>
                  </a:prstClr>
                </a:solidFill>
                <a:latin typeface="Calibri"/>
              </a:rPr>
              <a:t>KnowHow</a:t>
            </a:r>
            <a:r>
              <a:rPr lang="en-US" sz="1200" dirty="0">
                <a:solidFill>
                  <a:prstClr val="black">
                    <a:lumMod val="75000"/>
                    <a:lumOff val="25000"/>
                  </a:prstClr>
                </a:solidFill>
                <a:latin typeface="Calibri"/>
              </a:rPr>
              <a:t> study skills via the library</a:t>
            </a:r>
          </a:p>
        </p:txBody>
      </p:sp>
      <p:cxnSp>
        <p:nvCxnSpPr>
          <p:cNvPr id="68" name="Straight Connector 67">
            <a:extLst>
              <a:ext uri="{C183D7F6-B498-43B3-948B-1728B52AA6E4}">
                <adec:decorative xmlns:adec="http://schemas.microsoft.com/office/drawing/2017/decorative" val="1"/>
              </a:ext>
            </a:extLst>
          </p:cNvPr>
          <p:cNvCxnSpPr>
            <a:cxnSpLocks/>
            <a:stCxn id="18" idx="2"/>
            <a:endCxn id="20" idx="0"/>
          </p:cNvCxnSpPr>
          <p:nvPr/>
        </p:nvCxnSpPr>
        <p:spPr>
          <a:xfrm>
            <a:off x="3672821" y="4697999"/>
            <a:ext cx="610983"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2461"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Speak to another tutor or your academic advisor</a:t>
            </a:r>
          </a:p>
        </p:txBody>
      </p:sp>
      <p:cxnSp>
        <p:nvCxnSpPr>
          <p:cNvPr id="64" name="Straight Connector 63">
            <a:extLst>
              <a:ext uri="{C183D7F6-B498-43B3-948B-1728B52AA6E4}">
                <adec:decorative xmlns:adec="http://schemas.microsoft.com/office/drawing/2017/decorative" val="1"/>
              </a:ext>
            </a:extLst>
          </p:cNvPr>
          <p:cNvCxnSpPr>
            <a:cxnSpLocks/>
            <a:endCxn id="19" idx="0"/>
          </p:cNvCxnSpPr>
          <p:nvPr/>
        </p:nvCxnSpPr>
        <p:spPr>
          <a:xfrm>
            <a:off x="3064604" y="469799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A00EEA0B-DF85-4AC4-955D-D0ACE66B2882}"/>
              </a:ext>
            </a:extLst>
          </p:cNvPr>
          <p:cNvSpPr/>
          <p:nvPr/>
        </p:nvSpPr>
        <p:spPr>
          <a:xfrm>
            <a:off x="1217368" y="531743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a:solidFill>
                  <a:prstClr val="black">
                    <a:lumMod val="75000"/>
                    <a:lumOff val="25000"/>
                  </a:prstClr>
                </a:solidFill>
                <a:latin typeface="Calibri"/>
              </a:rPr>
              <a:t>Speak to your lecturer</a:t>
            </a:r>
          </a:p>
        </p:txBody>
      </p:sp>
      <p:cxnSp>
        <p:nvCxnSpPr>
          <p:cNvPr id="52" name="Straight Connector 51">
            <a:extLst>
              <a:ext uri="{FF2B5EF4-FFF2-40B4-BE49-F238E27FC236}">
                <a16:creationId xmlns:a16="http://schemas.microsoft.com/office/drawing/2014/main" id="{26883BDE-F0F7-4330-9748-0EB4C057553F}"/>
              </a:ext>
              <a:ext uri="{C183D7F6-B498-43B3-948B-1728B52AA6E4}">
                <adec:decorative xmlns:adec="http://schemas.microsoft.com/office/drawing/2017/decorative" val="1"/>
              </a:ext>
            </a:extLst>
          </p:cNvPr>
          <p:cNvCxnSpPr>
            <a:cxnSpLocks/>
            <a:endCxn id="49" idx="0"/>
          </p:cNvCxnSpPr>
          <p:nvPr/>
        </p:nvCxnSpPr>
        <p:spPr>
          <a:xfrm flipH="1">
            <a:off x="1769511" y="4697999"/>
            <a:ext cx="740184"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509695" y="3783599"/>
            <a:ext cx="2326252" cy="914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prstClr val="white"/>
                </a:solidFill>
                <a:latin typeface="Calibri"/>
              </a:rPr>
              <a:t>I don’t understand the content</a:t>
            </a:r>
          </a:p>
        </p:txBody>
      </p:sp>
      <p:cxnSp>
        <p:nvCxnSpPr>
          <p:cNvPr id="54" name="Straight Connector 53">
            <a:extLst>
              <a:ext uri="{C183D7F6-B498-43B3-948B-1728B52AA6E4}">
                <adec:decorative xmlns:adec="http://schemas.microsoft.com/office/drawing/2017/decorative" val="1"/>
              </a:ext>
            </a:extLst>
          </p:cNvPr>
          <p:cNvCxnSpPr>
            <a:cxnSpLocks/>
            <a:stCxn id="18" idx="0"/>
            <a:endCxn id="12" idx="2"/>
          </p:cNvCxnSpPr>
          <p:nvPr/>
        </p:nvCxnSpPr>
        <p:spPr>
          <a:xfrm flipH="1" flipV="1">
            <a:off x="3654847" y="3336231"/>
            <a:ext cx="17974" cy="447368"/>
          </a:xfrm>
          <a:prstGeom prst="line">
            <a:avLst/>
          </a:prstGeom>
          <a:ln w="38100" cap="rnd">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778547" y="2802831"/>
            <a:ext cx="1752600" cy="533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prstClr val="white"/>
                </a:solidFill>
                <a:latin typeface="Calibri"/>
              </a:rPr>
              <a:t>Content</a:t>
            </a:r>
          </a:p>
        </p:txBody>
      </p:sp>
      <p:cxnSp>
        <p:nvCxnSpPr>
          <p:cNvPr id="50" name="Straight Connector 49">
            <a:extLst>
              <a:ext uri="{C183D7F6-B498-43B3-948B-1728B52AA6E4}">
                <adec:decorative xmlns:adec="http://schemas.microsoft.com/office/drawing/2017/decorative" val="1"/>
              </a:ext>
            </a:extLst>
          </p:cNvPr>
          <p:cNvCxnSpPr>
            <a:cxnSpLocks/>
            <a:stCxn id="10" idx="2"/>
            <a:endCxn id="12" idx="0"/>
          </p:cNvCxnSpPr>
          <p:nvPr/>
        </p:nvCxnSpPr>
        <p:spPr>
          <a:xfrm flipH="1">
            <a:off x="3654847" y="2040831"/>
            <a:ext cx="2683859"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915258" y="1126431"/>
            <a:ext cx="2846895"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I am having problems in lectures</a:t>
            </a:r>
          </a:p>
        </p:txBody>
      </p:sp>
      <p:sp>
        <p:nvSpPr>
          <p:cNvPr id="3" name="Title 2">
            <a:extLst>
              <a:ext uri="{FF2B5EF4-FFF2-40B4-BE49-F238E27FC236}">
                <a16:creationId xmlns:a16="http://schemas.microsoft.com/office/drawing/2014/main" id="{E118F828-D427-4E4A-A27A-F6BD1FC3B6EB}"/>
              </a:ext>
            </a:extLst>
          </p:cNvPr>
          <p:cNvSpPr>
            <a:spLocks noGrp="1"/>
          </p:cNvSpPr>
          <p:nvPr>
            <p:ph type="title" idx="4294967295"/>
          </p:nvPr>
        </p:nvSpPr>
        <p:spPr>
          <a:xfrm>
            <a:off x="360025" y="158850"/>
            <a:ext cx="6513443" cy="868362"/>
          </a:xfrm>
        </p:spPr>
        <p:txBody>
          <a:bodyPr>
            <a:noAutofit/>
          </a:bodyPr>
          <a:lstStyle/>
          <a:p>
            <a:r>
              <a:rPr lang="en-GB" sz="3400" dirty="0">
                <a:solidFill>
                  <a:srgbClr val="000000"/>
                </a:solidFill>
                <a:latin typeface="Poppins" panose="00000500000000000000" pitchFamily="2" charset="0"/>
                <a:cs typeface="Poppins" panose="00000500000000000000" pitchFamily="2" charset="0"/>
              </a:rPr>
              <a:t>Student support flow chart </a:t>
            </a:r>
            <a:endParaRPr lang="en-GB" sz="3400" dirty="0"/>
          </a:p>
        </p:txBody>
      </p:sp>
    </p:spTree>
    <p:extLst>
      <p:ext uri="{BB962C8B-B14F-4D97-AF65-F5344CB8AC3E}">
        <p14:creationId xmlns:p14="http://schemas.microsoft.com/office/powerpoint/2010/main" val="160739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8877914" y="514849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101" name="Straight Connector 100">
            <a:extLst>
              <a:ext uri="{C183D7F6-B498-43B3-948B-1728B52AA6E4}">
                <adec:decorative xmlns:adec="http://schemas.microsoft.com/office/drawing/2017/decorative" val="1"/>
              </a:ext>
            </a:extLst>
          </p:cNvPr>
          <p:cNvCxnSpPr>
            <a:cxnSpLocks/>
            <a:stCxn id="95" idx="2"/>
            <a:endCxn id="97" idx="0"/>
          </p:cNvCxnSpPr>
          <p:nvPr/>
        </p:nvCxnSpPr>
        <p:spPr>
          <a:xfrm>
            <a:off x="943005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8877914" y="3614659"/>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98" name="Straight Connector 97">
            <a:extLst>
              <a:ext uri="{C183D7F6-B498-43B3-948B-1728B52AA6E4}">
                <adec:decorative xmlns:adec="http://schemas.microsoft.com/office/drawing/2017/decorative" val="1"/>
              </a:ext>
            </a:extLst>
          </p:cNvPr>
          <p:cNvCxnSpPr>
            <a:cxnSpLocks/>
            <a:stCxn id="95" idx="0"/>
            <a:endCxn id="93" idx="2"/>
          </p:cNvCxnSpPr>
          <p:nvPr/>
        </p:nvCxnSpPr>
        <p:spPr>
          <a:xfrm flipH="1" flipV="1">
            <a:off x="8801101" y="3167291"/>
            <a:ext cx="628957"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7658714" y="514849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100" name="Straight Connector 99">
            <a:extLst>
              <a:ext uri="{C183D7F6-B498-43B3-948B-1728B52AA6E4}">
                <adec:decorative xmlns:adec="http://schemas.microsoft.com/office/drawing/2017/decorative" val="1"/>
              </a:ext>
            </a:extLst>
          </p:cNvPr>
          <p:cNvCxnSpPr>
            <a:cxnSpLocks/>
            <a:stCxn id="94" idx="2"/>
            <a:endCxn id="96" idx="0"/>
          </p:cNvCxnSpPr>
          <p:nvPr/>
        </p:nvCxnSpPr>
        <p:spPr>
          <a:xfrm>
            <a:off x="821085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7658714" y="3614659"/>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99" name="Straight Connector 98">
            <a:extLst>
              <a:ext uri="{C183D7F6-B498-43B3-948B-1728B52AA6E4}">
                <adec:decorative xmlns:adec="http://schemas.microsoft.com/office/drawing/2017/decorative" val="1"/>
              </a:ext>
            </a:extLst>
          </p:cNvPr>
          <p:cNvCxnSpPr>
            <a:cxnSpLocks/>
            <a:stCxn id="93" idx="2"/>
            <a:endCxn id="94" idx="0"/>
          </p:cNvCxnSpPr>
          <p:nvPr/>
        </p:nvCxnSpPr>
        <p:spPr>
          <a:xfrm flipH="1">
            <a:off x="8210858" y="3167291"/>
            <a:ext cx="590243"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7924800" y="2633891"/>
            <a:ext cx="17526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latin typeface="Calibri"/>
              </a:rPr>
              <a:t>Specimen text</a:t>
            </a:r>
          </a:p>
        </p:txBody>
      </p:sp>
      <p:cxnSp>
        <p:nvCxnSpPr>
          <p:cNvPr id="51" name="Straight Connector 50">
            <a:extLst>
              <a:ext uri="{C183D7F6-B498-43B3-948B-1728B52AA6E4}">
                <adec:decorative xmlns:adec="http://schemas.microsoft.com/office/drawing/2017/decorative" val="1"/>
              </a:ext>
            </a:extLst>
          </p:cNvPr>
          <p:cNvCxnSpPr>
            <a:cxnSpLocks/>
            <a:stCxn id="93" idx="0"/>
            <a:endCxn id="10" idx="2"/>
          </p:cNvCxnSpPr>
          <p:nvPr/>
        </p:nvCxnSpPr>
        <p:spPr>
          <a:xfrm flipH="1" flipV="1">
            <a:off x="6096000" y="1871891"/>
            <a:ext cx="2705100"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6172814" y="514849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90" name="Straight Connector 89">
            <a:extLst>
              <a:ext uri="{C183D7F6-B498-43B3-948B-1728B52AA6E4}">
                <adec:decorative xmlns:adec="http://schemas.microsoft.com/office/drawing/2017/decorative" val="1"/>
              </a:ext>
            </a:extLst>
          </p:cNvPr>
          <p:cNvCxnSpPr>
            <a:cxnSpLocks/>
            <a:stCxn id="84" idx="2"/>
            <a:endCxn id="86" idx="0"/>
          </p:cNvCxnSpPr>
          <p:nvPr/>
        </p:nvCxnSpPr>
        <p:spPr>
          <a:xfrm>
            <a:off x="672495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6172814" y="3614659"/>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87" name="Straight Connector 86">
            <a:extLst>
              <a:ext uri="{C183D7F6-B498-43B3-948B-1728B52AA6E4}">
                <adec:decorative xmlns:adec="http://schemas.microsoft.com/office/drawing/2017/decorative" val="1"/>
              </a:ext>
            </a:extLst>
          </p:cNvPr>
          <p:cNvCxnSpPr>
            <a:cxnSpLocks/>
            <a:stCxn id="84" idx="0"/>
            <a:endCxn id="82" idx="2"/>
          </p:cNvCxnSpPr>
          <p:nvPr/>
        </p:nvCxnSpPr>
        <p:spPr>
          <a:xfrm flipH="1" flipV="1">
            <a:off x="6096001" y="3167291"/>
            <a:ext cx="628957"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4953614" y="514849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89" name="Straight Connector 88">
            <a:extLst>
              <a:ext uri="{C183D7F6-B498-43B3-948B-1728B52AA6E4}">
                <adec:decorative xmlns:adec="http://schemas.microsoft.com/office/drawing/2017/decorative" val="1"/>
              </a:ext>
            </a:extLst>
          </p:cNvPr>
          <p:cNvCxnSpPr>
            <a:cxnSpLocks/>
            <a:stCxn id="83" idx="2"/>
            <a:endCxn id="85" idx="0"/>
          </p:cNvCxnSpPr>
          <p:nvPr/>
        </p:nvCxnSpPr>
        <p:spPr>
          <a:xfrm>
            <a:off x="550575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4953614" y="3614659"/>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88" name="Straight Connector 87">
            <a:extLst>
              <a:ext uri="{C183D7F6-B498-43B3-948B-1728B52AA6E4}">
                <adec:decorative xmlns:adec="http://schemas.microsoft.com/office/drawing/2017/decorative" val="1"/>
              </a:ext>
            </a:extLst>
          </p:cNvPr>
          <p:cNvCxnSpPr>
            <a:cxnSpLocks/>
            <a:stCxn id="82" idx="2"/>
            <a:endCxn id="83" idx="0"/>
          </p:cNvCxnSpPr>
          <p:nvPr/>
        </p:nvCxnSpPr>
        <p:spPr>
          <a:xfrm flipH="1">
            <a:off x="5505758" y="3167291"/>
            <a:ext cx="590243" cy="447368"/>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5219700" y="2633891"/>
            <a:ext cx="17526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latin typeface="Calibri"/>
              </a:rPr>
              <a:t>Specimen text</a:t>
            </a:r>
          </a:p>
        </p:txBody>
      </p:sp>
      <p:cxnSp>
        <p:nvCxnSpPr>
          <p:cNvPr id="48" name="Straight Connector 47">
            <a:extLst>
              <a:ext uri="{C183D7F6-B498-43B3-948B-1728B52AA6E4}">
                <adec:decorative xmlns:adec="http://schemas.microsoft.com/office/drawing/2017/decorative" val="1"/>
              </a:ext>
            </a:extLst>
          </p:cNvPr>
          <p:cNvCxnSpPr>
            <a:cxnSpLocks/>
            <a:stCxn id="10" idx="2"/>
            <a:endCxn id="82" idx="0"/>
          </p:cNvCxnSpPr>
          <p:nvPr/>
        </p:nvCxnSpPr>
        <p:spPr>
          <a:xfrm>
            <a:off x="6096000" y="1871891"/>
            <a:ext cx="0"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473244" y="5148491"/>
            <a:ext cx="1104286" cy="914400"/>
          </a:xfrm>
          <a:prstGeom prst="rect">
            <a:avLst/>
          </a:prstGeom>
          <a:solidFill>
            <a:schemeClr val="accent6">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68" name="Straight Connector 67">
            <a:extLst>
              <a:ext uri="{C183D7F6-B498-43B3-948B-1728B52AA6E4}">
                <adec:decorative xmlns:adec="http://schemas.microsoft.com/office/drawing/2017/decorative" val="1"/>
              </a:ext>
            </a:extLst>
          </p:cNvPr>
          <p:cNvCxnSpPr>
            <a:cxnSpLocks/>
            <a:stCxn id="18" idx="2"/>
            <a:endCxn id="20" idx="0"/>
          </p:cNvCxnSpPr>
          <p:nvPr/>
        </p:nvCxnSpPr>
        <p:spPr>
          <a:xfrm>
            <a:off x="402538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473244" y="3614659"/>
            <a:ext cx="1104286" cy="914400"/>
          </a:xfrm>
          <a:prstGeom prst="rect">
            <a:avLst/>
          </a:prstGeom>
          <a:solidFill>
            <a:schemeClr val="accent6">
              <a:lumMod val="75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prstClr val="white"/>
                </a:solidFill>
                <a:latin typeface="Calibri"/>
              </a:rPr>
              <a:t>Specimen text</a:t>
            </a:r>
          </a:p>
        </p:txBody>
      </p:sp>
      <p:cxnSp>
        <p:nvCxnSpPr>
          <p:cNvPr id="54" name="Straight Connector 53">
            <a:extLst>
              <a:ext uri="{C183D7F6-B498-43B3-948B-1728B52AA6E4}">
                <adec:decorative xmlns:adec="http://schemas.microsoft.com/office/drawing/2017/decorative" val="1"/>
              </a:ext>
            </a:extLst>
          </p:cNvPr>
          <p:cNvCxnSpPr>
            <a:cxnSpLocks/>
            <a:stCxn id="18" idx="0"/>
            <a:endCxn id="12" idx="2"/>
          </p:cNvCxnSpPr>
          <p:nvPr/>
        </p:nvCxnSpPr>
        <p:spPr>
          <a:xfrm flipH="1" flipV="1">
            <a:off x="3396431" y="3167291"/>
            <a:ext cx="628957" cy="447368"/>
          </a:xfrm>
          <a:prstGeom prst="line">
            <a:avLst/>
          </a:prstGeom>
          <a:ln w="38100"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254044" y="5148491"/>
            <a:ext cx="1104286" cy="914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cxnSp>
        <p:nvCxnSpPr>
          <p:cNvPr id="64" name="Straight Connector 63">
            <a:extLst>
              <a:ext uri="{C183D7F6-B498-43B3-948B-1728B52AA6E4}">
                <adec:decorative xmlns:adec="http://schemas.microsoft.com/office/drawing/2017/decorative" val="1"/>
              </a:ext>
            </a:extLst>
          </p:cNvPr>
          <p:cNvCxnSpPr>
            <a:cxnSpLocks/>
            <a:stCxn id="15" idx="2"/>
            <a:endCxn id="19" idx="0"/>
          </p:cNvCxnSpPr>
          <p:nvPr/>
        </p:nvCxnSpPr>
        <p:spPr>
          <a:xfrm>
            <a:off x="2806187" y="4529059"/>
            <a:ext cx="0" cy="619432"/>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254044" y="3614659"/>
            <a:ext cx="1104286" cy="914400"/>
          </a:xfrm>
          <a:prstGeom prst="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solidFill>
                  <a:prstClr val="white"/>
                </a:solidFill>
                <a:latin typeface="Calibri"/>
              </a:rPr>
              <a:t>Specimen text</a:t>
            </a:r>
          </a:p>
        </p:txBody>
      </p:sp>
      <p:cxnSp>
        <p:nvCxnSpPr>
          <p:cNvPr id="61" name="Straight Connector 60">
            <a:extLst>
              <a:ext uri="{C183D7F6-B498-43B3-948B-1728B52AA6E4}">
                <adec:decorative xmlns:adec="http://schemas.microsoft.com/office/drawing/2017/decorative" val="1"/>
              </a:ext>
            </a:extLst>
          </p:cNvPr>
          <p:cNvCxnSpPr>
            <a:cxnSpLocks/>
            <a:stCxn id="12" idx="2"/>
            <a:endCxn id="15" idx="0"/>
          </p:cNvCxnSpPr>
          <p:nvPr/>
        </p:nvCxnSpPr>
        <p:spPr>
          <a:xfrm flipH="1">
            <a:off x="2806188" y="3167291"/>
            <a:ext cx="590243" cy="447368"/>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20130" y="2633891"/>
            <a:ext cx="1752600" cy="533400"/>
          </a:xfrm>
          <a:prstGeom prst="rect">
            <a:avLst/>
          </a:prstGeom>
          <a:solidFill>
            <a:schemeClr val="accent6">
              <a:lumMod val="75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prstClr val="white"/>
                </a:solidFill>
                <a:latin typeface="Calibri"/>
              </a:rPr>
              <a:t>Specimen text</a:t>
            </a:r>
          </a:p>
        </p:txBody>
      </p:sp>
      <p:cxnSp>
        <p:nvCxnSpPr>
          <p:cNvPr id="50" name="Straight Connector 49">
            <a:extLst>
              <a:ext uri="{C183D7F6-B498-43B3-948B-1728B52AA6E4}">
                <adec:decorative xmlns:adec="http://schemas.microsoft.com/office/drawing/2017/decorative" val="1"/>
              </a:ext>
            </a:extLst>
          </p:cNvPr>
          <p:cNvCxnSpPr>
            <a:cxnSpLocks/>
            <a:stCxn id="10" idx="2"/>
            <a:endCxn id="12" idx="0"/>
          </p:cNvCxnSpPr>
          <p:nvPr/>
        </p:nvCxnSpPr>
        <p:spPr>
          <a:xfrm flipH="1">
            <a:off x="3396430" y="1871891"/>
            <a:ext cx="2699570" cy="762000"/>
          </a:xfrm>
          <a:prstGeom prst="line">
            <a:avLst/>
          </a:prstGeom>
          <a:ln w="3810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219700" y="1338491"/>
            <a:ext cx="1752600" cy="533400"/>
          </a:xfrm>
          <a:prstGeom prst="rect">
            <a:avLst/>
          </a:prstGeom>
          <a:gradFill>
            <a:gsLst>
              <a:gs pos="0">
                <a:schemeClr val="bg1">
                  <a:lumMod val="85000"/>
                </a:schemeClr>
              </a:gs>
              <a:gs pos="100000">
                <a:schemeClr val="bg1"/>
              </a:gs>
            </a:gsLst>
          </a:gradFill>
          <a:ln>
            <a:solidFill>
              <a:schemeClr val="bg1">
                <a:lumMod val="5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prstClr val="black">
                    <a:lumMod val="75000"/>
                    <a:lumOff val="25000"/>
                  </a:prstClr>
                </a:solidFill>
                <a:latin typeface="Calibri"/>
              </a:rPr>
              <a:t>Specimen text</a:t>
            </a:r>
          </a:p>
        </p:txBody>
      </p:sp>
      <p:sp>
        <p:nvSpPr>
          <p:cNvPr id="2" name="Title 1">
            <a:extLst>
              <a:ext uri="{FF2B5EF4-FFF2-40B4-BE49-F238E27FC236}">
                <a16:creationId xmlns:a16="http://schemas.microsoft.com/office/drawing/2014/main" id="{11649262-3D32-4961-BE80-2D1DBFD74A26}"/>
              </a:ext>
            </a:extLst>
          </p:cNvPr>
          <p:cNvSpPr>
            <a:spLocks noGrp="1"/>
          </p:cNvSpPr>
          <p:nvPr>
            <p:ph type="title"/>
          </p:nvPr>
        </p:nvSpPr>
        <p:spPr>
          <a:xfrm>
            <a:off x="731701" y="322644"/>
            <a:ext cx="5483086" cy="777415"/>
          </a:xfrm>
        </p:spPr>
        <p:txBody>
          <a:bodyPr>
            <a:normAutofit/>
          </a:bodyPr>
          <a:lstStyle/>
          <a:p>
            <a:r>
              <a:rPr lang="en-US" sz="3400" dirty="0">
                <a:solidFill>
                  <a:prstClr val="black"/>
                </a:solidFill>
                <a:latin typeface="Poppins" panose="00000500000000000000" pitchFamily="2" charset="0"/>
                <a:cs typeface="Poppins" panose="00000500000000000000" pitchFamily="2" charset="0"/>
              </a:rPr>
              <a:t>Flow chart template</a:t>
            </a:r>
          </a:p>
        </p:txBody>
      </p:sp>
    </p:spTree>
    <p:extLst>
      <p:ext uri="{BB962C8B-B14F-4D97-AF65-F5344CB8AC3E}">
        <p14:creationId xmlns:p14="http://schemas.microsoft.com/office/powerpoint/2010/main" val="2991563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2111940E9CCF40B2C7F7EA6B6D4714" ma:contentTypeVersion="3" ma:contentTypeDescription="Create a new document." ma:contentTypeScope="" ma:versionID="dd381f1d349c362a4587c15815e23d4d">
  <xsd:schema xmlns:xsd="http://www.w3.org/2001/XMLSchema" xmlns:xs="http://www.w3.org/2001/XMLSchema" xmlns:p="http://schemas.microsoft.com/office/2006/metadata/properties" xmlns:ns2="0b04ebf6-6721-4a73-b9ae-c80c3794f30f" targetNamespace="http://schemas.microsoft.com/office/2006/metadata/properties" ma:root="true" ma:fieldsID="bb76fc3286a1e00412de1d8f0eb67c92" ns2:_="">
    <xsd:import namespace="0b04ebf6-6721-4a73-b9ae-c80c3794f3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04ebf6-6721-4a73-b9ae-c80c3794f3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71DEED-AEC7-4CDE-9AAF-3CF19BEA8A5E}">
  <ds:schemaRefs>
    <ds:schemaRef ds:uri="0b04ebf6-6721-4a73-b9ae-c80c3794f30f"/>
    <ds:schemaRef ds:uri="http://purl.org/dc/elements/1.1/"/>
    <ds:schemaRef ds:uri="http://schemas.microsoft.com/office/infopath/2007/PartnerControls"/>
    <ds:schemaRef ds:uri="http://purl.org/dc/dcmitype/"/>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2D522B2-42F3-448A-9D9A-04A5441090F1}">
  <ds:schemaRefs>
    <ds:schemaRef ds:uri="http://schemas.microsoft.com/sharepoint/v3/contenttype/forms"/>
  </ds:schemaRefs>
</ds:datastoreItem>
</file>

<file path=customXml/itemProps3.xml><?xml version="1.0" encoding="utf-8"?>
<ds:datastoreItem xmlns:ds="http://schemas.openxmlformats.org/officeDocument/2006/customXml" ds:itemID="{CFED8CAF-389E-4368-8C5D-86EF87A8C9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04ebf6-6721-4a73-b9ae-c80c3794f3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264</TotalTime>
  <Words>245</Words>
  <Application>Microsoft Office PowerPoint</Application>
  <PresentationFormat>Widescreen</PresentationFormat>
  <Paragraphs>42</Paragraphs>
  <Slides>3</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Calibri Light</vt:lpstr>
      <vt:lpstr>Poppins</vt:lpstr>
      <vt:lpstr>Office Theme</vt:lpstr>
      <vt:lpstr>1_Office Theme</vt:lpstr>
      <vt:lpstr>Student support flow chart</vt:lpstr>
      <vt:lpstr>Student support flow chart </vt:lpstr>
      <vt:lpstr>Flow chart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support flow chart</dc:title>
  <dc:creator>Blundell, Laura</dc:creator>
  <cp:lastModifiedBy>Wong, Dennis [dennisw]</cp:lastModifiedBy>
  <cp:revision>27</cp:revision>
  <dcterms:created xsi:type="dcterms:W3CDTF">2023-09-04T13:27:44Z</dcterms:created>
  <dcterms:modified xsi:type="dcterms:W3CDTF">2024-02-06T16:33:25Z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0x010100FF2111940E9CCF40B2C7F7EA6B6D4714</vt:lpwstr>
  </property>
</Properties>
</file>