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D37AE-5B6A-43E8-B2EC-2651C432C203}" type="datetimeFigureOut">
              <a:rPr lang="en-GB" smtClean="0"/>
              <a:t>06/09/2018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EC668-3BEC-4C3A-8C93-6E43DD1345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9047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D37AE-5B6A-43E8-B2EC-2651C432C203}" type="datetimeFigureOut">
              <a:rPr lang="en-GB" smtClean="0"/>
              <a:t>06/09/2018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EC668-3BEC-4C3A-8C93-6E43DD1345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9160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D37AE-5B6A-43E8-B2EC-2651C432C203}" type="datetimeFigureOut">
              <a:rPr lang="en-GB" smtClean="0"/>
              <a:t>06/09/2018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EC668-3BEC-4C3A-8C93-6E43DD1345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920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D37AE-5B6A-43E8-B2EC-2651C432C203}" type="datetimeFigureOut">
              <a:rPr lang="en-GB" smtClean="0"/>
              <a:t>06/09/2018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EC668-3BEC-4C3A-8C93-6E43DD1345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4347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D37AE-5B6A-43E8-B2EC-2651C432C203}" type="datetimeFigureOut">
              <a:rPr lang="en-GB" smtClean="0"/>
              <a:t>06/09/2018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EC668-3BEC-4C3A-8C93-6E43DD1345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1372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D37AE-5B6A-43E8-B2EC-2651C432C203}" type="datetimeFigureOut">
              <a:rPr lang="en-GB" smtClean="0"/>
              <a:t>06/09/2018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EC668-3BEC-4C3A-8C93-6E43DD1345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0662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D37AE-5B6A-43E8-B2EC-2651C432C203}" type="datetimeFigureOut">
              <a:rPr lang="en-GB" smtClean="0"/>
              <a:t>06/09/2018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EC668-3BEC-4C3A-8C93-6E43DD1345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3119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D37AE-5B6A-43E8-B2EC-2651C432C203}" type="datetimeFigureOut">
              <a:rPr lang="en-GB" smtClean="0"/>
              <a:t>06/09/2018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EC668-3BEC-4C3A-8C93-6E43DD1345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8341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D37AE-5B6A-43E8-B2EC-2651C432C203}" type="datetimeFigureOut">
              <a:rPr lang="en-GB" smtClean="0"/>
              <a:t>06/09/2018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EC668-3BEC-4C3A-8C93-6E43DD1345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4200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D37AE-5B6A-43E8-B2EC-2651C432C203}" type="datetimeFigureOut">
              <a:rPr lang="en-GB" smtClean="0"/>
              <a:t>06/09/2018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EC668-3BEC-4C3A-8C93-6E43DD1345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4809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D37AE-5B6A-43E8-B2EC-2651C432C203}" type="datetimeFigureOut">
              <a:rPr lang="en-GB" smtClean="0"/>
              <a:t>06/09/2018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EC668-3BEC-4C3A-8C93-6E43DD1345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9345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D37AE-5B6A-43E8-B2EC-2651C432C203}" type="datetimeFigureOut">
              <a:rPr lang="en-GB" smtClean="0"/>
              <a:t>06/09/2018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3EC668-3BEC-4C3A-8C93-6E43DD1345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0064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Arrow Connector 4"/>
          <p:cNvCxnSpPr/>
          <p:nvPr/>
        </p:nvCxnSpPr>
        <p:spPr>
          <a:xfrm>
            <a:off x="1047399" y="2041704"/>
            <a:ext cx="11186162" cy="102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787232" y="1842198"/>
            <a:ext cx="8313" cy="332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200396" y="1842197"/>
            <a:ext cx="8313" cy="332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518753" y="1842197"/>
            <a:ext cx="8313" cy="332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956854" y="1842197"/>
            <a:ext cx="8313" cy="332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638497" y="1842197"/>
            <a:ext cx="8313" cy="332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378330" y="1842196"/>
            <a:ext cx="8313" cy="332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101537" y="1842195"/>
            <a:ext cx="8313" cy="332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816431" y="1842194"/>
            <a:ext cx="8313" cy="332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572889" y="1842194"/>
            <a:ext cx="8313" cy="332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8254532" y="1842193"/>
            <a:ext cx="8313" cy="332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8994365" y="1842192"/>
            <a:ext cx="8313" cy="332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9717572" y="1842192"/>
            <a:ext cx="8313" cy="332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0440779" y="1842192"/>
            <a:ext cx="8313" cy="332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1122421" y="1842191"/>
            <a:ext cx="8313" cy="332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230277" y="1697310"/>
            <a:ext cx="482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820485" y="1684841"/>
            <a:ext cx="673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527066" y="1697310"/>
            <a:ext cx="673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258585" y="1691661"/>
            <a:ext cx="673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981792" y="1672372"/>
            <a:ext cx="673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680061" y="1657525"/>
            <a:ext cx="673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394955" y="1657525"/>
            <a:ext cx="673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143100" y="1664949"/>
            <a:ext cx="673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833056" y="1691661"/>
            <a:ext cx="673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589515" y="1682602"/>
            <a:ext cx="673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296096" y="1672372"/>
            <a:ext cx="673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9035930" y="1664949"/>
            <a:ext cx="673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9725885" y="1815265"/>
            <a:ext cx="67333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endParaRPr lang="en-GB" sz="1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0440779" y="1789637"/>
            <a:ext cx="67333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  <a:endParaRPr lang="en-GB" sz="1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1562" y="1347410"/>
            <a:ext cx="11887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 hours</a:t>
            </a:r>
            <a:endParaRPr lang="en-GB" sz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12217" y="1783994"/>
            <a:ext cx="7398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Week</a:t>
            </a:r>
            <a:endParaRPr lang="en-GB" sz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1560" y="2023950"/>
            <a:ext cx="11887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Assessments</a:t>
            </a:r>
            <a:endParaRPr lang="en-GB" sz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1559" y="2504022"/>
            <a:ext cx="11887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Independent study</a:t>
            </a:r>
            <a:endParaRPr lang="en-GB" sz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Rounded Rectangle 54"/>
          <p:cNvSpPr/>
          <p:nvPr/>
        </p:nvSpPr>
        <p:spPr>
          <a:xfrm>
            <a:off x="1230277" y="861297"/>
            <a:ext cx="482141" cy="763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WS</a:t>
            </a:r>
            <a:endParaRPr lang="en-GB" sz="1400" dirty="0"/>
          </a:p>
        </p:txBody>
      </p:sp>
      <p:sp>
        <p:nvSpPr>
          <p:cNvPr id="56" name="Rounded Rectangle 55"/>
          <p:cNvSpPr/>
          <p:nvPr/>
        </p:nvSpPr>
        <p:spPr>
          <a:xfrm>
            <a:off x="1916079" y="861297"/>
            <a:ext cx="482141" cy="763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WS</a:t>
            </a:r>
            <a:endParaRPr lang="en-GB" sz="1400" dirty="0"/>
          </a:p>
        </p:txBody>
      </p:sp>
      <p:sp>
        <p:nvSpPr>
          <p:cNvPr id="57" name="Rounded Rectangle 56"/>
          <p:cNvSpPr/>
          <p:nvPr/>
        </p:nvSpPr>
        <p:spPr>
          <a:xfrm>
            <a:off x="2622660" y="852984"/>
            <a:ext cx="482141" cy="763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WS</a:t>
            </a:r>
            <a:endParaRPr lang="en-GB" sz="1400" dirty="0"/>
          </a:p>
        </p:txBody>
      </p:sp>
      <p:sp>
        <p:nvSpPr>
          <p:cNvPr id="58" name="Rounded Rectangle 57"/>
          <p:cNvSpPr/>
          <p:nvPr/>
        </p:nvSpPr>
        <p:spPr>
          <a:xfrm>
            <a:off x="3354179" y="861297"/>
            <a:ext cx="482141" cy="763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WS</a:t>
            </a:r>
            <a:endParaRPr lang="en-GB" sz="1400" dirty="0"/>
          </a:p>
        </p:txBody>
      </p:sp>
      <p:sp>
        <p:nvSpPr>
          <p:cNvPr id="59" name="Rounded Rectangle 58"/>
          <p:cNvSpPr/>
          <p:nvPr/>
        </p:nvSpPr>
        <p:spPr>
          <a:xfrm>
            <a:off x="4085698" y="837773"/>
            <a:ext cx="482141" cy="763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WS</a:t>
            </a:r>
            <a:endParaRPr lang="en-GB" sz="1400" dirty="0"/>
          </a:p>
        </p:txBody>
      </p:sp>
      <p:sp>
        <p:nvSpPr>
          <p:cNvPr id="60" name="Rounded Rectangle 59"/>
          <p:cNvSpPr/>
          <p:nvPr/>
        </p:nvSpPr>
        <p:spPr>
          <a:xfrm>
            <a:off x="4817217" y="852984"/>
            <a:ext cx="482141" cy="763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WS</a:t>
            </a:r>
            <a:endParaRPr lang="en-GB" sz="1400" dirty="0"/>
          </a:p>
        </p:txBody>
      </p:sp>
      <p:sp>
        <p:nvSpPr>
          <p:cNvPr id="62" name="Rounded Rectangle 61"/>
          <p:cNvSpPr/>
          <p:nvPr/>
        </p:nvSpPr>
        <p:spPr>
          <a:xfrm>
            <a:off x="6238694" y="837773"/>
            <a:ext cx="482141" cy="763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WS</a:t>
            </a:r>
            <a:endParaRPr lang="en-GB" sz="1400" dirty="0"/>
          </a:p>
        </p:txBody>
      </p:sp>
      <p:sp>
        <p:nvSpPr>
          <p:cNvPr id="63" name="Rounded Rectangle 62"/>
          <p:cNvSpPr/>
          <p:nvPr/>
        </p:nvSpPr>
        <p:spPr>
          <a:xfrm>
            <a:off x="7011774" y="852984"/>
            <a:ext cx="482141" cy="763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WS</a:t>
            </a:r>
            <a:endParaRPr lang="en-GB" sz="1400" dirty="0"/>
          </a:p>
        </p:txBody>
      </p:sp>
      <p:sp>
        <p:nvSpPr>
          <p:cNvPr id="64" name="Rounded Rectangle 63"/>
          <p:cNvSpPr/>
          <p:nvPr/>
        </p:nvSpPr>
        <p:spPr>
          <a:xfrm>
            <a:off x="7701732" y="861297"/>
            <a:ext cx="482141" cy="763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WS</a:t>
            </a:r>
            <a:endParaRPr lang="en-GB" sz="1400" dirty="0"/>
          </a:p>
        </p:txBody>
      </p:sp>
      <p:sp>
        <p:nvSpPr>
          <p:cNvPr id="65" name="Rounded Rectangle 64"/>
          <p:cNvSpPr/>
          <p:nvPr/>
        </p:nvSpPr>
        <p:spPr>
          <a:xfrm>
            <a:off x="8391690" y="852984"/>
            <a:ext cx="482141" cy="763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WS</a:t>
            </a:r>
            <a:endParaRPr lang="en-GB" sz="1400" dirty="0"/>
          </a:p>
        </p:txBody>
      </p:sp>
      <p:sp>
        <p:nvSpPr>
          <p:cNvPr id="66" name="Rounded Rectangle 65"/>
          <p:cNvSpPr/>
          <p:nvPr/>
        </p:nvSpPr>
        <p:spPr>
          <a:xfrm>
            <a:off x="9164770" y="852984"/>
            <a:ext cx="482141" cy="763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WS</a:t>
            </a:r>
            <a:endParaRPr lang="en-GB" sz="1400" dirty="0"/>
          </a:p>
        </p:txBody>
      </p:sp>
      <p:cxnSp>
        <p:nvCxnSpPr>
          <p:cNvPr id="68" name="Straight Arrow Connector 67"/>
          <p:cNvCxnSpPr/>
          <p:nvPr/>
        </p:nvCxnSpPr>
        <p:spPr>
          <a:xfrm>
            <a:off x="1188715" y="679583"/>
            <a:ext cx="1916086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1419396" y="406708"/>
            <a:ext cx="13923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2060"/>
                </a:solidFill>
              </a:rPr>
              <a:t>I</a:t>
            </a:r>
            <a:r>
              <a:rPr lang="en-GB" sz="1400" dirty="0" smtClean="0">
                <a:solidFill>
                  <a:srgbClr val="002060"/>
                </a:solidFill>
              </a:rPr>
              <a:t>ntro</a:t>
            </a:r>
            <a:endParaRPr lang="en-GB" sz="1400" dirty="0">
              <a:solidFill>
                <a:srgbClr val="002060"/>
              </a:solidFill>
            </a:endParaRPr>
          </a:p>
        </p:txBody>
      </p:sp>
      <p:cxnSp>
        <p:nvCxnSpPr>
          <p:cNvPr id="70" name="Straight Arrow Connector 69"/>
          <p:cNvCxnSpPr/>
          <p:nvPr/>
        </p:nvCxnSpPr>
        <p:spPr>
          <a:xfrm>
            <a:off x="3327164" y="679583"/>
            <a:ext cx="269956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3724240" y="391327"/>
            <a:ext cx="13923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solidFill>
                  <a:srgbClr val="002060"/>
                </a:solidFill>
              </a:rPr>
              <a:t>Genre / Theory</a:t>
            </a:r>
            <a:endParaRPr lang="en-GB" sz="1400" dirty="0">
              <a:solidFill>
                <a:srgbClr val="002060"/>
              </a:solidFill>
            </a:endParaRPr>
          </a:p>
        </p:txBody>
      </p:sp>
      <p:cxnSp>
        <p:nvCxnSpPr>
          <p:cNvPr id="73" name="Straight Arrow Connector 72"/>
          <p:cNvCxnSpPr/>
          <p:nvPr/>
        </p:nvCxnSpPr>
        <p:spPr>
          <a:xfrm>
            <a:off x="6249087" y="679583"/>
            <a:ext cx="3316781" cy="742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6640480" y="406707"/>
            <a:ext cx="13923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solidFill>
                  <a:srgbClr val="002060"/>
                </a:solidFill>
              </a:rPr>
              <a:t>Practical skills</a:t>
            </a:r>
            <a:endParaRPr lang="en-GB" sz="1400" dirty="0">
              <a:solidFill>
                <a:srgbClr val="002060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193765" y="-15349"/>
            <a:ext cx="3075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00B050"/>
                </a:solidFill>
              </a:rPr>
              <a:t>COMM342 Viral Video</a:t>
            </a:r>
            <a:endParaRPr lang="en-GB" dirty="0">
              <a:solidFill>
                <a:srgbClr val="00B050"/>
              </a:solidFill>
            </a:endParaRPr>
          </a:p>
        </p:txBody>
      </p:sp>
      <p:cxnSp>
        <p:nvCxnSpPr>
          <p:cNvPr id="79" name="Straight Connector 78"/>
          <p:cNvCxnSpPr>
            <a:stCxn id="53" idx="3"/>
          </p:cNvCxnSpPr>
          <p:nvPr/>
        </p:nvCxnSpPr>
        <p:spPr>
          <a:xfrm flipV="1">
            <a:off x="1230276" y="2162449"/>
            <a:ext cx="10690170" cy="1"/>
          </a:xfrm>
          <a:prstGeom prst="line">
            <a:avLst/>
          </a:prstGeom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80" name="Oval 79"/>
          <p:cNvSpPr/>
          <p:nvPr/>
        </p:nvSpPr>
        <p:spPr>
          <a:xfrm>
            <a:off x="11686651" y="2042783"/>
            <a:ext cx="290945" cy="25816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Oval 80"/>
          <p:cNvSpPr/>
          <p:nvPr/>
        </p:nvSpPr>
        <p:spPr>
          <a:xfrm>
            <a:off x="9580412" y="2033037"/>
            <a:ext cx="290945" cy="25816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Oval 81"/>
          <p:cNvSpPr/>
          <p:nvPr/>
        </p:nvSpPr>
        <p:spPr>
          <a:xfrm>
            <a:off x="10309579" y="2041090"/>
            <a:ext cx="290945" cy="25816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TextBox 83"/>
          <p:cNvSpPr txBox="1"/>
          <p:nvPr/>
        </p:nvSpPr>
        <p:spPr>
          <a:xfrm>
            <a:off x="8304403" y="2278257"/>
            <a:ext cx="20532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200" dirty="0" smtClean="0">
                <a:solidFill>
                  <a:srgbClr val="002060"/>
                </a:solidFill>
              </a:rPr>
              <a:t>1. Upload 3 videos to YouTube</a:t>
            </a:r>
            <a:endParaRPr lang="en-GB" sz="1200" dirty="0">
              <a:solidFill>
                <a:srgbClr val="002060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9276995" y="2532563"/>
            <a:ext cx="20532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200" dirty="0" smtClean="0">
                <a:solidFill>
                  <a:srgbClr val="002060"/>
                </a:solidFill>
              </a:rPr>
              <a:t>2. Submit for assessment</a:t>
            </a:r>
            <a:endParaRPr lang="en-GB" sz="1200" dirty="0">
              <a:solidFill>
                <a:srgbClr val="002060"/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9932477" y="2825851"/>
            <a:ext cx="20532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200" dirty="0" smtClean="0">
                <a:solidFill>
                  <a:srgbClr val="002060"/>
                </a:solidFill>
              </a:rPr>
              <a:t>3. Submit video essay</a:t>
            </a:r>
            <a:endParaRPr lang="en-GB" sz="1200" dirty="0">
              <a:solidFill>
                <a:srgbClr val="002060"/>
              </a:solidFill>
            </a:endParaRPr>
          </a:p>
        </p:txBody>
      </p:sp>
      <p:cxnSp>
        <p:nvCxnSpPr>
          <p:cNvPr id="88" name="Straight Arrow Connector 87"/>
          <p:cNvCxnSpPr>
            <a:endCxn id="81" idx="2"/>
          </p:cNvCxnSpPr>
          <p:nvPr/>
        </p:nvCxnSpPr>
        <p:spPr>
          <a:xfrm flipV="1">
            <a:off x="9466372" y="2162120"/>
            <a:ext cx="114040" cy="172677"/>
          </a:xfrm>
          <a:prstGeom prst="straightConnector1">
            <a:avLst/>
          </a:prstGeom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>
            <a:endCxn id="82" idx="3"/>
          </p:cNvCxnSpPr>
          <p:nvPr/>
        </p:nvCxnSpPr>
        <p:spPr>
          <a:xfrm flipV="1">
            <a:off x="10158134" y="2261448"/>
            <a:ext cx="194053" cy="316647"/>
          </a:xfrm>
          <a:prstGeom prst="straightConnector1">
            <a:avLst/>
          </a:prstGeom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 flipV="1">
            <a:off x="11481684" y="2300949"/>
            <a:ext cx="324979" cy="550811"/>
          </a:xfrm>
          <a:prstGeom prst="straightConnector1">
            <a:avLst/>
          </a:prstGeom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97" name="Rounded Rectangle 96"/>
          <p:cNvSpPr/>
          <p:nvPr/>
        </p:nvSpPr>
        <p:spPr>
          <a:xfrm>
            <a:off x="1188715" y="2493494"/>
            <a:ext cx="8465477" cy="575004"/>
          </a:xfrm>
          <a:prstGeom prst="roundRect">
            <a:avLst/>
          </a:prstGeom>
          <a:solidFill>
            <a:schemeClr val="accent1">
              <a:lumMod val="20000"/>
              <a:lumOff val="80000"/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rgbClr val="002060"/>
                </a:solidFill>
              </a:rPr>
              <a:t>Independent study </a:t>
            </a:r>
            <a:endParaRPr lang="en-GB" sz="1400" dirty="0">
              <a:solidFill>
                <a:srgbClr val="002060"/>
              </a:solidFill>
            </a:endParaRPr>
          </a:p>
        </p:txBody>
      </p:sp>
      <p:cxnSp>
        <p:nvCxnSpPr>
          <p:cNvPr id="98" name="Straight Arrow Connector 97"/>
          <p:cNvCxnSpPr/>
          <p:nvPr/>
        </p:nvCxnSpPr>
        <p:spPr>
          <a:xfrm>
            <a:off x="886683" y="4720279"/>
            <a:ext cx="11186162" cy="102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>
            <a:off x="1745671" y="4539325"/>
            <a:ext cx="8313" cy="332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3158835" y="4539324"/>
            <a:ext cx="8313" cy="332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>
            <a:off x="2477192" y="4539324"/>
            <a:ext cx="8313" cy="332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3915293" y="4539324"/>
            <a:ext cx="8313" cy="332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4596936" y="4539324"/>
            <a:ext cx="8313" cy="332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5336769" y="4539323"/>
            <a:ext cx="8313" cy="332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>
            <a:off x="6059976" y="4539322"/>
            <a:ext cx="8313" cy="332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6774870" y="4539321"/>
            <a:ext cx="8313" cy="332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7531328" y="4539321"/>
            <a:ext cx="8313" cy="332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8212971" y="4539320"/>
            <a:ext cx="8313" cy="332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8952804" y="4539319"/>
            <a:ext cx="8313" cy="332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9676011" y="4539319"/>
            <a:ext cx="8313" cy="332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10399218" y="4539319"/>
            <a:ext cx="8313" cy="332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11080860" y="4539318"/>
            <a:ext cx="8313" cy="332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TextBox 112"/>
          <p:cNvSpPr txBox="1"/>
          <p:nvPr/>
        </p:nvSpPr>
        <p:spPr>
          <a:xfrm>
            <a:off x="1188716" y="4394437"/>
            <a:ext cx="482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1778924" y="4381968"/>
            <a:ext cx="673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2485505" y="4394437"/>
            <a:ext cx="673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3217024" y="4388788"/>
            <a:ext cx="673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3940231" y="4369499"/>
            <a:ext cx="673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4638500" y="4354652"/>
            <a:ext cx="673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5353394" y="4354652"/>
            <a:ext cx="673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6101539" y="4362076"/>
            <a:ext cx="673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6791495" y="4388788"/>
            <a:ext cx="673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7547954" y="4379729"/>
            <a:ext cx="673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8254535" y="4369499"/>
            <a:ext cx="673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8994369" y="4362076"/>
            <a:ext cx="673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9684324" y="4512392"/>
            <a:ext cx="67333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endParaRPr lang="en-GB" sz="1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10399218" y="4486764"/>
            <a:ext cx="67333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  <a:endParaRPr lang="en-GB" sz="1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-9844" y="3986760"/>
            <a:ext cx="11887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 hours</a:t>
            </a:r>
            <a:endParaRPr lang="en-GB" sz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70656" y="4481121"/>
            <a:ext cx="7398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Week</a:t>
            </a:r>
            <a:endParaRPr lang="en-GB" sz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16495" y="4785647"/>
            <a:ext cx="11887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Assessments</a:t>
            </a:r>
            <a:endParaRPr lang="en-GB" sz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16495" y="5161307"/>
            <a:ext cx="11887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Independent study</a:t>
            </a:r>
            <a:endParaRPr lang="en-GB" sz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1" name="Rounded Rectangle 130"/>
          <p:cNvSpPr/>
          <p:nvPr/>
        </p:nvSpPr>
        <p:spPr>
          <a:xfrm>
            <a:off x="1188716" y="3573355"/>
            <a:ext cx="482141" cy="763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WS</a:t>
            </a:r>
            <a:endParaRPr lang="en-GB" sz="1400" dirty="0"/>
          </a:p>
        </p:txBody>
      </p:sp>
      <p:sp>
        <p:nvSpPr>
          <p:cNvPr id="132" name="Rounded Rectangle 131"/>
          <p:cNvSpPr/>
          <p:nvPr/>
        </p:nvSpPr>
        <p:spPr>
          <a:xfrm>
            <a:off x="1874518" y="3573355"/>
            <a:ext cx="482141" cy="763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WS</a:t>
            </a:r>
            <a:endParaRPr lang="en-GB" sz="1400" dirty="0"/>
          </a:p>
        </p:txBody>
      </p:sp>
      <p:sp>
        <p:nvSpPr>
          <p:cNvPr id="133" name="Rounded Rectangle 132"/>
          <p:cNvSpPr/>
          <p:nvPr/>
        </p:nvSpPr>
        <p:spPr>
          <a:xfrm>
            <a:off x="2581099" y="3565042"/>
            <a:ext cx="482141" cy="763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WS</a:t>
            </a:r>
            <a:endParaRPr lang="en-GB" sz="1400" dirty="0"/>
          </a:p>
        </p:txBody>
      </p:sp>
      <p:sp>
        <p:nvSpPr>
          <p:cNvPr id="134" name="Rounded Rectangle 133"/>
          <p:cNvSpPr/>
          <p:nvPr/>
        </p:nvSpPr>
        <p:spPr>
          <a:xfrm>
            <a:off x="3312618" y="3573355"/>
            <a:ext cx="482141" cy="763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WS</a:t>
            </a:r>
            <a:endParaRPr lang="en-GB" sz="1400" dirty="0"/>
          </a:p>
        </p:txBody>
      </p:sp>
      <p:sp>
        <p:nvSpPr>
          <p:cNvPr id="135" name="Rounded Rectangle 134"/>
          <p:cNvSpPr/>
          <p:nvPr/>
        </p:nvSpPr>
        <p:spPr>
          <a:xfrm>
            <a:off x="4044137" y="3549831"/>
            <a:ext cx="482141" cy="763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WS</a:t>
            </a:r>
            <a:endParaRPr lang="en-GB" sz="1400" dirty="0"/>
          </a:p>
        </p:txBody>
      </p:sp>
      <p:sp>
        <p:nvSpPr>
          <p:cNvPr id="136" name="Rounded Rectangle 135"/>
          <p:cNvSpPr/>
          <p:nvPr/>
        </p:nvSpPr>
        <p:spPr>
          <a:xfrm>
            <a:off x="4775656" y="3565042"/>
            <a:ext cx="482141" cy="763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WS</a:t>
            </a:r>
            <a:endParaRPr lang="en-GB" sz="1400" dirty="0"/>
          </a:p>
        </p:txBody>
      </p:sp>
      <p:sp>
        <p:nvSpPr>
          <p:cNvPr id="138" name="Rounded Rectangle 137"/>
          <p:cNvSpPr/>
          <p:nvPr/>
        </p:nvSpPr>
        <p:spPr>
          <a:xfrm>
            <a:off x="6197133" y="3549831"/>
            <a:ext cx="482141" cy="763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WS</a:t>
            </a:r>
            <a:endParaRPr lang="en-GB" sz="1400" dirty="0"/>
          </a:p>
        </p:txBody>
      </p:sp>
      <p:sp>
        <p:nvSpPr>
          <p:cNvPr id="139" name="Rounded Rectangle 138"/>
          <p:cNvSpPr/>
          <p:nvPr/>
        </p:nvSpPr>
        <p:spPr>
          <a:xfrm>
            <a:off x="6970213" y="3565042"/>
            <a:ext cx="482141" cy="763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WS</a:t>
            </a:r>
            <a:endParaRPr lang="en-GB" sz="1400" dirty="0"/>
          </a:p>
        </p:txBody>
      </p:sp>
      <p:sp>
        <p:nvSpPr>
          <p:cNvPr id="140" name="Rounded Rectangle 139"/>
          <p:cNvSpPr/>
          <p:nvPr/>
        </p:nvSpPr>
        <p:spPr>
          <a:xfrm>
            <a:off x="7660171" y="3573355"/>
            <a:ext cx="482141" cy="763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WS</a:t>
            </a:r>
            <a:endParaRPr lang="en-GB" sz="1400" dirty="0"/>
          </a:p>
        </p:txBody>
      </p:sp>
      <p:sp>
        <p:nvSpPr>
          <p:cNvPr id="141" name="Rounded Rectangle 140"/>
          <p:cNvSpPr/>
          <p:nvPr/>
        </p:nvSpPr>
        <p:spPr>
          <a:xfrm>
            <a:off x="8350129" y="3546490"/>
            <a:ext cx="523702" cy="763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 smtClean="0"/>
              <a:t>Group work</a:t>
            </a:r>
            <a:endParaRPr lang="en-GB" sz="800" dirty="0"/>
          </a:p>
        </p:txBody>
      </p:sp>
      <p:sp>
        <p:nvSpPr>
          <p:cNvPr id="142" name="Rounded Rectangle 141"/>
          <p:cNvSpPr/>
          <p:nvPr/>
        </p:nvSpPr>
        <p:spPr>
          <a:xfrm>
            <a:off x="9123209" y="3565042"/>
            <a:ext cx="482141" cy="763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WS</a:t>
            </a:r>
            <a:endParaRPr lang="en-GB" sz="1400" dirty="0"/>
          </a:p>
        </p:txBody>
      </p:sp>
      <p:cxnSp>
        <p:nvCxnSpPr>
          <p:cNvPr id="143" name="Straight Connector 142"/>
          <p:cNvCxnSpPr/>
          <p:nvPr/>
        </p:nvCxnSpPr>
        <p:spPr>
          <a:xfrm flipV="1">
            <a:off x="1188717" y="4877998"/>
            <a:ext cx="10690170" cy="1"/>
          </a:xfrm>
          <a:prstGeom prst="line">
            <a:avLst/>
          </a:prstGeom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46" name="Oval 145"/>
          <p:cNvSpPr/>
          <p:nvPr/>
        </p:nvSpPr>
        <p:spPr>
          <a:xfrm>
            <a:off x="11370903" y="4758120"/>
            <a:ext cx="290945" cy="25816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7" name="TextBox 146"/>
          <p:cNvSpPr txBox="1"/>
          <p:nvPr/>
        </p:nvSpPr>
        <p:spPr>
          <a:xfrm>
            <a:off x="3877885" y="5077578"/>
            <a:ext cx="15170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200" dirty="0" smtClean="0">
                <a:solidFill>
                  <a:srgbClr val="002060"/>
                </a:solidFill>
              </a:rPr>
              <a:t>Upload project 1 </a:t>
            </a:r>
            <a:endParaRPr lang="en-GB" sz="1200" dirty="0">
              <a:solidFill>
                <a:srgbClr val="002060"/>
              </a:solidFill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9956559" y="5257104"/>
            <a:ext cx="20532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200" dirty="0" smtClean="0">
                <a:solidFill>
                  <a:srgbClr val="002060"/>
                </a:solidFill>
              </a:rPr>
              <a:t>2. Submit video essay</a:t>
            </a:r>
            <a:endParaRPr lang="en-GB" sz="1200" dirty="0">
              <a:solidFill>
                <a:srgbClr val="002060"/>
              </a:solidFill>
            </a:endParaRPr>
          </a:p>
        </p:txBody>
      </p:sp>
      <p:cxnSp>
        <p:nvCxnSpPr>
          <p:cNvPr id="151" name="Straight Arrow Connector 150"/>
          <p:cNvCxnSpPr>
            <a:endCxn id="146" idx="3"/>
          </p:cNvCxnSpPr>
          <p:nvPr/>
        </p:nvCxnSpPr>
        <p:spPr>
          <a:xfrm flipV="1">
            <a:off x="11219458" y="4978478"/>
            <a:ext cx="194053" cy="316647"/>
          </a:xfrm>
          <a:prstGeom prst="straightConnector1">
            <a:avLst/>
          </a:prstGeom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53" name="Rounded Rectangle 152"/>
          <p:cNvSpPr/>
          <p:nvPr/>
        </p:nvSpPr>
        <p:spPr>
          <a:xfrm>
            <a:off x="1139873" y="5353554"/>
            <a:ext cx="9028026" cy="893629"/>
          </a:xfrm>
          <a:prstGeom prst="roundRect">
            <a:avLst/>
          </a:prstGeom>
          <a:solidFill>
            <a:schemeClr val="accent1">
              <a:lumMod val="20000"/>
              <a:lumOff val="80000"/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dirty="0" smtClean="0">
                <a:solidFill>
                  <a:srgbClr val="002060"/>
                </a:solidFill>
              </a:rPr>
              <a:t>              Independent &amp; group study </a:t>
            </a:r>
            <a:endParaRPr lang="en-GB" sz="1400" dirty="0">
              <a:solidFill>
                <a:srgbClr val="002060"/>
              </a:solidFill>
            </a:endParaRPr>
          </a:p>
        </p:txBody>
      </p:sp>
      <p:sp>
        <p:nvSpPr>
          <p:cNvPr id="154" name="Oval 153"/>
          <p:cNvSpPr/>
          <p:nvPr/>
        </p:nvSpPr>
        <p:spPr>
          <a:xfrm>
            <a:off x="4829692" y="4730509"/>
            <a:ext cx="290945" cy="25816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G</a:t>
            </a:r>
            <a:endParaRPr lang="en-GB" dirty="0"/>
          </a:p>
        </p:txBody>
      </p:sp>
      <p:sp>
        <p:nvSpPr>
          <p:cNvPr id="155" name="Oval 154"/>
          <p:cNvSpPr/>
          <p:nvPr/>
        </p:nvSpPr>
        <p:spPr>
          <a:xfrm>
            <a:off x="5557056" y="4730509"/>
            <a:ext cx="290945" cy="25816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G</a:t>
            </a:r>
            <a:endParaRPr lang="en-GB" dirty="0"/>
          </a:p>
        </p:txBody>
      </p:sp>
      <p:sp>
        <p:nvSpPr>
          <p:cNvPr id="156" name="Oval 155"/>
          <p:cNvSpPr/>
          <p:nvPr/>
        </p:nvSpPr>
        <p:spPr>
          <a:xfrm>
            <a:off x="9215107" y="4741977"/>
            <a:ext cx="290945" cy="25816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G</a:t>
            </a:r>
            <a:endParaRPr lang="en-GB" dirty="0"/>
          </a:p>
        </p:txBody>
      </p:sp>
      <p:sp>
        <p:nvSpPr>
          <p:cNvPr id="157" name="Oval 156"/>
          <p:cNvSpPr/>
          <p:nvPr/>
        </p:nvSpPr>
        <p:spPr>
          <a:xfrm>
            <a:off x="9891231" y="4744413"/>
            <a:ext cx="290945" cy="25816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G</a:t>
            </a:r>
            <a:endParaRPr lang="en-GB" dirty="0"/>
          </a:p>
        </p:txBody>
      </p:sp>
      <p:sp>
        <p:nvSpPr>
          <p:cNvPr id="159" name="TextBox 158"/>
          <p:cNvSpPr txBox="1"/>
          <p:nvPr/>
        </p:nvSpPr>
        <p:spPr>
          <a:xfrm>
            <a:off x="5241173" y="5011115"/>
            <a:ext cx="827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200" dirty="0" smtClean="0">
                <a:solidFill>
                  <a:srgbClr val="002060"/>
                </a:solidFill>
              </a:rPr>
              <a:t>Project 1 deadline</a:t>
            </a:r>
            <a:endParaRPr lang="en-GB" sz="1200" dirty="0">
              <a:solidFill>
                <a:srgbClr val="002060"/>
              </a:solidFill>
            </a:endParaRPr>
          </a:p>
        </p:txBody>
      </p:sp>
      <p:cxnSp>
        <p:nvCxnSpPr>
          <p:cNvPr id="160" name="Straight Arrow Connector 159"/>
          <p:cNvCxnSpPr/>
          <p:nvPr/>
        </p:nvCxnSpPr>
        <p:spPr>
          <a:xfrm>
            <a:off x="1095199" y="3438049"/>
            <a:ext cx="4204159" cy="1952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TextBox 160"/>
          <p:cNvSpPr txBox="1"/>
          <p:nvPr/>
        </p:nvSpPr>
        <p:spPr>
          <a:xfrm>
            <a:off x="1178872" y="3149793"/>
            <a:ext cx="40789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solidFill>
                  <a:srgbClr val="002060"/>
                </a:solidFill>
              </a:rPr>
              <a:t>Group project 1</a:t>
            </a:r>
            <a:endParaRPr lang="en-GB" sz="1400" dirty="0">
              <a:solidFill>
                <a:srgbClr val="002060"/>
              </a:solidFill>
            </a:endParaRPr>
          </a:p>
        </p:txBody>
      </p:sp>
      <p:cxnSp>
        <p:nvCxnSpPr>
          <p:cNvPr id="163" name="Straight Arrow Connector 162"/>
          <p:cNvCxnSpPr/>
          <p:nvPr/>
        </p:nvCxnSpPr>
        <p:spPr>
          <a:xfrm>
            <a:off x="5464978" y="3427620"/>
            <a:ext cx="4204159" cy="1952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TextBox 163"/>
          <p:cNvSpPr txBox="1"/>
          <p:nvPr/>
        </p:nvSpPr>
        <p:spPr>
          <a:xfrm>
            <a:off x="5548651" y="3139364"/>
            <a:ext cx="40789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solidFill>
                  <a:srgbClr val="002060"/>
                </a:solidFill>
              </a:rPr>
              <a:t>Group project 2</a:t>
            </a:r>
            <a:endParaRPr lang="en-GB" sz="1400" dirty="0">
              <a:solidFill>
                <a:srgbClr val="002060"/>
              </a:solidFill>
            </a:endParaRPr>
          </a:p>
        </p:txBody>
      </p:sp>
      <p:sp>
        <p:nvSpPr>
          <p:cNvPr id="165" name="TextBox 164"/>
          <p:cNvSpPr txBox="1"/>
          <p:nvPr/>
        </p:nvSpPr>
        <p:spPr>
          <a:xfrm>
            <a:off x="8235830" y="5008233"/>
            <a:ext cx="15170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200" dirty="0" smtClean="0">
                <a:solidFill>
                  <a:srgbClr val="002060"/>
                </a:solidFill>
              </a:rPr>
              <a:t>Upload project 2 </a:t>
            </a:r>
            <a:endParaRPr lang="en-GB" sz="1200" dirty="0">
              <a:solidFill>
                <a:srgbClr val="002060"/>
              </a:solidFill>
            </a:endParaRPr>
          </a:p>
        </p:txBody>
      </p:sp>
      <p:sp>
        <p:nvSpPr>
          <p:cNvPr id="166" name="TextBox 165"/>
          <p:cNvSpPr txBox="1"/>
          <p:nvPr/>
        </p:nvSpPr>
        <p:spPr>
          <a:xfrm>
            <a:off x="9609506" y="4930474"/>
            <a:ext cx="827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200" dirty="0" smtClean="0">
                <a:solidFill>
                  <a:srgbClr val="002060"/>
                </a:solidFill>
              </a:rPr>
              <a:t>Project 2 deadline</a:t>
            </a:r>
            <a:endParaRPr lang="en-GB" sz="1200" dirty="0">
              <a:solidFill>
                <a:srgbClr val="002060"/>
              </a:solidFill>
            </a:endParaRPr>
          </a:p>
        </p:txBody>
      </p:sp>
      <p:sp>
        <p:nvSpPr>
          <p:cNvPr id="167" name="Oval 166"/>
          <p:cNvSpPr/>
          <p:nvPr/>
        </p:nvSpPr>
        <p:spPr>
          <a:xfrm>
            <a:off x="10179334" y="549494"/>
            <a:ext cx="290945" cy="25816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G</a:t>
            </a:r>
            <a:endParaRPr lang="en-GB" dirty="0"/>
          </a:p>
        </p:txBody>
      </p:sp>
      <p:sp>
        <p:nvSpPr>
          <p:cNvPr id="168" name="TextBox 167"/>
          <p:cNvSpPr txBox="1"/>
          <p:nvPr/>
        </p:nvSpPr>
        <p:spPr>
          <a:xfrm>
            <a:off x="10480959" y="549494"/>
            <a:ext cx="15371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rgbClr val="002060"/>
                </a:solidFill>
              </a:rPr>
              <a:t>Group assessment</a:t>
            </a:r>
            <a:endParaRPr lang="en-GB" sz="1200" dirty="0">
              <a:solidFill>
                <a:srgbClr val="002060"/>
              </a:solidFill>
            </a:endParaRPr>
          </a:p>
        </p:txBody>
      </p:sp>
      <p:sp>
        <p:nvSpPr>
          <p:cNvPr id="169" name="Oval 168"/>
          <p:cNvSpPr/>
          <p:nvPr/>
        </p:nvSpPr>
        <p:spPr>
          <a:xfrm>
            <a:off x="10190014" y="839530"/>
            <a:ext cx="290945" cy="25816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0" name="TextBox 169"/>
          <p:cNvSpPr txBox="1"/>
          <p:nvPr/>
        </p:nvSpPr>
        <p:spPr>
          <a:xfrm>
            <a:off x="10480959" y="828332"/>
            <a:ext cx="18748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rgbClr val="002060"/>
                </a:solidFill>
              </a:rPr>
              <a:t>Individual assessment</a:t>
            </a:r>
            <a:endParaRPr lang="en-GB" sz="1200" dirty="0">
              <a:solidFill>
                <a:srgbClr val="002060"/>
              </a:solidFill>
            </a:endParaRPr>
          </a:p>
        </p:txBody>
      </p:sp>
      <p:sp>
        <p:nvSpPr>
          <p:cNvPr id="171" name="TextBox 170"/>
          <p:cNvSpPr txBox="1"/>
          <p:nvPr/>
        </p:nvSpPr>
        <p:spPr>
          <a:xfrm>
            <a:off x="11139046" y="1799157"/>
            <a:ext cx="67333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endParaRPr lang="en-GB" sz="1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2" name="TextBox 171"/>
          <p:cNvSpPr txBox="1"/>
          <p:nvPr/>
        </p:nvSpPr>
        <p:spPr>
          <a:xfrm>
            <a:off x="9733833" y="1482087"/>
            <a:ext cx="11540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rgbClr val="002060"/>
                </a:solidFill>
              </a:rPr>
              <a:t>January</a:t>
            </a:r>
            <a:endParaRPr lang="en-GB" sz="1400" dirty="0">
              <a:solidFill>
                <a:srgbClr val="002060"/>
              </a:solidFill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11130737" y="4478376"/>
            <a:ext cx="67333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endParaRPr lang="en-GB" sz="1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2708328" y="4730509"/>
            <a:ext cx="302512" cy="266841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prstDash val="dash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2062490" y="4946322"/>
            <a:ext cx="1661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chemeClr val="accent6">
                    <a:lumMod val="50000"/>
                  </a:schemeClr>
                </a:solidFill>
              </a:rPr>
              <a:t>S</a:t>
            </a:r>
            <a:r>
              <a:rPr lang="en-GB" sz="1200" dirty="0" smtClean="0">
                <a:solidFill>
                  <a:schemeClr val="accent6">
                    <a:lumMod val="50000"/>
                  </a:schemeClr>
                </a:solidFill>
              </a:rPr>
              <a:t>ubmit </a:t>
            </a:r>
            <a:r>
              <a:rPr lang="en-GB" sz="1200" dirty="0">
                <a:solidFill>
                  <a:schemeClr val="accent6">
                    <a:lumMod val="50000"/>
                  </a:schemeClr>
                </a:solidFill>
              </a:rPr>
              <a:t>2 video scripts </a:t>
            </a:r>
            <a:r>
              <a:rPr lang="en-GB" sz="1200" dirty="0" smtClean="0">
                <a:solidFill>
                  <a:schemeClr val="accent6">
                    <a:lumMod val="50000"/>
                  </a:schemeClr>
                </a:solidFill>
              </a:rPr>
              <a:t>&amp;  </a:t>
            </a:r>
            <a:r>
              <a:rPr lang="en-GB" sz="1200" dirty="0">
                <a:solidFill>
                  <a:schemeClr val="accent6">
                    <a:lumMod val="50000"/>
                  </a:schemeClr>
                </a:solidFill>
              </a:rPr>
              <a:t>production plans </a:t>
            </a:r>
          </a:p>
        </p:txBody>
      </p:sp>
      <p:sp>
        <p:nvSpPr>
          <p:cNvPr id="145" name="Oval 144"/>
          <p:cNvSpPr/>
          <p:nvPr/>
        </p:nvSpPr>
        <p:spPr>
          <a:xfrm>
            <a:off x="10174189" y="217375"/>
            <a:ext cx="302512" cy="266841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prstDash val="dash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9" name="TextBox 148"/>
          <p:cNvSpPr txBox="1"/>
          <p:nvPr/>
        </p:nvSpPr>
        <p:spPr>
          <a:xfrm>
            <a:off x="10481497" y="210691"/>
            <a:ext cx="18201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rgbClr val="002060"/>
                </a:solidFill>
              </a:rPr>
              <a:t>Formative assessment</a:t>
            </a:r>
            <a:endParaRPr lang="en-GB" sz="1200" dirty="0">
              <a:solidFill>
                <a:srgbClr val="002060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0063589" y="106068"/>
            <a:ext cx="2051167" cy="1105593"/>
          </a:xfrm>
          <a:prstGeom prst="roundRect">
            <a:avLst/>
          </a:prstGeom>
          <a:solidFill>
            <a:schemeClr val="accent3">
              <a:lumMod val="40000"/>
              <a:lumOff val="60000"/>
              <a:alpha val="26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2" name="Oval 151"/>
          <p:cNvSpPr/>
          <p:nvPr/>
        </p:nvSpPr>
        <p:spPr>
          <a:xfrm>
            <a:off x="7000477" y="4702879"/>
            <a:ext cx="302512" cy="266841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prstDash val="dash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8" name="TextBox 157"/>
          <p:cNvSpPr txBox="1"/>
          <p:nvPr/>
        </p:nvSpPr>
        <p:spPr>
          <a:xfrm>
            <a:off x="6354639" y="4918692"/>
            <a:ext cx="1661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chemeClr val="accent6">
                    <a:lumMod val="50000"/>
                  </a:schemeClr>
                </a:solidFill>
              </a:rPr>
              <a:t>S</a:t>
            </a:r>
            <a:r>
              <a:rPr lang="en-GB" sz="1200" dirty="0" smtClean="0">
                <a:solidFill>
                  <a:schemeClr val="accent6">
                    <a:lumMod val="50000"/>
                  </a:schemeClr>
                </a:solidFill>
              </a:rPr>
              <a:t>ubmit </a:t>
            </a:r>
            <a:r>
              <a:rPr lang="en-GB" sz="1200" dirty="0">
                <a:solidFill>
                  <a:schemeClr val="accent6">
                    <a:lumMod val="50000"/>
                  </a:schemeClr>
                </a:solidFill>
              </a:rPr>
              <a:t>2 video scripts </a:t>
            </a:r>
            <a:r>
              <a:rPr lang="en-GB" sz="1200" dirty="0" smtClean="0">
                <a:solidFill>
                  <a:schemeClr val="accent6">
                    <a:lumMod val="50000"/>
                  </a:schemeClr>
                </a:solidFill>
              </a:rPr>
              <a:t>&amp;  </a:t>
            </a:r>
            <a:r>
              <a:rPr lang="en-GB" sz="1200" dirty="0">
                <a:solidFill>
                  <a:schemeClr val="accent6">
                    <a:lumMod val="50000"/>
                  </a:schemeClr>
                </a:solidFill>
              </a:rPr>
              <a:t>production plans </a:t>
            </a:r>
          </a:p>
        </p:txBody>
      </p:sp>
      <p:sp>
        <p:nvSpPr>
          <p:cNvPr id="162" name="Rounded Rectangle 161"/>
          <p:cNvSpPr/>
          <p:nvPr/>
        </p:nvSpPr>
        <p:spPr>
          <a:xfrm>
            <a:off x="9402944" y="5435005"/>
            <a:ext cx="603307" cy="76311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900" dirty="0" smtClean="0">
                <a:solidFill>
                  <a:schemeClr val="accent2">
                    <a:lumMod val="50000"/>
                  </a:schemeClr>
                </a:solidFill>
              </a:rPr>
              <a:t>Group promotion of videos</a:t>
            </a:r>
            <a:endParaRPr lang="en-GB" sz="9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73" name="Rounded Rectangle 172"/>
          <p:cNvSpPr/>
          <p:nvPr/>
        </p:nvSpPr>
        <p:spPr>
          <a:xfrm>
            <a:off x="5065329" y="5413930"/>
            <a:ext cx="603307" cy="76311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900" dirty="0" smtClean="0">
                <a:solidFill>
                  <a:schemeClr val="accent2">
                    <a:lumMod val="50000"/>
                  </a:schemeClr>
                </a:solidFill>
              </a:rPr>
              <a:t>Group promotion of videos</a:t>
            </a:r>
            <a:endParaRPr lang="en-GB" sz="9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2936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9890918" y="209490"/>
            <a:ext cx="2131171" cy="1687484"/>
          </a:xfrm>
          <a:prstGeom prst="roundRect">
            <a:avLst/>
          </a:prstGeom>
          <a:solidFill>
            <a:schemeClr val="accent3">
              <a:lumMod val="40000"/>
              <a:lumOff val="60000"/>
              <a:alpha val="26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005839" y="3788214"/>
            <a:ext cx="11186162" cy="102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745672" y="3620305"/>
            <a:ext cx="8313" cy="332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158836" y="3620304"/>
            <a:ext cx="8313" cy="332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477193" y="3620304"/>
            <a:ext cx="8313" cy="332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915294" y="3620304"/>
            <a:ext cx="8313" cy="332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596937" y="3620304"/>
            <a:ext cx="8313" cy="332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336770" y="3620303"/>
            <a:ext cx="8313" cy="332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059977" y="3620302"/>
            <a:ext cx="8313" cy="332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774871" y="3620301"/>
            <a:ext cx="8313" cy="332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531329" y="3620301"/>
            <a:ext cx="8313" cy="332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8212972" y="3620300"/>
            <a:ext cx="8313" cy="332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8952805" y="3620299"/>
            <a:ext cx="8313" cy="332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9676012" y="3620299"/>
            <a:ext cx="8313" cy="332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0399219" y="3620299"/>
            <a:ext cx="8313" cy="332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1080861" y="3620298"/>
            <a:ext cx="8313" cy="332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188717" y="3475417"/>
            <a:ext cx="482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778925" y="3462948"/>
            <a:ext cx="673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485506" y="3475417"/>
            <a:ext cx="673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217025" y="3469768"/>
            <a:ext cx="673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940232" y="3450479"/>
            <a:ext cx="673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638501" y="3435632"/>
            <a:ext cx="673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353395" y="3435632"/>
            <a:ext cx="673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101540" y="3443056"/>
            <a:ext cx="673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791496" y="3469768"/>
            <a:ext cx="673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547955" y="3460709"/>
            <a:ext cx="673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254536" y="3450479"/>
            <a:ext cx="673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994370" y="3443056"/>
            <a:ext cx="673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" y="3125517"/>
            <a:ext cx="11887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 hours</a:t>
            </a:r>
            <a:endParaRPr lang="en-GB" sz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0657" y="3562101"/>
            <a:ext cx="7398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Week</a:t>
            </a:r>
            <a:endParaRPr lang="en-GB" sz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0" y="3802057"/>
            <a:ext cx="11887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Assessments</a:t>
            </a:r>
            <a:endParaRPr lang="en-GB" sz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0" y="4659880"/>
            <a:ext cx="11887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Independent study</a:t>
            </a:r>
            <a:endParaRPr lang="en-GB" sz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Rounded Rectangle 54"/>
          <p:cNvSpPr/>
          <p:nvPr/>
        </p:nvSpPr>
        <p:spPr>
          <a:xfrm>
            <a:off x="1188717" y="2639404"/>
            <a:ext cx="482141" cy="763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WS</a:t>
            </a:r>
            <a:endParaRPr lang="en-GB" sz="1400" dirty="0"/>
          </a:p>
        </p:txBody>
      </p:sp>
      <p:sp>
        <p:nvSpPr>
          <p:cNvPr id="56" name="Rounded Rectangle 55"/>
          <p:cNvSpPr/>
          <p:nvPr/>
        </p:nvSpPr>
        <p:spPr>
          <a:xfrm>
            <a:off x="1874519" y="2639404"/>
            <a:ext cx="482141" cy="763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WS</a:t>
            </a:r>
            <a:endParaRPr lang="en-GB" sz="1400" dirty="0"/>
          </a:p>
        </p:txBody>
      </p:sp>
      <p:sp>
        <p:nvSpPr>
          <p:cNvPr id="57" name="Rounded Rectangle 56"/>
          <p:cNvSpPr/>
          <p:nvPr/>
        </p:nvSpPr>
        <p:spPr>
          <a:xfrm>
            <a:off x="2581100" y="2631091"/>
            <a:ext cx="482141" cy="763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WS</a:t>
            </a:r>
            <a:endParaRPr lang="en-GB" sz="1400" dirty="0"/>
          </a:p>
        </p:txBody>
      </p:sp>
      <p:sp>
        <p:nvSpPr>
          <p:cNvPr id="58" name="Rounded Rectangle 57"/>
          <p:cNvSpPr/>
          <p:nvPr/>
        </p:nvSpPr>
        <p:spPr>
          <a:xfrm>
            <a:off x="3312619" y="2639404"/>
            <a:ext cx="482141" cy="763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WS</a:t>
            </a:r>
            <a:endParaRPr lang="en-GB" sz="1400" dirty="0"/>
          </a:p>
        </p:txBody>
      </p:sp>
      <p:sp>
        <p:nvSpPr>
          <p:cNvPr id="59" name="Rounded Rectangle 58"/>
          <p:cNvSpPr/>
          <p:nvPr/>
        </p:nvSpPr>
        <p:spPr>
          <a:xfrm>
            <a:off x="4044138" y="2615880"/>
            <a:ext cx="482141" cy="763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WS</a:t>
            </a:r>
            <a:endParaRPr lang="en-GB" sz="1400" dirty="0"/>
          </a:p>
        </p:txBody>
      </p:sp>
      <p:sp>
        <p:nvSpPr>
          <p:cNvPr id="60" name="Rounded Rectangle 59"/>
          <p:cNvSpPr/>
          <p:nvPr/>
        </p:nvSpPr>
        <p:spPr>
          <a:xfrm>
            <a:off x="4775657" y="2631091"/>
            <a:ext cx="482141" cy="763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WS</a:t>
            </a:r>
            <a:endParaRPr lang="en-GB" sz="1400" dirty="0"/>
          </a:p>
        </p:txBody>
      </p:sp>
      <p:sp>
        <p:nvSpPr>
          <p:cNvPr id="62" name="Rounded Rectangle 61"/>
          <p:cNvSpPr/>
          <p:nvPr/>
        </p:nvSpPr>
        <p:spPr>
          <a:xfrm>
            <a:off x="6197134" y="2615880"/>
            <a:ext cx="482141" cy="763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WS</a:t>
            </a:r>
            <a:endParaRPr lang="en-GB" sz="1400" dirty="0"/>
          </a:p>
        </p:txBody>
      </p:sp>
      <p:sp>
        <p:nvSpPr>
          <p:cNvPr id="63" name="Rounded Rectangle 62"/>
          <p:cNvSpPr/>
          <p:nvPr/>
        </p:nvSpPr>
        <p:spPr>
          <a:xfrm>
            <a:off x="6970214" y="2631091"/>
            <a:ext cx="482141" cy="763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WS</a:t>
            </a:r>
            <a:endParaRPr lang="en-GB" sz="1400" dirty="0"/>
          </a:p>
        </p:txBody>
      </p:sp>
      <p:sp>
        <p:nvSpPr>
          <p:cNvPr id="64" name="Rounded Rectangle 63"/>
          <p:cNvSpPr/>
          <p:nvPr/>
        </p:nvSpPr>
        <p:spPr>
          <a:xfrm>
            <a:off x="7660172" y="2639404"/>
            <a:ext cx="482141" cy="763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WS</a:t>
            </a:r>
            <a:endParaRPr lang="en-GB" sz="1400" dirty="0"/>
          </a:p>
        </p:txBody>
      </p:sp>
      <p:sp>
        <p:nvSpPr>
          <p:cNvPr id="65" name="Rounded Rectangle 64"/>
          <p:cNvSpPr/>
          <p:nvPr/>
        </p:nvSpPr>
        <p:spPr>
          <a:xfrm>
            <a:off x="8350130" y="2631091"/>
            <a:ext cx="482141" cy="763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WS</a:t>
            </a:r>
            <a:endParaRPr lang="en-GB" sz="1400" dirty="0"/>
          </a:p>
        </p:txBody>
      </p:sp>
      <p:sp>
        <p:nvSpPr>
          <p:cNvPr id="66" name="Rounded Rectangle 65"/>
          <p:cNvSpPr/>
          <p:nvPr/>
        </p:nvSpPr>
        <p:spPr>
          <a:xfrm>
            <a:off x="9123210" y="2631091"/>
            <a:ext cx="482141" cy="763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WS</a:t>
            </a:r>
            <a:endParaRPr lang="en-GB" sz="1400" dirty="0"/>
          </a:p>
        </p:txBody>
      </p:sp>
      <p:cxnSp>
        <p:nvCxnSpPr>
          <p:cNvPr id="68" name="Straight Arrow Connector 67"/>
          <p:cNvCxnSpPr/>
          <p:nvPr/>
        </p:nvCxnSpPr>
        <p:spPr>
          <a:xfrm>
            <a:off x="1147155" y="2457690"/>
            <a:ext cx="1916086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1377836" y="2184815"/>
            <a:ext cx="13923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2060"/>
                </a:solidFill>
              </a:rPr>
              <a:t>I</a:t>
            </a:r>
            <a:r>
              <a:rPr lang="en-GB" sz="1400" dirty="0" smtClean="0">
                <a:solidFill>
                  <a:srgbClr val="002060"/>
                </a:solidFill>
              </a:rPr>
              <a:t>ntro</a:t>
            </a:r>
            <a:endParaRPr lang="en-GB" sz="1400" dirty="0">
              <a:solidFill>
                <a:srgbClr val="002060"/>
              </a:solidFill>
            </a:endParaRPr>
          </a:p>
        </p:txBody>
      </p:sp>
      <p:cxnSp>
        <p:nvCxnSpPr>
          <p:cNvPr id="70" name="Straight Arrow Connector 69"/>
          <p:cNvCxnSpPr/>
          <p:nvPr/>
        </p:nvCxnSpPr>
        <p:spPr>
          <a:xfrm>
            <a:off x="3285604" y="2457690"/>
            <a:ext cx="269956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3682680" y="2169434"/>
            <a:ext cx="13923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solidFill>
                  <a:srgbClr val="002060"/>
                </a:solidFill>
              </a:rPr>
              <a:t>Genre / Theory</a:t>
            </a:r>
            <a:endParaRPr lang="en-GB" sz="1400" dirty="0">
              <a:solidFill>
                <a:srgbClr val="002060"/>
              </a:solidFill>
            </a:endParaRPr>
          </a:p>
        </p:txBody>
      </p:sp>
      <p:cxnSp>
        <p:nvCxnSpPr>
          <p:cNvPr id="73" name="Straight Arrow Connector 72"/>
          <p:cNvCxnSpPr/>
          <p:nvPr/>
        </p:nvCxnSpPr>
        <p:spPr>
          <a:xfrm>
            <a:off x="6207527" y="2457690"/>
            <a:ext cx="3316781" cy="742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6598920" y="2184814"/>
            <a:ext cx="13923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solidFill>
                  <a:srgbClr val="002060"/>
                </a:solidFill>
              </a:rPr>
              <a:t>Practical skills</a:t>
            </a:r>
            <a:endParaRPr lang="en-GB" sz="1400" dirty="0">
              <a:solidFill>
                <a:srgbClr val="002060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271810" y="776785"/>
            <a:ext cx="307570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00B050"/>
                </a:solidFill>
              </a:rPr>
              <a:t>COMM342 Viral Video</a:t>
            </a:r>
            <a:br>
              <a:rPr lang="en-GB" dirty="0" smtClean="0">
                <a:solidFill>
                  <a:srgbClr val="00B050"/>
                </a:solidFill>
              </a:rPr>
            </a:br>
            <a:r>
              <a:rPr lang="en-GB" sz="1600" dirty="0" smtClean="0">
                <a:solidFill>
                  <a:srgbClr val="00B050"/>
                </a:solidFill>
              </a:rPr>
              <a:t>Semester 1</a:t>
            </a:r>
            <a:endParaRPr lang="en-GB" dirty="0">
              <a:solidFill>
                <a:srgbClr val="00B050"/>
              </a:solidFill>
            </a:endParaRPr>
          </a:p>
        </p:txBody>
      </p:sp>
      <p:cxnSp>
        <p:nvCxnSpPr>
          <p:cNvPr id="79" name="Straight Connector 78"/>
          <p:cNvCxnSpPr>
            <a:stCxn id="53" idx="3"/>
          </p:cNvCxnSpPr>
          <p:nvPr/>
        </p:nvCxnSpPr>
        <p:spPr>
          <a:xfrm flipV="1">
            <a:off x="1188716" y="3940556"/>
            <a:ext cx="10690170" cy="1"/>
          </a:xfrm>
          <a:prstGeom prst="line">
            <a:avLst/>
          </a:prstGeom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80" name="Oval 79"/>
          <p:cNvSpPr/>
          <p:nvPr/>
        </p:nvSpPr>
        <p:spPr>
          <a:xfrm>
            <a:off x="11645091" y="3820890"/>
            <a:ext cx="290945" cy="25816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Oval 80"/>
          <p:cNvSpPr/>
          <p:nvPr/>
        </p:nvSpPr>
        <p:spPr>
          <a:xfrm>
            <a:off x="9538852" y="3811144"/>
            <a:ext cx="290945" cy="25816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Oval 81"/>
          <p:cNvSpPr/>
          <p:nvPr/>
        </p:nvSpPr>
        <p:spPr>
          <a:xfrm>
            <a:off x="10268019" y="3819197"/>
            <a:ext cx="290945" cy="25816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TextBox 83"/>
          <p:cNvSpPr txBox="1"/>
          <p:nvPr/>
        </p:nvSpPr>
        <p:spPr>
          <a:xfrm>
            <a:off x="8262843" y="4056364"/>
            <a:ext cx="20532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200" dirty="0" smtClean="0">
                <a:solidFill>
                  <a:srgbClr val="002060"/>
                </a:solidFill>
              </a:rPr>
              <a:t>1. Upload 3 videos to YouTube</a:t>
            </a:r>
            <a:endParaRPr lang="en-GB" sz="1200" dirty="0">
              <a:solidFill>
                <a:srgbClr val="002060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9235435" y="4310670"/>
            <a:ext cx="20532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200" dirty="0" smtClean="0">
                <a:solidFill>
                  <a:srgbClr val="002060"/>
                </a:solidFill>
              </a:rPr>
              <a:t>2. Submit for assessment</a:t>
            </a:r>
            <a:endParaRPr lang="en-GB" sz="1200" dirty="0">
              <a:solidFill>
                <a:srgbClr val="002060"/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9890917" y="4603958"/>
            <a:ext cx="20532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200" dirty="0" smtClean="0">
                <a:solidFill>
                  <a:srgbClr val="002060"/>
                </a:solidFill>
              </a:rPr>
              <a:t>3. Submit video essay</a:t>
            </a:r>
            <a:endParaRPr lang="en-GB" sz="1200" dirty="0">
              <a:solidFill>
                <a:srgbClr val="002060"/>
              </a:solidFill>
            </a:endParaRPr>
          </a:p>
        </p:txBody>
      </p:sp>
      <p:cxnSp>
        <p:nvCxnSpPr>
          <p:cNvPr id="88" name="Straight Arrow Connector 87"/>
          <p:cNvCxnSpPr>
            <a:endCxn id="81" idx="2"/>
          </p:cNvCxnSpPr>
          <p:nvPr/>
        </p:nvCxnSpPr>
        <p:spPr>
          <a:xfrm flipV="1">
            <a:off x="9424812" y="3940227"/>
            <a:ext cx="114040" cy="172677"/>
          </a:xfrm>
          <a:prstGeom prst="straightConnector1">
            <a:avLst/>
          </a:prstGeom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>
            <a:endCxn id="82" idx="3"/>
          </p:cNvCxnSpPr>
          <p:nvPr/>
        </p:nvCxnSpPr>
        <p:spPr>
          <a:xfrm flipV="1">
            <a:off x="10116574" y="4039555"/>
            <a:ext cx="194053" cy="316647"/>
          </a:xfrm>
          <a:prstGeom prst="straightConnector1">
            <a:avLst/>
          </a:prstGeom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 flipV="1">
            <a:off x="11440124" y="4079056"/>
            <a:ext cx="324979" cy="550811"/>
          </a:xfrm>
          <a:prstGeom prst="straightConnector1">
            <a:avLst/>
          </a:prstGeom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97" name="Rounded Rectangle 96"/>
          <p:cNvSpPr/>
          <p:nvPr/>
        </p:nvSpPr>
        <p:spPr>
          <a:xfrm>
            <a:off x="1147155" y="4616996"/>
            <a:ext cx="8465477" cy="1415931"/>
          </a:xfrm>
          <a:prstGeom prst="roundRect">
            <a:avLst/>
          </a:prstGeom>
          <a:solidFill>
            <a:schemeClr val="accent1">
              <a:lumMod val="20000"/>
              <a:lumOff val="80000"/>
              <a:alpha val="5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rgbClr val="002060"/>
                </a:solidFill>
              </a:rPr>
              <a:t>Independent study </a:t>
            </a:r>
            <a:endParaRPr lang="en-GB" sz="1400" dirty="0">
              <a:solidFill>
                <a:srgbClr val="002060"/>
              </a:solidFill>
            </a:endParaRPr>
          </a:p>
        </p:txBody>
      </p:sp>
      <p:sp>
        <p:nvSpPr>
          <p:cNvPr id="167" name="Oval 166"/>
          <p:cNvSpPr/>
          <p:nvPr/>
        </p:nvSpPr>
        <p:spPr>
          <a:xfrm>
            <a:off x="10085796" y="1228643"/>
            <a:ext cx="290945" cy="25816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G</a:t>
            </a:r>
            <a:endParaRPr lang="en-GB" dirty="0"/>
          </a:p>
        </p:txBody>
      </p:sp>
      <p:sp>
        <p:nvSpPr>
          <p:cNvPr id="168" name="TextBox 167"/>
          <p:cNvSpPr txBox="1"/>
          <p:nvPr/>
        </p:nvSpPr>
        <p:spPr>
          <a:xfrm>
            <a:off x="10387421" y="1228643"/>
            <a:ext cx="15371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rgbClr val="002060"/>
                </a:solidFill>
              </a:rPr>
              <a:t>Group assessment</a:t>
            </a:r>
            <a:endParaRPr lang="en-GB" sz="1200" dirty="0">
              <a:solidFill>
                <a:srgbClr val="002060"/>
              </a:solidFill>
            </a:endParaRPr>
          </a:p>
        </p:txBody>
      </p:sp>
      <p:sp>
        <p:nvSpPr>
          <p:cNvPr id="169" name="Oval 168"/>
          <p:cNvSpPr/>
          <p:nvPr/>
        </p:nvSpPr>
        <p:spPr>
          <a:xfrm>
            <a:off x="10085795" y="2135802"/>
            <a:ext cx="290945" cy="25816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0" name="TextBox 169"/>
          <p:cNvSpPr txBox="1"/>
          <p:nvPr/>
        </p:nvSpPr>
        <p:spPr>
          <a:xfrm>
            <a:off x="10391678" y="2128005"/>
            <a:ext cx="18748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rgbClr val="002060"/>
                </a:solidFill>
              </a:rPr>
              <a:t>Individual assessment</a:t>
            </a:r>
            <a:endParaRPr lang="en-GB" sz="1200" dirty="0">
              <a:solidFill>
                <a:srgbClr val="002060"/>
              </a:solidFill>
            </a:endParaRPr>
          </a:p>
        </p:txBody>
      </p:sp>
      <p:sp>
        <p:nvSpPr>
          <p:cNvPr id="172" name="TextBox 171"/>
          <p:cNvSpPr txBox="1"/>
          <p:nvPr/>
        </p:nvSpPr>
        <p:spPr>
          <a:xfrm>
            <a:off x="9692273" y="3260194"/>
            <a:ext cx="11540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rgbClr val="002060"/>
                </a:solidFill>
              </a:rPr>
              <a:t>January</a:t>
            </a:r>
            <a:endParaRPr lang="en-GB" sz="1400" dirty="0">
              <a:solidFill>
                <a:srgbClr val="002060"/>
              </a:solidFill>
            </a:endParaRPr>
          </a:p>
        </p:txBody>
      </p:sp>
      <p:sp>
        <p:nvSpPr>
          <p:cNvPr id="145" name="Oval 144"/>
          <p:cNvSpPr/>
          <p:nvPr/>
        </p:nvSpPr>
        <p:spPr>
          <a:xfrm>
            <a:off x="10084909" y="899917"/>
            <a:ext cx="302512" cy="266841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prstDash val="dash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9" name="TextBox 148"/>
          <p:cNvSpPr txBox="1"/>
          <p:nvPr/>
        </p:nvSpPr>
        <p:spPr>
          <a:xfrm>
            <a:off x="10392217" y="893233"/>
            <a:ext cx="18201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rgbClr val="002060"/>
                </a:solidFill>
              </a:rPr>
              <a:t>Formative assessment</a:t>
            </a:r>
            <a:endParaRPr lang="en-GB" sz="1200" dirty="0">
              <a:solidFill>
                <a:srgbClr val="002060"/>
              </a:solidFill>
            </a:endParaRPr>
          </a:p>
        </p:txBody>
      </p:sp>
      <p:sp>
        <p:nvSpPr>
          <p:cNvPr id="150" name="Oval 149"/>
          <p:cNvSpPr/>
          <p:nvPr/>
        </p:nvSpPr>
        <p:spPr>
          <a:xfrm>
            <a:off x="5574323" y="3812040"/>
            <a:ext cx="302512" cy="266841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prstDash val="dash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4" name="TextBox 173"/>
          <p:cNvSpPr txBox="1"/>
          <p:nvPr/>
        </p:nvSpPr>
        <p:spPr>
          <a:xfrm>
            <a:off x="4545236" y="4076645"/>
            <a:ext cx="25087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200" dirty="0">
                <a:solidFill>
                  <a:srgbClr val="002060"/>
                </a:solidFill>
              </a:rPr>
              <a:t>submit portfolio video scripts, production and promotion plans </a:t>
            </a:r>
          </a:p>
        </p:txBody>
      </p:sp>
      <p:sp>
        <p:nvSpPr>
          <p:cNvPr id="75" name="Rounded Rectangle 74"/>
          <p:cNvSpPr/>
          <p:nvPr/>
        </p:nvSpPr>
        <p:spPr>
          <a:xfrm>
            <a:off x="10069971" y="322580"/>
            <a:ext cx="338636" cy="5330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WS</a:t>
            </a:r>
            <a:endParaRPr lang="en-GB" sz="1400" dirty="0"/>
          </a:p>
        </p:txBody>
      </p:sp>
      <p:sp>
        <p:nvSpPr>
          <p:cNvPr id="76" name="TextBox 75"/>
          <p:cNvSpPr txBox="1"/>
          <p:nvPr/>
        </p:nvSpPr>
        <p:spPr>
          <a:xfrm>
            <a:off x="10376741" y="440521"/>
            <a:ext cx="12841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rgbClr val="002060"/>
                </a:solidFill>
              </a:rPr>
              <a:t>Workshop</a:t>
            </a:r>
            <a:endParaRPr lang="en-GB" sz="1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08260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231</Words>
  <Application>Microsoft Office PowerPoint</Application>
  <PresentationFormat>Widescreen</PresentationFormat>
  <Paragraphs>132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The University of Liverpool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Varga-Atkins, Tunde</dc:creator>
  <cp:lastModifiedBy>Varga-Atkins, Tunde</cp:lastModifiedBy>
  <cp:revision>15</cp:revision>
  <dcterms:created xsi:type="dcterms:W3CDTF">2018-09-03T11:56:49Z</dcterms:created>
  <dcterms:modified xsi:type="dcterms:W3CDTF">2018-09-06T08:16:00Z</dcterms:modified>
</cp:coreProperties>
</file>