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04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16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92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34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7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66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11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34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20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80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34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D37AE-5B6A-43E8-B2EC-2651C432C20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064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890919" y="106068"/>
            <a:ext cx="2223838" cy="1873594"/>
          </a:xfrm>
          <a:prstGeom prst="roundRect">
            <a:avLst/>
          </a:prstGeom>
          <a:solidFill>
            <a:schemeClr val="accent3">
              <a:lumMod val="40000"/>
              <a:lumOff val="60000"/>
              <a:alpha val="26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005840" y="3171083"/>
            <a:ext cx="11186162" cy="10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45673" y="3003174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58837" y="3003173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77194" y="3003173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15295" y="3003173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96938" y="3003173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6771" y="3003172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59978" y="3003171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74872" y="3003170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531330" y="3003170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212973" y="3003169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952806" y="3003168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676013" y="3003168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399220" y="3003168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1080862" y="3003167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88718" y="2858286"/>
            <a:ext cx="482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78926" y="2845817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85507" y="2858286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17026" y="2852637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40233" y="2833348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38502" y="2818501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53396" y="2818501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01541" y="2825925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91497" y="2852637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47956" y="2843578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54537" y="2833348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994371" y="2825925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-66653" y="904354"/>
            <a:ext cx="1188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hours</a:t>
            </a:r>
            <a:endParaRPr lang="en-GB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658" y="2944970"/>
            <a:ext cx="739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Weeks</a:t>
            </a:r>
            <a:endParaRPr lang="en-GB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" y="3184926"/>
            <a:ext cx="1188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Assessments</a:t>
            </a:r>
            <a:endParaRPr lang="en-GB" sz="1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658" y="4630419"/>
            <a:ext cx="1188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 study</a:t>
            </a:r>
            <a:endParaRPr lang="en-GB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1188717" y="898124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1572005" y="178468"/>
            <a:ext cx="7378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SOCI 328: </a:t>
            </a:r>
            <a:r>
              <a:rPr lang="en-GB" dirty="0" err="1">
                <a:solidFill>
                  <a:srgbClr val="00B050"/>
                </a:solidFill>
              </a:rPr>
              <a:t>Panopticon</a:t>
            </a:r>
            <a:r>
              <a:rPr lang="en-GB" dirty="0">
                <a:solidFill>
                  <a:srgbClr val="00B050"/>
                </a:solidFill>
              </a:rPr>
              <a:t> and the People: Digital Approaches</a:t>
            </a:r>
          </a:p>
          <a:p>
            <a:pPr algn="ctr"/>
            <a:r>
              <a:rPr lang="en-GB" dirty="0">
                <a:solidFill>
                  <a:srgbClr val="00B050"/>
                </a:solidFill>
              </a:rPr>
              <a:t>to the History of Crime and </a:t>
            </a:r>
            <a:r>
              <a:rPr lang="en-GB" dirty="0" smtClean="0">
                <a:solidFill>
                  <a:srgbClr val="00B050"/>
                </a:solidFill>
              </a:rPr>
              <a:t>Punishment  </a:t>
            </a:r>
            <a:r>
              <a:rPr lang="en-GB" sz="1400" dirty="0" smtClean="0">
                <a:solidFill>
                  <a:srgbClr val="00B050"/>
                </a:solidFill>
              </a:rPr>
              <a:t>(15 credits)</a:t>
            </a:r>
            <a:endParaRPr lang="en-GB" sz="1100" dirty="0">
              <a:solidFill>
                <a:srgbClr val="00B050"/>
              </a:solidFill>
            </a:endParaRPr>
          </a:p>
        </p:txBody>
      </p:sp>
      <p:cxnSp>
        <p:nvCxnSpPr>
          <p:cNvPr id="79" name="Straight Connector 78"/>
          <p:cNvCxnSpPr>
            <a:stCxn id="53" idx="3"/>
          </p:cNvCxnSpPr>
          <p:nvPr/>
        </p:nvCxnSpPr>
        <p:spPr>
          <a:xfrm flipV="1">
            <a:off x="1188717" y="3323425"/>
            <a:ext cx="10690170" cy="1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10486907" y="3169421"/>
            <a:ext cx="290945" cy="2581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/>
          <p:cNvSpPr/>
          <p:nvPr/>
        </p:nvSpPr>
        <p:spPr>
          <a:xfrm>
            <a:off x="5555392" y="3204003"/>
            <a:ext cx="290945" cy="2581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ounded Rectangle 96"/>
          <p:cNvSpPr/>
          <p:nvPr/>
        </p:nvSpPr>
        <p:spPr>
          <a:xfrm>
            <a:off x="1133767" y="4279546"/>
            <a:ext cx="9450981" cy="12626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rgbClr val="002060"/>
                </a:solidFill>
              </a:rPr>
              <a:t>Independent study (</a:t>
            </a:r>
            <a:r>
              <a:rPr lang="en-GB" sz="1400" dirty="0" smtClean="0">
                <a:solidFill>
                  <a:srgbClr val="002060"/>
                </a:solidFill>
              </a:rPr>
              <a:t>114 </a:t>
            </a:r>
            <a:r>
              <a:rPr lang="en-GB" sz="1400" dirty="0" smtClean="0">
                <a:solidFill>
                  <a:srgbClr val="002060"/>
                </a:solidFill>
              </a:rPr>
              <a:t>hrs) 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10185282" y="1311332"/>
            <a:ext cx="290945" cy="2581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</a:t>
            </a:r>
            <a:endParaRPr lang="en-GB" dirty="0"/>
          </a:p>
        </p:txBody>
      </p:sp>
      <p:sp>
        <p:nvSpPr>
          <p:cNvPr id="168" name="TextBox 167"/>
          <p:cNvSpPr txBox="1"/>
          <p:nvPr/>
        </p:nvSpPr>
        <p:spPr>
          <a:xfrm>
            <a:off x="10486907" y="1311332"/>
            <a:ext cx="1537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</a:rPr>
              <a:t>Group assessment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10185282" y="1601360"/>
            <a:ext cx="290945" cy="2581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TextBox 169"/>
          <p:cNvSpPr txBox="1"/>
          <p:nvPr/>
        </p:nvSpPr>
        <p:spPr>
          <a:xfrm>
            <a:off x="10491165" y="1593563"/>
            <a:ext cx="1874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</a:rPr>
              <a:t>Individual assessment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10184395" y="982606"/>
            <a:ext cx="302512" cy="26684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TextBox 148"/>
          <p:cNvSpPr txBox="1"/>
          <p:nvPr/>
        </p:nvSpPr>
        <p:spPr>
          <a:xfrm>
            <a:off x="10491703" y="975922"/>
            <a:ext cx="1820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</a:rPr>
              <a:t>Formative assessment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5180905" y="3484448"/>
            <a:ext cx="1173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</a:rPr>
              <a:t>Assignment 1</a:t>
            </a:r>
            <a:br>
              <a:rPr lang="en-GB" sz="1200" dirty="0" smtClean="0">
                <a:solidFill>
                  <a:srgbClr val="002060"/>
                </a:solidFill>
              </a:rPr>
            </a:br>
            <a:r>
              <a:rPr lang="en-GB" sz="1200" dirty="0" smtClean="0">
                <a:solidFill>
                  <a:srgbClr val="002060"/>
                </a:solidFill>
              </a:rPr>
              <a:t>1500w blog post (30%)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1849945" y="898124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76" name="Rounded Rectangle 75"/>
          <p:cNvSpPr/>
          <p:nvPr/>
        </p:nvSpPr>
        <p:spPr>
          <a:xfrm>
            <a:off x="2556526" y="888883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78" name="Rounded Rectangle 77"/>
          <p:cNvSpPr/>
          <p:nvPr/>
        </p:nvSpPr>
        <p:spPr>
          <a:xfrm>
            <a:off x="3288045" y="888883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83" name="Rounded Rectangle 82"/>
          <p:cNvSpPr/>
          <p:nvPr/>
        </p:nvSpPr>
        <p:spPr>
          <a:xfrm>
            <a:off x="4048801" y="888883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87" name="Rounded Rectangle 86"/>
          <p:cNvSpPr/>
          <p:nvPr/>
        </p:nvSpPr>
        <p:spPr>
          <a:xfrm>
            <a:off x="4767348" y="889450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89" name="Rounded Rectangle 88"/>
          <p:cNvSpPr/>
          <p:nvPr/>
        </p:nvSpPr>
        <p:spPr>
          <a:xfrm>
            <a:off x="5459934" y="876532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91" name="Rounded Rectangle 90"/>
          <p:cNvSpPr/>
          <p:nvPr/>
        </p:nvSpPr>
        <p:spPr>
          <a:xfrm>
            <a:off x="6205448" y="868520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92" name="Rounded Rectangle 91"/>
          <p:cNvSpPr/>
          <p:nvPr/>
        </p:nvSpPr>
        <p:spPr>
          <a:xfrm>
            <a:off x="6936968" y="885372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94" name="Rounded Rectangle 93"/>
          <p:cNvSpPr/>
          <p:nvPr/>
        </p:nvSpPr>
        <p:spPr>
          <a:xfrm>
            <a:off x="7618975" y="884250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95" name="Rounded Rectangle 94"/>
          <p:cNvSpPr/>
          <p:nvPr/>
        </p:nvSpPr>
        <p:spPr>
          <a:xfrm>
            <a:off x="8363342" y="884250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96" name="Rounded Rectangle 95"/>
          <p:cNvSpPr/>
          <p:nvPr/>
        </p:nvSpPr>
        <p:spPr>
          <a:xfrm>
            <a:off x="9065390" y="884250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98" name="Rounded Rectangle 97"/>
          <p:cNvSpPr/>
          <p:nvPr/>
        </p:nvSpPr>
        <p:spPr>
          <a:xfrm>
            <a:off x="10116575" y="216383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10566516" y="247352"/>
            <a:ext cx="10300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</a:rPr>
              <a:t>Lecture (1hr)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10116575" y="593473"/>
            <a:ext cx="482141" cy="3265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S</a:t>
            </a:r>
            <a:endParaRPr lang="en-GB" sz="1400" dirty="0"/>
          </a:p>
        </p:txBody>
      </p:sp>
      <p:sp>
        <p:nvSpPr>
          <p:cNvPr id="102" name="Rounded Rectangle 101"/>
          <p:cNvSpPr/>
          <p:nvPr/>
        </p:nvSpPr>
        <p:spPr>
          <a:xfrm>
            <a:off x="4063195" y="1406486"/>
            <a:ext cx="496367" cy="982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0070C0"/>
                </a:solidFill>
              </a:rPr>
              <a:t>S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0584748" y="605809"/>
            <a:ext cx="1180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</a:rPr>
              <a:t>Seminar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0357645" y="3503585"/>
            <a:ext cx="1173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</a:rPr>
              <a:t>Assignment 2</a:t>
            </a:r>
            <a:br>
              <a:rPr lang="en-GB" sz="1200" dirty="0" smtClean="0">
                <a:solidFill>
                  <a:srgbClr val="002060"/>
                </a:solidFill>
              </a:rPr>
            </a:br>
            <a:r>
              <a:rPr lang="en-GB" sz="1200" dirty="0" smtClean="0">
                <a:solidFill>
                  <a:srgbClr val="002060"/>
                </a:solidFill>
              </a:rPr>
              <a:t>2500w data analysis (70%) 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1174491" y="1388382"/>
            <a:ext cx="496367" cy="982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0070C0"/>
                </a:solidFill>
              </a:rPr>
              <a:t>S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1860455" y="1397434"/>
            <a:ext cx="496367" cy="982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0070C0"/>
                </a:solidFill>
              </a:rPr>
              <a:t>S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2618843" y="1397434"/>
            <a:ext cx="496367" cy="982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0070C0"/>
                </a:solidFill>
              </a:rPr>
              <a:t>S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3304807" y="1406486"/>
            <a:ext cx="496367" cy="982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0070C0"/>
                </a:solidFill>
              </a:rPr>
              <a:t>S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4758258" y="1397434"/>
            <a:ext cx="496367" cy="982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0070C0"/>
                </a:solidFill>
              </a:rPr>
              <a:t>S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5444222" y="1406486"/>
            <a:ext cx="496367" cy="982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0070C0"/>
                </a:solidFill>
              </a:rPr>
              <a:t>S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6236778" y="1388382"/>
            <a:ext cx="496367" cy="982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0070C0"/>
                </a:solidFill>
              </a:rPr>
              <a:t>S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6922742" y="1397434"/>
            <a:ext cx="496367" cy="982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0070C0"/>
                </a:solidFill>
              </a:rPr>
              <a:t>S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7687006" y="1388382"/>
            <a:ext cx="496367" cy="982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0070C0"/>
                </a:solidFill>
              </a:rPr>
              <a:t>S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8372970" y="1397434"/>
            <a:ext cx="496367" cy="982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0070C0"/>
                </a:solidFill>
              </a:rPr>
              <a:t>S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9065390" y="1388382"/>
            <a:ext cx="496367" cy="982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0070C0"/>
                </a:solidFill>
              </a:rPr>
              <a:t>S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0082223" y="2784820"/>
            <a:ext cx="1173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</a:rPr>
              <a:t>January</a:t>
            </a:r>
            <a:endParaRPr lang="en-GB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82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88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University of Liverpool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Varga-Atkins, Tunde</dc:creator>
  <cp:lastModifiedBy>Varga-Atkins, Tunde</cp:lastModifiedBy>
  <cp:revision>21</cp:revision>
  <dcterms:created xsi:type="dcterms:W3CDTF">2018-09-03T11:56:49Z</dcterms:created>
  <dcterms:modified xsi:type="dcterms:W3CDTF">2018-09-04T11:58:35Z</dcterms:modified>
</cp:coreProperties>
</file>