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04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6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2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3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7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6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11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4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0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0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34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37AE-5B6A-43E8-B2EC-2651C432C203}" type="datetimeFigureOut">
              <a:rPr lang="en-GB" smtClean="0"/>
              <a:t>04/09/2018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06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890919" y="106068"/>
            <a:ext cx="2223838" cy="187359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26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5840" y="3171083"/>
            <a:ext cx="11186162" cy="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45673" y="300317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58837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77194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15295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96938" y="300317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6771" y="300317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59978" y="300317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74872" y="3003170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531330" y="3003170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12973" y="300316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52806" y="300316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676013" y="300316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399220" y="300316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080862" y="3003167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88718" y="2858286"/>
            <a:ext cx="48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78926" y="284581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85507" y="2858286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7026" y="285263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40233" y="283334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8502" y="281850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3396" y="281850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01541" y="2825925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91497" y="285263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7956" y="284357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54537" y="283334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94371" y="2825925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-66653" y="904354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hours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658" y="2944970"/>
            <a:ext cx="739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" y="3184926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endParaRPr lang="en-GB" sz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658" y="4630419"/>
            <a:ext cx="118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study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188717" y="898124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1572005" y="178468"/>
            <a:ext cx="737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SOCI 328: </a:t>
            </a:r>
            <a:r>
              <a:rPr lang="en-GB" dirty="0" err="1">
                <a:solidFill>
                  <a:srgbClr val="00B050"/>
                </a:solidFill>
              </a:rPr>
              <a:t>Panopticon</a:t>
            </a:r>
            <a:r>
              <a:rPr lang="en-GB" dirty="0">
                <a:solidFill>
                  <a:srgbClr val="00B050"/>
                </a:solidFill>
              </a:rPr>
              <a:t> and the People: Digital Approaches</a:t>
            </a:r>
          </a:p>
          <a:p>
            <a:pPr algn="ctr"/>
            <a:r>
              <a:rPr lang="en-GB" dirty="0">
                <a:solidFill>
                  <a:srgbClr val="00B050"/>
                </a:solidFill>
              </a:rPr>
              <a:t>to the History of Crime and </a:t>
            </a:r>
            <a:r>
              <a:rPr lang="en-GB" dirty="0" smtClean="0">
                <a:solidFill>
                  <a:srgbClr val="00B050"/>
                </a:solidFill>
              </a:rPr>
              <a:t>Punishment  </a:t>
            </a:r>
            <a:r>
              <a:rPr lang="en-GB" sz="1400" dirty="0" smtClean="0">
                <a:solidFill>
                  <a:srgbClr val="00B050"/>
                </a:solidFill>
              </a:rPr>
              <a:t>(15 credits)</a:t>
            </a:r>
            <a:endParaRPr lang="en-GB" sz="1100" dirty="0">
              <a:solidFill>
                <a:srgbClr val="00B050"/>
              </a:solidFill>
            </a:endParaRPr>
          </a:p>
        </p:txBody>
      </p:sp>
      <p:cxnSp>
        <p:nvCxnSpPr>
          <p:cNvPr id="79" name="Straight Connector 78"/>
          <p:cNvCxnSpPr>
            <a:stCxn id="53" idx="3"/>
          </p:cNvCxnSpPr>
          <p:nvPr/>
        </p:nvCxnSpPr>
        <p:spPr>
          <a:xfrm flipV="1">
            <a:off x="1188717" y="3323425"/>
            <a:ext cx="10690170" cy="1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0486907" y="3169421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5555392" y="3204003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ounded Rectangle 96"/>
          <p:cNvSpPr/>
          <p:nvPr/>
        </p:nvSpPr>
        <p:spPr>
          <a:xfrm>
            <a:off x="1133767" y="4279546"/>
            <a:ext cx="9450981" cy="12626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Independent study (</a:t>
            </a:r>
            <a:r>
              <a:rPr lang="en-GB" sz="1400" dirty="0" smtClean="0">
                <a:solidFill>
                  <a:srgbClr val="002060"/>
                </a:solidFill>
              </a:rPr>
              <a:t>114 </a:t>
            </a:r>
            <a:r>
              <a:rPr lang="en-GB" sz="1400" dirty="0" smtClean="0">
                <a:solidFill>
                  <a:srgbClr val="002060"/>
                </a:solidFill>
              </a:rPr>
              <a:t>hrs) 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0185282" y="1311332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68" name="TextBox 167"/>
          <p:cNvSpPr txBox="1"/>
          <p:nvPr/>
        </p:nvSpPr>
        <p:spPr>
          <a:xfrm>
            <a:off x="10486907" y="1311332"/>
            <a:ext cx="1537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Group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0185282" y="160136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TextBox 169"/>
          <p:cNvSpPr txBox="1"/>
          <p:nvPr/>
        </p:nvSpPr>
        <p:spPr>
          <a:xfrm>
            <a:off x="10491165" y="1593563"/>
            <a:ext cx="1874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Individual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10184395" y="982606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extBox 148"/>
          <p:cNvSpPr txBox="1"/>
          <p:nvPr/>
        </p:nvSpPr>
        <p:spPr>
          <a:xfrm>
            <a:off x="10491703" y="975922"/>
            <a:ext cx="1820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Formative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180905" y="3484448"/>
            <a:ext cx="1173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Assignment 1</a:t>
            </a:r>
            <a:br>
              <a:rPr lang="en-GB" sz="1200" dirty="0" smtClean="0">
                <a:solidFill>
                  <a:srgbClr val="002060"/>
                </a:solidFill>
              </a:rPr>
            </a:br>
            <a:r>
              <a:rPr lang="en-GB" sz="1200" dirty="0" smtClean="0">
                <a:solidFill>
                  <a:srgbClr val="002060"/>
                </a:solidFill>
              </a:rPr>
              <a:t>1500w blog post (30%)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1849945" y="898124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76" name="Rounded Rectangle 75"/>
          <p:cNvSpPr/>
          <p:nvPr/>
        </p:nvSpPr>
        <p:spPr>
          <a:xfrm>
            <a:off x="2556526" y="8888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78" name="Rounded Rectangle 77"/>
          <p:cNvSpPr/>
          <p:nvPr/>
        </p:nvSpPr>
        <p:spPr>
          <a:xfrm>
            <a:off x="3288045" y="8888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83" name="Rounded Rectangle 82"/>
          <p:cNvSpPr/>
          <p:nvPr/>
        </p:nvSpPr>
        <p:spPr>
          <a:xfrm>
            <a:off x="4048801" y="8888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87" name="Rounded Rectangle 86"/>
          <p:cNvSpPr/>
          <p:nvPr/>
        </p:nvSpPr>
        <p:spPr>
          <a:xfrm>
            <a:off x="4767348" y="8894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89" name="Rounded Rectangle 88"/>
          <p:cNvSpPr/>
          <p:nvPr/>
        </p:nvSpPr>
        <p:spPr>
          <a:xfrm>
            <a:off x="5459934" y="876532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1" name="Rounded Rectangle 90"/>
          <p:cNvSpPr/>
          <p:nvPr/>
        </p:nvSpPr>
        <p:spPr>
          <a:xfrm>
            <a:off x="6205448" y="86852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2" name="Rounded Rectangle 91"/>
          <p:cNvSpPr/>
          <p:nvPr/>
        </p:nvSpPr>
        <p:spPr>
          <a:xfrm>
            <a:off x="6936968" y="885372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4" name="Rounded Rectangle 93"/>
          <p:cNvSpPr/>
          <p:nvPr/>
        </p:nvSpPr>
        <p:spPr>
          <a:xfrm>
            <a:off x="7618975" y="8842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5" name="Rounded Rectangle 94"/>
          <p:cNvSpPr/>
          <p:nvPr/>
        </p:nvSpPr>
        <p:spPr>
          <a:xfrm>
            <a:off x="8363342" y="8842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6" name="Rounded Rectangle 95"/>
          <p:cNvSpPr/>
          <p:nvPr/>
        </p:nvSpPr>
        <p:spPr>
          <a:xfrm>
            <a:off x="9065390" y="884250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8" name="Rounded Rectangle 97"/>
          <p:cNvSpPr/>
          <p:nvPr/>
        </p:nvSpPr>
        <p:spPr>
          <a:xfrm>
            <a:off x="10116575" y="216383"/>
            <a:ext cx="482141" cy="326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</a:t>
            </a:r>
            <a:endParaRPr lang="en-GB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10566516" y="247352"/>
            <a:ext cx="1030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Lecture (1hr)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10116575" y="593473"/>
            <a:ext cx="482141" cy="326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</a:t>
            </a:r>
            <a:endParaRPr lang="en-GB" sz="1400" dirty="0"/>
          </a:p>
        </p:txBody>
      </p:sp>
      <p:sp>
        <p:nvSpPr>
          <p:cNvPr id="102" name="Rounded Rectangle 101"/>
          <p:cNvSpPr/>
          <p:nvPr/>
        </p:nvSpPr>
        <p:spPr>
          <a:xfrm>
            <a:off x="4063195" y="1406486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584748" y="605809"/>
            <a:ext cx="1180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Seminar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357645" y="3503585"/>
            <a:ext cx="1173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Assignment 2</a:t>
            </a:r>
            <a:br>
              <a:rPr lang="en-GB" sz="1200" dirty="0" smtClean="0">
                <a:solidFill>
                  <a:srgbClr val="002060"/>
                </a:solidFill>
              </a:rPr>
            </a:br>
            <a:r>
              <a:rPr lang="en-GB" sz="1200" dirty="0" smtClean="0">
                <a:solidFill>
                  <a:srgbClr val="002060"/>
                </a:solidFill>
              </a:rPr>
              <a:t>2500w data analysis (70%) 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174491" y="1388382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860455" y="1397434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2618843" y="1397434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3304807" y="1406486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758258" y="1397434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5444222" y="1406486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236778" y="1388382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6922742" y="1397434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687006" y="1388382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8372970" y="1397434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9065390" y="1388382"/>
            <a:ext cx="496367" cy="982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S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0082223" y="2784820"/>
            <a:ext cx="1173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January</a:t>
            </a:r>
            <a:endParaRPr lang="en-GB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2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88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Varga-Atkins, Tunde</dc:creator>
  <cp:lastModifiedBy>Varga-Atkins, Tunde</cp:lastModifiedBy>
  <cp:revision>21</cp:revision>
  <dcterms:created xsi:type="dcterms:W3CDTF">2018-09-03T11:56:49Z</dcterms:created>
  <dcterms:modified xsi:type="dcterms:W3CDTF">2018-09-04T11:58:35Z</dcterms:modified>
</cp:coreProperties>
</file>