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71"/>
    <p:restoredTop sz="96327"/>
  </p:normalViewPr>
  <p:slideViewPr>
    <p:cSldViewPr snapToGrid="0">
      <p:cViewPr>
        <p:scale>
          <a:sx n="60" d="100"/>
          <a:sy n="60" d="100"/>
        </p:scale>
        <p:origin x="-3000"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DD350-0A8F-824E-9C49-41B7FA304A36}" type="datetimeFigureOut">
              <a:rPr lang="en-US" smtClean="0"/>
              <a:t>9/12/23</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5EE51-4270-F040-9A19-612C83E85338}" type="slidenum">
              <a:rPr lang="en-US" smtClean="0"/>
              <a:t>‹#›</a:t>
            </a:fld>
            <a:endParaRPr lang="en-US"/>
          </a:p>
        </p:txBody>
      </p:sp>
    </p:spTree>
    <p:extLst>
      <p:ext uri="{BB962C8B-B14F-4D97-AF65-F5344CB8AC3E}">
        <p14:creationId xmlns:p14="http://schemas.microsoft.com/office/powerpoint/2010/main" val="3777340268"/>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GB"/>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3BF6670-78AC-BF4D-8128-3BDDE495E9EB}"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15041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BF6670-78AC-BF4D-8128-3BDDE495E9EB}"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79222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BF6670-78AC-BF4D-8128-3BDDE495E9EB}"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276137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BF6670-78AC-BF4D-8128-3BDDE495E9EB}"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33255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GB"/>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BF6670-78AC-BF4D-8128-3BDDE495E9EB}"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48723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BF6670-78AC-BF4D-8128-3BDDE495E9EB}" type="datetimeFigureOut">
              <a:rPr lang="en-US" smtClean="0"/>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297481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3BF6670-78AC-BF4D-8128-3BDDE495E9EB}" type="datetimeFigureOut">
              <a:rPr lang="en-US" smtClean="0"/>
              <a:t>9/12/23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322454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3BF6670-78AC-BF4D-8128-3BDDE495E9EB}" type="datetimeFigureOut">
              <a:rPr lang="en-US" smtClean="0"/>
              <a:t>9/12/23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13616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F6670-78AC-BF4D-8128-3BDDE495E9EB}" type="datetimeFigureOut">
              <a:rPr lang="en-US" smtClean="0"/>
              <a:t>9/12/23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78642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GB"/>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93BF6670-78AC-BF4D-8128-3BDDE495E9EB}" type="datetimeFigureOut">
              <a:rPr lang="en-US" smtClean="0"/>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409989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GB"/>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GB"/>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93BF6670-78AC-BF4D-8128-3BDDE495E9EB}" type="datetimeFigureOut">
              <a:rPr lang="en-US" smtClean="0"/>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57047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93BF6670-78AC-BF4D-8128-3BDDE495E9EB}" type="datetimeFigureOut">
              <a:rPr lang="en-US" smtClean="0"/>
              <a:t>9/12/23</a:t>
            </a:fld>
            <a:endParaRPr lang="en-US"/>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7ACFDA97-348E-2942-A324-3605F2419DE2}" type="slidenum">
              <a:rPr lang="en-US" smtClean="0"/>
              <a:t>‹#›</a:t>
            </a:fld>
            <a:endParaRPr lang="en-US"/>
          </a:p>
        </p:txBody>
      </p:sp>
    </p:spTree>
    <p:extLst>
      <p:ext uri="{BB962C8B-B14F-4D97-AF65-F5344CB8AC3E}">
        <p14:creationId xmlns:p14="http://schemas.microsoft.com/office/powerpoint/2010/main" val="2139601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F7AB245-E15D-AE84-B9F6-3BBDD4EE4361}"/>
              </a:ext>
            </a:extLst>
          </p:cNvPr>
          <p:cNvSpPr txBox="1"/>
          <p:nvPr/>
        </p:nvSpPr>
        <p:spPr>
          <a:xfrm>
            <a:off x="12712658" y="20895179"/>
            <a:ext cx="18561498" cy="9248686"/>
          </a:xfrm>
          <a:prstGeom prst="rect">
            <a:avLst/>
          </a:prstGeom>
          <a:noFill/>
          <a:ln>
            <a:solidFill>
              <a:schemeClr val="tx2"/>
            </a:solidFill>
          </a:ln>
        </p:spPr>
        <p:txBody>
          <a:bodyPr wrap="square" rtlCol="0">
            <a:spAutoFit/>
          </a:bodyPr>
          <a:lstStyle/>
          <a:p>
            <a:pPr marL="742950" indent="-742950">
              <a:buFont typeface="+mj-lt"/>
              <a:buAutoNum type="arabicPeriod" startAt="3"/>
            </a:pPr>
            <a:r>
              <a:rPr lang="en-US" sz="4000" b="1" u="sng" dirty="0"/>
              <a:t>Pharmacodynamics of combination therapy</a:t>
            </a:r>
          </a:p>
          <a:p>
            <a:pPr algn="just"/>
            <a:r>
              <a:rPr lang="en-US" sz="3200" dirty="0"/>
              <a:t>A further cohort </a:t>
            </a:r>
            <a:r>
              <a:rPr lang="en-GB" sz="3200" kern="0" dirty="0">
                <a:effectLst/>
                <a:ea typeface="Calibri" panose="020F0502020204030204" pitchFamily="34" charset="0"/>
                <a:cs typeface="Arial" panose="020B0604020202020204" pitchFamily="34" charset="0"/>
              </a:rPr>
              <a:t>of rabbits received amikacin 3.33mg/kg q8h </a:t>
            </a:r>
            <a:r>
              <a:rPr lang="en-GB" sz="3200" kern="0" dirty="0" err="1">
                <a:effectLst/>
                <a:ea typeface="Calibri" panose="020F0502020204030204" pitchFamily="34" charset="0"/>
                <a:cs typeface="Arial" panose="020B0604020202020204" pitchFamily="34" charset="0"/>
              </a:rPr>
              <a:t>i.v.</a:t>
            </a:r>
            <a:r>
              <a:rPr lang="en-GB" sz="3200" kern="0" dirty="0">
                <a:effectLst/>
                <a:ea typeface="Calibri" panose="020F0502020204030204" pitchFamily="34" charset="0"/>
                <a:cs typeface="Arial" panose="020B0604020202020204" pitchFamily="34" charset="0"/>
              </a:rPr>
              <a:t> or 5mg/kg </a:t>
            </a:r>
            <a:r>
              <a:rPr lang="en-GB" sz="3200" kern="0" dirty="0" err="1">
                <a:effectLst/>
                <a:ea typeface="Calibri" panose="020F0502020204030204" pitchFamily="34" charset="0"/>
                <a:cs typeface="Arial" panose="020B0604020202020204" pitchFamily="34" charset="0"/>
              </a:rPr>
              <a:t>i.v.</a:t>
            </a:r>
            <a:r>
              <a:rPr lang="en-GB" sz="3200" kern="0" dirty="0">
                <a:effectLst/>
                <a:ea typeface="Calibri" panose="020F0502020204030204" pitchFamily="34" charset="0"/>
                <a:cs typeface="Arial" panose="020B0604020202020204" pitchFamily="34" charset="0"/>
              </a:rPr>
              <a:t> q8h in combination with meropenem 5mg/kg </a:t>
            </a:r>
            <a:r>
              <a:rPr lang="en-GB" sz="3200" kern="0" dirty="0" err="1">
                <a:effectLst/>
                <a:ea typeface="Calibri" panose="020F0502020204030204" pitchFamily="34" charset="0"/>
                <a:cs typeface="Arial" panose="020B0604020202020204" pitchFamily="34" charset="0"/>
              </a:rPr>
              <a:t>s.c.</a:t>
            </a:r>
            <a:r>
              <a:rPr lang="en-GB" sz="3200" kern="0" dirty="0">
                <a:effectLst/>
                <a:ea typeface="Calibri" panose="020F0502020204030204" pitchFamily="34" charset="0"/>
                <a:cs typeface="Arial" panose="020B0604020202020204" pitchFamily="34" charset="0"/>
              </a:rPr>
              <a:t> q8h. Although this had minimal additional effect on the total bacterial population, the emergence of a meropenem-resistant population was suppressed compared to monotherapy</a:t>
            </a:r>
            <a:endParaRPr lang="en-GB" sz="3200" b="1" i="0" dirty="0">
              <a:solidFill>
                <a:srgbClr val="000000"/>
              </a:solidFill>
              <a:effectLst/>
            </a:endParaRPr>
          </a:p>
          <a:p>
            <a:pPr algn="just"/>
            <a:endParaRPr lang="en-GB" sz="3200" b="1" dirty="0">
              <a:solidFill>
                <a:srgbClr val="000000"/>
              </a:solidFill>
            </a:endParaRPr>
          </a:p>
          <a:p>
            <a:endParaRPr lang="en-GB" sz="3200" b="1" i="0" dirty="0">
              <a:solidFill>
                <a:srgbClr val="000000"/>
              </a:solidFill>
              <a:effectLst/>
            </a:endParaRPr>
          </a:p>
          <a:p>
            <a:endParaRPr lang="en-GB" sz="3200" b="1" dirty="0">
              <a:solidFill>
                <a:srgbClr val="000000"/>
              </a:solidFill>
            </a:endParaRPr>
          </a:p>
          <a:p>
            <a:endParaRPr lang="en-GB" sz="3200" b="1" i="0" dirty="0">
              <a:solidFill>
                <a:srgbClr val="000000"/>
              </a:solidFill>
              <a:effectLst/>
            </a:endParaRPr>
          </a:p>
          <a:p>
            <a:endParaRPr lang="en-GB" sz="3200" b="1" dirty="0">
              <a:solidFill>
                <a:srgbClr val="000000"/>
              </a:solidFill>
            </a:endParaRPr>
          </a:p>
          <a:p>
            <a:endParaRPr lang="en-GB" sz="3200" b="1" i="0" dirty="0">
              <a:solidFill>
                <a:srgbClr val="000000"/>
              </a:solidFill>
              <a:effectLst/>
            </a:endParaRPr>
          </a:p>
          <a:p>
            <a:endParaRPr lang="en-GB" sz="3200" b="1" dirty="0">
              <a:solidFill>
                <a:srgbClr val="000000"/>
              </a:solidFill>
            </a:endParaRPr>
          </a:p>
          <a:p>
            <a:endParaRPr lang="en-GB" sz="3200" b="1" i="0" dirty="0">
              <a:solidFill>
                <a:srgbClr val="000000"/>
              </a:solidFill>
              <a:effectLst/>
            </a:endParaRPr>
          </a:p>
          <a:p>
            <a:endParaRPr lang="en-GB" sz="800" b="1" dirty="0">
              <a:solidFill>
                <a:srgbClr val="000000"/>
              </a:solidFill>
            </a:endParaRPr>
          </a:p>
          <a:p>
            <a:endParaRPr lang="en-GB" sz="800" b="1" i="0" dirty="0">
              <a:solidFill>
                <a:srgbClr val="000000"/>
              </a:solidFill>
              <a:effectLst/>
            </a:endParaRPr>
          </a:p>
          <a:p>
            <a:endParaRPr lang="en-GB" sz="3200" b="1" dirty="0">
              <a:solidFill>
                <a:srgbClr val="000000"/>
              </a:solidFill>
            </a:endParaRPr>
          </a:p>
          <a:p>
            <a:pPr algn="just"/>
            <a:r>
              <a:rPr lang="en-GB" sz="3100" b="1" i="0" dirty="0">
                <a:solidFill>
                  <a:srgbClr val="000000"/>
                </a:solidFill>
                <a:effectLst/>
              </a:rPr>
              <a:t>Figure 4 </a:t>
            </a:r>
            <a:r>
              <a:rPr lang="en-GB" sz="3100" b="0" i="0" dirty="0">
                <a:solidFill>
                  <a:srgbClr val="000000"/>
                </a:solidFill>
                <a:effectLst/>
              </a:rPr>
              <a:t>–Pharmacodynamics of meropenem 5mg/kg q8h </a:t>
            </a:r>
            <a:r>
              <a:rPr lang="en-GB" sz="3100" b="0" i="0" dirty="0" err="1">
                <a:solidFill>
                  <a:srgbClr val="000000"/>
                </a:solidFill>
                <a:effectLst/>
              </a:rPr>
              <a:t>s.c.</a:t>
            </a:r>
            <a:r>
              <a:rPr lang="en-GB" sz="3100" b="0" i="0" dirty="0">
                <a:solidFill>
                  <a:srgbClr val="000000"/>
                </a:solidFill>
                <a:effectLst/>
              </a:rPr>
              <a:t> as monotherapy (A) or in combination with amikacin 3.33 mg/kg q8h </a:t>
            </a:r>
            <a:r>
              <a:rPr lang="en-GB" sz="3100" b="0" i="0" dirty="0" err="1">
                <a:solidFill>
                  <a:srgbClr val="000000"/>
                </a:solidFill>
                <a:effectLst/>
              </a:rPr>
              <a:t>i.v.</a:t>
            </a:r>
            <a:r>
              <a:rPr lang="en-GB" sz="3100" b="0" i="0" dirty="0">
                <a:solidFill>
                  <a:srgbClr val="000000"/>
                </a:solidFill>
                <a:effectLst/>
              </a:rPr>
              <a:t>; (B) or 5 mg/kg q8h </a:t>
            </a:r>
            <a:r>
              <a:rPr lang="en-GB" sz="3100" b="0" i="0" dirty="0" err="1">
                <a:solidFill>
                  <a:srgbClr val="000000"/>
                </a:solidFill>
                <a:effectLst/>
              </a:rPr>
              <a:t>i.v.</a:t>
            </a:r>
            <a:r>
              <a:rPr lang="en-GB" sz="3100" b="0" i="0" dirty="0">
                <a:solidFill>
                  <a:srgbClr val="000000"/>
                </a:solidFill>
                <a:effectLst/>
              </a:rPr>
              <a:t>; and (C), assessed using the bacterial density in lung tissue. Filled circles depict total bacterial counts; open squares depict resistant bacterial counts. Treatment was initiated at 24h post inoculation. The solid black lines are LOWESS curves fitted to the total and resistant bacterial densities in each cohort of rabbits. The dashed line indicates the limit of detection. </a:t>
            </a:r>
            <a:endParaRPr lang="en-US" sz="3100" b="1" u="sng" dirty="0"/>
          </a:p>
        </p:txBody>
      </p:sp>
      <p:sp>
        <p:nvSpPr>
          <p:cNvPr id="3" name="TextBox 2">
            <a:extLst>
              <a:ext uri="{FF2B5EF4-FFF2-40B4-BE49-F238E27FC236}">
                <a16:creationId xmlns:a16="http://schemas.microsoft.com/office/drawing/2014/main" id="{B0639BC6-8AFF-4362-ADE9-46E46A1B491D}"/>
              </a:ext>
            </a:extLst>
          </p:cNvPr>
          <p:cNvSpPr txBox="1"/>
          <p:nvPr/>
        </p:nvSpPr>
        <p:spPr>
          <a:xfrm>
            <a:off x="301284" y="300625"/>
            <a:ext cx="42201193" cy="3077766"/>
          </a:xfrm>
          <a:prstGeom prst="rect">
            <a:avLst/>
          </a:prstGeom>
          <a:solidFill>
            <a:schemeClr val="tx2"/>
          </a:solidFill>
        </p:spPr>
        <p:txBody>
          <a:bodyPr wrap="square">
            <a:spAutoFit/>
          </a:bodyPr>
          <a:lstStyle/>
          <a:p>
            <a:pPr algn="ctr"/>
            <a:r>
              <a:rPr lang="en-GB" sz="8000" b="1" dirty="0">
                <a:solidFill>
                  <a:srgbClr val="FFC000"/>
                </a:solidFill>
                <a:effectLst/>
                <a:ea typeface="Calibri" panose="020F0502020204030204" pitchFamily="34" charset="0"/>
                <a:cs typeface="Times New Roman" panose="02020603050405020304" pitchFamily="18" charset="0"/>
              </a:rPr>
              <a:t>Development of a Rabbit Model of Nosocomial Pneumonia to Combat Emergence of Resistance</a:t>
            </a:r>
          </a:p>
          <a:p>
            <a:pPr algn="ctr"/>
            <a:r>
              <a:rPr lang="en-GB" sz="4000" b="1" baseline="30000" dirty="0">
                <a:solidFill>
                  <a:srgbClr val="FFC000"/>
                </a:solidFill>
                <a:effectLst/>
                <a:ea typeface="Calibri" panose="020F0502020204030204" pitchFamily="34" charset="0"/>
                <a:cs typeface="Times New Roman" panose="02020603050405020304" pitchFamily="18" charset="0"/>
              </a:rPr>
              <a:t>1</a:t>
            </a:r>
            <a:r>
              <a:rPr lang="en-GB" sz="4000" b="1" dirty="0">
                <a:solidFill>
                  <a:srgbClr val="FFC000"/>
                </a:solidFill>
                <a:effectLst/>
                <a:ea typeface="Calibri" panose="020F0502020204030204" pitchFamily="34" charset="0"/>
                <a:cs typeface="Times New Roman" panose="02020603050405020304" pitchFamily="18" charset="0"/>
              </a:rPr>
              <a:t>N Farrington, </a:t>
            </a:r>
            <a:r>
              <a:rPr lang="en-GB" sz="4000" baseline="30000" dirty="0">
                <a:solidFill>
                  <a:srgbClr val="FFC000"/>
                </a:solidFill>
                <a:effectLst/>
                <a:ea typeface="Calibri" panose="020F0502020204030204" pitchFamily="34" charset="0"/>
                <a:cs typeface="Times New Roman" panose="02020603050405020304" pitchFamily="18" charset="0"/>
              </a:rPr>
              <a:t>1</a:t>
            </a:r>
            <a:r>
              <a:rPr lang="en-GB" sz="4000" dirty="0">
                <a:solidFill>
                  <a:srgbClr val="FFC000"/>
                </a:solidFill>
                <a:effectLst/>
                <a:ea typeface="Calibri" panose="020F0502020204030204" pitchFamily="34" charset="0"/>
                <a:cs typeface="Times New Roman" panose="02020603050405020304" pitchFamily="18" charset="0"/>
              </a:rPr>
              <a:t>C Darlow, </a:t>
            </a:r>
            <a:r>
              <a:rPr lang="en-GB" sz="4000" baseline="30000" dirty="0">
                <a:solidFill>
                  <a:srgbClr val="FFC000"/>
                </a:solidFill>
                <a:effectLst/>
                <a:ea typeface="Calibri" panose="020F0502020204030204" pitchFamily="34" charset="0"/>
                <a:cs typeface="Times New Roman" panose="02020603050405020304" pitchFamily="18" charset="0"/>
              </a:rPr>
              <a:t>1 </a:t>
            </a:r>
            <a:r>
              <a:rPr lang="en-GB" sz="4000" dirty="0">
                <a:solidFill>
                  <a:srgbClr val="FFC000"/>
                </a:solidFill>
                <a:effectLst/>
                <a:ea typeface="Calibri" panose="020F0502020204030204" pitchFamily="34" charset="0"/>
                <a:cs typeface="Times New Roman" panose="02020603050405020304" pitchFamily="18" charset="0"/>
              </a:rPr>
              <a:t>V Dubey, </a:t>
            </a:r>
            <a:r>
              <a:rPr lang="en-GB" sz="4000" baseline="30000" dirty="0">
                <a:solidFill>
                  <a:srgbClr val="FFC000"/>
                </a:solidFill>
                <a:effectLst/>
                <a:ea typeface="Calibri" panose="020F0502020204030204" pitchFamily="34" charset="0"/>
                <a:cs typeface="Times New Roman" panose="02020603050405020304" pitchFamily="18" charset="0"/>
              </a:rPr>
              <a:t>1</a:t>
            </a:r>
            <a:r>
              <a:rPr lang="en-GB" sz="4000" dirty="0">
                <a:solidFill>
                  <a:srgbClr val="FFC000"/>
                </a:solidFill>
                <a:effectLst/>
                <a:ea typeface="Calibri" panose="020F0502020204030204" pitchFamily="34" charset="0"/>
                <a:cs typeface="Times New Roman" panose="02020603050405020304" pitchFamily="18" charset="0"/>
              </a:rPr>
              <a:t>A Johnson, </a:t>
            </a:r>
            <a:r>
              <a:rPr lang="en-GB" sz="4000" baseline="30000" dirty="0">
                <a:solidFill>
                  <a:srgbClr val="FFC000"/>
                </a:solidFill>
                <a:effectLst/>
                <a:ea typeface="Calibri" panose="020F0502020204030204" pitchFamily="34" charset="0"/>
                <a:cs typeface="Times New Roman" panose="02020603050405020304" pitchFamily="18" charset="0"/>
              </a:rPr>
              <a:t>1</a:t>
            </a:r>
            <a:r>
              <a:rPr lang="en-GB" sz="4000" dirty="0">
                <a:solidFill>
                  <a:srgbClr val="FFC000"/>
                </a:solidFill>
                <a:effectLst/>
                <a:ea typeface="Calibri" panose="020F0502020204030204" pitchFamily="34" charset="0"/>
                <a:cs typeface="Times New Roman" panose="02020603050405020304" pitchFamily="18" charset="0"/>
              </a:rPr>
              <a:t>I Horner, </a:t>
            </a:r>
            <a:r>
              <a:rPr lang="en-GB" sz="4000" baseline="30000" dirty="0">
                <a:solidFill>
                  <a:srgbClr val="FFC000"/>
                </a:solidFill>
                <a:effectLst/>
                <a:ea typeface="Calibri" panose="020F0502020204030204" pitchFamily="34" charset="0"/>
                <a:cs typeface="Times New Roman" panose="02020603050405020304" pitchFamily="18" charset="0"/>
              </a:rPr>
              <a:t>1</a:t>
            </a:r>
            <a:r>
              <a:rPr lang="en-GB" sz="4000" dirty="0">
                <a:solidFill>
                  <a:srgbClr val="FFC000"/>
                </a:solidFill>
                <a:effectLst/>
                <a:ea typeface="Calibri" panose="020F0502020204030204" pitchFamily="34" charset="0"/>
                <a:cs typeface="Times New Roman" panose="02020603050405020304" pitchFamily="18" charset="0"/>
              </a:rPr>
              <a:t>A Stevenson, </a:t>
            </a:r>
            <a:r>
              <a:rPr lang="en-GB" sz="4000" baseline="30000" dirty="0">
                <a:solidFill>
                  <a:srgbClr val="FFC000"/>
                </a:solidFill>
                <a:effectLst/>
                <a:ea typeface="Calibri" panose="020F0502020204030204" pitchFamily="34" charset="0"/>
                <a:cs typeface="Times New Roman" panose="02020603050405020304" pitchFamily="18" charset="0"/>
              </a:rPr>
              <a:t>2</a:t>
            </a:r>
            <a:r>
              <a:rPr lang="en-GB" sz="4000" dirty="0">
                <a:solidFill>
                  <a:srgbClr val="FFC000"/>
                </a:solidFill>
                <a:effectLst/>
                <a:ea typeface="Calibri" panose="020F0502020204030204" pitchFamily="34" charset="0"/>
                <a:cs typeface="Times New Roman" panose="02020603050405020304" pitchFamily="18" charset="0"/>
              </a:rPr>
              <a:t>J Swartz, </a:t>
            </a:r>
            <a:r>
              <a:rPr lang="en-GB" sz="4000" baseline="30000" dirty="0">
                <a:solidFill>
                  <a:srgbClr val="FFC000"/>
                </a:solidFill>
                <a:effectLst/>
                <a:ea typeface="Calibri" panose="020F0502020204030204" pitchFamily="34" charset="0"/>
                <a:cs typeface="Times New Roman" panose="02020603050405020304" pitchFamily="18" charset="0"/>
              </a:rPr>
              <a:t>1</a:t>
            </a:r>
            <a:r>
              <a:rPr lang="en-GB" sz="4000" dirty="0">
                <a:solidFill>
                  <a:srgbClr val="FFC000"/>
                </a:solidFill>
                <a:effectLst/>
                <a:ea typeface="Calibri" panose="020F0502020204030204" pitchFamily="34" charset="0"/>
                <a:cs typeface="Times New Roman" panose="02020603050405020304" pitchFamily="18" charset="0"/>
              </a:rPr>
              <a:t>J Unsworth, </a:t>
            </a:r>
            <a:r>
              <a:rPr lang="en-GB" sz="4000" baseline="30000" dirty="0">
                <a:solidFill>
                  <a:srgbClr val="FFC000"/>
                </a:solidFill>
                <a:effectLst/>
                <a:ea typeface="Calibri" panose="020F0502020204030204" pitchFamily="34" charset="0"/>
                <a:cs typeface="Times New Roman" panose="02020603050405020304" pitchFamily="18" charset="0"/>
              </a:rPr>
              <a:t>1</a:t>
            </a:r>
            <a:r>
              <a:rPr lang="en-GB" sz="4000" dirty="0">
                <a:solidFill>
                  <a:srgbClr val="FFC000"/>
                </a:solidFill>
                <a:effectLst/>
                <a:ea typeface="Calibri" panose="020F0502020204030204" pitchFamily="34" charset="0"/>
                <a:cs typeface="Times New Roman" panose="02020603050405020304" pitchFamily="18" charset="0"/>
              </a:rPr>
              <a:t>W Hope</a:t>
            </a:r>
          </a:p>
          <a:p>
            <a:pPr algn="ctr"/>
            <a:r>
              <a:rPr lang="en-US" sz="2800" b="1" baseline="30000" dirty="0">
                <a:solidFill>
                  <a:srgbClr val="FFC000"/>
                </a:solidFill>
              </a:rPr>
              <a:t>1</a:t>
            </a:r>
            <a:r>
              <a:rPr lang="en-US" sz="2800" b="1" dirty="0">
                <a:solidFill>
                  <a:srgbClr val="FFC000"/>
                </a:solidFill>
              </a:rPr>
              <a:t>Antimicrobial Pharmacodynamics and Therapeutics, University of Liverpool, UK</a:t>
            </a:r>
          </a:p>
          <a:p>
            <a:pPr algn="ctr"/>
            <a:r>
              <a:rPr lang="en-GB" sz="2800" b="1" baseline="30000" dirty="0">
                <a:solidFill>
                  <a:srgbClr val="FFC000"/>
                </a:solidFill>
                <a:effectLst/>
                <a:ea typeface="Calibri" panose="020F0502020204030204" pitchFamily="34" charset="0"/>
                <a:cs typeface="Times New Roman" panose="02020603050405020304" pitchFamily="18" charset="0"/>
              </a:rPr>
              <a:t>2</a:t>
            </a:r>
            <a:r>
              <a:rPr lang="en-GB" sz="2800" b="1" dirty="0">
                <a:solidFill>
                  <a:srgbClr val="FFC000"/>
                </a:solidFill>
                <a:effectLst/>
                <a:ea typeface="Calibri" panose="020F0502020204030204" pitchFamily="34" charset="0"/>
                <a:cs typeface="Times New Roman" panose="02020603050405020304" pitchFamily="18" charset="0"/>
              </a:rPr>
              <a:t>Charles River Laboratories, Reno, NV, USA</a:t>
            </a:r>
            <a:endParaRPr lang="en-GB" sz="4000" dirty="0">
              <a:solidFill>
                <a:srgbClr val="FFC000"/>
              </a:solidFill>
              <a:effectLst/>
              <a:ea typeface="Calibri" panose="020F0502020204030204" pitchFamily="34" charset="0"/>
              <a:cs typeface="Times New Roman" panose="02020603050405020304" pitchFamily="18" charset="0"/>
            </a:endParaRPr>
          </a:p>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C41F9EB-6914-DA3C-3EAD-C42560AE6BEA}"/>
              </a:ext>
            </a:extLst>
          </p:cNvPr>
          <p:cNvSpPr>
            <a:spLocks/>
          </p:cNvSpPr>
          <p:nvPr/>
        </p:nvSpPr>
        <p:spPr>
          <a:xfrm>
            <a:off x="185667" y="3831587"/>
            <a:ext cx="15911703" cy="68611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US" sz="3600" b="1" spc="213" dirty="0">
                <a:solidFill>
                  <a:srgbClr val="FFC000"/>
                </a:solidFill>
              </a:rPr>
              <a:t>INTRODUCTION</a:t>
            </a:r>
          </a:p>
        </p:txBody>
      </p:sp>
      <p:pic>
        <p:nvPicPr>
          <p:cNvPr id="5" name="Picture 4">
            <a:extLst>
              <a:ext uri="{FF2B5EF4-FFF2-40B4-BE49-F238E27FC236}">
                <a16:creationId xmlns:a16="http://schemas.microsoft.com/office/drawing/2014/main" id="{E0B4733E-7125-3DD9-14E9-D6FE81348041}"/>
              </a:ext>
            </a:extLst>
          </p:cNvPr>
          <p:cNvPicPr>
            <a:picLocks noChangeAspect="1"/>
          </p:cNvPicPr>
          <p:nvPr/>
        </p:nvPicPr>
        <p:blipFill>
          <a:blip r:embed="rId2"/>
          <a:stretch>
            <a:fillRect/>
          </a:stretch>
        </p:blipFill>
        <p:spPr>
          <a:xfrm>
            <a:off x="621095" y="1832084"/>
            <a:ext cx="8910208" cy="1353405"/>
          </a:xfrm>
          <a:prstGeom prst="rect">
            <a:avLst/>
          </a:prstGeom>
        </p:spPr>
      </p:pic>
      <p:cxnSp>
        <p:nvCxnSpPr>
          <p:cNvPr id="7" name="Straight Connector 6">
            <a:extLst>
              <a:ext uri="{FF2B5EF4-FFF2-40B4-BE49-F238E27FC236}">
                <a16:creationId xmlns:a16="http://schemas.microsoft.com/office/drawing/2014/main" id="{3781806A-9D85-4259-6479-0E8199BB1FE7}"/>
              </a:ext>
            </a:extLst>
          </p:cNvPr>
          <p:cNvCxnSpPr/>
          <p:nvPr/>
        </p:nvCxnSpPr>
        <p:spPr>
          <a:xfrm>
            <a:off x="0" y="3624069"/>
            <a:ext cx="42803763"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AFBAA3FA-F490-B757-64D6-9FE910BD2794}"/>
              </a:ext>
            </a:extLst>
          </p:cNvPr>
          <p:cNvSpPr txBox="1"/>
          <p:nvPr/>
        </p:nvSpPr>
        <p:spPr>
          <a:xfrm>
            <a:off x="185667" y="4725219"/>
            <a:ext cx="15911704" cy="4216539"/>
          </a:xfrm>
          <a:prstGeom prst="rect">
            <a:avLst/>
          </a:prstGeom>
          <a:noFill/>
          <a:ln>
            <a:solidFill>
              <a:schemeClr val="tx2"/>
            </a:solidFill>
          </a:ln>
        </p:spPr>
        <p:txBody>
          <a:bodyPr wrap="square">
            <a:spAutoFit/>
          </a:bodyPr>
          <a:lstStyle/>
          <a:p>
            <a:pPr algn="just"/>
            <a:r>
              <a:rPr lang="en-GB" sz="3200" kern="0" dirty="0">
                <a:effectLst/>
                <a:ea typeface="Calibri" panose="020F0502020204030204" pitchFamily="34" charset="0"/>
                <a:cs typeface="Arial" panose="020B0604020202020204" pitchFamily="34" charset="0"/>
              </a:rPr>
              <a:t>Nosocomial/Hospital acquired pneumonia (HAP) is a leading cause of morbidity and mortality, commonly caused by </a:t>
            </a:r>
            <a:r>
              <a:rPr lang="en-GB" sz="3200" i="1" kern="0" dirty="0">
                <a:effectLst/>
                <a:ea typeface="Calibri" panose="020F0502020204030204" pitchFamily="34" charset="0"/>
                <a:cs typeface="Arial" panose="020B0604020202020204" pitchFamily="34" charset="0"/>
              </a:rPr>
              <a:t>Pseudomonas aeruginosa </a:t>
            </a:r>
            <a:r>
              <a:rPr lang="en-GB" sz="3200" kern="0" dirty="0">
                <a:effectLst/>
                <a:ea typeface="Calibri" panose="020F0502020204030204" pitchFamily="34" charset="0"/>
                <a:cs typeface="Arial" panose="020B0604020202020204" pitchFamily="34" charset="0"/>
              </a:rPr>
              <a:t>with</a:t>
            </a:r>
            <a:r>
              <a:rPr lang="en-GB" sz="3200" dirty="0">
                <a:effectLst/>
              </a:rPr>
              <a:t> </a:t>
            </a:r>
            <a:r>
              <a:rPr lang="en-GB" sz="3000" dirty="0">
                <a:effectLst/>
                <a:ea typeface="Calibri" panose="020F0502020204030204" pitchFamily="34" charset="0"/>
                <a:cs typeface="Times New Roman" panose="02020603050405020304" pitchFamily="18" charset="0"/>
              </a:rPr>
              <a:t>relatively few active antibiotics available for treatment. </a:t>
            </a:r>
            <a:r>
              <a:rPr lang="en-GB" sz="3200" kern="0" dirty="0">
                <a:effectLst/>
                <a:ea typeface="Calibri" panose="020F0502020204030204" pitchFamily="34" charset="0"/>
                <a:cs typeface="Arial" panose="020B0604020202020204" pitchFamily="34" charset="0"/>
              </a:rPr>
              <a:t>Meropenem is a commonly used therapeutic agent, although emergent resistance occurs during treatment. </a:t>
            </a:r>
          </a:p>
          <a:p>
            <a:pPr algn="just"/>
            <a:endParaRPr lang="en-GB" sz="2000" kern="0" dirty="0">
              <a:ea typeface="Calibri" panose="020F0502020204030204" pitchFamily="34" charset="0"/>
              <a:cs typeface="Arial" panose="020B0604020202020204" pitchFamily="34" charset="0"/>
            </a:endParaRPr>
          </a:p>
          <a:p>
            <a:pPr algn="just"/>
            <a:r>
              <a:rPr lang="en-GB" sz="3000" dirty="0">
                <a:effectLst/>
                <a:ea typeface="Calibri" panose="020F0502020204030204" pitchFamily="34" charset="0"/>
                <a:cs typeface="Times New Roman" panose="02020603050405020304" pitchFamily="18" charset="0"/>
              </a:rPr>
              <a:t>Current model systems used for developing new antimicrobials for pneumonia have several limitations.  Here, we describe a new rabbit pneumonia model allowing antibacterial activity and the emergence of resistance to occur. We used this model to characterise the pharmacokinetics and pharmacodynamics of meropenem alone and in combination with amikacin.</a:t>
            </a:r>
          </a:p>
        </p:txBody>
      </p:sp>
      <p:sp>
        <p:nvSpPr>
          <p:cNvPr id="10" name="Rectangle 9">
            <a:extLst>
              <a:ext uri="{FF2B5EF4-FFF2-40B4-BE49-F238E27FC236}">
                <a16:creationId xmlns:a16="http://schemas.microsoft.com/office/drawing/2014/main" id="{EA3B0E9C-D9C9-4F19-25D2-BF91FD4B436A}"/>
              </a:ext>
            </a:extLst>
          </p:cNvPr>
          <p:cNvSpPr/>
          <p:nvPr/>
        </p:nvSpPr>
        <p:spPr>
          <a:xfrm>
            <a:off x="16289851" y="3831588"/>
            <a:ext cx="26212626" cy="6979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US" sz="3600" b="1" spc="213" dirty="0">
                <a:solidFill>
                  <a:srgbClr val="FFC000"/>
                </a:solidFill>
              </a:rPr>
              <a:t>METHODS</a:t>
            </a:r>
          </a:p>
        </p:txBody>
      </p:sp>
      <p:sp>
        <p:nvSpPr>
          <p:cNvPr id="12" name="TextBox 11">
            <a:extLst>
              <a:ext uri="{FF2B5EF4-FFF2-40B4-BE49-F238E27FC236}">
                <a16:creationId xmlns:a16="http://schemas.microsoft.com/office/drawing/2014/main" id="{4E893075-F0E7-DE35-5AAA-9647F039AE72}"/>
              </a:ext>
            </a:extLst>
          </p:cNvPr>
          <p:cNvSpPr txBox="1"/>
          <p:nvPr/>
        </p:nvSpPr>
        <p:spPr>
          <a:xfrm>
            <a:off x="16289851" y="4728319"/>
            <a:ext cx="26119473" cy="4247317"/>
          </a:xfrm>
          <a:prstGeom prst="rect">
            <a:avLst/>
          </a:prstGeom>
          <a:noFill/>
          <a:ln>
            <a:solidFill>
              <a:schemeClr val="tx2"/>
            </a:solidFill>
          </a:ln>
        </p:spPr>
        <p:txBody>
          <a:bodyPr wrap="square">
            <a:spAutoFit/>
          </a:bodyPr>
          <a:lstStyle/>
          <a:p>
            <a:pPr marL="457200" indent="-457200" algn="just">
              <a:buFont typeface="Arial" panose="020B0604020202020204" pitchFamily="34" charset="0"/>
              <a:buChar char="•"/>
            </a:pPr>
            <a:r>
              <a:rPr lang="en-GB" sz="3000" dirty="0">
                <a:effectLst/>
                <a:ea typeface="Calibri" panose="020F0502020204030204" pitchFamily="34" charset="0"/>
                <a:cs typeface="Times New Roman" panose="02020603050405020304" pitchFamily="18" charset="0"/>
              </a:rPr>
              <a:t>Challenge strain </a:t>
            </a:r>
            <a:r>
              <a:rPr lang="en-GB" sz="3000" i="1" dirty="0">
                <a:effectLst/>
                <a:ea typeface="Calibri" panose="020F0502020204030204" pitchFamily="34" charset="0"/>
                <a:cs typeface="Times New Roman" panose="02020603050405020304" pitchFamily="18" charset="0"/>
              </a:rPr>
              <a:t>P.aeruginosa ATCC 27853 </a:t>
            </a:r>
            <a:r>
              <a:rPr lang="en-GB" sz="3000" dirty="0">
                <a:effectLst/>
                <a:ea typeface="Calibri" panose="020F0502020204030204" pitchFamily="34" charset="0"/>
                <a:cs typeface="Times New Roman" panose="02020603050405020304" pitchFamily="18" charset="0"/>
              </a:rPr>
              <a:t>was used throughout</a:t>
            </a:r>
          </a:p>
          <a:p>
            <a:pPr marL="457200" indent="-457200" algn="just">
              <a:buFont typeface="Arial" panose="020B0604020202020204" pitchFamily="34" charset="0"/>
              <a:buChar char="•"/>
            </a:pPr>
            <a:r>
              <a:rPr lang="en-GB" sz="3000" dirty="0">
                <a:effectLst/>
                <a:ea typeface="Calibri" panose="020F0502020204030204" pitchFamily="34" charset="0"/>
                <a:cs typeface="Times New Roman" panose="02020603050405020304" pitchFamily="18" charset="0"/>
              </a:rPr>
              <a:t>A 96h experimental model of nosocomial pneumonia was developed in NZW rabbits, allowing a clinically relevant background immunosuppression and pathogenesis to be recapitulated.  </a:t>
            </a:r>
          </a:p>
          <a:p>
            <a:pPr marL="457200" indent="-457200" algn="just">
              <a:buFont typeface="Arial" panose="020B0604020202020204" pitchFamily="34" charset="0"/>
              <a:buChar char="•"/>
            </a:pPr>
            <a:r>
              <a:rPr lang="en-GB" sz="3000" dirty="0">
                <a:effectLst/>
                <a:ea typeface="Calibri" panose="020F0502020204030204" pitchFamily="34" charset="0"/>
                <a:cs typeface="Times New Roman" panose="02020603050405020304" pitchFamily="18" charset="0"/>
              </a:rPr>
              <a:t>Cytosar-U was administered daily as an immunosuppressant.  </a:t>
            </a:r>
            <a:r>
              <a:rPr lang="en-GB" sz="3000" i="1" dirty="0">
                <a:effectLst/>
                <a:ea typeface="Calibri" panose="020F0502020204030204" pitchFamily="34" charset="0"/>
                <a:cs typeface="Times New Roman" panose="02020603050405020304" pitchFamily="18" charset="0"/>
              </a:rPr>
              <a:t>P.aeruginosa</a:t>
            </a:r>
            <a:r>
              <a:rPr lang="en-GB" sz="3000" dirty="0">
                <a:effectLst/>
                <a:ea typeface="Calibri" panose="020F0502020204030204" pitchFamily="34" charset="0"/>
                <a:cs typeface="Times New Roman" panose="02020603050405020304" pitchFamily="18" charset="0"/>
              </a:rPr>
              <a:t> was inoculated intratracheally, resulting in a progressive bronchopneumonia, which was universally lethal beyond 96h without treatment.  </a:t>
            </a:r>
          </a:p>
          <a:p>
            <a:pPr marL="457200" indent="-457200" algn="just">
              <a:buFont typeface="Arial" panose="020B0604020202020204" pitchFamily="34" charset="0"/>
              <a:buChar char="•"/>
            </a:pPr>
            <a:r>
              <a:rPr lang="en-GB" sz="3000" dirty="0">
                <a:effectLst/>
                <a:ea typeface="Calibri" panose="020F0502020204030204" pitchFamily="34" charset="0"/>
                <a:cs typeface="Times New Roman" panose="02020603050405020304" pitchFamily="18" charset="0"/>
              </a:rPr>
              <a:t>Meropenem and/or amikacin were administered q8h parenterally starting 24h post infection.  Blood and lung samples were taken for PK and PD analysis respectively.</a:t>
            </a:r>
          </a:p>
          <a:p>
            <a:pPr marL="457200" indent="-457200" algn="just">
              <a:buFont typeface="Arial" panose="020B0604020202020204" pitchFamily="34" charset="0"/>
              <a:buChar char="•"/>
            </a:pPr>
            <a:r>
              <a:rPr lang="en-GB" sz="3000" dirty="0">
                <a:effectLst/>
                <a:ea typeface="Calibri" panose="020F0502020204030204" pitchFamily="34" charset="0"/>
                <a:cs typeface="Times New Roman" panose="02020603050405020304" pitchFamily="18" charset="0"/>
              </a:rPr>
              <a:t>A satellite study was performed to collect and fix lung samples for histopathological analysis.  </a:t>
            </a:r>
          </a:p>
          <a:p>
            <a:pPr marL="457200" indent="-457200" algn="just">
              <a:buFont typeface="Arial" panose="020B0604020202020204" pitchFamily="34" charset="0"/>
              <a:buChar char="•"/>
            </a:pPr>
            <a:r>
              <a:rPr lang="en-GB" sz="3000" dirty="0">
                <a:effectLst/>
                <a:ea typeface="Calibri" panose="020F0502020204030204" pitchFamily="34" charset="0"/>
                <a:cs typeface="Times New Roman" panose="02020603050405020304" pitchFamily="18" charset="0"/>
              </a:rPr>
              <a:t>A PK-PD mathematical model was fitted to the PK/PD data using Pmetrics.</a:t>
            </a:r>
          </a:p>
        </p:txBody>
      </p:sp>
      <p:sp>
        <p:nvSpPr>
          <p:cNvPr id="13" name="Rectangle 12">
            <a:extLst>
              <a:ext uri="{FF2B5EF4-FFF2-40B4-BE49-F238E27FC236}">
                <a16:creationId xmlns:a16="http://schemas.microsoft.com/office/drawing/2014/main" id="{EF6EB5DE-AEA9-8B0B-EDE4-AC506D93914D}"/>
              </a:ext>
            </a:extLst>
          </p:cNvPr>
          <p:cNvSpPr/>
          <p:nvPr/>
        </p:nvSpPr>
        <p:spPr>
          <a:xfrm>
            <a:off x="169374" y="9039210"/>
            <a:ext cx="42239950" cy="72196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US" sz="3600" b="1" spc="213" dirty="0">
                <a:solidFill>
                  <a:srgbClr val="FFC000"/>
                </a:solidFill>
              </a:rPr>
              <a:t>RESULTS</a:t>
            </a:r>
            <a:endParaRPr lang="en-US" sz="2104" b="1" spc="213" dirty="0">
              <a:solidFill>
                <a:srgbClr val="FFC000"/>
              </a:solidFill>
            </a:endParaRPr>
          </a:p>
        </p:txBody>
      </p:sp>
      <p:pic>
        <p:nvPicPr>
          <p:cNvPr id="14" name="Picture 13">
            <a:extLst>
              <a:ext uri="{FF2B5EF4-FFF2-40B4-BE49-F238E27FC236}">
                <a16:creationId xmlns:a16="http://schemas.microsoft.com/office/drawing/2014/main" id="{74915716-066E-C056-7FA2-CA3288D70B28}"/>
              </a:ext>
            </a:extLst>
          </p:cNvPr>
          <p:cNvPicPr>
            <a:picLocks noChangeAspect="1"/>
          </p:cNvPicPr>
          <p:nvPr/>
        </p:nvPicPr>
        <p:blipFill>
          <a:blip r:embed="rId3"/>
          <a:stretch>
            <a:fillRect/>
          </a:stretch>
        </p:blipFill>
        <p:spPr>
          <a:xfrm>
            <a:off x="185666" y="13089919"/>
            <a:ext cx="12233671" cy="12995881"/>
          </a:xfrm>
          <a:prstGeom prst="rect">
            <a:avLst/>
          </a:prstGeom>
        </p:spPr>
      </p:pic>
      <p:sp>
        <p:nvSpPr>
          <p:cNvPr id="16" name="Rectangle 15">
            <a:extLst>
              <a:ext uri="{FF2B5EF4-FFF2-40B4-BE49-F238E27FC236}">
                <a16:creationId xmlns:a16="http://schemas.microsoft.com/office/drawing/2014/main" id="{5E04E79B-2A2D-9B17-9A72-1FCB32F29326}"/>
              </a:ext>
            </a:extLst>
          </p:cNvPr>
          <p:cNvSpPr/>
          <p:nvPr/>
        </p:nvSpPr>
        <p:spPr>
          <a:xfrm>
            <a:off x="31558288" y="20797367"/>
            <a:ext cx="10851035" cy="53321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US" sz="3600" b="1" spc="213" dirty="0">
                <a:solidFill>
                  <a:srgbClr val="FFC000"/>
                </a:solidFill>
              </a:rPr>
              <a:t>Conclusions</a:t>
            </a:r>
          </a:p>
        </p:txBody>
      </p:sp>
      <p:sp>
        <p:nvSpPr>
          <p:cNvPr id="17" name="TextBox 16">
            <a:extLst>
              <a:ext uri="{FF2B5EF4-FFF2-40B4-BE49-F238E27FC236}">
                <a16:creationId xmlns:a16="http://schemas.microsoft.com/office/drawing/2014/main" id="{FC352185-A315-F74E-6CFC-9C9CC9A9B1B6}"/>
              </a:ext>
            </a:extLst>
          </p:cNvPr>
          <p:cNvSpPr txBox="1"/>
          <p:nvPr/>
        </p:nvSpPr>
        <p:spPr>
          <a:xfrm>
            <a:off x="12712658" y="10042113"/>
            <a:ext cx="29696666" cy="10572125"/>
          </a:xfrm>
          <a:prstGeom prst="rect">
            <a:avLst/>
          </a:prstGeom>
          <a:noFill/>
          <a:ln>
            <a:solidFill>
              <a:schemeClr val="tx2"/>
            </a:solidFill>
          </a:ln>
        </p:spPr>
        <p:txBody>
          <a:bodyPr wrap="square">
            <a:spAutoFit/>
          </a:bodyPr>
          <a:lstStyle/>
          <a:p>
            <a:endParaRPr lang="en-GB" sz="1200" b="1" kern="0" dirty="0">
              <a:effectLst/>
              <a:ea typeface="Calibri" panose="020F0502020204030204" pitchFamily="34" charset="0"/>
              <a:cs typeface="Arial" panose="020B0604020202020204" pitchFamily="34" charset="0"/>
            </a:endParaRPr>
          </a:p>
          <a:p>
            <a:pPr marL="514350" indent="-514350">
              <a:buFont typeface="+mj-lt"/>
              <a:buAutoNum type="arabicPeriod" startAt="2"/>
            </a:pPr>
            <a:r>
              <a:rPr lang="en-GB" sz="4000" b="1" u="sng" kern="0" dirty="0">
                <a:ea typeface="Calibri" panose="020F0502020204030204" pitchFamily="34" charset="0"/>
                <a:cs typeface="Arial" panose="020B0604020202020204" pitchFamily="34" charset="0"/>
              </a:rPr>
              <a:t>Pharmacodynamics of meropenem monotherapy</a:t>
            </a:r>
          </a:p>
          <a:p>
            <a:pPr>
              <a:lnSpc>
                <a:spcPct val="150000"/>
              </a:lnSpc>
              <a:spcBef>
                <a:spcPts val="600"/>
              </a:spcBef>
            </a:pPr>
            <a:r>
              <a:rPr lang="en-GB" sz="3200" dirty="0">
                <a:effectLst/>
                <a:ea typeface="Calibri" panose="020F0502020204030204" pitchFamily="34" charset="0"/>
                <a:cs typeface="Arial" panose="020B0604020202020204" pitchFamily="34" charset="0"/>
              </a:rPr>
              <a:t>Rabbits received vehicle control, meropenem 5mg/kg </a:t>
            </a:r>
            <a:r>
              <a:rPr lang="en-GB" sz="3200" dirty="0" err="1">
                <a:effectLst/>
                <a:ea typeface="Calibri" panose="020F0502020204030204" pitchFamily="34" charset="0"/>
                <a:cs typeface="Arial" panose="020B0604020202020204" pitchFamily="34" charset="0"/>
              </a:rPr>
              <a:t>s.c.</a:t>
            </a:r>
            <a:r>
              <a:rPr lang="en-GB" sz="3200" dirty="0">
                <a:effectLst/>
                <a:ea typeface="Calibri" panose="020F0502020204030204" pitchFamily="34" charset="0"/>
                <a:cs typeface="Arial" panose="020B0604020202020204" pitchFamily="34" charset="0"/>
              </a:rPr>
              <a:t> q8h, or meropenem 30mg/kg </a:t>
            </a:r>
            <a:r>
              <a:rPr lang="en-GB" sz="3200" dirty="0" err="1">
                <a:effectLst/>
                <a:ea typeface="Calibri" panose="020F0502020204030204" pitchFamily="34" charset="0"/>
                <a:cs typeface="Arial" panose="020B0604020202020204" pitchFamily="34" charset="0"/>
              </a:rPr>
              <a:t>s.c.</a:t>
            </a:r>
            <a:r>
              <a:rPr lang="en-GB" sz="3200" dirty="0">
                <a:effectLst/>
                <a:ea typeface="Calibri" panose="020F0502020204030204" pitchFamily="34" charset="0"/>
                <a:cs typeface="Arial" panose="020B0604020202020204" pitchFamily="34" charset="0"/>
              </a:rPr>
              <a:t> q8h 24 hours following inoculation (Figure 2). There was a dose-dependent reduction in bacterial density (Figure 3A). The emergence of meropenem resistant bacteria increased in rabbits receiving meropenem 5mg/kg q8h compared to the no treatment controls. However, the emergence of resistance was suppressed to below the limit of detection in rabbits receiving meropenem 30mg/kg q8h </a:t>
            </a:r>
            <a:r>
              <a:rPr lang="en-GB" sz="3200" dirty="0" err="1">
                <a:effectLst/>
                <a:ea typeface="Calibri" panose="020F0502020204030204" pitchFamily="34" charset="0"/>
                <a:cs typeface="Arial" panose="020B0604020202020204" pitchFamily="34" charset="0"/>
              </a:rPr>
              <a:t>s.c.</a:t>
            </a:r>
            <a:r>
              <a:rPr lang="en-GB" sz="3200" dirty="0">
                <a:effectLst/>
                <a:ea typeface="Calibri" panose="020F0502020204030204" pitchFamily="34" charset="0"/>
                <a:cs typeface="Arial" panose="020B0604020202020204" pitchFamily="34" charset="0"/>
              </a:rPr>
              <a:t> (Figure 3B), with an apparent inverted-U relationship between meropenem dose and emergence of meropenem resistance. </a:t>
            </a:r>
          </a:p>
          <a:p>
            <a:pPr marL="742950" indent="-742950">
              <a:buFont typeface="+mj-lt"/>
              <a:buAutoNum type="arabicPeriod" startAt="2"/>
            </a:pPr>
            <a:endParaRPr lang="en-GB" sz="1200" b="1" kern="0" dirty="0">
              <a:ea typeface="Calibri" panose="020F0502020204030204" pitchFamily="34" charset="0"/>
              <a:cs typeface="Arial" panose="020B0604020202020204" pitchFamily="34" charset="0"/>
            </a:endParaRPr>
          </a:p>
          <a:p>
            <a:pPr marL="742950" indent="-742950">
              <a:buFont typeface="+mj-lt"/>
              <a:buAutoNum type="arabicPeriod" startAt="2"/>
            </a:pPr>
            <a:endParaRPr lang="en-GB" sz="1200" b="1" kern="0" dirty="0">
              <a:effectLst/>
              <a:ea typeface="Calibri" panose="020F0502020204030204" pitchFamily="34" charset="0"/>
              <a:cs typeface="Arial" panose="020B0604020202020204" pitchFamily="34" charset="0"/>
            </a:endParaRPr>
          </a:p>
          <a:p>
            <a:pPr marL="742950" indent="-742950">
              <a:buFont typeface="+mj-lt"/>
              <a:buAutoNum type="arabicPeriod" startAt="2"/>
            </a:pPr>
            <a:endParaRPr lang="en-GB" sz="1200" b="1" kern="0" dirty="0">
              <a:ea typeface="Calibri" panose="020F0502020204030204" pitchFamily="34" charset="0"/>
              <a:cs typeface="Arial" panose="020B0604020202020204" pitchFamily="34" charset="0"/>
            </a:endParaRPr>
          </a:p>
          <a:p>
            <a:pPr marL="742950" indent="-742950">
              <a:buFont typeface="+mj-lt"/>
              <a:buAutoNum type="arabicPeriod" startAt="2"/>
            </a:pPr>
            <a:endParaRPr lang="en-GB" sz="1200" b="1" kern="0" dirty="0">
              <a:effectLst/>
              <a:ea typeface="Calibri" panose="020F0502020204030204" pitchFamily="34" charset="0"/>
              <a:cs typeface="Arial" panose="020B0604020202020204" pitchFamily="34" charset="0"/>
            </a:endParaRPr>
          </a:p>
          <a:p>
            <a:pPr marL="742950" indent="-742950">
              <a:buFont typeface="+mj-lt"/>
              <a:buAutoNum type="arabicPeriod" startAt="2"/>
            </a:pPr>
            <a:endParaRPr lang="en-GB" sz="1200" b="1" kern="0" dirty="0">
              <a:ea typeface="Calibri" panose="020F0502020204030204" pitchFamily="34" charset="0"/>
              <a:cs typeface="Arial" panose="020B0604020202020204" pitchFamily="34" charset="0"/>
            </a:endParaRPr>
          </a:p>
          <a:p>
            <a:pPr marL="742950" indent="-742950">
              <a:buFont typeface="+mj-lt"/>
              <a:buAutoNum type="arabicPeriod" startAt="2"/>
            </a:pPr>
            <a:endParaRPr lang="en-GB" sz="1200" b="1" kern="0" dirty="0">
              <a:effectLst/>
              <a:ea typeface="Calibri" panose="020F0502020204030204" pitchFamily="34" charset="0"/>
              <a:cs typeface="Arial" panose="020B0604020202020204" pitchFamily="34" charset="0"/>
            </a:endParaRPr>
          </a:p>
          <a:p>
            <a:pPr marL="742950" indent="-742950">
              <a:buFont typeface="+mj-lt"/>
              <a:buAutoNum type="arabicPeriod" startAt="2"/>
            </a:pPr>
            <a:endParaRPr lang="en-GB" sz="1200" b="1" kern="0" dirty="0">
              <a:ea typeface="Calibri" panose="020F0502020204030204" pitchFamily="34" charset="0"/>
              <a:cs typeface="Arial" panose="020B0604020202020204" pitchFamily="34" charset="0"/>
            </a:endParaRPr>
          </a:p>
          <a:p>
            <a:pPr marL="742950" indent="-742950">
              <a:buFont typeface="+mj-lt"/>
              <a:buAutoNum type="arabicPeriod" startAt="2"/>
            </a:pPr>
            <a:endParaRPr lang="en-GB" sz="1200" b="1" kern="0" dirty="0">
              <a:effectLst/>
              <a:ea typeface="Calibri" panose="020F0502020204030204" pitchFamily="34" charset="0"/>
              <a:cs typeface="Arial" panose="020B0604020202020204" pitchFamily="34" charset="0"/>
            </a:endParaRPr>
          </a:p>
          <a:p>
            <a:pPr marL="742950" indent="-742950">
              <a:buFont typeface="+mj-lt"/>
              <a:buAutoNum type="arabicPeriod" startAt="2"/>
            </a:pPr>
            <a:endParaRPr lang="en-GB" sz="3600" b="1" kern="0" dirty="0">
              <a:ea typeface="Calibri" panose="020F0502020204030204" pitchFamily="34" charset="0"/>
              <a:cs typeface="Arial" panose="020B0604020202020204" pitchFamily="34" charset="0"/>
            </a:endParaRPr>
          </a:p>
          <a:p>
            <a:pPr marL="742950" indent="-742950">
              <a:buFont typeface="+mj-lt"/>
              <a:buAutoNum type="arabicPeriod" startAt="2"/>
            </a:pPr>
            <a:endParaRPr lang="en-GB" sz="3600" b="1" kern="0" dirty="0">
              <a:effectLst/>
              <a:ea typeface="Calibri" panose="020F0502020204030204" pitchFamily="34" charset="0"/>
              <a:cs typeface="Arial" panose="020B0604020202020204" pitchFamily="34" charset="0"/>
            </a:endParaRPr>
          </a:p>
          <a:p>
            <a:pPr marL="742950" indent="-742950">
              <a:buFont typeface="+mj-lt"/>
              <a:buAutoNum type="arabicPeriod" startAt="2"/>
            </a:pPr>
            <a:endParaRPr lang="en-GB" sz="3600" b="1" kern="0" dirty="0">
              <a:ea typeface="Calibri" panose="020F0502020204030204" pitchFamily="34" charset="0"/>
              <a:cs typeface="Arial" panose="020B0604020202020204" pitchFamily="34" charset="0"/>
            </a:endParaRPr>
          </a:p>
          <a:p>
            <a:endParaRPr lang="en-GB" sz="3600" b="1" kern="0" dirty="0">
              <a:effectLst/>
              <a:ea typeface="Calibri" panose="020F0502020204030204" pitchFamily="34" charset="0"/>
              <a:cs typeface="Arial" panose="020B0604020202020204" pitchFamily="34" charset="0"/>
            </a:endParaRPr>
          </a:p>
          <a:p>
            <a:endParaRPr lang="en-GB" sz="1200" b="1" kern="0" dirty="0">
              <a:ea typeface="Calibri" panose="020F0502020204030204" pitchFamily="34" charset="0"/>
              <a:cs typeface="Arial" panose="020B0604020202020204" pitchFamily="34" charset="0"/>
            </a:endParaRPr>
          </a:p>
          <a:p>
            <a:endParaRPr lang="en-GB" sz="1200" b="1" kern="0" dirty="0">
              <a:effectLst/>
              <a:ea typeface="Calibri" panose="020F0502020204030204" pitchFamily="34" charset="0"/>
              <a:cs typeface="Arial" panose="020B0604020202020204" pitchFamily="34" charset="0"/>
            </a:endParaRPr>
          </a:p>
          <a:p>
            <a:endParaRPr lang="en-GB" sz="1200" b="1" kern="0" dirty="0">
              <a:ea typeface="Calibri" panose="020F0502020204030204" pitchFamily="34" charset="0"/>
              <a:cs typeface="Arial" panose="020B0604020202020204" pitchFamily="34" charset="0"/>
            </a:endParaRPr>
          </a:p>
          <a:p>
            <a:endParaRPr lang="en-GB" sz="1200" b="1" kern="0" dirty="0">
              <a:effectLst/>
              <a:ea typeface="Calibri" panose="020F0502020204030204" pitchFamily="34" charset="0"/>
              <a:cs typeface="Arial" panose="020B0604020202020204" pitchFamily="34" charset="0"/>
            </a:endParaRPr>
          </a:p>
          <a:p>
            <a:endParaRPr lang="en-GB" sz="1200" b="1" kern="0" dirty="0">
              <a:ea typeface="Calibri" panose="020F0502020204030204" pitchFamily="34" charset="0"/>
              <a:cs typeface="Arial" panose="020B0604020202020204" pitchFamily="34" charset="0"/>
            </a:endParaRPr>
          </a:p>
          <a:p>
            <a:endParaRPr lang="en-GB" sz="1200" b="1" kern="0" dirty="0">
              <a:effectLst/>
              <a:ea typeface="Calibri" panose="020F0502020204030204" pitchFamily="34" charset="0"/>
              <a:cs typeface="Arial" panose="020B0604020202020204" pitchFamily="34" charset="0"/>
            </a:endParaRPr>
          </a:p>
          <a:p>
            <a:endParaRPr lang="en-GB" sz="1200" b="1" kern="0" dirty="0">
              <a:ea typeface="Calibri" panose="020F0502020204030204" pitchFamily="34" charset="0"/>
              <a:cs typeface="Arial" panose="020B0604020202020204" pitchFamily="34" charset="0"/>
            </a:endParaRPr>
          </a:p>
          <a:p>
            <a:endParaRPr lang="en-GB" sz="1200" b="1" kern="0" dirty="0">
              <a:ea typeface="Calibri" panose="020F0502020204030204" pitchFamily="34" charset="0"/>
              <a:cs typeface="Arial" panose="020B0604020202020204" pitchFamily="34" charset="0"/>
            </a:endParaRPr>
          </a:p>
          <a:p>
            <a:r>
              <a:rPr lang="en-GB" sz="3200" b="1" kern="0" dirty="0">
                <a:effectLst/>
                <a:ea typeface="Calibri" panose="020F0502020204030204" pitchFamily="34" charset="0"/>
                <a:cs typeface="Arial" panose="020B0604020202020204" pitchFamily="34" charset="0"/>
              </a:rPr>
              <a:t>Figure 2 </a:t>
            </a:r>
            <a:r>
              <a:rPr lang="en-GB" sz="3200" kern="0" dirty="0">
                <a:effectLst/>
                <a:latin typeface="Calibri" panose="020F0502020204030204" pitchFamily="34" charset="0"/>
                <a:ea typeface="Calibri" panose="020F0502020204030204" pitchFamily="34" charset="0"/>
                <a:cs typeface="Arial" panose="020B0604020202020204" pitchFamily="34" charset="0"/>
              </a:rPr>
              <a:t>– (A-C) Pharmacodynamics of untreated controls (</a:t>
            </a:r>
            <a:r>
              <a:rPr lang="en-GB" sz="3200" kern="0" dirty="0">
                <a:latin typeface="Calibri" panose="020F0502020204030204" pitchFamily="34" charset="0"/>
                <a:ea typeface="Calibri" panose="020F0502020204030204" pitchFamily="34" charset="0"/>
                <a:cs typeface="Arial" panose="020B0604020202020204" pitchFamily="34" charset="0"/>
              </a:rPr>
              <a:t>A) </a:t>
            </a:r>
            <a:r>
              <a:rPr lang="en-GB" sz="3200" kern="0" dirty="0">
                <a:effectLst/>
                <a:latin typeface="Calibri" panose="020F0502020204030204" pitchFamily="34" charset="0"/>
                <a:ea typeface="Calibri" panose="020F0502020204030204" pitchFamily="34" charset="0"/>
                <a:cs typeface="Arial" panose="020B0604020202020204" pitchFamily="34" charset="0"/>
              </a:rPr>
              <a:t>meropenem 5mg/kg q8h (B) and </a:t>
            </a:r>
          </a:p>
          <a:p>
            <a:r>
              <a:rPr lang="en-GB" sz="3200" kern="0" dirty="0">
                <a:effectLst/>
                <a:latin typeface="Calibri" panose="020F0502020204030204" pitchFamily="34" charset="0"/>
                <a:ea typeface="Calibri" panose="020F0502020204030204" pitchFamily="34" charset="0"/>
                <a:cs typeface="Arial" panose="020B0604020202020204" pitchFamily="34" charset="0"/>
              </a:rPr>
              <a:t>30mg/kg q8h (C) </a:t>
            </a:r>
            <a:r>
              <a:rPr lang="en-GB" sz="3200" kern="0" dirty="0" err="1">
                <a:effectLst/>
                <a:latin typeface="Calibri" panose="020F0502020204030204" pitchFamily="34" charset="0"/>
                <a:ea typeface="Calibri" panose="020F0502020204030204" pitchFamily="34" charset="0"/>
                <a:cs typeface="Arial" panose="020B0604020202020204" pitchFamily="34" charset="0"/>
              </a:rPr>
              <a:t>s.c.</a:t>
            </a:r>
            <a:r>
              <a:rPr lang="en-GB" sz="3200" kern="0" dirty="0">
                <a:effectLst/>
                <a:latin typeface="Calibri" panose="020F0502020204030204" pitchFamily="34" charset="0"/>
                <a:ea typeface="Calibri" panose="020F0502020204030204" pitchFamily="34" charset="0"/>
                <a:cs typeface="Arial" panose="020B0604020202020204" pitchFamily="34" charset="0"/>
              </a:rPr>
              <a:t> assessed using the bacterial density per gram of lung tissue. Filled circles depict </a:t>
            </a:r>
          </a:p>
          <a:p>
            <a:r>
              <a:rPr lang="en-GB" sz="3200" kern="0" dirty="0">
                <a:effectLst/>
                <a:latin typeface="Calibri" panose="020F0502020204030204" pitchFamily="34" charset="0"/>
                <a:ea typeface="Calibri" panose="020F0502020204030204" pitchFamily="34" charset="0"/>
                <a:cs typeface="Arial" panose="020B0604020202020204" pitchFamily="34" charset="0"/>
              </a:rPr>
              <a:t>total bacterial counts; open squares depict resistant bacterial counts. </a:t>
            </a:r>
            <a:endParaRPr lang="en-US" sz="3200" dirty="0"/>
          </a:p>
        </p:txBody>
      </p:sp>
      <p:grpSp>
        <p:nvGrpSpPr>
          <p:cNvPr id="27" name="Group 26">
            <a:extLst>
              <a:ext uri="{FF2B5EF4-FFF2-40B4-BE49-F238E27FC236}">
                <a16:creationId xmlns:a16="http://schemas.microsoft.com/office/drawing/2014/main" id="{E4A82CFE-A741-EB32-FEFC-6239D1642D24}"/>
              </a:ext>
            </a:extLst>
          </p:cNvPr>
          <p:cNvGrpSpPr/>
          <p:nvPr/>
        </p:nvGrpSpPr>
        <p:grpSpPr>
          <a:xfrm>
            <a:off x="14622807" y="22881692"/>
            <a:ext cx="14085101" cy="4759699"/>
            <a:chOff x="922476" y="1231820"/>
            <a:chExt cx="10465811" cy="2755313"/>
          </a:xfrm>
        </p:grpSpPr>
        <p:pic>
          <p:nvPicPr>
            <p:cNvPr id="28" name="Picture 27">
              <a:extLst>
                <a:ext uri="{FF2B5EF4-FFF2-40B4-BE49-F238E27FC236}">
                  <a16:creationId xmlns:a16="http://schemas.microsoft.com/office/drawing/2014/main" id="{CFFE5E67-1869-CF50-0E56-534B6EA9BE5B}"/>
                </a:ext>
              </a:extLst>
            </p:cNvPr>
            <p:cNvPicPr>
              <a:picLocks noChangeAspect="1"/>
            </p:cNvPicPr>
            <p:nvPr/>
          </p:nvPicPr>
          <p:blipFill>
            <a:blip r:embed="rId4"/>
            <a:stretch>
              <a:fillRect/>
            </a:stretch>
          </p:blipFill>
          <p:spPr>
            <a:xfrm>
              <a:off x="4468348" y="1231820"/>
              <a:ext cx="3338123" cy="2727624"/>
            </a:xfrm>
            <a:prstGeom prst="rect">
              <a:avLst/>
            </a:prstGeom>
          </p:spPr>
        </p:pic>
        <p:pic>
          <p:nvPicPr>
            <p:cNvPr id="29" name="Picture 28">
              <a:extLst>
                <a:ext uri="{FF2B5EF4-FFF2-40B4-BE49-F238E27FC236}">
                  <a16:creationId xmlns:a16="http://schemas.microsoft.com/office/drawing/2014/main" id="{6DB32D5B-F55D-D20B-7A71-0B474F09DF9C}"/>
                </a:ext>
              </a:extLst>
            </p:cNvPr>
            <p:cNvPicPr>
              <a:picLocks noChangeAspect="1"/>
            </p:cNvPicPr>
            <p:nvPr/>
          </p:nvPicPr>
          <p:blipFill>
            <a:blip r:embed="rId5"/>
            <a:stretch>
              <a:fillRect/>
            </a:stretch>
          </p:blipFill>
          <p:spPr>
            <a:xfrm>
              <a:off x="8050164" y="1231820"/>
              <a:ext cx="3338123" cy="2727624"/>
            </a:xfrm>
            <a:prstGeom prst="rect">
              <a:avLst/>
            </a:prstGeom>
          </p:spPr>
        </p:pic>
        <p:pic>
          <p:nvPicPr>
            <p:cNvPr id="30" name="Picture 29">
              <a:extLst>
                <a:ext uri="{FF2B5EF4-FFF2-40B4-BE49-F238E27FC236}">
                  <a16:creationId xmlns:a16="http://schemas.microsoft.com/office/drawing/2014/main" id="{5DCAA6E5-F320-C9F7-B87D-B528F47ADAD1}"/>
                </a:ext>
              </a:extLst>
            </p:cNvPr>
            <p:cNvPicPr>
              <a:picLocks noChangeAspect="1"/>
            </p:cNvPicPr>
            <p:nvPr/>
          </p:nvPicPr>
          <p:blipFill>
            <a:blip r:embed="rId6"/>
            <a:stretch>
              <a:fillRect/>
            </a:stretch>
          </p:blipFill>
          <p:spPr>
            <a:xfrm>
              <a:off x="922476" y="1402088"/>
              <a:ext cx="3333347" cy="2585045"/>
            </a:xfrm>
            <a:prstGeom prst="rect">
              <a:avLst/>
            </a:prstGeom>
          </p:spPr>
        </p:pic>
      </p:grpSp>
      <p:grpSp>
        <p:nvGrpSpPr>
          <p:cNvPr id="34" name="Group 33">
            <a:extLst>
              <a:ext uri="{FF2B5EF4-FFF2-40B4-BE49-F238E27FC236}">
                <a16:creationId xmlns:a16="http://schemas.microsoft.com/office/drawing/2014/main" id="{C4AD99A5-F299-02B8-BFFF-BD7ED48E60BB}"/>
              </a:ext>
            </a:extLst>
          </p:cNvPr>
          <p:cNvGrpSpPr/>
          <p:nvPr/>
        </p:nvGrpSpPr>
        <p:grpSpPr>
          <a:xfrm>
            <a:off x="12712657" y="13991052"/>
            <a:ext cx="16867119" cy="4827786"/>
            <a:chOff x="16624062" y="6341013"/>
            <a:chExt cx="11013190" cy="2492190"/>
          </a:xfrm>
        </p:grpSpPr>
        <p:pic>
          <p:nvPicPr>
            <p:cNvPr id="31" name="Picture 30">
              <a:extLst>
                <a:ext uri="{FF2B5EF4-FFF2-40B4-BE49-F238E27FC236}">
                  <a16:creationId xmlns:a16="http://schemas.microsoft.com/office/drawing/2014/main" id="{154BA07F-E9A4-698B-9579-E80F4D854AA2}"/>
                </a:ext>
              </a:extLst>
            </p:cNvPr>
            <p:cNvPicPr>
              <a:picLocks noChangeAspect="1"/>
            </p:cNvPicPr>
            <p:nvPr/>
          </p:nvPicPr>
          <p:blipFill>
            <a:blip r:embed="rId7"/>
            <a:stretch>
              <a:fillRect/>
            </a:stretch>
          </p:blipFill>
          <p:spPr>
            <a:xfrm>
              <a:off x="16624062" y="6347285"/>
              <a:ext cx="3221659" cy="2485917"/>
            </a:xfrm>
            <a:prstGeom prst="rect">
              <a:avLst/>
            </a:prstGeom>
          </p:spPr>
        </p:pic>
        <p:pic>
          <p:nvPicPr>
            <p:cNvPr id="32" name="Picture 31">
              <a:extLst>
                <a:ext uri="{FF2B5EF4-FFF2-40B4-BE49-F238E27FC236}">
                  <a16:creationId xmlns:a16="http://schemas.microsoft.com/office/drawing/2014/main" id="{63A2363A-5042-C249-EF4A-8330A8208257}"/>
                </a:ext>
              </a:extLst>
            </p:cNvPr>
            <p:cNvPicPr>
              <a:picLocks noChangeAspect="1"/>
            </p:cNvPicPr>
            <p:nvPr/>
          </p:nvPicPr>
          <p:blipFill>
            <a:blip r:embed="rId8"/>
            <a:stretch>
              <a:fillRect/>
            </a:stretch>
          </p:blipFill>
          <p:spPr>
            <a:xfrm>
              <a:off x="20597919" y="6341013"/>
              <a:ext cx="3229788" cy="2492189"/>
            </a:xfrm>
            <a:prstGeom prst="rect">
              <a:avLst/>
            </a:prstGeom>
          </p:spPr>
        </p:pic>
        <p:pic>
          <p:nvPicPr>
            <p:cNvPr id="33" name="Picture 32">
              <a:extLst>
                <a:ext uri="{FF2B5EF4-FFF2-40B4-BE49-F238E27FC236}">
                  <a16:creationId xmlns:a16="http://schemas.microsoft.com/office/drawing/2014/main" id="{6AF15D6F-39E3-3252-038D-5E2A2E5DC236}"/>
                </a:ext>
              </a:extLst>
            </p:cNvPr>
            <p:cNvPicPr>
              <a:picLocks noChangeAspect="1"/>
            </p:cNvPicPr>
            <p:nvPr/>
          </p:nvPicPr>
          <p:blipFill>
            <a:blip r:embed="rId9"/>
            <a:stretch>
              <a:fillRect/>
            </a:stretch>
          </p:blipFill>
          <p:spPr>
            <a:xfrm>
              <a:off x="24407463" y="6341013"/>
              <a:ext cx="3229789" cy="2492190"/>
            </a:xfrm>
            <a:prstGeom prst="rect">
              <a:avLst/>
            </a:prstGeom>
          </p:spPr>
        </p:pic>
      </p:grpSp>
      <p:pic>
        <p:nvPicPr>
          <p:cNvPr id="36" name="Picture 35">
            <a:extLst>
              <a:ext uri="{FF2B5EF4-FFF2-40B4-BE49-F238E27FC236}">
                <a16:creationId xmlns:a16="http://schemas.microsoft.com/office/drawing/2014/main" id="{5DAD5E68-768A-6B7F-A2C8-5719CD2150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80573" y="13357869"/>
            <a:ext cx="11644342" cy="4656958"/>
          </a:xfrm>
          <a:prstGeom prst="rect">
            <a:avLst/>
          </a:prstGeom>
        </p:spPr>
      </p:pic>
      <p:sp>
        <p:nvSpPr>
          <p:cNvPr id="40" name="TextBox 39">
            <a:extLst>
              <a:ext uri="{FF2B5EF4-FFF2-40B4-BE49-F238E27FC236}">
                <a16:creationId xmlns:a16="http://schemas.microsoft.com/office/drawing/2014/main" id="{17CC301A-364F-C35A-4994-260FC58BDFA0}"/>
              </a:ext>
            </a:extLst>
          </p:cNvPr>
          <p:cNvSpPr txBox="1"/>
          <p:nvPr/>
        </p:nvSpPr>
        <p:spPr>
          <a:xfrm>
            <a:off x="30080572" y="17730573"/>
            <a:ext cx="12328751" cy="3234860"/>
          </a:xfrm>
          <a:prstGeom prst="rect">
            <a:avLst/>
          </a:prstGeom>
          <a:noFill/>
        </p:spPr>
        <p:txBody>
          <a:bodyPr wrap="square" rtlCol="0">
            <a:spAutoFit/>
          </a:bodyPr>
          <a:lstStyle/>
          <a:p>
            <a:pPr>
              <a:lnSpc>
                <a:spcPct val="150000"/>
              </a:lnSpc>
              <a:spcBef>
                <a:spcPts val="600"/>
              </a:spcBef>
            </a:pPr>
            <a:r>
              <a:rPr lang="en-GB" sz="3000" b="1" dirty="0">
                <a:effectLst/>
                <a:latin typeface="Calibri" panose="020F0502020204030204" pitchFamily="34" charset="0"/>
                <a:ea typeface="Calibri" panose="020F0502020204030204" pitchFamily="34" charset="0"/>
                <a:cs typeface="Arial" panose="020B0604020202020204" pitchFamily="34" charset="0"/>
              </a:rPr>
              <a:t>Figure 3 – </a:t>
            </a:r>
            <a:r>
              <a:rPr lang="en-GB" sz="3000" dirty="0">
                <a:effectLst/>
                <a:latin typeface="Calibri" panose="020F0502020204030204" pitchFamily="34" charset="0"/>
                <a:ea typeface="Calibri" panose="020F0502020204030204" pitchFamily="34" charset="0"/>
                <a:cs typeface="Arial" panose="020B0604020202020204" pitchFamily="34" charset="0"/>
              </a:rPr>
              <a:t>End-experiment Total population (A) and Meropenem-Resistant subpopulation (B) bacterial densities in lung tissue by exposure of meropenem (determined from individual Bayesian posteriors from the PKPD modelling over the 24h period following first administration). </a:t>
            </a:r>
            <a:br>
              <a:rPr lang="en-GB" dirty="0">
                <a:effectLst/>
              </a:rPr>
            </a:br>
            <a:r>
              <a:rPr lang="en-GB"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1" name="TextBox 40">
            <a:extLst>
              <a:ext uri="{FF2B5EF4-FFF2-40B4-BE49-F238E27FC236}">
                <a16:creationId xmlns:a16="http://schemas.microsoft.com/office/drawing/2014/main" id="{A69D8D68-5879-1C8D-AF5D-87998D237E5A}"/>
              </a:ext>
            </a:extLst>
          </p:cNvPr>
          <p:cNvSpPr txBox="1"/>
          <p:nvPr/>
        </p:nvSpPr>
        <p:spPr>
          <a:xfrm>
            <a:off x="13163107" y="14003202"/>
            <a:ext cx="701749" cy="584775"/>
          </a:xfrm>
          <a:prstGeom prst="rect">
            <a:avLst/>
          </a:prstGeom>
          <a:noFill/>
        </p:spPr>
        <p:txBody>
          <a:bodyPr wrap="square" rtlCol="0">
            <a:spAutoFit/>
          </a:bodyPr>
          <a:lstStyle/>
          <a:p>
            <a:r>
              <a:rPr lang="en-US" sz="3200" b="1" dirty="0"/>
              <a:t>2A</a:t>
            </a:r>
          </a:p>
        </p:txBody>
      </p:sp>
      <p:sp>
        <p:nvSpPr>
          <p:cNvPr id="46" name="TextBox 45">
            <a:extLst>
              <a:ext uri="{FF2B5EF4-FFF2-40B4-BE49-F238E27FC236}">
                <a16:creationId xmlns:a16="http://schemas.microsoft.com/office/drawing/2014/main" id="{8EC78A58-F346-6D99-1966-92F3A3396704}"/>
              </a:ext>
            </a:extLst>
          </p:cNvPr>
          <p:cNvSpPr txBox="1"/>
          <p:nvPr/>
        </p:nvSpPr>
        <p:spPr>
          <a:xfrm>
            <a:off x="18919974" y="14003202"/>
            <a:ext cx="939110" cy="584775"/>
          </a:xfrm>
          <a:prstGeom prst="rect">
            <a:avLst/>
          </a:prstGeom>
          <a:noFill/>
        </p:spPr>
        <p:txBody>
          <a:bodyPr wrap="square" rtlCol="0">
            <a:spAutoFit/>
          </a:bodyPr>
          <a:lstStyle/>
          <a:p>
            <a:r>
              <a:rPr lang="en-US" sz="3200" b="1" dirty="0"/>
              <a:t>2B</a:t>
            </a:r>
          </a:p>
        </p:txBody>
      </p:sp>
      <p:sp>
        <p:nvSpPr>
          <p:cNvPr id="47" name="TextBox 46">
            <a:extLst>
              <a:ext uri="{FF2B5EF4-FFF2-40B4-BE49-F238E27FC236}">
                <a16:creationId xmlns:a16="http://schemas.microsoft.com/office/drawing/2014/main" id="{8991A0BC-9966-1BAA-A1C3-04B8FC4965F4}"/>
              </a:ext>
            </a:extLst>
          </p:cNvPr>
          <p:cNvSpPr txBox="1"/>
          <p:nvPr/>
        </p:nvSpPr>
        <p:spPr>
          <a:xfrm>
            <a:off x="24485608" y="14003202"/>
            <a:ext cx="833930" cy="584775"/>
          </a:xfrm>
          <a:prstGeom prst="rect">
            <a:avLst/>
          </a:prstGeom>
          <a:noFill/>
        </p:spPr>
        <p:txBody>
          <a:bodyPr wrap="square" rtlCol="0">
            <a:spAutoFit/>
          </a:bodyPr>
          <a:lstStyle/>
          <a:p>
            <a:r>
              <a:rPr lang="en-US" sz="3200" b="1" dirty="0"/>
              <a:t>2C</a:t>
            </a:r>
          </a:p>
        </p:txBody>
      </p:sp>
      <p:sp>
        <p:nvSpPr>
          <p:cNvPr id="48" name="TextBox 47">
            <a:extLst>
              <a:ext uri="{FF2B5EF4-FFF2-40B4-BE49-F238E27FC236}">
                <a16:creationId xmlns:a16="http://schemas.microsoft.com/office/drawing/2014/main" id="{3DC98A11-C37A-271F-F63D-FEB5921F996E}"/>
              </a:ext>
            </a:extLst>
          </p:cNvPr>
          <p:cNvSpPr txBox="1"/>
          <p:nvPr/>
        </p:nvSpPr>
        <p:spPr>
          <a:xfrm>
            <a:off x="30580092" y="13400538"/>
            <a:ext cx="978196" cy="584775"/>
          </a:xfrm>
          <a:prstGeom prst="rect">
            <a:avLst/>
          </a:prstGeom>
          <a:noFill/>
        </p:spPr>
        <p:txBody>
          <a:bodyPr wrap="square" rtlCol="0">
            <a:spAutoFit/>
          </a:bodyPr>
          <a:lstStyle/>
          <a:p>
            <a:r>
              <a:rPr lang="en-US" sz="3200" b="1" dirty="0"/>
              <a:t>3A</a:t>
            </a:r>
          </a:p>
        </p:txBody>
      </p:sp>
      <p:sp>
        <p:nvSpPr>
          <p:cNvPr id="49" name="Rectangle 48">
            <a:extLst>
              <a:ext uri="{FF2B5EF4-FFF2-40B4-BE49-F238E27FC236}">
                <a16:creationId xmlns:a16="http://schemas.microsoft.com/office/drawing/2014/main" id="{52CDBC12-71D8-9F65-05FB-A1235BE49955}"/>
              </a:ext>
            </a:extLst>
          </p:cNvPr>
          <p:cNvSpPr/>
          <p:nvPr/>
        </p:nvSpPr>
        <p:spPr>
          <a:xfrm>
            <a:off x="30080573" y="13348340"/>
            <a:ext cx="477399" cy="6159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51D393C-FC5D-141E-BF91-94D4FB5F883D}"/>
              </a:ext>
            </a:extLst>
          </p:cNvPr>
          <p:cNvSpPr/>
          <p:nvPr/>
        </p:nvSpPr>
        <p:spPr>
          <a:xfrm>
            <a:off x="35902744" y="13400538"/>
            <a:ext cx="481870" cy="5637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A3394A89-B65C-E745-6193-23D341A363F6}"/>
              </a:ext>
            </a:extLst>
          </p:cNvPr>
          <p:cNvSpPr txBox="1"/>
          <p:nvPr/>
        </p:nvSpPr>
        <p:spPr>
          <a:xfrm>
            <a:off x="36566434" y="13418427"/>
            <a:ext cx="978195" cy="584775"/>
          </a:xfrm>
          <a:prstGeom prst="rect">
            <a:avLst/>
          </a:prstGeom>
          <a:noFill/>
        </p:spPr>
        <p:txBody>
          <a:bodyPr wrap="square" rtlCol="0">
            <a:spAutoFit/>
          </a:bodyPr>
          <a:lstStyle/>
          <a:p>
            <a:r>
              <a:rPr lang="en-US" sz="3200" b="1" dirty="0"/>
              <a:t>3B</a:t>
            </a:r>
          </a:p>
        </p:txBody>
      </p:sp>
      <p:sp>
        <p:nvSpPr>
          <p:cNvPr id="52" name="TextBox 51">
            <a:extLst>
              <a:ext uri="{FF2B5EF4-FFF2-40B4-BE49-F238E27FC236}">
                <a16:creationId xmlns:a16="http://schemas.microsoft.com/office/drawing/2014/main" id="{04F2B21F-593F-88F9-89C1-7CEAEACFD6B4}"/>
              </a:ext>
            </a:extLst>
          </p:cNvPr>
          <p:cNvSpPr txBox="1"/>
          <p:nvPr/>
        </p:nvSpPr>
        <p:spPr>
          <a:xfrm>
            <a:off x="31567476" y="21467430"/>
            <a:ext cx="10851035" cy="6986528"/>
          </a:xfrm>
          <a:prstGeom prst="rect">
            <a:avLst/>
          </a:prstGeom>
          <a:noFill/>
          <a:ln>
            <a:solidFill>
              <a:schemeClr val="tx2"/>
            </a:solidFill>
          </a:ln>
        </p:spPr>
        <p:txBody>
          <a:bodyPr wrap="square" rtlCol="0">
            <a:spAutoFit/>
          </a:bodyPr>
          <a:lstStyle/>
          <a:p>
            <a:pPr marL="457200" indent="-457200">
              <a:buFont typeface="Arial" panose="020B0604020202020204" pitchFamily="34" charset="0"/>
              <a:buChar char="•"/>
            </a:pPr>
            <a:r>
              <a:rPr lang="en-GB" sz="3200" kern="0" dirty="0">
                <a:effectLst/>
                <a:latin typeface="Calibri" panose="020F0502020204030204" pitchFamily="34" charset="0"/>
                <a:ea typeface="Calibri" panose="020F0502020204030204" pitchFamily="34" charset="0"/>
                <a:cs typeface="Arial" panose="020B0604020202020204" pitchFamily="34" charset="0"/>
              </a:rPr>
              <a:t>We have developed and characterised a novel rabbit infection model of HAP that simultaneously assesses antibacterial killing and the emergence of resistance</a:t>
            </a:r>
          </a:p>
          <a:p>
            <a:endParaRPr lang="en-GB" sz="3200" kern="0" dirty="0">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GB" sz="3200" kern="0" dirty="0">
                <a:effectLst/>
                <a:latin typeface="Calibri" panose="020F0502020204030204" pitchFamily="34" charset="0"/>
                <a:ea typeface="Calibri" panose="020F0502020204030204" pitchFamily="34" charset="0"/>
                <a:cs typeface="Arial" panose="020B0604020202020204" pitchFamily="34" charset="0"/>
              </a:rPr>
              <a:t>For meropenem, we have demonstrated the risk of resistance emergence during therapy and identified two mitigating strategies:</a:t>
            </a:r>
          </a:p>
          <a:p>
            <a:pPr marL="1485900" lvl="2" indent="-571500">
              <a:buFont typeface="+mj-lt"/>
              <a:buAutoNum type="romanLcPeriod"/>
            </a:pPr>
            <a:r>
              <a:rPr lang="en-GB" sz="3200" kern="0" dirty="0">
                <a:latin typeface="Calibri" panose="020F0502020204030204" pitchFamily="34" charset="0"/>
                <a:ea typeface="Calibri" panose="020F0502020204030204" pitchFamily="34" charset="0"/>
                <a:cs typeface="Arial" panose="020B0604020202020204" pitchFamily="34" charset="0"/>
              </a:rPr>
              <a:t>Regimen intensification</a:t>
            </a:r>
          </a:p>
          <a:p>
            <a:pPr marL="1485900" lvl="2" indent="-571500">
              <a:buFont typeface="+mj-lt"/>
              <a:buAutoNum type="romanLcPeriod"/>
            </a:pPr>
            <a:r>
              <a:rPr lang="en-GB" sz="3200" kern="0" dirty="0">
                <a:effectLst/>
                <a:latin typeface="Calibri" panose="020F0502020204030204" pitchFamily="34" charset="0"/>
                <a:ea typeface="Calibri" panose="020F0502020204030204" pitchFamily="34" charset="0"/>
                <a:cs typeface="Arial" panose="020B0604020202020204" pitchFamily="34" charset="0"/>
              </a:rPr>
              <a:t>Use of combination therapy</a:t>
            </a:r>
            <a:endParaRPr lang="en-GB" sz="3200" kern="0" dirty="0">
              <a:latin typeface="Calibri" panose="020F050202020403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en-GB" sz="3200" kern="0" dirty="0">
              <a:latin typeface="Calibri" panose="020F050202020403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GB" sz="3200" kern="0" dirty="0">
                <a:effectLst/>
                <a:latin typeface="Calibri" panose="020F0502020204030204" pitchFamily="34" charset="0"/>
                <a:ea typeface="Calibri" panose="020F0502020204030204" pitchFamily="34" charset="0"/>
                <a:cs typeface="Arial" panose="020B0604020202020204" pitchFamily="34" charset="0"/>
              </a:rPr>
              <a:t>This platform will allow pre-clinical assessment of emergent resistance risk during treatment of HAP for other antimicrobials and to allow construction of clinical regimens that mitigate this risk</a:t>
            </a:r>
            <a:endParaRPr lang="en-GB" sz="1800" kern="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74A7E2B0-ED22-2F06-4E75-D20E31B44F5B}"/>
              </a:ext>
            </a:extLst>
          </p:cNvPr>
          <p:cNvSpPr/>
          <p:nvPr/>
        </p:nvSpPr>
        <p:spPr>
          <a:xfrm>
            <a:off x="31558287" y="28605786"/>
            <a:ext cx="10851035" cy="50538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US" sz="3600" b="1" spc="213" dirty="0">
                <a:solidFill>
                  <a:srgbClr val="FFC000"/>
                </a:solidFill>
              </a:rPr>
              <a:t>Acknowledgements</a:t>
            </a:r>
          </a:p>
        </p:txBody>
      </p:sp>
      <p:sp>
        <p:nvSpPr>
          <p:cNvPr id="54" name="TextBox 53">
            <a:extLst>
              <a:ext uri="{FF2B5EF4-FFF2-40B4-BE49-F238E27FC236}">
                <a16:creationId xmlns:a16="http://schemas.microsoft.com/office/drawing/2014/main" id="{2D0283A3-72F4-2556-A04F-E8251360C2AE}"/>
              </a:ext>
            </a:extLst>
          </p:cNvPr>
          <p:cNvSpPr txBox="1"/>
          <p:nvPr/>
        </p:nvSpPr>
        <p:spPr>
          <a:xfrm>
            <a:off x="31576665" y="29189758"/>
            <a:ext cx="10841846" cy="954107"/>
          </a:xfrm>
          <a:prstGeom prst="rect">
            <a:avLst/>
          </a:prstGeom>
          <a:noFill/>
          <a:ln>
            <a:solidFill>
              <a:schemeClr val="tx2"/>
            </a:solidFill>
          </a:ln>
        </p:spPr>
        <p:txBody>
          <a:bodyPr wrap="square" rtlCol="0">
            <a:spAutoFit/>
          </a:bodyPr>
          <a:lstStyle/>
          <a:p>
            <a:r>
              <a:rPr lang="en-GB" sz="2800" dirty="0">
                <a:effectLst/>
                <a:latin typeface="Calibri" panose="020F0502020204030204" pitchFamily="34" charset="0"/>
                <a:ea typeface="Calibri" panose="020F0502020204030204" pitchFamily="34" charset="0"/>
                <a:cs typeface="Arial" panose="020B0604020202020204" pitchFamily="34" charset="0"/>
              </a:rPr>
              <a:t>This work was funded by the UKRI Strength in Places Fund (grant reference 36348).</a:t>
            </a:r>
            <a:endParaRPr lang="en-US" sz="2000" dirty="0"/>
          </a:p>
        </p:txBody>
      </p:sp>
      <p:sp>
        <p:nvSpPr>
          <p:cNvPr id="15" name="TextBox 14">
            <a:extLst>
              <a:ext uri="{FF2B5EF4-FFF2-40B4-BE49-F238E27FC236}">
                <a16:creationId xmlns:a16="http://schemas.microsoft.com/office/drawing/2014/main" id="{DAAA3813-0CCE-A47C-76D1-B885BA573C7B}"/>
              </a:ext>
            </a:extLst>
          </p:cNvPr>
          <p:cNvSpPr txBox="1"/>
          <p:nvPr/>
        </p:nvSpPr>
        <p:spPr>
          <a:xfrm>
            <a:off x="167223" y="10042113"/>
            <a:ext cx="12336665" cy="20090115"/>
          </a:xfrm>
          <a:prstGeom prst="rect">
            <a:avLst/>
          </a:prstGeom>
          <a:noFill/>
          <a:ln>
            <a:solidFill>
              <a:schemeClr val="tx2"/>
            </a:solidFill>
          </a:ln>
        </p:spPr>
        <p:txBody>
          <a:bodyPr wrap="square" rtlCol="0">
            <a:spAutoFit/>
          </a:bodyPr>
          <a:lstStyle/>
          <a:p>
            <a:pPr marL="742950" indent="-742950">
              <a:buAutoNum type="arabicPeriod"/>
            </a:pPr>
            <a:r>
              <a:rPr lang="en-US" sz="4000" b="1" u="sng" dirty="0"/>
              <a:t>Histopathology</a:t>
            </a:r>
          </a:p>
          <a:p>
            <a:pPr algn="just"/>
            <a:r>
              <a:rPr lang="en-US" sz="3200" dirty="0"/>
              <a:t>Histopathological analysis showed progressive bronchopneumonia with severity of infection increasing in a time-dependent fashion. </a:t>
            </a:r>
            <a:r>
              <a:rPr lang="en-GB" sz="3200" dirty="0">
                <a:effectLst/>
                <a:ea typeface="Calibri" panose="020F0502020204030204" pitchFamily="34" charset="0"/>
              </a:rPr>
              <a:t>Meropenem 30mg/kg q8h was effective at limiting pulmonary inflammation, tissue damage, and bacterial growth at 96h post-infection.</a:t>
            </a:r>
            <a:r>
              <a:rPr lang="en-GB" sz="3200" dirty="0">
                <a:effectLst/>
              </a:rPr>
              <a:t> </a:t>
            </a:r>
          </a:p>
          <a:p>
            <a:pPr algn="just"/>
            <a:endParaRPr lang="en-GB" sz="3200" dirty="0"/>
          </a:p>
          <a:p>
            <a:pPr algn="just"/>
            <a:endParaRPr lang="en-GB" sz="3200" dirty="0"/>
          </a:p>
          <a:p>
            <a:pPr algn="just"/>
            <a:endParaRPr lang="en-GB" sz="3200" dirty="0"/>
          </a:p>
          <a:p>
            <a:pPr algn="just"/>
            <a:endParaRPr lang="en-GB" sz="3200" dirty="0"/>
          </a:p>
          <a:p>
            <a:pPr algn="just"/>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320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800" dirty="0"/>
          </a:p>
          <a:p>
            <a:endParaRPr lang="en-GB" sz="800" dirty="0"/>
          </a:p>
          <a:p>
            <a:endParaRPr lang="en-GB" sz="800" dirty="0"/>
          </a:p>
          <a:p>
            <a:endParaRPr lang="en-GB" sz="1050" dirty="0"/>
          </a:p>
          <a:p>
            <a:endParaRPr lang="en-GB" sz="1050" dirty="0"/>
          </a:p>
          <a:p>
            <a:endParaRPr lang="en-GB" sz="1050" dirty="0"/>
          </a:p>
          <a:p>
            <a:pPr algn="just"/>
            <a:r>
              <a:rPr lang="en-GB" sz="3200" b="1" dirty="0"/>
              <a:t>Figure 1</a:t>
            </a:r>
            <a:r>
              <a:rPr lang="en-GB" sz="3200" dirty="0"/>
              <a:t>: </a:t>
            </a:r>
            <a:r>
              <a:rPr lang="en-GB" sz="3200" dirty="0">
                <a:effectLst/>
              </a:rPr>
              <a:t>Representative histopathological sections of rabbit lung at 24h post infection (i.e., at time of treatment start) stained with HE, representing well established bacterial bronchopneumonia (Panels A &amp; B), at 72h post infection, fulminant inflammation and infection in control and meropenem treated rabbits (Panels C &amp; D, respectively), and 96h post-infection resolving inflammation, infection, and tissue injury in a rabbit treated with meropenem 30mg/kg </a:t>
            </a:r>
            <a:r>
              <a:rPr lang="en-GB" sz="3200" dirty="0" err="1">
                <a:effectLst/>
              </a:rPr>
              <a:t>s.c</a:t>
            </a:r>
            <a:r>
              <a:rPr lang="en-GB" sz="3200" dirty="0">
                <a:effectLst/>
              </a:rPr>
              <a:t> q8h. </a:t>
            </a:r>
            <a:endParaRPr lang="en-US" sz="3200" dirty="0"/>
          </a:p>
        </p:txBody>
      </p:sp>
    </p:spTree>
    <p:extLst>
      <p:ext uri="{BB962C8B-B14F-4D97-AF65-F5344CB8AC3E}">
        <p14:creationId xmlns:p14="http://schemas.microsoft.com/office/powerpoint/2010/main" val="104288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3830</TotalTime>
  <Words>899</Words>
  <Application>Microsoft Macintosh PowerPoint</Application>
  <PresentationFormat>Custom</PresentationFormat>
  <Paragraphs>114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Farrington, Nikki</dc:creator>
  <cp:lastModifiedBy>Farrington, Nikki</cp:lastModifiedBy>
  <cp:revision>9</cp:revision>
  <cp:lastPrinted>2023-09-13T13:18:04Z</cp:lastPrinted>
  <dcterms:created xsi:type="dcterms:W3CDTF">2023-09-04T07:37:45Z</dcterms:created>
  <dcterms:modified xsi:type="dcterms:W3CDTF">2023-09-14T20:25:42Z</dcterms:modified>
</cp:coreProperties>
</file>