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p:scale>
          <a:sx n="40" d="100"/>
          <a:sy n="40" d="100"/>
        </p:scale>
        <p:origin x="-165" y="-35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eet dubey" userId="e1882d71ad24d81b" providerId="LiveId" clId="{02B38016-79A2-43B8-B32C-2E835C9B8BAA}"/>
    <pc:docChg chg="modSld">
      <pc:chgData name="vineet dubey" userId="e1882d71ad24d81b" providerId="LiveId" clId="{02B38016-79A2-43B8-B32C-2E835C9B8BAA}" dt="2023-09-13T11:18:21.462" v="3" actId="20577"/>
      <pc:docMkLst>
        <pc:docMk/>
      </pc:docMkLst>
      <pc:sldChg chg="modSp mod">
        <pc:chgData name="vineet dubey" userId="e1882d71ad24d81b" providerId="LiveId" clId="{02B38016-79A2-43B8-B32C-2E835C9B8BAA}" dt="2023-09-13T11:18:21.462" v="3" actId="20577"/>
        <pc:sldMkLst>
          <pc:docMk/>
          <pc:sldMk cId="1436491015" sldId="256"/>
        </pc:sldMkLst>
        <pc:spChg chg="mod">
          <ac:chgData name="vineet dubey" userId="e1882d71ad24d81b" providerId="LiveId" clId="{02B38016-79A2-43B8-B32C-2E835C9B8BAA}" dt="2023-09-13T11:18:21.462" v="3" actId="20577"/>
          <ac:spMkLst>
            <pc:docMk/>
            <pc:sldMk cId="1436491015" sldId="256"/>
            <ac:spMk id="61" creationId="{50864622-A1D4-4B17-3E49-37BF896182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DD350-0A8F-824E-9C49-41B7FA304A36}" type="datetimeFigureOut">
              <a:rPr lang="en-US" smtClean="0"/>
              <a:t>9/13/2023</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5EE51-4270-F040-9A19-612C83E85338}" type="slidenum">
              <a:rPr lang="en-US" smtClean="0"/>
              <a:t>‹#›</a:t>
            </a:fld>
            <a:endParaRPr lang="en-US"/>
          </a:p>
        </p:txBody>
      </p:sp>
    </p:spTree>
    <p:extLst>
      <p:ext uri="{BB962C8B-B14F-4D97-AF65-F5344CB8AC3E}">
        <p14:creationId xmlns:p14="http://schemas.microsoft.com/office/powerpoint/2010/main" val="3777340268"/>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5EE51-4270-F040-9A19-612C83E85338}" type="slidenum">
              <a:rPr lang="en-US" smtClean="0"/>
              <a:t>1</a:t>
            </a:fld>
            <a:endParaRPr lang="en-US"/>
          </a:p>
        </p:txBody>
      </p:sp>
    </p:spTree>
    <p:extLst>
      <p:ext uri="{BB962C8B-B14F-4D97-AF65-F5344CB8AC3E}">
        <p14:creationId xmlns:p14="http://schemas.microsoft.com/office/powerpoint/2010/main" val="79919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GB"/>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1504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79222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276137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BF6670-78AC-BF4D-8128-3BDDE495E9E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33255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GB"/>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BF6670-78AC-BF4D-8128-3BDDE495E9E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48723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BF6670-78AC-BF4D-8128-3BDDE495E9E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29748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BF6670-78AC-BF4D-8128-3BDDE495E9EB}"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322454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BF6670-78AC-BF4D-8128-3BDDE495E9EB}"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13616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F6670-78AC-BF4D-8128-3BDDE495E9EB}"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78642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93BF6670-78AC-BF4D-8128-3BDDE495E9E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409989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GB"/>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93BF6670-78AC-BF4D-8128-3BDDE495E9E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FDA97-348E-2942-A324-3605F2419DE2}" type="slidenum">
              <a:rPr lang="en-US" smtClean="0"/>
              <a:t>‹#›</a:t>
            </a:fld>
            <a:endParaRPr lang="en-US"/>
          </a:p>
        </p:txBody>
      </p:sp>
    </p:spTree>
    <p:extLst>
      <p:ext uri="{BB962C8B-B14F-4D97-AF65-F5344CB8AC3E}">
        <p14:creationId xmlns:p14="http://schemas.microsoft.com/office/powerpoint/2010/main" val="157047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93BF6670-78AC-BF4D-8128-3BDDE495E9EB}" type="datetimeFigureOut">
              <a:rPr lang="en-US" smtClean="0"/>
              <a:t>9/13/2023</a:t>
            </a:fld>
            <a:endParaRPr lang="en-US"/>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7ACFDA97-348E-2942-A324-3605F2419DE2}" type="slidenum">
              <a:rPr lang="en-US" smtClean="0"/>
              <a:t>‹#›</a:t>
            </a:fld>
            <a:endParaRPr lang="en-US"/>
          </a:p>
        </p:txBody>
      </p:sp>
    </p:spTree>
    <p:extLst>
      <p:ext uri="{BB962C8B-B14F-4D97-AF65-F5344CB8AC3E}">
        <p14:creationId xmlns:p14="http://schemas.microsoft.com/office/powerpoint/2010/main" val="2139601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4402BE40-7E01-6BAE-7DEF-1A44ED6C354A}"/>
              </a:ext>
            </a:extLst>
          </p:cNvPr>
          <p:cNvGrpSpPr/>
          <p:nvPr/>
        </p:nvGrpSpPr>
        <p:grpSpPr>
          <a:xfrm>
            <a:off x="29272832" y="6298088"/>
            <a:ext cx="5486400" cy="7711099"/>
            <a:chOff x="29272832" y="6298088"/>
            <a:chExt cx="5486400" cy="7711099"/>
          </a:xfrm>
        </p:grpSpPr>
        <p:grpSp>
          <p:nvGrpSpPr>
            <p:cNvPr id="35" name="Group 34">
              <a:extLst>
                <a:ext uri="{FF2B5EF4-FFF2-40B4-BE49-F238E27FC236}">
                  <a16:creationId xmlns:a16="http://schemas.microsoft.com/office/drawing/2014/main" id="{DF7EC897-9024-61A0-E4F2-65727DF170B1}"/>
                </a:ext>
              </a:extLst>
            </p:cNvPr>
            <p:cNvGrpSpPr/>
            <p:nvPr/>
          </p:nvGrpSpPr>
          <p:grpSpPr>
            <a:xfrm>
              <a:off x="29596095" y="6298088"/>
              <a:ext cx="5163137" cy="7711099"/>
              <a:chOff x="29596095" y="6298088"/>
              <a:chExt cx="5163137" cy="7711099"/>
            </a:xfrm>
          </p:grpSpPr>
          <p:pic>
            <p:nvPicPr>
              <p:cNvPr id="31" name="Picture 30" descr="A screenshot of a graph&#10;&#10;Description automatically generated">
                <a:extLst>
                  <a:ext uri="{FF2B5EF4-FFF2-40B4-BE49-F238E27FC236}">
                    <a16:creationId xmlns:a16="http://schemas.microsoft.com/office/drawing/2014/main" id="{33833C55-F1A0-296D-7D84-738426568BBC}"/>
                  </a:ext>
                </a:extLst>
              </p:cNvPr>
              <p:cNvPicPr>
                <a:picLocks noChangeAspect="1"/>
              </p:cNvPicPr>
              <p:nvPr/>
            </p:nvPicPr>
            <p:blipFill rotWithShape="1">
              <a:blip r:embed="rId3"/>
              <a:srcRect l="50437" t="10507" r="25064" b="63705"/>
              <a:stretch/>
            </p:blipFill>
            <p:spPr>
              <a:xfrm>
                <a:off x="29596095" y="6298088"/>
                <a:ext cx="5071572" cy="7711099"/>
              </a:xfrm>
              <a:prstGeom prst="rect">
                <a:avLst/>
              </a:prstGeom>
            </p:spPr>
          </p:pic>
          <p:sp>
            <p:nvSpPr>
              <p:cNvPr id="33" name="Rectangle 32">
                <a:extLst>
                  <a:ext uri="{FF2B5EF4-FFF2-40B4-BE49-F238E27FC236}">
                    <a16:creationId xmlns:a16="http://schemas.microsoft.com/office/drawing/2014/main" id="{94912D63-CD3F-0D87-9C5F-529F305E4D80}"/>
                  </a:ext>
                </a:extLst>
              </p:cNvPr>
              <p:cNvSpPr/>
              <p:nvPr/>
            </p:nvSpPr>
            <p:spPr>
              <a:xfrm>
                <a:off x="34169684" y="7459579"/>
                <a:ext cx="589548" cy="3465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ectangle 35">
              <a:extLst>
                <a:ext uri="{FF2B5EF4-FFF2-40B4-BE49-F238E27FC236}">
                  <a16:creationId xmlns:a16="http://schemas.microsoft.com/office/drawing/2014/main" id="{575A571E-E5FB-A305-4989-4185C00E0692}"/>
                </a:ext>
              </a:extLst>
            </p:cNvPr>
            <p:cNvSpPr/>
            <p:nvPr/>
          </p:nvSpPr>
          <p:spPr>
            <a:xfrm>
              <a:off x="29272832" y="10987864"/>
              <a:ext cx="625642" cy="442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B37BFEBB-ABF2-AA9B-71B1-E315B19B5500}"/>
              </a:ext>
            </a:extLst>
          </p:cNvPr>
          <p:cNvGrpSpPr/>
          <p:nvPr/>
        </p:nvGrpSpPr>
        <p:grpSpPr>
          <a:xfrm>
            <a:off x="35827147" y="6010838"/>
            <a:ext cx="6172200" cy="7815577"/>
            <a:chOff x="35793947" y="6100914"/>
            <a:chExt cx="6172200" cy="7815577"/>
          </a:xfrm>
        </p:grpSpPr>
        <p:pic>
          <p:nvPicPr>
            <p:cNvPr id="32" name="Picture 31" descr="A screenshot of a graph&#10;&#10;Description automatically generated">
              <a:extLst>
                <a:ext uri="{FF2B5EF4-FFF2-40B4-BE49-F238E27FC236}">
                  <a16:creationId xmlns:a16="http://schemas.microsoft.com/office/drawing/2014/main" id="{3C4ECC8F-4FF0-2AC7-1A15-4B9377F9E826}"/>
                </a:ext>
              </a:extLst>
            </p:cNvPr>
            <p:cNvPicPr>
              <a:picLocks noChangeAspect="1"/>
            </p:cNvPicPr>
            <p:nvPr/>
          </p:nvPicPr>
          <p:blipFill rotWithShape="1">
            <a:blip r:embed="rId3"/>
            <a:srcRect l="72548" t="10507" b="63705"/>
            <a:stretch/>
          </p:blipFill>
          <p:spPr>
            <a:xfrm>
              <a:off x="36206174" y="6100914"/>
              <a:ext cx="5759973" cy="7815577"/>
            </a:xfrm>
            <a:prstGeom prst="rect">
              <a:avLst/>
            </a:prstGeom>
          </p:spPr>
        </p:pic>
        <p:sp>
          <p:nvSpPr>
            <p:cNvPr id="38" name="Rectangle 37">
              <a:extLst>
                <a:ext uri="{FF2B5EF4-FFF2-40B4-BE49-F238E27FC236}">
                  <a16:creationId xmlns:a16="http://schemas.microsoft.com/office/drawing/2014/main" id="{50834A38-9F40-0B8D-4DA9-B2655F2991B8}"/>
                </a:ext>
              </a:extLst>
            </p:cNvPr>
            <p:cNvSpPr/>
            <p:nvPr/>
          </p:nvSpPr>
          <p:spPr>
            <a:xfrm>
              <a:off x="35793947" y="10835497"/>
              <a:ext cx="926432" cy="594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A26B3779-F159-2144-310E-AA9B73328BA8}"/>
              </a:ext>
            </a:extLst>
          </p:cNvPr>
          <p:cNvSpPr txBox="1"/>
          <p:nvPr/>
        </p:nvSpPr>
        <p:spPr>
          <a:xfrm>
            <a:off x="16632572" y="14777833"/>
            <a:ext cx="12427059" cy="523220"/>
          </a:xfrm>
          <a:prstGeom prst="rect">
            <a:avLst/>
          </a:prstGeom>
          <a:noFill/>
        </p:spPr>
        <p:txBody>
          <a:bodyPr wrap="square" rtlCol="0">
            <a:spAutoFit/>
          </a:bodyPr>
          <a:lstStyle/>
          <a:p>
            <a:r>
              <a:rPr lang="en-US" sz="2800" b="1" u="sng" dirty="0"/>
              <a:t>3. Identification of mutation sites on </a:t>
            </a:r>
            <a:r>
              <a:rPr lang="en-US" sz="2800" b="1" u="sng" dirty="0" err="1"/>
              <a:t>AmpD</a:t>
            </a:r>
            <a:r>
              <a:rPr lang="en-US" sz="2800" b="1" u="sng" dirty="0"/>
              <a:t>, </a:t>
            </a:r>
            <a:r>
              <a:rPr lang="en-US" sz="2800" b="1" u="sng" dirty="0" err="1"/>
              <a:t>NalD</a:t>
            </a:r>
            <a:r>
              <a:rPr lang="en-US" sz="2800" b="1" u="sng" dirty="0"/>
              <a:t>, </a:t>
            </a:r>
            <a:r>
              <a:rPr lang="en-US" sz="2800" b="1" u="sng" dirty="0" err="1"/>
              <a:t>OprD</a:t>
            </a:r>
            <a:r>
              <a:rPr lang="en-US" sz="2800" b="1" u="sng" dirty="0"/>
              <a:t> and </a:t>
            </a:r>
            <a:r>
              <a:rPr lang="en-US" sz="2800" b="1" u="sng" dirty="0" err="1"/>
              <a:t>MexR</a:t>
            </a:r>
            <a:endParaRPr lang="en-US" sz="2800" b="1" u="sng" dirty="0"/>
          </a:p>
        </p:txBody>
      </p:sp>
      <p:sp>
        <p:nvSpPr>
          <p:cNvPr id="61" name="TextBox 60">
            <a:extLst>
              <a:ext uri="{FF2B5EF4-FFF2-40B4-BE49-F238E27FC236}">
                <a16:creationId xmlns:a16="http://schemas.microsoft.com/office/drawing/2014/main" id="{50864622-A1D4-4B17-3E49-37BF89618273}"/>
              </a:ext>
            </a:extLst>
          </p:cNvPr>
          <p:cNvSpPr txBox="1"/>
          <p:nvPr/>
        </p:nvSpPr>
        <p:spPr>
          <a:xfrm>
            <a:off x="16698171" y="15911177"/>
            <a:ext cx="12361460" cy="2246769"/>
          </a:xfrm>
          <a:prstGeom prst="rect">
            <a:avLst/>
          </a:prstGeom>
          <a:noFill/>
        </p:spPr>
        <p:txBody>
          <a:bodyPr wrap="square" rtlCol="0">
            <a:spAutoFit/>
          </a:bodyPr>
          <a:lstStyle/>
          <a:p>
            <a:pPr algn="just"/>
            <a:r>
              <a:rPr lang="en-US" sz="2000" dirty="0"/>
              <a:t>Figure 2. </a:t>
            </a:r>
            <a:r>
              <a:rPr lang="en-GB" sz="2000" dirty="0"/>
              <a:t>Non-synonymous substitution mapped on </a:t>
            </a:r>
            <a:r>
              <a:rPr lang="en-GB" sz="2000" dirty="0" err="1"/>
              <a:t>AmpD</a:t>
            </a:r>
            <a:r>
              <a:rPr lang="en-GB" sz="2000" dirty="0"/>
              <a:t> (</a:t>
            </a:r>
            <a:r>
              <a:rPr lang="en-GB" sz="2000" dirty="0" err="1"/>
              <a:t>AlphaFold</a:t>
            </a:r>
            <a:r>
              <a:rPr lang="en-GB" sz="2000" dirty="0"/>
              <a:t> ID: A0A3S0L9R0), </a:t>
            </a:r>
            <a:r>
              <a:rPr lang="en-GB" sz="2000" dirty="0" err="1"/>
              <a:t>NalD</a:t>
            </a:r>
            <a:r>
              <a:rPr lang="en-GB" sz="2000" dirty="0"/>
              <a:t> (Protein Data Bank ID: 5DAJ). Grey shades represents monomers and green/pink regions represents mutated residues. Mutations identified in isolates obtained from different meropenem and combination treated group in </a:t>
            </a:r>
            <a:r>
              <a:rPr lang="en-GB" sz="2000" dirty="0" err="1"/>
              <a:t>oprD</a:t>
            </a:r>
            <a:r>
              <a:rPr lang="en-GB" sz="2000"/>
              <a:t> and </a:t>
            </a:r>
            <a:r>
              <a:rPr lang="en-GB" sz="2000" dirty="0" err="1"/>
              <a:t>mexR</a:t>
            </a:r>
            <a:r>
              <a:rPr lang="en-GB" sz="2000" dirty="0"/>
              <a:t> genes. Number represents nucleotide location in </a:t>
            </a:r>
            <a:r>
              <a:rPr lang="en-GB" sz="2000" dirty="0" err="1"/>
              <a:t>oprD</a:t>
            </a:r>
            <a:r>
              <a:rPr lang="en-GB" sz="2000" dirty="0"/>
              <a:t> and </a:t>
            </a:r>
            <a:r>
              <a:rPr lang="en-GB" sz="2000" dirty="0" err="1"/>
              <a:t>mexR</a:t>
            </a:r>
            <a:r>
              <a:rPr lang="en-GB" sz="2000" dirty="0"/>
              <a:t> genes respectively and colour are given to each box to highlight the base type. Blank box represent deletion of nucleotide base; yellow box represents stop codon; </a:t>
            </a:r>
            <a:r>
              <a:rPr lang="en-GB" sz="2000" dirty="0" err="1"/>
              <a:t>c.t.</a:t>
            </a:r>
            <a:r>
              <a:rPr lang="en-GB" sz="2000" dirty="0"/>
              <a:t> represent amino acid location at which chain terminal occurred due to SNPs and short INDELs.</a:t>
            </a:r>
            <a:endParaRPr lang="en-US" sz="2000" dirty="0"/>
          </a:p>
          <a:p>
            <a:pPr algn="just"/>
            <a:endParaRPr lang="en-US" sz="2000" dirty="0"/>
          </a:p>
        </p:txBody>
      </p:sp>
      <p:sp>
        <p:nvSpPr>
          <p:cNvPr id="5" name="Rectangle 4">
            <a:extLst>
              <a:ext uri="{FF2B5EF4-FFF2-40B4-BE49-F238E27FC236}">
                <a16:creationId xmlns:a16="http://schemas.microsoft.com/office/drawing/2014/main" id="{D69E7F43-D24B-20C3-5C62-959F23608F8A}"/>
              </a:ext>
            </a:extLst>
          </p:cNvPr>
          <p:cNvSpPr/>
          <p:nvPr/>
        </p:nvSpPr>
        <p:spPr>
          <a:xfrm>
            <a:off x="119263" y="1476157"/>
            <a:ext cx="42325248" cy="129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GB" sz="6600" b="1" i="0" dirty="0">
                <a:solidFill>
                  <a:schemeClr val="tx2"/>
                </a:solidFill>
                <a:effectLst/>
              </a:rPr>
              <a:t>Dynamic interplay of </a:t>
            </a:r>
            <a:r>
              <a:rPr lang="en-GB" sz="6600" b="1" i="0" dirty="0" err="1">
                <a:solidFill>
                  <a:schemeClr val="tx2"/>
                </a:solidFill>
                <a:effectLst/>
              </a:rPr>
              <a:t>MexAB-OprM</a:t>
            </a:r>
            <a:r>
              <a:rPr lang="en-GB" sz="6600" b="1" i="0" dirty="0">
                <a:solidFill>
                  <a:schemeClr val="tx2"/>
                </a:solidFill>
                <a:effectLst/>
              </a:rPr>
              <a:t>, PDC-5 and </a:t>
            </a:r>
            <a:r>
              <a:rPr lang="en-GB" sz="6600" b="1" i="0" dirty="0" err="1">
                <a:solidFill>
                  <a:schemeClr val="tx2"/>
                </a:solidFill>
                <a:effectLst/>
              </a:rPr>
              <a:t>OprD</a:t>
            </a:r>
            <a:r>
              <a:rPr lang="en-GB" sz="6600" b="1" i="0" dirty="0">
                <a:solidFill>
                  <a:schemeClr val="tx2"/>
                </a:solidFill>
                <a:effectLst/>
              </a:rPr>
              <a:t> in </a:t>
            </a:r>
            <a:r>
              <a:rPr lang="en-GB" sz="6600" b="1" i="1" dirty="0">
                <a:solidFill>
                  <a:schemeClr val="tx2"/>
                </a:solidFill>
                <a:effectLst/>
              </a:rPr>
              <a:t>Pseudomonas aeruginosa </a:t>
            </a:r>
            <a:r>
              <a:rPr lang="en-GB" sz="6600" b="1" i="0" dirty="0">
                <a:solidFill>
                  <a:schemeClr val="tx2"/>
                </a:solidFill>
                <a:effectLst/>
              </a:rPr>
              <a:t>facilitates emergence of meropenem resistant phenotype in rabbit pneumonia model</a:t>
            </a:r>
          </a:p>
          <a:p>
            <a:pPr algn="ctr"/>
            <a:r>
              <a:rPr lang="en-US" sz="2000" b="1" baseline="30000" dirty="0">
                <a:solidFill>
                  <a:schemeClr val="tx2"/>
                </a:solidFill>
              </a:rPr>
              <a:t>1</a:t>
            </a:r>
            <a:r>
              <a:rPr lang="en-US" sz="2000" b="1" dirty="0">
                <a:solidFill>
                  <a:schemeClr val="tx2"/>
                </a:solidFill>
              </a:rPr>
              <a:t>Vineet Dubey</a:t>
            </a:r>
            <a:r>
              <a:rPr lang="en-US" sz="2000" dirty="0">
                <a:solidFill>
                  <a:schemeClr val="tx2"/>
                </a:solidFill>
              </a:rPr>
              <a:t>, </a:t>
            </a:r>
            <a:r>
              <a:rPr lang="en-US" sz="2000" baseline="30000" dirty="0">
                <a:solidFill>
                  <a:schemeClr val="tx2"/>
                </a:solidFill>
              </a:rPr>
              <a:t>1</a:t>
            </a:r>
            <a:r>
              <a:rPr lang="en-US" sz="2000" dirty="0">
                <a:solidFill>
                  <a:schemeClr val="tx2"/>
                </a:solidFill>
              </a:rPr>
              <a:t>Nicola Farrington,</a:t>
            </a:r>
            <a:r>
              <a:rPr lang="en-US" sz="2000" baseline="30000" dirty="0">
                <a:solidFill>
                  <a:schemeClr val="tx2"/>
                </a:solidFill>
              </a:rPr>
              <a:t>1</a:t>
            </a:r>
            <a:r>
              <a:rPr lang="en-US" sz="2000" dirty="0">
                <a:solidFill>
                  <a:schemeClr val="tx2"/>
                </a:solidFill>
              </a:rPr>
              <a:t>Adam Johnson, </a:t>
            </a:r>
            <a:r>
              <a:rPr lang="en-US" sz="2000" baseline="30000" dirty="0">
                <a:solidFill>
                  <a:schemeClr val="tx2"/>
                </a:solidFill>
              </a:rPr>
              <a:t>1</a:t>
            </a:r>
            <a:r>
              <a:rPr lang="en-US" sz="2000" dirty="0">
                <a:solidFill>
                  <a:schemeClr val="tx2"/>
                </a:solidFill>
              </a:rPr>
              <a:t>Iona Horner, </a:t>
            </a:r>
            <a:r>
              <a:rPr lang="en-US" sz="2000" baseline="30000" dirty="0">
                <a:solidFill>
                  <a:schemeClr val="tx2"/>
                </a:solidFill>
              </a:rPr>
              <a:t>1</a:t>
            </a:r>
            <a:r>
              <a:rPr lang="en-US" sz="2000" dirty="0">
                <a:solidFill>
                  <a:schemeClr val="tx2"/>
                </a:solidFill>
              </a:rPr>
              <a:t>Adam Stevenson, </a:t>
            </a:r>
            <a:r>
              <a:rPr lang="en-US" sz="2000" baseline="30000" dirty="0">
                <a:solidFill>
                  <a:schemeClr val="tx2"/>
                </a:solidFill>
              </a:rPr>
              <a:t>1</a:t>
            </a:r>
            <a:r>
              <a:rPr lang="en-US" sz="2000" dirty="0">
                <a:solidFill>
                  <a:schemeClr val="tx2"/>
                </a:solidFill>
              </a:rPr>
              <a:t>William Hope </a:t>
            </a:r>
            <a:endParaRPr lang="en-US" sz="1400" b="1" dirty="0">
              <a:solidFill>
                <a:schemeClr val="tx2"/>
              </a:solidFill>
            </a:endParaRPr>
          </a:p>
          <a:p>
            <a:pPr algn="ctr"/>
            <a:r>
              <a:rPr lang="en-US" sz="1600" b="1" baseline="30000" dirty="0">
                <a:solidFill>
                  <a:schemeClr val="tx2"/>
                </a:solidFill>
              </a:rPr>
              <a:t>1</a:t>
            </a:r>
            <a:r>
              <a:rPr lang="en-US" sz="1600" b="1" dirty="0">
                <a:solidFill>
                  <a:schemeClr val="tx2"/>
                </a:solidFill>
              </a:rPr>
              <a:t>Antimicrobial Pharmacodynamics and Therapeutics, University of Liverpool, UK</a:t>
            </a:r>
          </a:p>
          <a:p>
            <a:pPr algn="ctr"/>
            <a:endParaRPr lang="en-US" sz="2400" b="1" dirty="0">
              <a:solidFill>
                <a:schemeClr val="tx2"/>
              </a:solidFill>
            </a:endParaRPr>
          </a:p>
        </p:txBody>
      </p:sp>
      <p:pic>
        <p:nvPicPr>
          <p:cNvPr id="4" name="Picture 3">
            <a:extLst>
              <a:ext uri="{FF2B5EF4-FFF2-40B4-BE49-F238E27FC236}">
                <a16:creationId xmlns:a16="http://schemas.microsoft.com/office/drawing/2014/main" id="{C2E6DD5C-6193-8E95-2BC6-DC42C0D17EB3}"/>
              </a:ext>
            </a:extLst>
          </p:cNvPr>
          <p:cNvPicPr>
            <a:picLocks noChangeAspect="1"/>
          </p:cNvPicPr>
          <p:nvPr/>
        </p:nvPicPr>
        <p:blipFill>
          <a:blip r:embed="rId4"/>
          <a:stretch>
            <a:fillRect/>
          </a:stretch>
        </p:blipFill>
        <p:spPr>
          <a:xfrm>
            <a:off x="185666" y="2270664"/>
            <a:ext cx="10450055" cy="1353405"/>
          </a:xfrm>
          <a:prstGeom prst="rect">
            <a:avLst/>
          </a:prstGeom>
        </p:spPr>
      </p:pic>
      <p:sp>
        <p:nvSpPr>
          <p:cNvPr id="6" name="Rectangle 5">
            <a:extLst>
              <a:ext uri="{FF2B5EF4-FFF2-40B4-BE49-F238E27FC236}">
                <a16:creationId xmlns:a16="http://schemas.microsoft.com/office/drawing/2014/main" id="{B14C431C-E402-C7B9-4E77-3B904BEEA708}"/>
              </a:ext>
            </a:extLst>
          </p:cNvPr>
          <p:cNvSpPr/>
          <p:nvPr/>
        </p:nvSpPr>
        <p:spPr>
          <a:xfrm>
            <a:off x="39856452" y="2766460"/>
            <a:ext cx="1550571" cy="54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r>
              <a:rPr lang="en-US" sz="4000" b="1" dirty="0">
                <a:solidFill>
                  <a:schemeClr val="tx2">
                    <a:lumMod val="75000"/>
                  </a:schemeClr>
                </a:solidFill>
              </a:rPr>
              <a:t>P#012</a:t>
            </a:r>
          </a:p>
        </p:txBody>
      </p:sp>
      <p:sp>
        <p:nvSpPr>
          <p:cNvPr id="7" name="Rectangle 6">
            <a:extLst>
              <a:ext uri="{FF2B5EF4-FFF2-40B4-BE49-F238E27FC236}">
                <a16:creationId xmlns:a16="http://schemas.microsoft.com/office/drawing/2014/main" id="{D9B42245-C191-FAC9-0CC6-33C8334EF86A}"/>
              </a:ext>
            </a:extLst>
          </p:cNvPr>
          <p:cNvSpPr/>
          <p:nvPr/>
        </p:nvSpPr>
        <p:spPr>
          <a:xfrm>
            <a:off x="37610716" y="3289628"/>
            <a:ext cx="4833795" cy="583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r"/>
            <a:r>
              <a:rPr lang="en-US" sz="2800" dirty="0">
                <a:solidFill>
                  <a:schemeClr val="tx2"/>
                </a:solidFill>
              </a:rPr>
              <a:t>vineet.dubey@liverpool.ac.uk</a:t>
            </a:r>
          </a:p>
        </p:txBody>
      </p:sp>
      <p:cxnSp>
        <p:nvCxnSpPr>
          <p:cNvPr id="8" name="Straight Connector 7">
            <a:extLst>
              <a:ext uri="{FF2B5EF4-FFF2-40B4-BE49-F238E27FC236}">
                <a16:creationId xmlns:a16="http://schemas.microsoft.com/office/drawing/2014/main" id="{232090D3-A1DA-3733-FE09-E1ED753F765C}"/>
              </a:ext>
            </a:extLst>
          </p:cNvPr>
          <p:cNvCxnSpPr>
            <a:cxnSpLocks/>
          </p:cNvCxnSpPr>
          <p:nvPr/>
        </p:nvCxnSpPr>
        <p:spPr>
          <a:xfrm>
            <a:off x="0" y="3929202"/>
            <a:ext cx="42803763" cy="0"/>
          </a:xfrm>
          <a:prstGeom prst="line">
            <a:avLst/>
          </a:prstGeom>
          <a:ln w="12700" cmpd="sng">
            <a:solidFill>
              <a:schemeClr val="tx2"/>
            </a:solidFill>
            <a:prstDash val="solid"/>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552007ED-0E7E-75CB-9AB4-7AB3F3476B8C}"/>
              </a:ext>
            </a:extLst>
          </p:cNvPr>
          <p:cNvSpPr>
            <a:spLocks/>
          </p:cNvSpPr>
          <p:nvPr/>
        </p:nvSpPr>
        <p:spPr>
          <a:xfrm>
            <a:off x="102911" y="4123435"/>
            <a:ext cx="15928057" cy="68611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2104" b="1" spc="213" dirty="0">
                <a:solidFill>
                  <a:srgbClr val="FFC000"/>
                </a:solidFill>
              </a:rPr>
              <a:t>INTRODUCTION</a:t>
            </a:r>
          </a:p>
        </p:txBody>
      </p:sp>
      <p:sp>
        <p:nvSpPr>
          <p:cNvPr id="11" name="TextBox 10">
            <a:extLst>
              <a:ext uri="{FF2B5EF4-FFF2-40B4-BE49-F238E27FC236}">
                <a16:creationId xmlns:a16="http://schemas.microsoft.com/office/drawing/2014/main" id="{F9139E82-99D5-2DE0-9D62-1375ACE1B8A7}"/>
              </a:ext>
            </a:extLst>
          </p:cNvPr>
          <p:cNvSpPr txBox="1"/>
          <p:nvPr/>
        </p:nvSpPr>
        <p:spPr>
          <a:xfrm>
            <a:off x="119263" y="4915201"/>
            <a:ext cx="15833774" cy="1394997"/>
          </a:xfrm>
          <a:prstGeom prst="rect">
            <a:avLst/>
          </a:prstGeom>
          <a:noFill/>
          <a:ln>
            <a:solidFill>
              <a:schemeClr val="tx2"/>
            </a:solidFill>
          </a:ln>
        </p:spPr>
        <p:txBody>
          <a:bodyPr wrap="square" rtlCol="0">
            <a:spAutoFit/>
          </a:bodyPr>
          <a:lstStyle/>
          <a:p>
            <a:pPr algn="just">
              <a:lnSpc>
                <a:spcPct val="107000"/>
              </a:lnSpc>
              <a:spcAft>
                <a:spcPts val="800"/>
              </a:spcAft>
            </a:pPr>
            <a:r>
              <a:rPr lang="en-GB" sz="2000" i="1" kern="100" dirty="0">
                <a:effectLst/>
                <a:latin typeface="Calibri" panose="020F0502020204030204" pitchFamily="34" charset="0"/>
                <a:ea typeface="Calibri" panose="020F0502020204030204" pitchFamily="34" charset="0"/>
                <a:cs typeface="Arial" panose="020B0604020202020204" pitchFamily="34" charset="0"/>
              </a:rPr>
              <a:t>Pseudomonas aeruginosa</a:t>
            </a:r>
            <a:r>
              <a:rPr lang="en-GB" sz="2000" kern="100" dirty="0">
                <a:effectLst/>
                <a:latin typeface="Calibri" panose="020F0502020204030204" pitchFamily="34" charset="0"/>
                <a:ea typeface="Calibri" panose="020F0502020204030204" pitchFamily="34" charset="0"/>
                <a:cs typeface="Arial" panose="020B0604020202020204" pitchFamily="34" charset="0"/>
              </a:rPr>
              <a:t> is associated with high rate of morbidity and mortality in nosocomial pneumonia. This pathogen has high propensity to develop resistance to different class of drugs, including carbapenems. However, the underlying pharmacodynamics of meropenem treatment and rise of a resistance phenotype is poorly characterised. The aim of this study was to assess the selection of different determinants of meropenem resistance as a function of drug exposure in rabbit pneumonia model. </a:t>
            </a:r>
          </a:p>
        </p:txBody>
      </p:sp>
      <p:sp>
        <p:nvSpPr>
          <p:cNvPr id="12" name="Rectangle 11">
            <a:extLst>
              <a:ext uri="{FF2B5EF4-FFF2-40B4-BE49-F238E27FC236}">
                <a16:creationId xmlns:a16="http://schemas.microsoft.com/office/drawing/2014/main" id="{A8F4391D-3BC6-DD99-17B6-B02425F21376}"/>
              </a:ext>
            </a:extLst>
          </p:cNvPr>
          <p:cNvSpPr/>
          <p:nvPr/>
        </p:nvSpPr>
        <p:spPr>
          <a:xfrm>
            <a:off x="102910" y="6376089"/>
            <a:ext cx="15874061" cy="74140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2104" b="1" spc="213" dirty="0">
                <a:solidFill>
                  <a:srgbClr val="FFC000"/>
                </a:solidFill>
              </a:rPr>
              <a:t>METHODS</a:t>
            </a:r>
          </a:p>
        </p:txBody>
      </p:sp>
      <p:sp>
        <p:nvSpPr>
          <p:cNvPr id="13" name="TextBox 12">
            <a:extLst>
              <a:ext uri="{FF2B5EF4-FFF2-40B4-BE49-F238E27FC236}">
                <a16:creationId xmlns:a16="http://schemas.microsoft.com/office/drawing/2014/main" id="{09303C45-4DDE-E77E-D491-72BB7FDF0030}"/>
              </a:ext>
            </a:extLst>
          </p:cNvPr>
          <p:cNvSpPr txBox="1"/>
          <p:nvPr/>
        </p:nvSpPr>
        <p:spPr>
          <a:xfrm>
            <a:off x="158229" y="7144464"/>
            <a:ext cx="15833773" cy="6863417"/>
          </a:xfrm>
          <a:prstGeom prst="rect">
            <a:avLst/>
          </a:prstGeom>
          <a:noFill/>
          <a:ln>
            <a:solidFill>
              <a:schemeClr val="tx2"/>
            </a:solidFill>
          </a:ln>
        </p:spPr>
        <p:txBody>
          <a:bodyPr wrap="square" rtlCol="0">
            <a:spAutoFit/>
          </a:bodyPr>
          <a:lstStyle/>
          <a:p>
            <a:r>
              <a:rPr lang="en-GB" sz="2000" b="1" u="sng" dirty="0">
                <a:cs typeface="Calibri" panose="020F0502020204030204" pitchFamily="34" charset="0"/>
              </a:rPr>
              <a:t>Rabbit Lung Infection</a:t>
            </a:r>
            <a:r>
              <a:rPr lang="en-GB" sz="2000" b="1" u="sng" dirty="0">
                <a:effectLst/>
                <a:cs typeface="Calibri" panose="020F0502020204030204" pitchFamily="34" charset="0"/>
              </a:rPr>
              <a:t> Model </a:t>
            </a:r>
          </a:p>
          <a:p>
            <a:pPr marL="285750" indent="-285750" algn="just">
              <a:buFont typeface="Arial" panose="020B0604020202020204" pitchFamily="34" charset="0"/>
              <a:buChar char="•"/>
            </a:pPr>
            <a:r>
              <a:rPr lang="en-GB" sz="2000" dirty="0">
                <a:effectLst/>
                <a:ea typeface="Calibri" panose="020F0502020204030204" pitchFamily="34" charset="0"/>
                <a:cs typeface="Arial" panose="020B0604020202020204" pitchFamily="34" charset="0"/>
              </a:rPr>
              <a:t>Immunocompromised White New Zealand rabbits were infected with </a:t>
            </a:r>
            <a:r>
              <a:rPr lang="en-GB" sz="2000" i="1" dirty="0">
                <a:effectLst/>
                <a:ea typeface="Calibri" panose="020F0502020204030204" pitchFamily="34" charset="0"/>
                <a:cs typeface="Arial" panose="020B0604020202020204" pitchFamily="34" charset="0"/>
              </a:rPr>
              <a:t>P. aeruginosa</a:t>
            </a:r>
            <a:r>
              <a:rPr lang="en-GB" sz="2000" dirty="0">
                <a:effectLst/>
                <a:ea typeface="Calibri" panose="020F0502020204030204" pitchFamily="34" charset="0"/>
                <a:cs typeface="Arial" panose="020B0604020202020204" pitchFamily="34" charset="0"/>
              </a:rPr>
              <a:t> ATCC 27853 (meropenem MIC: 1 mg/L). Animals received vehicle control, meropenem 5 mg/kg, 30 mg/kg meropenem or 5 mg/kg meropenem with 3.33 mg/kg amikacin q8h. After 96 h, lung isolates were extracted and selected on 3 mg/L meropenem Mueller Hinton agar plates</a:t>
            </a:r>
          </a:p>
          <a:p>
            <a:pPr algn="just"/>
            <a:r>
              <a:rPr lang="en-GB" sz="2000" b="1" u="sng" dirty="0">
                <a:cs typeface="Calibri" panose="020F0502020204030204" pitchFamily="34" charset="0"/>
              </a:rPr>
              <a:t>Whole Genome Sequencing </a:t>
            </a:r>
            <a:r>
              <a:rPr lang="en-GB" sz="2000" b="1" u="sng" dirty="0">
                <a:effectLst/>
                <a:cs typeface="Calibri" panose="020F0502020204030204" pitchFamily="34" charset="0"/>
              </a:rPr>
              <a:t> </a:t>
            </a:r>
          </a:p>
          <a:p>
            <a:pPr marL="342900" indent="-342900" algn="just">
              <a:buFont typeface="Arial" panose="020B0604020202020204" pitchFamily="34" charset="0"/>
              <a:buChar char="•"/>
            </a:pPr>
            <a:r>
              <a:rPr lang="en-GB" sz="2000" dirty="0"/>
              <a:t>Briefly, base calling and de-multiplexing of indexed reads was performed by CASAVA version 1.8.2 (Illumina, San Diego, USA) to produce samples in FASTQ format. The raw FASTQ files were trimmed to remove Illumina adapter sequences using </a:t>
            </a:r>
            <a:r>
              <a:rPr lang="en-GB" sz="2000" dirty="0" err="1"/>
              <a:t>Cutadapt</a:t>
            </a:r>
            <a:r>
              <a:rPr lang="en-GB" sz="2000" dirty="0"/>
              <a:t> version 1.2.1. The option “-O 3” was set, so the 3' end of any reads which matched the adapter sequence over at least 3 bp was trimmed off. The reads were further trimmed to remove low quality bases, using Sickle version 1.200 with a minimum window quality score of 20. After trimming, reads shorter than 20 bp were removed.</a:t>
            </a:r>
            <a:endParaRPr lang="en-GB" sz="2000" b="1" u="sng" dirty="0">
              <a:cs typeface="Calibri" panose="020F0502020204030204" pitchFamily="34" charset="0"/>
            </a:endParaRPr>
          </a:p>
          <a:p>
            <a:pPr algn="just"/>
            <a:r>
              <a:rPr lang="en-GB" sz="2000" b="1" u="sng" dirty="0">
                <a:cs typeface="Calibri" panose="020F0502020204030204" pitchFamily="34" charset="0"/>
              </a:rPr>
              <a:t>Variant Calling </a:t>
            </a:r>
            <a:r>
              <a:rPr lang="en-GB" sz="2000" b="1" u="sng" dirty="0">
                <a:effectLst/>
                <a:cs typeface="Calibri" panose="020F0502020204030204" pitchFamily="34" charset="0"/>
              </a:rPr>
              <a:t> </a:t>
            </a:r>
            <a:endParaRPr lang="en-GB" sz="2000" b="1" u="sng" dirty="0">
              <a:cs typeface="Calibri" panose="020F0502020204030204" pitchFamily="34" charset="0"/>
            </a:endParaRPr>
          </a:p>
          <a:p>
            <a:pPr marL="285750" indent="-285750" algn="just">
              <a:buFont typeface="Arial" panose="020B0604020202020204" pitchFamily="34" charset="0"/>
              <a:buChar char="•"/>
            </a:pPr>
            <a:r>
              <a:rPr lang="en-GB" sz="2000" dirty="0"/>
              <a:t>Variant detection was performed using the GATK and single nucleotide polymorphisms (SNPs) and small insertions/deletions (indels) were  identified. Single-sample</a:t>
            </a:r>
          </a:p>
          <a:p>
            <a:pPr marL="285750" indent="-285750" algn="just">
              <a:buFont typeface="Arial" panose="020B0604020202020204" pitchFamily="34" charset="0"/>
              <a:buChar char="•"/>
            </a:pPr>
            <a:r>
              <a:rPr lang="en-GB" sz="2000" dirty="0"/>
              <a:t>Variants were filtered  using the GATK </a:t>
            </a:r>
            <a:r>
              <a:rPr lang="en-GB" sz="2000" dirty="0" err="1"/>
              <a:t>VariantFiltration</a:t>
            </a:r>
            <a:r>
              <a:rPr lang="en-GB" sz="2000" dirty="0"/>
              <a:t> tool following assessment GATK filtering cut-off, i.e. In the resulting VCF files, SNPS with either QD &lt; 2, FS &gt; 60, MQ &lt; 40, SOR &gt; 3, QUAL &lt; -12.5 or </a:t>
            </a:r>
            <a:r>
              <a:rPr lang="en-GB" sz="2000" dirty="0" err="1"/>
              <a:t>ReadPosRankSum</a:t>
            </a:r>
            <a:r>
              <a:rPr lang="en-GB" sz="2000" dirty="0"/>
              <a:t> &lt; -8 and indels with QD &lt; 2, FS &gt; 200, QUAL&lt; -20 were flagged according to the reason that they failed filtering. Filtered files were eventually annotated with </a:t>
            </a:r>
            <a:r>
              <a:rPr lang="en-GB" sz="2000" dirty="0" err="1"/>
              <a:t>SnpEff</a:t>
            </a:r>
            <a:r>
              <a:rPr lang="en-GB" sz="2000" dirty="0"/>
              <a:t> v4.2 and SNPs and Indels located in a set of genes known to be involved in </a:t>
            </a:r>
            <a:r>
              <a:rPr lang="en-GB" sz="2000" i="1" dirty="0"/>
              <a:t>P. aeruginosa </a:t>
            </a:r>
            <a:r>
              <a:rPr lang="en-GB" sz="2000" dirty="0"/>
              <a:t>chromosomal antibiotic resistance were extracted</a:t>
            </a:r>
            <a:endParaRPr lang="en-GB" sz="2000" b="1" u="sng" dirty="0">
              <a:effectLst/>
              <a:cs typeface="Calibri" panose="020F0502020204030204" pitchFamily="34" charset="0"/>
            </a:endParaRPr>
          </a:p>
          <a:p>
            <a:pPr algn="just"/>
            <a:r>
              <a:rPr lang="en-GB" sz="2000" b="1" u="sng" dirty="0">
                <a:cs typeface="Calibri" panose="020F0502020204030204" pitchFamily="34" charset="0"/>
              </a:rPr>
              <a:t>Real-Time PCR Analysis</a:t>
            </a:r>
            <a:endParaRPr lang="en-GB" sz="2000" b="1" u="sng" dirty="0">
              <a:effectLst/>
              <a:cs typeface="Calibri" panose="020F0502020204030204" pitchFamily="34" charset="0"/>
            </a:endParaRPr>
          </a:p>
          <a:p>
            <a:pPr marL="285750" indent="-285750" algn="just">
              <a:buFont typeface="Arial" panose="020B0604020202020204" pitchFamily="34" charset="0"/>
              <a:buChar char="•"/>
            </a:pPr>
            <a:r>
              <a:rPr lang="en-GB" sz="2000" dirty="0">
                <a:effectLst/>
                <a:cs typeface="Calibri" panose="020F0502020204030204" pitchFamily="34" charset="0"/>
              </a:rPr>
              <a:t>Total RNA (DNA free) were </a:t>
            </a:r>
            <a:r>
              <a:rPr lang="en-GB" sz="2000" dirty="0">
                <a:cs typeface="Calibri" panose="020F0502020204030204" pitchFamily="34" charset="0"/>
              </a:rPr>
              <a:t>extracted from different treatment group lung isolates</a:t>
            </a:r>
            <a:r>
              <a:rPr lang="en-GB" sz="2000" dirty="0">
                <a:effectLst/>
                <a:cs typeface="Calibri" panose="020F0502020204030204" pitchFamily="34" charset="0"/>
              </a:rPr>
              <a:t>. Single cDNA were synthesized from each RNA group and was used as template for real-time PCR analysis. </a:t>
            </a:r>
            <a:r>
              <a:rPr lang="en-GB" sz="2000" dirty="0"/>
              <a:t>Relative gene expression was calculated by the ΔΔCT method using P. aeruginosa 16S rRNA as the reference gene.</a:t>
            </a:r>
            <a:endParaRPr lang="en-GB" sz="2000" b="1" u="sng" dirty="0">
              <a:cs typeface="Calibri" panose="020F0502020204030204" pitchFamily="34" charset="0"/>
            </a:endParaRPr>
          </a:p>
          <a:p>
            <a:pPr algn="just"/>
            <a:r>
              <a:rPr lang="en-GB" sz="2000" b="1" u="sng" dirty="0">
                <a:cs typeface="Calibri" panose="020F0502020204030204" pitchFamily="34" charset="0"/>
              </a:rPr>
              <a:t>Mutation Site Visualisation</a:t>
            </a:r>
            <a:endParaRPr lang="en-GB" sz="2000" b="1" u="sng" dirty="0">
              <a:effectLst/>
              <a:cs typeface="Calibri" panose="020F0502020204030204" pitchFamily="34" charset="0"/>
            </a:endParaRPr>
          </a:p>
          <a:p>
            <a:pPr marL="285750" indent="-285750" algn="just">
              <a:buFont typeface="Arial" panose="020B0604020202020204" pitchFamily="34" charset="0"/>
              <a:buChar char="•"/>
            </a:pPr>
            <a:r>
              <a:rPr lang="en-GB" sz="2000" dirty="0" err="1">
                <a:effectLst/>
                <a:ea typeface="Calibri" panose="020F0502020204030204" pitchFamily="34" charset="0"/>
                <a:cs typeface="Arial" panose="020B0604020202020204" pitchFamily="34" charset="0"/>
              </a:rPr>
              <a:t>Pymol</a:t>
            </a:r>
            <a:r>
              <a:rPr lang="en-GB" sz="2000" dirty="0">
                <a:effectLst/>
                <a:ea typeface="Calibri" panose="020F0502020204030204" pitchFamily="34" charset="0"/>
                <a:cs typeface="Arial" panose="020B0604020202020204" pitchFamily="34" charset="0"/>
              </a:rPr>
              <a:t> and Modeller were used to highlight active motifs mutations in transcriptional repressors.</a:t>
            </a:r>
            <a:endParaRPr lang="en-GB" sz="2000" dirty="0">
              <a:cs typeface="Calibri" panose="020F0502020204030204" pitchFamily="34" charset="0"/>
            </a:endParaRPr>
          </a:p>
        </p:txBody>
      </p:sp>
      <p:sp>
        <p:nvSpPr>
          <p:cNvPr id="14" name="Rectangle 13">
            <a:extLst>
              <a:ext uri="{FF2B5EF4-FFF2-40B4-BE49-F238E27FC236}">
                <a16:creationId xmlns:a16="http://schemas.microsoft.com/office/drawing/2014/main" id="{630650B6-CCF6-7376-8878-3B421873213A}"/>
              </a:ext>
            </a:extLst>
          </p:cNvPr>
          <p:cNvSpPr/>
          <p:nvPr/>
        </p:nvSpPr>
        <p:spPr>
          <a:xfrm>
            <a:off x="119263" y="14009187"/>
            <a:ext cx="15911706" cy="72196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2104" b="1" spc="213" dirty="0">
                <a:solidFill>
                  <a:srgbClr val="FFC000"/>
                </a:solidFill>
              </a:rPr>
              <a:t>RESULTS</a:t>
            </a:r>
          </a:p>
        </p:txBody>
      </p:sp>
      <p:sp>
        <p:nvSpPr>
          <p:cNvPr id="16" name="TextBox 15">
            <a:extLst>
              <a:ext uri="{FF2B5EF4-FFF2-40B4-BE49-F238E27FC236}">
                <a16:creationId xmlns:a16="http://schemas.microsoft.com/office/drawing/2014/main" id="{B0088388-DFEC-CDE6-71D7-234883D834D4}"/>
              </a:ext>
            </a:extLst>
          </p:cNvPr>
          <p:cNvSpPr txBox="1"/>
          <p:nvPr/>
        </p:nvSpPr>
        <p:spPr>
          <a:xfrm>
            <a:off x="418775" y="14989114"/>
            <a:ext cx="9292341" cy="523220"/>
          </a:xfrm>
          <a:prstGeom prst="rect">
            <a:avLst/>
          </a:prstGeom>
          <a:noFill/>
        </p:spPr>
        <p:txBody>
          <a:bodyPr wrap="square" rtlCol="0">
            <a:spAutoFit/>
          </a:bodyPr>
          <a:lstStyle/>
          <a:p>
            <a:r>
              <a:rPr lang="en-US" sz="2800" b="1" u="sng" dirty="0"/>
              <a:t>1. List of Mutations </a:t>
            </a:r>
          </a:p>
        </p:txBody>
      </p:sp>
      <p:sp>
        <p:nvSpPr>
          <p:cNvPr id="17" name="TextBox 16">
            <a:extLst>
              <a:ext uri="{FF2B5EF4-FFF2-40B4-BE49-F238E27FC236}">
                <a16:creationId xmlns:a16="http://schemas.microsoft.com/office/drawing/2014/main" id="{D58ABE5F-C90B-58C6-1F4D-78EFCEE467B9}"/>
              </a:ext>
            </a:extLst>
          </p:cNvPr>
          <p:cNvSpPr txBox="1"/>
          <p:nvPr/>
        </p:nvSpPr>
        <p:spPr>
          <a:xfrm>
            <a:off x="403762" y="15711122"/>
            <a:ext cx="15082481" cy="400110"/>
          </a:xfrm>
          <a:prstGeom prst="rect">
            <a:avLst/>
          </a:prstGeom>
          <a:noFill/>
        </p:spPr>
        <p:txBody>
          <a:bodyPr wrap="square" rtlCol="0">
            <a:spAutoFit/>
          </a:bodyPr>
          <a:lstStyle/>
          <a:p>
            <a:r>
              <a:rPr lang="en-US" sz="2000" dirty="0"/>
              <a:t>Table 1: </a:t>
            </a:r>
            <a:r>
              <a:rPr lang="en-GB" sz="2000" kern="1200" dirty="0">
                <a:solidFill>
                  <a:srgbClr val="000000"/>
                </a:solidFill>
                <a:effectLst/>
                <a:ea typeface="Times New Roman" panose="02020603050405020304" pitchFamily="18" charset="0"/>
              </a:rPr>
              <a:t>List of mutations in </a:t>
            </a:r>
            <a:r>
              <a:rPr lang="en-GB" sz="2000" i="1" kern="1200" dirty="0">
                <a:solidFill>
                  <a:srgbClr val="000000"/>
                </a:solidFill>
                <a:effectLst/>
                <a:ea typeface="Times New Roman" panose="02020603050405020304" pitchFamily="18" charset="0"/>
              </a:rPr>
              <a:t>P. aeruginosa </a:t>
            </a:r>
            <a:r>
              <a:rPr lang="en-GB" sz="2000" kern="1200" dirty="0">
                <a:solidFill>
                  <a:srgbClr val="000000"/>
                </a:solidFill>
                <a:effectLst/>
                <a:ea typeface="Times New Roman" panose="02020603050405020304" pitchFamily="18" charset="0"/>
              </a:rPr>
              <a:t>isolates treated with different doses of meropenem</a:t>
            </a:r>
            <a:r>
              <a:rPr lang="en-US" sz="2000" dirty="0"/>
              <a:t> </a:t>
            </a:r>
          </a:p>
        </p:txBody>
      </p:sp>
      <p:sp>
        <p:nvSpPr>
          <p:cNvPr id="23" name="Rectangle 22">
            <a:extLst>
              <a:ext uri="{FF2B5EF4-FFF2-40B4-BE49-F238E27FC236}">
                <a16:creationId xmlns:a16="http://schemas.microsoft.com/office/drawing/2014/main" id="{6ADE5D19-BCBA-3CDA-151F-F52FC7BAB137}"/>
              </a:ext>
            </a:extLst>
          </p:cNvPr>
          <p:cNvSpPr/>
          <p:nvPr/>
        </p:nvSpPr>
        <p:spPr>
          <a:xfrm>
            <a:off x="16372607" y="4097416"/>
            <a:ext cx="26328243" cy="74438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2104" b="1" spc="213" dirty="0">
                <a:solidFill>
                  <a:srgbClr val="FFC000"/>
                </a:solidFill>
              </a:rPr>
              <a:t>RESULTS</a:t>
            </a:r>
          </a:p>
        </p:txBody>
      </p:sp>
      <p:sp>
        <p:nvSpPr>
          <p:cNvPr id="24" name="TextBox 23">
            <a:extLst>
              <a:ext uri="{FF2B5EF4-FFF2-40B4-BE49-F238E27FC236}">
                <a16:creationId xmlns:a16="http://schemas.microsoft.com/office/drawing/2014/main" id="{6347E2EC-E3E3-CE1F-98FC-9FCD13FD6A6E}"/>
              </a:ext>
            </a:extLst>
          </p:cNvPr>
          <p:cNvSpPr txBox="1"/>
          <p:nvPr/>
        </p:nvSpPr>
        <p:spPr>
          <a:xfrm>
            <a:off x="16372608" y="5067137"/>
            <a:ext cx="26328242" cy="8956298"/>
          </a:xfrm>
          <a:prstGeom prst="rect">
            <a:avLst/>
          </a:prstGeom>
          <a:noFill/>
          <a:ln>
            <a:solidFill>
              <a:schemeClr val="tx2"/>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 name="TextBox 28">
            <a:extLst>
              <a:ext uri="{FF2B5EF4-FFF2-40B4-BE49-F238E27FC236}">
                <a16:creationId xmlns:a16="http://schemas.microsoft.com/office/drawing/2014/main" id="{635FFD69-A511-C1B6-D00B-0095A7EF010B}"/>
              </a:ext>
            </a:extLst>
          </p:cNvPr>
          <p:cNvSpPr txBox="1"/>
          <p:nvPr/>
        </p:nvSpPr>
        <p:spPr>
          <a:xfrm>
            <a:off x="16619375" y="5863886"/>
            <a:ext cx="25936320" cy="707886"/>
          </a:xfrm>
          <a:prstGeom prst="rect">
            <a:avLst/>
          </a:prstGeom>
          <a:noFill/>
        </p:spPr>
        <p:txBody>
          <a:bodyPr wrap="square" rtlCol="0">
            <a:spAutoFit/>
          </a:bodyPr>
          <a:lstStyle/>
          <a:p>
            <a:pPr algn="just"/>
            <a:r>
              <a:rPr lang="en-GB" sz="2000" dirty="0"/>
              <a:t>Figure 1. Normalised expression of gene pdc-5, oxa-396, </a:t>
            </a:r>
            <a:r>
              <a:rPr lang="en-GB" sz="2000" dirty="0" err="1"/>
              <a:t>mexA</a:t>
            </a:r>
            <a:r>
              <a:rPr lang="en-GB" sz="2000" dirty="0"/>
              <a:t> and </a:t>
            </a:r>
            <a:r>
              <a:rPr lang="en-GB" sz="2000" dirty="0" err="1"/>
              <a:t>oprM</a:t>
            </a:r>
            <a:r>
              <a:rPr lang="en-GB" sz="2000" dirty="0"/>
              <a:t> with respect to 16S rRNA and </a:t>
            </a:r>
            <a:r>
              <a:rPr lang="en-GB" sz="2000" dirty="0" err="1"/>
              <a:t>rpoB</a:t>
            </a:r>
            <a:r>
              <a:rPr lang="en-GB" sz="2000" dirty="0"/>
              <a:t> genes. Each dot represent a single amplicon of different biological replicates (n=6). Statistical analysis were carried out using two-tailed unpaired t test with Mann-Whitney post-test was used for comparison between two groups. P values of &lt; 0.05 were considered statistically significant.</a:t>
            </a:r>
            <a:endParaRPr lang="en-US" sz="2000" dirty="0"/>
          </a:p>
        </p:txBody>
      </p:sp>
      <p:sp>
        <p:nvSpPr>
          <p:cNvPr id="34" name="TextBox 33">
            <a:extLst>
              <a:ext uri="{FF2B5EF4-FFF2-40B4-BE49-F238E27FC236}">
                <a16:creationId xmlns:a16="http://schemas.microsoft.com/office/drawing/2014/main" id="{AFEC0373-68BE-3A4D-080F-70488B97C2A4}"/>
              </a:ext>
            </a:extLst>
          </p:cNvPr>
          <p:cNvSpPr txBox="1"/>
          <p:nvPr/>
        </p:nvSpPr>
        <p:spPr>
          <a:xfrm>
            <a:off x="16632573" y="5229032"/>
            <a:ext cx="9292341" cy="523220"/>
          </a:xfrm>
          <a:prstGeom prst="rect">
            <a:avLst/>
          </a:prstGeom>
          <a:noFill/>
        </p:spPr>
        <p:txBody>
          <a:bodyPr wrap="square" rtlCol="0">
            <a:spAutoFit/>
          </a:bodyPr>
          <a:lstStyle/>
          <a:p>
            <a:r>
              <a:rPr lang="en-US" sz="2800" b="1" u="sng" dirty="0"/>
              <a:t>2. Resistance gene expression analysis</a:t>
            </a:r>
          </a:p>
        </p:txBody>
      </p:sp>
      <p:sp>
        <p:nvSpPr>
          <p:cNvPr id="65" name="Rectangle 64">
            <a:extLst>
              <a:ext uri="{FF2B5EF4-FFF2-40B4-BE49-F238E27FC236}">
                <a16:creationId xmlns:a16="http://schemas.microsoft.com/office/drawing/2014/main" id="{1C404647-685B-C105-F92F-A51A7CC7814F}"/>
              </a:ext>
            </a:extLst>
          </p:cNvPr>
          <p:cNvSpPr>
            <a:spLocks/>
          </p:cNvSpPr>
          <p:nvPr/>
        </p:nvSpPr>
        <p:spPr>
          <a:xfrm>
            <a:off x="158229" y="28028547"/>
            <a:ext cx="42520093" cy="74438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757" tIns="42377" rIns="84757" bIns="42377" rtlCol="0" anchor="ctr"/>
          <a:lstStyle/>
          <a:p>
            <a:pPr algn="ctr"/>
            <a:r>
              <a:rPr lang="en-US" sz="2104" b="1" spc="213" dirty="0">
                <a:solidFill>
                  <a:srgbClr val="FFC000"/>
                </a:solidFill>
              </a:rPr>
              <a:t>CONCLUSIONS</a:t>
            </a:r>
          </a:p>
        </p:txBody>
      </p:sp>
      <p:sp>
        <p:nvSpPr>
          <p:cNvPr id="66" name="TextBox 65">
            <a:extLst>
              <a:ext uri="{FF2B5EF4-FFF2-40B4-BE49-F238E27FC236}">
                <a16:creationId xmlns:a16="http://schemas.microsoft.com/office/drawing/2014/main" id="{8CE24CEE-9449-2F81-78D6-C811ED8AC709}"/>
              </a:ext>
            </a:extLst>
          </p:cNvPr>
          <p:cNvSpPr txBox="1"/>
          <p:nvPr/>
        </p:nvSpPr>
        <p:spPr>
          <a:xfrm>
            <a:off x="158229" y="29046598"/>
            <a:ext cx="42520093" cy="838948"/>
          </a:xfrm>
          <a:prstGeom prst="rect">
            <a:avLst/>
          </a:prstGeom>
          <a:noFill/>
          <a:ln>
            <a:solidFill>
              <a:schemeClr val="tx2"/>
            </a:solidFill>
          </a:ln>
        </p:spPr>
        <p:txBody>
          <a:bodyPr wrap="square" rtlCol="0">
            <a:spAutoFit/>
          </a:bodyPr>
          <a:lstStyle/>
          <a:p>
            <a:pPr marL="285750" indent="-285750" algn="just">
              <a:lnSpc>
                <a:spcPct val="107000"/>
              </a:lnSpc>
              <a:spcAft>
                <a:spcPts val="800"/>
              </a:spcAft>
              <a:buFont typeface="Arial" panose="020B0604020202020204" pitchFamily="34" charset="0"/>
              <a:buChar char="•"/>
            </a:pPr>
            <a:r>
              <a:rPr lang="en-GB" sz="2000" kern="100" dirty="0">
                <a:effectLst/>
                <a:latin typeface="Calibri" panose="020F0502020204030204" pitchFamily="34" charset="0"/>
                <a:ea typeface="Calibri" panose="020F0502020204030204" pitchFamily="34" charset="0"/>
                <a:cs typeface="Arial" panose="020B0604020202020204" pitchFamily="34" charset="0"/>
              </a:rPr>
              <a:t>Our study suggests that there are well choreographed networks of adaptive resistance mechanisms to meropenem in </a:t>
            </a:r>
            <a:r>
              <a:rPr lang="en-GB" sz="2000" i="1" kern="100" dirty="0">
                <a:effectLst/>
                <a:latin typeface="Calibri" panose="020F0502020204030204" pitchFamily="34" charset="0"/>
                <a:ea typeface="Calibri" panose="020F0502020204030204" pitchFamily="34" charset="0"/>
                <a:cs typeface="Arial" panose="020B0604020202020204" pitchFamily="34" charset="0"/>
              </a:rPr>
              <a:t>Pseudomonas aeruginosa</a:t>
            </a:r>
            <a:r>
              <a:rPr lang="en-GB" sz="2000" kern="100" dirty="0">
                <a:effectLst/>
                <a:latin typeface="Calibri" panose="020F0502020204030204" pitchFamily="34" charset="0"/>
                <a:ea typeface="Calibri" panose="020F0502020204030204" pitchFamily="34" charset="0"/>
                <a:cs typeface="Arial" panose="020B0604020202020204" pitchFamily="34" charset="0"/>
              </a:rPr>
              <a:t> that include porins, efflux and </a:t>
            </a:r>
            <a:r>
              <a:rPr lang="en-GB" sz="2000" kern="100" dirty="0" err="1">
                <a:effectLst/>
                <a:latin typeface="Calibri" panose="020F0502020204030204" pitchFamily="34" charset="0"/>
                <a:ea typeface="Calibri" panose="020F0502020204030204" pitchFamily="34" charset="0"/>
                <a:cs typeface="Calibri" panose="020F0502020204030204" pitchFamily="34" charset="0"/>
              </a:rPr>
              <a:t>AmpC</a:t>
            </a:r>
            <a:r>
              <a:rPr lang="en-GB" sz="2000" kern="100" dirty="0">
                <a:effectLst/>
                <a:latin typeface="Calibri" panose="020F0502020204030204" pitchFamily="34" charset="0"/>
                <a:ea typeface="Calibri" panose="020F0502020204030204" pitchFamily="34" charset="0"/>
                <a:cs typeface="Calibri" panose="020F0502020204030204" pitchFamily="34" charset="0"/>
              </a:rPr>
              <a:t> β-lactamases</a:t>
            </a:r>
            <a:r>
              <a:rPr lang="en-GB" sz="2000" kern="1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lgn="just">
              <a:lnSpc>
                <a:spcPct val="107000"/>
              </a:lnSpc>
              <a:spcAft>
                <a:spcPts val="800"/>
              </a:spcAft>
              <a:buFont typeface="Arial" panose="020B0604020202020204" pitchFamily="34" charset="0"/>
              <a:buChar char="•"/>
            </a:pPr>
            <a:r>
              <a:rPr lang="en-GB" sz="2000" kern="100" dirty="0">
                <a:effectLst/>
                <a:latin typeface="Calibri" panose="020F0502020204030204" pitchFamily="34" charset="0"/>
                <a:ea typeface="Calibri" panose="020F0502020204030204" pitchFamily="34" charset="0"/>
                <a:cs typeface="Arial" panose="020B0604020202020204" pitchFamily="34" charset="0"/>
              </a:rPr>
              <a:t>The extent to which these networks are mobilised, and the ultimate pattern is drug exposure dependent. An understanding of optimal mitigation strategies (e.g., combination therapies) requires a deep understanding of these adaptive networks.</a:t>
            </a:r>
          </a:p>
        </p:txBody>
      </p:sp>
      <p:graphicFrame>
        <p:nvGraphicFramePr>
          <p:cNvPr id="2" name="Table 1">
            <a:extLst>
              <a:ext uri="{FF2B5EF4-FFF2-40B4-BE49-F238E27FC236}">
                <a16:creationId xmlns:a16="http://schemas.microsoft.com/office/drawing/2014/main" id="{2DEA4EC4-5D10-47F8-7664-1CFD8350D826}"/>
              </a:ext>
            </a:extLst>
          </p:cNvPr>
          <p:cNvGraphicFramePr>
            <a:graphicFrameLocks noGrp="1"/>
          </p:cNvGraphicFramePr>
          <p:nvPr>
            <p:extLst>
              <p:ext uri="{D42A27DB-BD31-4B8C-83A1-F6EECF244321}">
                <p14:modId xmlns:p14="http://schemas.microsoft.com/office/powerpoint/2010/main" val="971873879"/>
              </p:ext>
            </p:extLst>
          </p:nvPr>
        </p:nvGraphicFramePr>
        <p:xfrm>
          <a:off x="158229" y="16225796"/>
          <a:ext cx="15794809" cy="9320827"/>
        </p:xfrm>
        <a:graphic>
          <a:graphicData uri="http://schemas.openxmlformats.org/drawingml/2006/table">
            <a:tbl>
              <a:tblPr firstRow="1" bandRow="1"/>
              <a:tblGrid>
                <a:gridCol w="1253082">
                  <a:extLst>
                    <a:ext uri="{9D8B030D-6E8A-4147-A177-3AD203B41FA5}">
                      <a16:colId xmlns:a16="http://schemas.microsoft.com/office/drawing/2014/main" val="2160026462"/>
                    </a:ext>
                  </a:extLst>
                </a:gridCol>
                <a:gridCol w="2459380">
                  <a:extLst>
                    <a:ext uri="{9D8B030D-6E8A-4147-A177-3AD203B41FA5}">
                      <a16:colId xmlns:a16="http://schemas.microsoft.com/office/drawing/2014/main" val="619673651"/>
                    </a:ext>
                  </a:extLst>
                </a:gridCol>
                <a:gridCol w="2003372">
                  <a:extLst>
                    <a:ext uri="{9D8B030D-6E8A-4147-A177-3AD203B41FA5}">
                      <a16:colId xmlns:a16="http://schemas.microsoft.com/office/drawing/2014/main" val="695152940"/>
                    </a:ext>
                  </a:extLst>
                </a:gridCol>
                <a:gridCol w="2204967">
                  <a:extLst>
                    <a:ext uri="{9D8B030D-6E8A-4147-A177-3AD203B41FA5}">
                      <a16:colId xmlns:a16="http://schemas.microsoft.com/office/drawing/2014/main" val="904680087"/>
                    </a:ext>
                  </a:extLst>
                </a:gridCol>
                <a:gridCol w="3225552">
                  <a:extLst>
                    <a:ext uri="{9D8B030D-6E8A-4147-A177-3AD203B41FA5}">
                      <a16:colId xmlns:a16="http://schemas.microsoft.com/office/drawing/2014/main" val="1714841743"/>
                    </a:ext>
                  </a:extLst>
                </a:gridCol>
                <a:gridCol w="4648456">
                  <a:extLst>
                    <a:ext uri="{9D8B030D-6E8A-4147-A177-3AD203B41FA5}">
                      <a16:colId xmlns:a16="http://schemas.microsoft.com/office/drawing/2014/main" val="1272284926"/>
                    </a:ext>
                  </a:extLst>
                </a:gridCol>
              </a:tblGrid>
              <a:tr h="598416">
                <a:tc>
                  <a:txBody>
                    <a:bodyPr/>
                    <a:lstStyle/>
                    <a:p>
                      <a:pPr>
                        <a:lnSpc>
                          <a:spcPct val="107000"/>
                        </a:lnSpc>
                        <a:spcAft>
                          <a:spcPts val="800"/>
                        </a:spcAft>
                      </a:pPr>
                      <a:r>
                        <a:rPr lang="en-GB" sz="2000" b="1" kern="1200">
                          <a:solidFill>
                            <a:srgbClr val="000000"/>
                          </a:solidFill>
                          <a:effectLst/>
                          <a:latin typeface="+mn-lt"/>
                          <a:ea typeface="Times New Roman" panose="02020603050405020304" pitchFamily="18" charset="0"/>
                          <a:cs typeface="Arial" panose="020B0604020202020204" pitchFamily="34" charset="0"/>
                        </a:rPr>
                        <a:t>Gene</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2000" b="1" kern="1200" dirty="0">
                          <a:solidFill>
                            <a:srgbClr val="000000"/>
                          </a:solidFill>
                          <a:effectLst/>
                          <a:latin typeface="+mn-lt"/>
                          <a:ea typeface="Times New Roman" panose="02020603050405020304" pitchFamily="18" charset="0"/>
                          <a:cs typeface="Arial" panose="020B0604020202020204" pitchFamily="34" charset="0"/>
                        </a:rPr>
                        <a:t>Gene ID</a:t>
                      </a:r>
                      <a:endParaRPr lang="en-GB" sz="20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GB" sz="2000" b="1" kern="1200" dirty="0">
                          <a:solidFill>
                            <a:srgbClr val="000000"/>
                          </a:solidFill>
                          <a:effectLst/>
                          <a:latin typeface="+mn-lt"/>
                          <a:ea typeface="Times New Roman" panose="02020603050405020304" pitchFamily="18" charset="0"/>
                          <a:cs typeface="Arial" panose="020B0604020202020204" pitchFamily="34" charset="0"/>
                        </a:rPr>
                        <a:t>Mutation site </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2000" b="1" kern="1200" dirty="0">
                          <a:solidFill>
                            <a:srgbClr val="000000"/>
                          </a:solidFill>
                          <a:effectLst/>
                          <a:latin typeface="+mn-lt"/>
                          <a:ea typeface="Times New Roman" panose="02020603050405020304" pitchFamily="18" charset="0"/>
                          <a:cs typeface="Arial" panose="020B0604020202020204" pitchFamily="34" charset="0"/>
                        </a:rPr>
                        <a:t>Mutation</a:t>
                      </a:r>
                      <a:endParaRPr lang="en-GB" sz="20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2000" b="1" kern="1200" dirty="0">
                          <a:solidFill>
                            <a:srgbClr val="000000"/>
                          </a:solidFill>
                          <a:effectLst/>
                          <a:latin typeface="+mn-lt"/>
                          <a:ea typeface="Times New Roman" panose="02020603050405020304" pitchFamily="18" charset="0"/>
                          <a:cs typeface="Arial" panose="020B0604020202020204" pitchFamily="34" charset="0"/>
                        </a:rPr>
                        <a:t>Type</a:t>
                      </a:r>
                      <a:endParaRPr lang="en-GB" sz="20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GB" sz="2000" b="1" kern="1200" dirty="0">
                          <a:solidFill>
                            <a:srgbClr val="000000"/>
                          </a:solidFill>
                          <a:effectLst/>
                          <a:latin typeface="+mn-lt"/>
                          <a:ea typeface="Times New Roman" panose="02020603050405020304" pitchFamily="18" charset="0"/>
                          <a:cs typeface="Arial" panose="020B0604020202020204" pitchFamily="34" charset="0"/>
                        </a:rPr>
                        <a:t>Function</a:t>
                      </a:r>
                      <a:endParaRPr lang="en-GB" sz="16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7099902"/>
                  </a:ext>
                </a:extLst>
              </a:tr>
              <a:tr h="357576">
                <a:tc gridSpan="6">
                  <a:txBody>
                    <a:bodyPr/>
                    <a:lstStyle/>
                    <a:p>
                      <a:pPr>
                        <a:lnSpc>
                          <a:spcPct val="107000"/>
                        </a:lnSpc>
                        <a:spcAft>
                          <a:spcPts val="800"/>
                        </a:spcAft>
                      </a:pPr>
                      <a:r>
                        <a:rPr lang="en-GB" sz="2000" b="1" kern="1200">
                          <a:solidFill>
                            <a:srgbClr val="000000"/>
                          </a:solidFill>
                          <a:effectLst/>
                          <a:latin typeface="+mn-lt"/>
                          <a:ea typeface="Times New Roman" panose="02020603050405020304" pitchFamily="18" charset="0"/>
                          <a:cs typeface="Arial" panose="020B0604020202020204" pitchFamily="34" charset="0"/>
                        </a:rPr>
                        <a:t>Isolates treated with 5mg meropenem</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405433454"/>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oprD</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NP446_RS22285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4720604</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C-G </a:t>
                      </a:r>
                      <a:endParaRPr lang="en-GB" sz="2000" kern="100">
                        <a:effectLst/>
                        <a:latin typeface="+mn-lt"/>
                        <a:ea typeface="Calibri" panose="020F0502020204030204" pitchFamily="34" charset="0"/>
                        <a:cs typeface="Arial" panose="020B0604020202020204" pitchFamily="34" charset="0"/>
                      </a:endParaRPr>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Porin for carbapenem influx </a:t>
                      </a:r>
                      <a:endParaRPr lang="en-GB" sz="8000"/>
                    </a:p>
                  </a:txBody>
                  <a:tcPr>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463282"/>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oprD</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NP446_RS22285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4720745</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G-A </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53410"/>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oprD</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NP446_RS22285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4721407</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T-C </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108879"/>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ampD</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NP446_RS25910</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5487757</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A-C </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Transcriptional repressor of AmpC </a:t>
                      </a:r>
                      <a:r>
                        <a:rPr lang="el-GR" sz="2000" kern="1200">
                          <a:solidFill>
                            <a:srgbClr val="000000"/>
                          </a:solidFill>
                          <a:effectLst/>
                          <a:latin typeface="+mn-lt"/>
                          <a:ea typeface="Times New Roman" panose="02020603050405020304" pitchFamily="18" charset="0"/>
                          <a:cs typeface="Arial" panose="020B0604020202020204" pitchFamily="34" charset="0"/>
                        </a:rPr>
                        <a:t>β</a:t>
                      </a:r>
                      <a:r>
                        <a:rPr lang="en-GB" sz="2000" kern="1200">
                          <a:solidFill>
                            <a:srgbClr val="000000"/>
                          </a:solidFill>
                          <a:effectLst/>
                          <a:latin typeface="+mn-lt"/>
                          <a:ea typeface="Times New Roman" panose="02020603050405020304" pitchFamily="18" charset="0"/>
                          <a:cs typeface="Arial" panose="020B0604020202020204" pitchFamily="34" charset="0"/>
                        </a:rPr>
                        <a:t>-lactamase</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85882"/>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mexR</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NP446_RS02205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481104</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T-TG </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INDEL</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Transcriptional repressor of MexAB-oprM efflux pump</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676381"/>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mexR</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NP446_RS02205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481306</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dirty="0">
                          <a:solidFill>
                            <a:srgbClr val="000000"/>
                          </a:solidFill>
                          <a:effectLst/>
                          <a:latin typeface="+mn-lt"/>
                          <a:ea typeface="Times New Roman" panose="02020603050405020304" pitchFamily="18" charset="0"/>
                          <a:cs typeface="Arial" panose="020B0604020202020204" pitchFamily="34" charset="0"/>
                        </a:rPr>
                        <a:t>GC-G </a:t>
                      </a:r>
                      <a:endParaRPr lang="en-GB" sz="20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INDEL</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155483"/>
                  </a:ext>
                </a:extLst>
              </a:tr>
              <a:tr h="357576">
                <a:tc gridSpan="6">
                  <a:txBody>
                    <a:bodyPr/>
                    <a:lstStyle/>
                    <a:p>
                      <a:pPr>
                        <a:lnSpc>
                          <a:spcPct val="107000"/>
                        </a:lnSpc>
                        <a:spcAft>
                          <a:spcPts val="800"/>
                        </a:spcAft>
                      </a:pPr>
                      <a:r>
                        <a:rPr lang="en-GB" sz="2000" b="1" kern="1200" dirty="0">
                          <a:solidFill>
                            <a:srgbClr val="000000"/>
                          </a:solidFill>
                          <a:effectLst/>
                          <a:latin typeface="+mn-lt"/>
                          <a:ea typeface="Times New Roman" panose="02020603050405020304" pitchFamily="18" charset="0"/>
                          <a:cs typeface="Arial" panose="020B0604020202020204" pitchFamily="34" charset="0"/>
                        </a:rPr>
                        <a:t>Isolates treated with 5mg meropenem and 3.33mg amikacin</a:t>
                      </a:r>
                      <a:endParaRPr lang="en-GB" sz="2000" kern="100" dirty="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95829415"/>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oprD</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NP446_RS22285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4721161</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G-A</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a:t>
                      </a:r>
                      <a:endParaRPr lang="en-GB" sz="8000"/>
                    </a:p>
                  </a:txBody>
                  <a:tcPr>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632243"/>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nalC </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NP446_RS06070</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1274401</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GGCGTTGCCTGCC-G</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INDEL</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Transcriptional repressor of </a:t>
                      </a:r>
                      <a:r>
                        <a:rPr lang="en-GB" sz="2000" kern="1200" dirty="0" err="1">
                          <a:solidFill>
                            <a:srgbClr val="000000"/>
                          </a:solidFill>
                          <a:effectLst/>
                          <a:latin typeface="+mn-lt"/>
                          <a:ea typeface="Times New Roman" panose="02020603050405020304" pitchFamily="18" charset="0"/>
                          <a:cs typeface="Arial" panose="020B0604020202020204" pitchFamily="34" charset="0"/>
                        </a:rPr>
                        <a:t>MexAB-oprM</a:t>
                      </a:r>
                      <a:r>
                        <a:rPr lang="en-GB" sz="2000" kern="1200" dirty="0">
                          <a:solidFill>
                            <a:srgbClr val="000000"/>
                          </a:solidFill>
                          <a:effectLst/>
                          <a:latin typeface="+mn-lt"/>
                          <a:ea typeface="Times New Roman" panose="02020603050405020304" pitchFamily="18" charset="0"/>
                          <a:cs typeface="Arial" panose="020B0604020202020204" pitchFamily="34" charset="0"/>
                        </a:rPr>
                        <a:t> efflux pump</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349160"/>
                  </a:ext>
                </a:extLst>
              </a:tr>
              <a:tr h="357576">
                <a:tc gridSpan="6">
                  <a:txBody>
                    <a:bodyPr/>
                    <a:lstStyle/>
                    <a:p>
                      <a:pPr>
                        <a:lnSpc>
                          <a:spcPct val="107000"/>
                        </a:lnSpc>
                        <a:spcAft>
                          <a:spcPts val="800"/>
                        </a:spcAft>
                      </a:pPr>
                      <a:r>
                        <a:rPr lang="en-GB" sz="2000" b="1" kern="1200">
                          <a:solidFill>
                            <a:srgbClr val="000000"/>
                          </a:solidFill>
                          <a:effectLst/>
                          <a:latin typeface="+mn-lt"/>
                          <a:ea typeface="Times New Roman" panose="02020603050405020304" pitchFamily="18" charset="0"/>
                          <a:cs typeface="Arial" panose="020B0604020202020204" pitchFamily="34" charset="0"/>
                        </a:rPr>
                        <a:t>Isolates treated with 30mg meropenem </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361319131"/>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nalD </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NP446_RS07125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1477005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A-T </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Transcriptional repressor of MexAB-oprM efflux pump</a:t>
                      </a:r>
                      <a:endParaRPr lang="en-GB" sz="8000"/>
                    </a:p>
                  </a:txBody>
                  <a:tcPr>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033682"/>
                  </a:ext>
                </a:extLst>
              </a:tr>
              <a:tr h="645046">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oprD </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NP446_RS22285</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4721161</a:t>
                      </a:r>
                      <a:endParaRPr lang="en-GB" sz="2000" kern="10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G-A</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SNP</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a:solidFill>
                            <a:srgbClr val="000000"/>
                          </a:solidFill>
                          <a:effectLst/>
                          <a:latin typeface="+mn-lt"/>
                          <a:ea typeface="Times New Roman" panose="02020603050405020304" pitchFamily="18" charset="0"/>
                          <a:cs typeface="Arial" panose="020B0604020202020204" pitchFamily="34" charset="0"/>
                        </a:rPr>
                        <a:t>-</a:t>
                      </a:r>
                      <a:endParaRPr lang="en-GB" sz="800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677140"/>
                  </a:ext>
                </a:extLst>
              </a:tr>
              <a:tr h="838681">
                <a:tc>
                  <a:txBody>
                    <a:bodyPr/>
                    <a:lstStyle/>
                    <a:p>
                      <a:pPr>
                        <a:lnSpc>
                          <a:spcPct val="107000"/>
                        </a:lnSpc>
                        <a:spcAft>
                          <a:spcPts val="800"/>
                        </a:spcAft>
                      </a:pPr>
                      <a:r>
                        <a:rPr lang="en-GB" sz="2000" kern="1200">
                          <a:solidFill>
                            <a:srgbClr val="000000"/>
                          </a:solidFill>
                          <a:effectLst/>
                          <a:latin typeface="+mn-lt"/>
                          <a:ea typeface="Times New Roman" panose="02020603050405020304" pitchFamily="18" charset="0"/>
                          <a:cs typeface="Arial" panose="020B0604020202020204" pitchFamily="34" charset="0"/>
                        </a:rPr>
                        <a:t>spot</a:t>
                      </a:r>
                      <a:endParaRPr lang="en-GB" sz="2000" kern="100">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dirty="0">
                          <a:solidFill>
                            <a:srgbClr val="000000"/>
                          </a:solidFill>
                          <a:effectLst/>
                          <a:latin typeface="+mn-lt"/>
                          <a:ea typeface="Times New Roman" panose="02020603050405020304" pitchFamily="18" charset="0"/>
                          <a:cs typeface="Arial" panose="020B0604020202020204" pitchFamily="34" charset="0"/>
                        </a:rPr>
                        <a:t>NP446_30990</a:t>
                      </a:r>
                      <a:endParaRPr lang="en-GB" sz="20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kern="1200" dirty="0">
                          <a:solidFill>
                            <a:srgbClr val="000000"/>
                          </a:solidFill>
                          <a:effectLst/>
                          <a:latin typeface="+mn-lt"/>
                          <a:ea typeface="Times New Roman" panose="02020603050405020304" pitchFamily="18" charset="0"/>
                          <a:cs typeface="Arial" panose="020B0604020202020204" pitchFamily="34" charset="0"/>
                        </a:rPr>
                        <a:t>6580143</a:t>
                      </a:r>
                      <a:endParaRPr lang="en-GB" sz="2000" kern="100" dirty="0">
                        <a:effectLst/>
                        <a:latin typeface="+mn-lt"/>
                        <a:ea typeface="Calibri" panose="020F0502020204030204" pitchFamily="34" charset="0"/>
                        <a:cs typeface="Arial" panose="020B0604020202020204" pitchFamily="34" charset="0"/>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G-GATGGCC</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a:solidFill>
                            <a:srgbClr val="000000"/>
                          </a:solidFill>
                          <a:effectLst/>
                          <a:latin typeface="+mn-lt"/>
                          <a:ea typeface="Times New Roman" panose="02020603050405020304" pitchFamily="18" charset="0"/>
                          <a:cs typeface="Arial" panose="020B0604020202020204" pitchFamily="34" charset="0"/>
                        </a:rPr>
                        <a:t>INDEL</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2000" kern="1200" dirty="0" err="1">
                          <a:solidFill>
                            <a:srgbClr val="000000"/>
                          </a:solidFill>
                          <a:effectLst/>
                          <a:latin typeface="+mn-lt"/>
                          <a:ea typeface="Times New Roman" panose="02020603050405020304" pitchFamily="18" charset="0"/>
                          <a:cs typeface="Arial" panose="020B0604020202020204" pitchFamily="34" charset="0"/>
                        </a:rPr>
                        <a:t>ppGpp</a:t>
                      </a:r>
                      <a:r>
                        <a:rPr lang="en-GB" sz="2000" kern="1200" dirty="0">
                          <a:solidFill>
                            <a:srgbClr val="000000"/>
                          </a:solidFill>
                          <a:effectLst/>
                          <a:latin typeface="+mn-lt"/>
                          <a:ea typeface="Times New Roman" panose="02020603050405020304" pitchFamily="18" charset="0"/>
                          <a:cs typeface="Arial" panose="020B0604020202020204" pitchFamily="34" charset="0"/>
                        </a:rPr>
                        <a:t> accumulation in stringent condition</a:t>
                      </a:r>
                      <a:endParaRPr lang="en-GB" sz="8000" dirty="0"/>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130856"/>
                  </a:ext>
                </a:extLst>
              </a:tr>
            </a:tbl>
          </a:graphicData>
        </a:graphic>
      </p:graphicFrame>
      <p:sp>
        <p:nvSpPr>
          <p:cNvPr id="3" name="TextBox 2">
            <a:extLst>
              <a:ext uri="{FF2B5EF4-FFF2-40B4-BE49-F238E27FC236}">
                <a16:creationId xmlns:a16="http://schemas.microsoft.com/office/drawing/2014/main" id="{EF275372-CC1D-5019-61E1-356B91E63334}"/>
              </a:ext>
            </a:extLst>
          </p:cNvPr>
          <p:cNvSpPr txBox="1"/>
          <p:nvPr/>
        </p:nvSpPr>
        <p:spPr>
          <a:xfrm>
            <a:off x="326357" y="25690670"/>
            <a:ext cx="15237289" cy="1938992"/>
          </a:xfrm>
          <a:prstGeom prst="rect">
            <a:avLst/>
          </a:prstGeom>
          <a:noFill/>
        </p:spPr>
        <p:txBody>
          <a:bodyPr wrap="square" rtlCol="0">
            <a:spAutoFit/>
          </a:bodyPr>
          <a:lstStyle/>
          <a:p>
            <a:pPr algn="just"/>
            <a:r>
              <a:rPr lang="en-GB" sz="2000" dirty="0"/>
              <a:t>Most of these SNPs and INDELs were in </a:t>
            </a:r>
            <a:r>
              <a:rPr lang="en-GB" sz="2000" dirty="0" err="1"/>
              <a:t>oprD</a:t>
            </a:r>
            <a:r>
              <a:rPr lang="en-GB" sz="2000" dirty="0"/>
              <a:t> gene in all treatment groups, suggesting that loss of this outer membrane protein is the key first-step resistance mechanism in </a:t>
            </a:r>
            <a:r>
              <a:rPr lang="en-GB" sz="2000" i="1" dirty="0"/>
              <a:t>P. aeruginosa</a:t>
            </a:r>
            <a:r>
              <a:rPr lang="en-GB" sz="2000" dirty="0"/>
              <a:t>. We also observed mutations within </a:t>
            </a:r>
            <a:r>
              <a:rPr lang="en-GB" sz="2000" dirty="0" err="1"/>
              <a:t>mexR</a:t>
            </a:r>
            <a:r>
              <a:rPr lang="en-GB" sz="2000" dirty="0"/>
              <a:t> and </a:t>
            </a:r>
            <a:r>
              <a:rPr lang="en-GB" sz="2000" dirty="0" err="1"/>
              <a:t>ampD</a:t>
            </a:r>
            <a:r>
              <a:rPr lang="en-GB" sz="2000" dirty="0"/>
              <a:t> transcriptional regulators, which were limited to only 5mg/kg treatment group. </a:t>
            </a:r>
            <a:r>
              <a:rPr lang="en-GB" sz="2000" dirty="0" err="1"/>
              <a:t>MexR</a:t>
            </a:r>
            <a:r>
              <a:rPr lang="en-GB" sz="2000" dirty="0"/>
              <a:t> is known repressor of </a:t>
            </a:r>
            <a:r>
              <a:rPr lang="en-GB" sz="2000" dirty="0" err="1"/>
              <a:t>MexAB-OprM</a:t>
            </a:r>
            <a:r>
              <a:rPr lang="en-GB" sz="2000" dirty="0"/>
              <a:t> efflux pump and inactivation of </a:t>
            </a:r>
            <a:r>
              <a:rPr lang="en-GB" sz="2000" dirty="0" err="1"/>
              <a:t>ampD</a:t>
            </a:r>
            <a:r>
              <a:rPr lang="en-GB" sz="2000" dirty="0"/>
              <a:t> is associated with hyper-inducible </a:t>
            </a:r>
            <a:r>
              <a:rPr lang="en-GB" sz="2000" dirty="0" err="1"/>
              <a:t>AmpC</a:t>
            </a:r>
            <a:r>
              <a:rPr lang="en-GB" sz="2000" dirty="0"/>
              <a:t> β-lactamase expression in this pathogen. However, these mutations were not present in rabbits receiving meropenem 5 mg/kg </a:t>
            </a:r>
            <a:r>
              <a:rPr lang="en-GB" sz="2000" dirty="0" err="1"/>
              <a:t>s.c.</a:t>
            </a:r>
            <a:r>
              <a:rPr lang="en-GB" sz="2000" dirty="0"/>
              <a:t> with 3.33 mg/kg amikacin </a:t>
            </a:r>
            <a:r>
              <a:rPr lang="en-GB" sz="2000" dirty="0" err="1"/>
              <a:t>i.v.</a:t>
            </a:r>
            <a:r>
              <a:rPr lang="en-GB" sz="2000" dirty="0"/>
              <a:t> q8h combination treatment group, suggesting that the hyperactivity of </a:t>
            </a:r>
            <a:r>
              <a:rPr lang="en-GB" sz="2000" dirty="0" err="1"/>
              <a:t>MexAB-OprM</a:t>
            </a:r>
            <a:r>
              <a:rPr lang="en-GB" sz="2000" dirty="0"/>
              <a:t> and PDC-5 are adaptive response as deletion of </a:t>
            </a:r>
            <a:r>
              <a:rPr lang="en-GB" sz="2000" dirty="0" err="1"/>
              <a:t>OprD</a:t>
            </a:r>
            <a:r>
              <a:rPr lang="en-GB" sz="2000" dirty="0"/>
              <a:t>  might confer a fitness cost in </a:t>
            </a:r>
            <a:r>
              <a:rPr lang="en-GB" sz="2000" i="1" dirty="0"/>
              <a:t>P. aeruginosa</a:t>
            </a:r>
            <a:r>
              <a:rPr lang="en-GB" sz="2000" dirty="0"/>
              <a:t>.</a:t>
            </a:r>
            <a:endParaRPr lang="en-US" sz="2000" dirty="0"/>
          </a:p>
        </p:txBody>
      </p:sp>
      <p:sp>
        <p:nvSpPr>
          <p:cNvPr id="19" name="Rectangle 18">
            <a:extLst>
              <a:ext uri="{FF2B5EF4-FFF2-40B4-BE49-F238E27FC236}">
                <a16:creationId xmlns:a16="http://schemas.microsoft.com/office/drawing/2014/main" id="{9E3D30D3-56DE-57B9-5888-C5E41EBF97DC}"/>
              </a:ext>
            </a:extLst>
          </p:cNvPr>
          <p:cNvSpPr/>
          <p:nvPr/>
        </p:nvSpPr>
        <p:spPr>
          <a:xfrm>
            <a:off x="158229" y="14989113"/>
            <a:ext cx="15794808" cy="1278912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A screenshot of a graph&#10;&#10;Description automatically generated">
            <a:extLst>
              <a:ext uri="{FF2B5EF4-FFF2-40B4-BE49-F238E27FC236}">
                <a16:creationId xmlns:a16="http://schemas.microsoft.com/office/drawing/2014/main" id="{ADABF86C-0194-3E05-2F19-11D5A8A6265C}"/>
              </a:ext>
            </a:extLst>
          </p:cNvPr>
          <p:cNvPicPr>
            <a:picLocks noChangeAspect="1"/>
          </p:cNvPicPr>
          <p:nvPr/>
        </p:nvPicPr>
        <p:blipFill rotWithShape="1">
          <a:blip r:embed="rId3"/>
          <a:srcRect l="3555" t="10507" r="71270" b="63957"/>
          <a:stretch/>
        </p:blipFill>
        <p:spPr>
          <a:xfrm>
            <a:off x="17433759" y="6618034"/>
            <a:ext cx="4951172" cy="7254377"/>
          </a:xfrm>
          <a:prstGeom prst="rect">
            <a:avLst/>
          </a:prstGeom>
        </p:spPr>
      </p:pic>
      <p:pic>
        <p:nvPicPr>
          <p:cNvPr id="26" name="Picture 25" descr="A screenshot of a graph&#10;&#10;Description automatically generated">
            <a:extLst>
              <a:ext uri="{FF2B5EF4-FFF2-40B4-BE49-F238E27FC236}">
                <a16:creationId xmlns:a16="http://schemas.microsoft.com/office/drawing/2014/main" id="{DF0E6418-8A09-BAEF-7B0D-40E853E17257}"/>
              </a:ext>
            </a:extLst>
          </p:cNvPr>
          <p:cNvPicPr>
            <a:picLocks noChangeAspect="1"/>
          </p:cNvPicPr>
          <p:nvPr/>
        </p:nvPicPr>
        <p:blipFill rotWithShape="1">
          <a:blip r:embed="rId3"/>
          <a:srcRect l="28379" t="10507" r="49527" b="64374"/>
          <a:stretch/>
        </p:blipFill>
        <p:spPr>
          <a:xfrm>
            <a:off x="23742910" y="6592739"/>
            <a:ext cx="4495206" cy="7381968"/>
          </a:xfrm>
          <a:prstGeom prst="rect">
            <a:avLst/>
          </a:prstGeom>
        </p:spPr>
      </p:pic>
      <p:pic>
        <p:nvPicPr>
          <p:cNvPr id="52" name="Picture 51" descr="A screenshot of a graph&#10;&#10;Description automatically generated">
            <a:extLst>
              <a:ext uri="{FF2B5EF4-FFF2-40B4-BE49-F238E27FC236}">
                <a16:creationId xmlns:a16="http://schemas.microsoft.com/office/drawing/2014/main" id="{573DA94C-A243-C496-E907-8DF1AD52D5F2}"/>
              </a:ext>
            </a:extLst>
          </p:cNvPr>
          <p:cNvPicPr>
            <a:picLocks noChangeAspect="1"/>
          </p:cNvPicPr>
          <p:nvPr/>
        </p:nvPicPr>
        <p:blipFill rotWithShape="1">
          <a:blip r:embed="rId3"/>
          <a:srcRect l="8981" t="37694" r="61721" b="25282"/>
          <a:stretch/>
        </p:blipFill>
        <p:spPr>
          <a:xfrm>
            <a:off x="16706987" y="18109818"/>
            <a:ext cx="5012719" cy="9149792"/>
          </a:xfrm>
          <a:prstGeom prst="rect">
            <a:avLst/>
          </a:prstGeom>
        </p:spPr>
      </p:pic>
      <p:pic>
        <p:nvPicPr>
          <p:cNvPr id="58" name="Picture 57" descr="A screenshot of a computer&#10;&#10;Description automatically generated">
            <a:extLst>
              <a:ext uri="{FF2B5EF4-FFF2-40B4-BE49-F238E27FC236}">
                <a16:creationId xmlns:a16="http://schemas.microsoft.com/office/drawing/2014/main" id="{0254E41E-41C7-C975-AA42-74FDA460A54D}"/>
              </a:ext>
            </a:extLst>
          </p:cNvPr>
          <p:cNvPicPr>
            <a:picLocks noChangeAspect="1"/>
          </p:cNvPicPr>
          <p:nvPr/>
        </p:nvPicPr>
        <p:blipFill rotWithShape="1">
          <a:blip r:embed="rId5"/>
          <a:srcRect l="15865" t="24597" r="29404" b="46098"/>
          <a:stretch/>
        </p:blipFill>
        <p:spPr>
          <a:xfrm>
            <a:off x="21813142" y="18097222"/>
            <a:ext cx="7862585" cy="6081196"/>
          </a:xfrm>
          <a:prstGeom prst="rect">
            <a:avLst/>
          </a:prstGeom>
        </p:spPr>
      </p:pic>
      <p:pic>
        <p:nvPicPr>
          <p:cNvPr id="60" name="Picture 59" descr="A screenshot of a computer&#10;&#10;Description automatically generated">
            <a:extLst>
              <a:ext uri="{FF2B5EF4-FFF2-40B4-BE49-F238E27FC236}">
                <a16:creationId xmlns:a16="http://schemas.microsoft.com/office/drawing/2014/main" id="{73EA7A69-9EE5-789F-ADC6-7A5250EB89F9}"/>
              </a:ext>
            </a:extLst>
          </p:cNvPr>
          <p:cNvPicPr>
            <a:picLocks noChangeAspect="1"/>
          </p:cNvPicPr>
          <p:nvPr/>
        </p:nvPicPr>
        <p:blipFill rotWithShape="1">
          <a:blip r:embed="rId5"/>
          <a:srcRect l="40288" t="63024" r="5405" b="23567"/>
          <a:stretch/>
        </p:blipFill>
        <p:spPr>
          <a:xfrm>
            <a:off x="21665428" y="23716931"/>
            <a:ext cx="8398651" cy="2995396"/>
          </a:xfrm>
          <a:prstGeom prst="rect">
            <a:avLst/>
          </a:prstGeom>
        </p:spPr>
      </p:pic>
      <p:sp>
        <p:nvSpPr>
          <p:cNvPr id="69" name="Rectangle 68">
            <a:extLst>
              <a:ext uri="{FF2B5EF4-FFF2-40B4-BE49-F238E27FC236}">
                <a16:creationId xmlns:a16="http://schemas.microsoft.com/office/drawing/2014/main" id="{238FFA6F-4D5D-0879-92AF-DA0E50EC612E}"/>
              </a:ext>
            </a:extLst>
          </p:cNvPr>
          <p:cNvSpPr/>
          <p:nvPr/>
        </p:nvSpPr>
        <p:spPr>
          <a:xfrm>
            <a:off x="16372607" y="14248771"/>
            <a:ext cx="13080698" cy="13529463"/>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F8E40664-1279-F283-AC1F-5DDC08BD91AB}"/>
              </a:ext>
            </a:extLst>
          </p:cNvPr>
          <p:cNvSpPr/>
          <p:nvPr/>
        </p:nvSpPr>
        <p:spPr>
          <a:xfrm>
            <a:off x="29608120" y="14242579"/>
            <a:ext cx="13080698" cy="13529463"/>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FC372A82-BD3F-7223-EDDF-AD1F794B488D}"/>
              </a:ext>
            </a:extLst>
          </p:cNvPr>
          <p:cNvSpPr txBox="1"/>
          <p:nvPr/>
        </p:nvSpPr>
        <p:spPr>
          <a:xfrm>
            <a:off x="29794943" y="14738952"/>
            <a:ext cx="12427059" cy="523220"/>
          </a:xfrm>
          <a:prstGeom prst="rect">
            <a:avLst/>
          </a:prstGeom>
          <a:noFill/>
        </p:spPr>
        <p:txBody>
          <a:bodyPr wrap="square" rtlCol="0">
            <a:spAutoFit/>
          </a:bodyPr>
          <a:lstStyle/>
          <a:p>
            <a:r>
              <a:rPr lang="en-US" sz="2800" b="1" u="sng" dirty="0"/>
              <a:t>4. Dynamic interplay of Amp C, Oxa-396, </a:t>
            </a:r>
            <a:r>
              <a:rPr lang="en-US" sz="2800" b="1" u="sng" dirty="0" err="1"/>
              <a:t>MexAB-OprM</a:t>
            </a:r>
            <a:r>
              <a:rPr lang="en-US" sz="2800" b="1" u="sng" dirty="0"/>
              <a:t> </a:t>
            </a:r>
          </a:p>
        </p:txBody>
      </p:sp>
      <p:pic>
        <p:nvPicPr>
          <p:cNvPr id="74" name="Picture 73">
            <a:extLst>
              <a:ext uri="{FF2B5EF4-FFF2-40B4-BE49-F238E27FC236}">
                <a16:creationId xmlns:a16="http://schemas.microsoft.com/office/drawing/2014/main" id="{8FCAFA8E-03D3-CE0C-CB75-30F9970371D4}"/>
              </a:ext>
            </a:extLst>
          </p:cNvPr>
          <p:cNvPicPr>
            <a:picLocks noChangeAspect="1"/>
          </p:cNvPicPr>
          <p:nvPr/>
        </p:nvPicPr>
        <p:blipFill rotWithShape="1">
          <a:blip r:embed="rId6"/>
          <a:srcRect t="5751" b="4984"/>
          <a:stretch/>
        </p:blipFill>
        <p:spPr>
          <a:xfrm>
            <a:off x="29718535" y="18285217"/>
            <a:ext cx="12927474" cy="8077803"/>
          </a:xfrm>
          <a:prstGeom prst="rect">
            <a:avLst/>
          </a:prstGeom>
        </p:spPr>
      </p:pic>
      <p:sp>
        <p:nvSpPr>
          <p:cNvPr id="76" name="TextBox 75">
            <a:extLst>
              <a:ext uri="{FF2B5EF4-FFF2-40B4-BE49-F238E27FC236}">
                <a16:creationId xmlns:a16="http://schemas.microsoft.com/office/drawing/2014/main" id="{B1D7984C-9303-68F2-C3DE-6C73D5FC9BE9}"/>
              </a:ext>
            </a:extLst>
          </p:cNvPr>
          <p:cNvSpPr txBox="1"/>
          <p:nvPr/>
        </p:nvSpPr>
        <p:spPr>
          <a:xfrm>
            <a:off x="29778869" y="15909955"/>
            <a:ext cx="12568246" cy="707886"/>
          </a:xfrm>
          <a:prstGeom prst="rect">
            <a:avLst/>
          </a:prstGeom>
          <a:noFill/>
        </p:spPr>
        <p:txBody>
          <a:bodyPr wrap="square">
            <a:spAutoFit/>
          </a:bodyPr>
          <a:lstStyle/>
          <a:p>
            <a:r>
              <a:rPr lang="en-GB" sz="2000" dirty="0"/>
              <a:t>Figure 3. Schematic of molecular pathway affected by different treatment regime of meropenem and combination with amikacin in </a:t>
            </a:r>
            <a:r>
              <a:rPr lang="en-GB" sz="2000" i="1" dirty="0"/>
              <a:t>Pseudomonas aeruginosa.</a:t>
            </a:r>
          </a:p>
        </p:txBody>
      </p:sp>
    </p:spTree>
    <p:extLst>
      <p:ext uri="{BB962C8B-B14F-4D97-AF65-F5344CB8AC3E}">
        <p14:creationId xmlns:p14="http://schemas.microsoft.com/office/powerpoint/2010/main" val="14364910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1144</Words>
  <Application>Microsoft Office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Farrington, Nikki</dc:creator>
  <cp:lastModifiedBy>vineet dubey</cp:lastModifiedBy>
  <cp:revision>3</cp:revision>
  <cp:lastPrinted>2023-09-04T10:56:00Z</cp:lastPrinted>
  <dcterms:created xsi:type="dcterms:W3CDTF">2023-09-04T07:37:45Z</dcterms:created>
  <dcterms:modified xsi:type="dcterms:W3CDTF">2023-09-13T11:18:26Z</dcterms:modified>
</cp:coreProperties>
</file>