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1" r:id="rId8"/>
    <p:sldId id="263" r:id="rId9"/>
    <p:sldId id="262" r:id="rId10"/>
    <p:sldId id="264" r:id="rId11"/>
    <p:sldId id="265" r:id="rId12"/>
    <p:sldId id="266" r:id="rId13"/>
    <p:sldId id="289" r:id="rId14"/>
    <p:sldId id="287" r:id="rId15"/>
    <p:sldId id="275" r:id="rId16"/>
    <p:sldId id="271" r:id="rId17"/>
    <p:sldId id="279" r:id="rId18"/>
    <p:sldId id="280" r:id="rId19"/>
    <p:sldId id="272" r:id="rId20"/>
    <p:sldId id="281" r:id="rId21"/>
    <p:sldId id="282" r:id="rId22"/>
    <p:sldId id="274" r:id="rId23"/>
    <p:sldId id="283" r:id="rId24"/>
    <p:sldId id="284" r:id="rId25"/>
    <p:sldId id="285" r:id="rId26"/>
    <p:sldId id="268" r:id="rId27"/>
    <p:sldId id="269" r:id="rId28"/>
    <p:sldId id="288" r:id="rId29"/>
    <p:sldId id="270" r:id="rId30"/>
    <p:sldId id="276" r:id="rId31"/>
    <p:sldId id="277" r:id="rId32"/>
    <p:sldId id="27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28" autoAdjust="0"/>
    <p:restoredTop sz="94660"/>
  </p:normalViewPr>
  <p:slideViewPr>
    <p:cSldViewPr>
      <p:cViewPr varScale="1">
        <p:scale>
          <a:sx n="80" d="100"/>
          <a:sy n="80" d="100"/>
        </p:scale>
        <p:origin x="-1387"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9692D78-14D5-4F39-AB19-9CB95859B929}" type="datetimeFigureOut">
              <a:rPr lang="en-GB" smtClean="0"/>
              <a:t>13/06/2019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8FA15E-9391-4A2F-B4F7-A19F2F184D9D}" type="slidenum">
              <a:rPr lang="en-GB" smtClean="0"/>
              <a:t>‹#›</a:t>
            </a:fld>
            <a:endParaRPr lang="en-GB"/>
          </a:p>
        </p:txBody>
      </p:sp>
    </p:spTree>
    <p:extLst>
      <p:ext uri="{BB962C8B-B14F-4D97-AF65-F5344CB8AC3E}">
        <p14:creationId xmlns:p14="http://schemas.microsoft.com/office/powerpoint/2010/main" val="1050487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692D78-14D5-4F39-AB19-9CB95859B929}" type="datetimeFigureOut">
              <a:rPr lang="en-GB" smtClean="0"/>
              <a:t>13/06/2019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8FA15E-9391-4A2F-B4F7-A19F2F184D9D}" type="slidenum">
              <a:rPr lang="en-GB" smtClean="0"/>
              <a:t>‹#›</a:t>
            </a:fld>
            <a:endParaRPr lang="en-GB"/>
          </a:p>
        </p:txBody>
      </p:sp>
    </p:spTree>
    <p:extLst>
      <p:ext uri="{BB962C8B-B14F-4D97-AF65-F5344CB8AC3E}">
        <p14:creationId xmlns:p14="http://schemas.microsoft.com/office/powerpoint/2010/main" val="3247976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692D78-14D5-4F39-AB19-9CB95859B929}" type="datetimeFigureOut">
              <a:rPr lang="en-GB" smtClean="0"/>
              <a:t>13/06/2019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8FA15E-9391-4A2F-B4F7-A19F2F184D9D}" type="slidenum">
              <a:rPr lang="en-GB" smtClean="0"/>
              <a:t>‹#›</a:t>
            </a:fld>
            <a:endParaRPr lang="en-GB"/>
          </a:p>
        </p:txBody>
      </p:sp>
    </p:spTree>
    <p:extLst>
      <p:ext uri="{BB962C8B-B14F-4D97-AF65-F5344CB8AC3E}">
        <p14:creationId xmlns:p14="http://schemas.microsoft.com/office/powerpoint/2010/main" val="2398426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692D78-14D5-4F39-AB19-9CB95859B929}" type="datetimeFigureOut">
              <a:rPr lang="en-GB" smtClean="0"/>
              <a:t>13/06/2019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8FA15E-9391-4A2F-B4F7-A19F2F184D9D}" type="slidenum">
              <a:rPr lang="en-GB" smtClean="0"/>
              <a:t>‹#›</a:t>
            </a:fld>
            <a:endParaRPr lang="en-GB"/>
          </a:p>
        </p:txBody>
      </p:sp>
    </p:spTree>
    <p:extLst>
      <p:ext uri="{BB962C8B-B14F-4D97-AF65-F5344CB8AC3E}">
        <p14:creationId xmlns:p14="http://schemas.microsoft.com/office/powerpoint/2010/main" val="319990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692D78-14D5-4F39-AB19-9CB95859B929}" type="datetimeFigureOut">
              <a:rPr lang="en-GB" smtClean="0"/>
              <a:t>13/06/2019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8FA15E-9391-4A2F-B4F7-A19F2F184D9D}" type="slidenum">
              <a:rPr lang="en-GB" smtClean="0"/>
              <a:t>‹#›</a:t>
            </a:fld>
            <a:endParaRPr lang="en-GB"/>
          </a:p>
        </p:txBody>
      </p:sp>
    </p:spTree>
    <p:extLst>
      <p:ext uri="{BB962C8B-B14F-4D97-AF65-F5344CB8AC3E}">
        <p14:creationId xmlns:p14="http://schemas.microsoft.com/office/powerpoint/2010/main" val="3313967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9692D78-14D5-4F39-AB19-9CB95859B929}" type="datetimeFigureOut">
              <a:rPr lang="en-GB" smtClean="0"/>
              <a:t>13/06/2019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8FA15E-9391-4A2F-B4F7-A19F2F184D9D}" type="slidenum">
              <a:rPr lang="en-GB" smtClean="0"/>
              <a:t>‹#›</a:t>
            </a:fld>
            <a:endParaRPr lang="en-GB"/>
          </a:p>
        </p:txBody>
      </p:sp>
    </p:spTree>
    <p:extLst>
      <p:ext uri="{BB962C8B-B14F-4D97-AF65-F5344CB8AC3E}">
        <p14:creationId xmlns:p14="http://schemas.microsoft.com/office/powerpoint/2010/main" val="3948600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9692D78-14D5-4F39-AB19-9CB95859B929}" type="datetimeFigureOut">
              <a:rPr lang="en-GB" smtClean="0"/>
              <a:t>13/06/2019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8FA15E-9391-4A2F-B4F7-A19F2F184D9D}" type="slidenum">
              <a:rPr lang="en-GB" smtClean="0"/>
              <a:t>‹#›</a:t>
            </a:fld>
            <a:endParaRPr lang="en-GB"/>
          </a:p>
        </p:txBody>
      </p:sp>
    </p:spTree>
    <p:extLst>
      <p:ext uri="{BB962C8B-B14F-4D97-AF65-F5344CB8AC3E}">
        <p14:creationId xmlns:p14="http://schemas.microsoft.com/office/powerpoint/2010/main" val="1223068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9692D78-14D5-4F39-AB19-9CB95859B929}" type="datetimeFigureOut">
              <a:rPr lang="en-GB" smtClean="0"/>
              <a:t>13/06/2019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8FA15E-9391-4A2F-B4F7-A19F2F184D9D}" type="slidenum">
              <a:rPr lang="en-GB" smtClean="0"/>
              <a:t>‹#›</a:t>
            </a:fld>
            <a:endParaRPr lang="en-GB"/>
          </a:p>
        </p:txBody>
      </p:sp>
    </p:spTree>
    <p:extLst>
      <p:ext uri="{BB962C8B-B14F-4D97-AF65-F5344CB8AC3E}">
        <p14:creationId xmlns:p14="http://schemas.microsoft.com/office/powerpoint/2010/main" val="420928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692D78-14D5-4F39-AB19-9CB95859B929}" type="datetimeFigureOut">
              <a:rPr lang="en-GB" smtClean="0"/>
              <a:t>13/06/2019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8FA15E-9391-4A2F-B4F7-A19F2F184D9D}" type="slidenum">
              <a:rPr lang="en-GB" smtClean="0"/>
              <a:t>‹#›</a:t>
            </a:fld>
            <a:endParaRPr lang="en-GB"/>
          </a:p>
        </p:txBody>
      </p:sp>
    </p:spTree>
    <p:extLst>
      <p:ext uri="{BB962C8B-B14F-4D97-AF65-F5344CB8AC3E}">
        <p14:creationId xmlns:p14="http://schemas.microsoft.com/office/powerpoint/2010/main" val="4085187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92D78-14D5-4F39-AB19-9CB95859B929}" type="datetimeFigureOut">
              <a:rPr lang="en-GB" smtClean="0"/>
              <a:t>13/06/2019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8FA15E-9391-4A2F-B4F7-A19F2F184D9D}" type="slidenum">
              <a:rPr lang="en-GB" smtClean="0"/>
              <a:t>‹#›</a:t>
            </a:fld>
            <a:endParaRPr lang="en-GB"/>
          </a:p>
        </p:txBody>
      </p:sp>
    </p:spTree>
    <p:extLst>
      <p:ext uri="{BB962C8B-B14F-4D97-AF65-F5344CB8AC3E}">
        <p14:creationId xmlns:p14="http://schemas.microsoft.com/office/powerpoint/2010/main" val="2147142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92D78-14D5-4F39-AB19-9CB95859B929}" type="datetimeFigureOut">
              <a:rPr lang="en-GB" smtClean="0"/>
              <a:t>13/06/2019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8FA15E-9391-4A2F-B4F7-A19F2F184D9D}" type="slidenum">
              <a:rPr lang="en-GB" smtClean="0"/>
              <a:t>‹#›</a:t>
            </a:fld>
            <a:endParaRPr lang="en-GB"/>
          </a:p>
        </p:txBody>
      </p:sp>
    </p:spTree>
    <p:extLst>
      <p:ext uri="{BB962C8B-B14F-4D97-AF65-F5344CB8AC3E}">
        <p14:creationId xmlns:p14="http://schemas.microsoft.com/office/powerpoint/2010/main" val="2306892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692D78-14D5-4F39-AB19-9CB95859B929}" type="datetimeFigureOut">
              <a:rPr lang="en-GB" smtClean="0"/>
              <a:t>13/06/2019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FA15E-9391-4A2F-B4F7-A19F2F184D9D}" type="slidenum">
              <a:rPr lang="en-GB" smtClean="0"/>
              <a:t>‹#›</a:t>
            </a:fld>
            <a:endParaRPr lang="en-GB"/>
          </a:p>
        </p:txBody>
      </p:sp>
    </p:spTree>
    <p:extLst>
      <p:ext uri="{BB962C8B-B14F-4D97-AF65-F5344CB8AC3E}">
        <p14:creationId xmlns:p14="http://schemas.microsoft.com/office/powerpoint/2010/main" val="2672272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teachingenglish.org.uk/talk/polls/course&#8722;book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Using </a:t>
            </a:r>
            <a:r>
              <a:rPr lang="en-US" b="1" dirty="0" err="1"/>
              <a:t>Coursebooks</a:t>
            </a:r>
            <a:r>
              <a:rPr lang="en-US" b="1" dirty="0"/>
              <a:t>: </a:t>
            </a:r>
            <a:r>
              <a:rPr lang="en-US" b="1" dirty="0" smtClean="0"/>
              <a:t>Do We? Why Do We? How Do We? </a:t>
            </a:r>
            <a:r>
              <a:rPr lang="en-US" b="1" dirty="0"/>
              <a:t>A</a:t>
            </a:r>
            <a:r>
              <a:rPr lang="en-US" b="1" dirty="0" smtClean="0"/>
              <a:t>nd </a:t>
            </a:r>
            <a:r>
              <a:rPr lang="en-US" b="1" dirty="0"/>
              <a:t>How Could We?</a:t>
            </a:r>
            <a:r>
              <a:rPr lang="en-GB" dirty="0"/>
              <a:t/>
            </a:r>
            <a:br>
              <a:rPr lang="en-GB" dirty="0"/>
            </a:br>
            <a:endParaRPr lang="en-GB" dirty="0"/>
          </a:p>
        </p:txBody>
      </p:sp>
      <p:sp>
        <p:nvSpPr>
          <p:cNvPr id="3" name="Subtitle 2"/>
          <p:cNvSpPr>
            <a:spLocks noGrp="1"/>
          </p:cNvSpPr>
          <p:nvPr>
            <p:ph type="subTitle" idx="1"/>
          </p:nvPr>
        </p:nvSpPr>
        <p:spPr/>
        <p:txBody>
          <a:bodyPr/>
          <a:lstStyle/>
          <a:p>
            <a:r>
              <a:rPr lang="en-US" dirty="0" smtClean="0"/>
              <a:t>Brian Tomlinson</a:t>
            </a:r>
          </a:p>
          <a:p>
            <a:r>
              <a:rPr lang="en-US" smtClean="0"/>
              <a:t>brianjohntomlinson@gmail.com</a:t>
            </a:r>
            <a:endParaRPr lang="en-GB" dirty="0"/>
          </a:p>
        </p:txBody>
      </p:sp>
    </p:spTree>
    <p:extLst>
      <p:ext uri="{BB962C8B-B14F-4D97-AF65-F5344CB8AC3E}">
        <p14:creationId xmlns:p14="http://schemas.microsoft.com/office/powerpoint/2010/main" val="1271798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pPr marL="514350" indent="-514350">
              <a:buAutoNum type="arabicPeriod"/>
            </a:pPr>
            <a:r>
              <a:rPr lang="en-US" b="1" dirty="0" smtClean="0"/>
              <a:t>How could we have written so many unengaging </a:t>
            </a:r>
            <a:r>
              <a:rPr lang="en-US" b="1" dirty="0" err="1" smtClean="0"/>
              <a:t>coursebooks</a:t>
            </a:r>
            <a:r>
              <a:rPr lang="en-US" b="1" dirty="0" smtClean="0"/>
              <a:t>?</a:t>
            </a:r>
          </a:p>
          <a:p>
            <a:pPr marL="0" indent="0">
              <a:buNone/>
            </a:pPr>
            <a:r>
              <a:rPr lang="en-US" dirty="0" smtClean="0"/>
              <a:t>We’ve done so because of:</a:t>
            </a:r>
          </a:p>
          <a:p>
            <a:r>
              <a:rPr lang="en-US" dirty="0"/>
              <a:t>m</a:t>
            </a:r>
            <a:r>
              <a:rPr lang="en-US" dirty="0" smtClean="0"/>
              <a:t>isunderstanding what facilitates language acquisition;</a:t>
            </a:r>
          </a:p>
          <a:p>
            <a:r>
              <a:rPr lang="en-US" dirty="0"/>
              <a:t>t</a:t>
            </a:r>
            <a:r>
              <a:rPr lang="en-US" dirty="0" smtClean="0"/>
              <a:t>he need to achieve face validity;</a:t>
            </a:r>
          </a:p>
          <a:p>
            <a:r>
              <a:rPr lang="en-US" dirty="0" smtClean="0"/>
              <a:t>the demands of synthetic syllabuses and knowledge testing examinations;</a:t>
            </a:r>
          </a:p>
          <a:p>
            <a:r>
              <a:rPr lang="en-US" dirty="0"/>
              <a:t>t</a:t>
            </a:r>
            <a:r>
              <a:rPr lang="en-US" dirty="0" smtClean="0"/>
              <a:t>he need for teachers to set and mark classroom tests;</a:t>
            </a:r>
          </a:p>
          <a:p>
            <a:r>
              <a:rPr lang="en-US" dirty="0"/>
              <a:t>t</a:t>
            </a:r>
            <a:r>
              <a:rPr lang="en-US" dirty="0" smtClean="0"/>
              <a:t>he cloning of best-selling </a:t>
            </a:r>
            <a:r>
              <a:rPr lang="en-US" dirty="0" err="1" smtClean="0"/>
              <a:t>coursebooks</a:t>
            </a:r>
            <a:r>
              <a:rPr lang="en-US" dirty="0" smtClean="0"/>
              <a:t>;</a:t>
            </a:r>
          </a:p>
          <a:p>
            <a:r>
              <a:rPr lang="en-US" dirty="0" smtClean="0"/>
              <a:t>publisher censorship of topic content.</a:t>
            </a:r>
          </a:p>
          <a:p>
            <a:endParaRPr lang="en-GB" dirty="0"/>
          </a:p>
        </p:txBody>
      </p:sp>
    </p:spTree>
    <p:extLst>
      <p:ext uri="{BB962C8B-B14F-4D97-AF65-F5344CB8AC3E}">
        <p14:creationId xmlns:p14="http://schemas.microsoft.com/office/powerpoint/2010/main" val="3418927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US" dirty="0" smtClean="0"/>
              <a:t>2. </a:t>
            </a:r>
            <a:r>
              <a:rPr lang="en-US" b="1" dirty="0" smtClean="0"/>
              <a:t>How could we have used so many unengaging </a:t>
            </a:r>
            <a:r>
              <a:rPr lang="en-US" b="1" dirty="0" err="1" smtClean="0"/>
              <a:t>coursebooks</a:t>
            </a:r>
            <a:r>
              <a:rPr lang="en-US" b="1" dirty="0" smtClean="0"/>
              <a:t>?</a:t>
            </a:r>
          </a:p>
          <a:p>
            <a:pPr marL="0" indent="0">
              <a:buNone/>
            </a:pPr>
            <a:r>
              <a:rPr lang="en-US" dirty="0" smtClean="0"/>
              <a:t>We’ve done so because of:</a:t>
            </a:r>
          </a:p>
          <a:p>
            <a:r>
              <a:rPr lang="en-US" dirty="0"/>
              <a:t>e</a:t>
            </a:r>
            <a:r>
              <a:rPr lang="en-US" dirty="0" smtClean="0"/>
              <a:t>xcessive reverence;</a:t>
            </a:r>
          </a:p>
          <a:p>
            <a:r>
              <a:rPr lang="en-US" dirty="0"/>
              <a:t>l</a:t>
            </a:r>
            <a:r>
              <a:rPr lang="en-US" dirty="0" smtClean="0"/>
              <a:t>ack of choice;</a:t>
            </a:r>
          </a:p>
          <a:p>
            <a:r>
              <a:rPr lang="en-US" dirty="0"/>
              <a:t>f</a:t>
            </a:r>
            <a:r>
              <a:rPr lang="en-US" dirty="0" smtClean="0"/>
              <a:t>ear of innovation;</a:t>
            </a:r>
          </a:p>
          <a:p>
            <a:r>
              <a:rPr lang="en-US" dirty="0" smtClean="0"/>
              <a:t>CONVENIENCE.</a:t>
            </a:r>
            <a:endParaRPr lang="en-GB" dirty="0"/>
          </a:p>
        </p:txBody>
      </p:sp>
    </p:spTree>
    <p:extLst>
      <p:ext uri="{BB962C8B-B14F-4D97-AF65-F5344CB8AC3E}">
        <p14:creationId xmlns:p14="http://schemas.microsoft.com/office/powerpoint/2010/main" val="3169782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3</a:t>
            </a:r>
            <a:r>
              <a:rPr lang="en-US" b="1" dirty="0" smtClean="0"/>
              <a:t>. How could we use </a:t>
            </a:r>
            <a:r>
              <a:rPr lang="en-US" b="1" dirty="0" err="1" smtClean="0"/>
              <a:t>coursebooks</a:t>
            </a:r>
            <a:r>
              <a:rPr lang="en-US" b="1" dirty="0" smtClean="0"/>
              <a:t> in more engaging and effective ways?</a:t>
            </a:r>
          </a:p>
          <a:p>
            <a:pPr marL="0" indent="0">
              <a:buNone/>
            </a:pPr>
            <a:endParaRPr lang="en-US" b="1" dirty="0" smtClean="0"/>
          </a:p>
          <a:p>
            <a:pPr marL="0" indent="0">
              <a:buNone/>
            </a:pPr>
            <a:r>
              <a:rPr lang="en-US" dirty="0" smtClean="0"/>
              <a:t>1 </a:t>
            </a:r>
            <a:r>
              <a:rPr lang="en-GB" dirty="0"/>
              <a:t>We could add a lead-in text (i.e. a potentially engaging text which readies the learners’ minds for the core text in the </a:t>
            </a:r>
            <a:r>
              <a:rPr lang="en-GB" dirty="0" err="1"/>
              <a:t>coursebook</a:t>
            </a:r>
            <a:r>
              <a:rPr lang="en-GB" dirty="0"/>
              <a:t>)</a:t>
            </a:r>
          </a:p>
          <a:p>
            <a:pPr marL="0" indent="0">
              <a:buNone/>
            </a:pPr>
            <a:r>
              <a:rPr lang="en-GB" dirty="0"/>
              <a:t>For example, I’d tell the following ‘personal’ story about a computer help shop before the students turn to 5.1 ‘The advantages and disadvantages of modern technology’ in </a:t>
            </a:r>
            <a:r>
              <a:rPr lang="en-GB" i="1" dirty="0"/>
              <a:t>Speak Out Intermediate</a:t>
            </a:r>
            <a:r>
              <a:rPr lang="en-GB" dirty="0"/>
              <a:t> (Clare &amp; Wilson, 2012).</a:t>
            </a:r>
          </a:p>
          <a:p>
            <a:pPr marL="0" indent="0">
              <a:buNone/>
            </a:pPr>
            <a:endParaRPr lang="en-US" b="1"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804701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2 We could supplement (or replace) conspicuously inauthentic texts with potentially engaging authentic texts connected to the topic.</a:t>
            </a:r>
          </a:p>
          <a:p>
            <a:pPr marL="0" indent="0">
              <a:buNone/>
            </a:pPr>
            <a:endParaRPr lang="en-GB" dirty="0" smtClean="0"/>
          </a:p>
          <a:p>
            <a:pPr marL="0" indent="0">
              <a:buNone/>
            </a:pPr>
            <a:r>
              <a:rPr lang="en-GB" dirty="0" smtClean="0"/>
              <a:t>‘For </a:t>
            </a:r>
            <a:r>
              <a:rPr lang="en-GB" dirty="0"/>
              <a:t>a wide range of discourse features (including </a:t>
            </a:r>
            <a:r>
              <a:rPr lang="en-GB" dirty="0" err="1"/>
              <a:t>lexicogrammatical</a:t>
            </a:r>
            <a:r>
              <a:rPr lang="en-GB" dirty="0"/>
              <a:t> items, speech </a:t>
            </a:r>
            <a:r>
              <a:rPr lang="en-GB" dirty="0" smtClean="0"/>
              <a:t>acts, generic </a:t>
            </a:r>
            <a:r>
              <a:rPr lang="en-GB" dirty="0"/>
              <a:t>structure, and interactional features of contingent talk), ELT textbooks </a:t>
            </a:r>
            <a:r>
              <a:rPr lang="en-GB" dirty="0" smtClean="0"/>
              <a:t>often provide </a:t>
            </a:r>
            <a:r>
              <a:rPr lang="en-GB" dirty="0"/>
              <a:t>learners with distorted or partial representations of the target language to </a:t>
            </a:r>
            <a:r>
              <a:rPr lang="en-GB" dirty="0" smtClean="0"/>
              <a:t>work from</a:t>
            </a:r>
            <a:r>
              <a:rPr lang="en-GB" dirty="0"/>
              <a:t>, and these are likely to impact negatively on students’ developing </a:t>
            </a:r>
            <a:r>
              <a:rPr lang="en-GB" dirty="0" smtClean="0"/>
              <a:t>communicative</a:t>
            </a:r>
          </a:p>
          <a:p>
            <a:pPr marL="0" indent="0">
              <a:buNone/>
            </a:pPr>
            <a:r>
              <a:rPr lang="en-GB" dirty="0" smtClean="0"/>
              <a:t>competence.’</a:t>
            </a:r>
          </a:p>
          <a:p>
            <a:pPr marL="0" indent="0">
              <a:buNone/>
            </a:pPr>
            <a:endParaRPr lang="en-GB" dirty="0"/>
          </a:p>
          <a:p>
            <a:pPr marL="0" indent="0">
              <a:buNone/>
            </a:pPr>
            <a:r>
              <a:rPr lang="en-GB" dirty="0" smtClean="0"/>
              <a:t>This is the conclusion of Gilmore (2015) who refers to forty four sources of information about such distorted input.</a:t>
            </a:r>
            <a:endParaRPr lang="en-GB" dirty="0"/>
          </a:p>
        </p:txBody>
      </p:sp>
    </p:spTree>
    <p:extLst>
      <p:ext uri="{BB962C8B-B14F-4D97-AF65-F5344CB8AC3E}">
        <p14:creationId xmlns:p14="http://schemas.microsoft.com/office/powerpoint/2010/main" val="212616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US" dirty="0"/>
              <a:t>3</a:t>
            </a:r>
            <a:r>
              <a:rPr lang="en-US" dirty="0" smtClean="0"/>
              <a:t> </a:t>
            </a:r>
            <a:r>
              <a:rPr lang="en-US" dirty="0"/>
              <a:t>We could make small changes which </a:t>
            </a:r>
            <a:r>
              <a:rPr lang="en-US" dirty="0">
                <a:solidFill>
                  <a:srgbClr val="FF0000"/>
                </a:solidFill>
              </a:rPr>
              <a:t>open up closed activities </a:t>
            </a:r>
            <a:r>
              <a:rPr lang="en-US" dirty="0"/>
              <a:t>(Tomlinson, 2017) and </a:t>
            </a:r>
            <a:r>
              <a:rPr lang="en-US" dirty="0" smtClean="0"/>
              <a:t>thus </a:t>
            </a:r>
            <a:r>
              <a:rPr lang="en-US" dirty="0"/>
              <a:t>stimulate valuable peer to peer interaction (Sato &amp; Ballinger, 2016).</a:t>
            </a:r>
          </a:p>
          <a:p>
            <a:pPr marL="0" indent="0">
              <a:buNone/>
            </a:pPr>
            <a:endParaRPr lang="en-US" dirty="0"/>
          </a:p>
          <a:p>
            <a:pPr marL="0" indent="0">
              <a:buNone/>
            </a:pPr>
            <a:r>
              <a:rPr lang="en-US" dirty="0"/>
              <a:t>For example we could turn A on p. 125 of </a:t>
            </a:r>
            <a:r>
              <a:rPr lang="en-US" i="1" dirty="0"/>
              <a:t>Pre-Intermediate Outcomes</a:t>
            </a:r>
            <a:r>
              <a:rPr lang="en-US" dirty="0"/>
              <a:t> (</a:t>
            </a:r>
            <a:r>
              <a:rPr lang="en-US" dirty="0" err="1"/>
              <a:t>Dellar</a:t>
            </a:r>
            <a:r>
              <a:rPr lang="en-US" dirty="0"/>
              <a:t> &amp; </a:t>
            </a:r>
            <a:r>
              <a:rPr lang="en-US" dirty="0" err="1"/>
              <a:t>Walkley</a:t>
            </a:r>
            <a:r>
              <a:rPr lang="en-US" dirty="0"/>
              <a:t>, 2010) into a creative activity.</a:t>
            </a:r>
            <a:endParaRPr lang="en-GB" dirty="0"/>
          </a:p>
          <a:p>
            <a:pPr marL="0" indent="0">
              <a:buNone/>
            </a:pPr>
            <a:endParaRPr lang="en-GB" dirty="0"/>
          </a:p>
        </p:txBody>
      </p:sp>
    </p:spTree>
    <p:extLst>
      <p:ext uri="{BB962C8B-B14F-4D97-AF65-F5344CB8AC3E}">
        <p14:creationId xmlns:p14="http://schemas.microsoft.com/office/powerpoint/2010/main" val="254572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solidFill>
                  <a:srgbClr val="FF0000"/>
                </a:solidFill>
              </a:rPr>
              <a:t>A</a:t>
            </a:r>
            <a:r>
              <a:rPr lang="en-US" dirty="0" smtClean="0"/>
              <a:t> Complete the sentences by adding </a:t>
            </a:r>
            <a:r>
              <a:rPr lang="en-US" i="1" dirty="0" smtClean="0"/>
              <a:t>because </a:t>
            </a:r>
            <a:r>
              <a:rPr lang="en-US" dirty="0" smtClean="0"/>
              <a:t>or </a:t>
            </a:r>
            <a:r>
              <a:rPr lang="en-US" i="1" dirty="0" smtClean="0"/>
              <a:t>so</a:t>
            </a:r>
            <a:r>
              <a:rPr lang="en-US" dirty="0" smtClean="0"/>
              <a:t>.</a:t>
            </a:r>
          </a:p>
          <a:p>
            <a:pPr marL="0" indent="0">
              <a:buNone/>
            </a:pPr>
            <a:r>
              <a:rPr lang="en-US" dirty="0" smtClean="0"/>
              <a:t>1 That part of the city is new ………you don’t see any old buildings there.</a:t>
            </a:r>
          </a:p>
          <a:p>
            <a:pPr marL="0" indent="0">
              <a:buNone/>
            </a:pPr>
            <a:r>
              <a:rPr lang="en-US" dirty="0" smtClean="0"/>
              <a:t>2 People don’t go out between 12 and 3 ……… it’s very hot.</a:t>
            </a:r>
          </a:p>
          <a:p>
            <a:pPr marL="0" indent="0">
              <a:buNone/>
            </a:pPr>
            <a:r>
              <a:rPr lang="en-US" dirty="0" smtClean="0"/>
              <a:t>3 The city was really polluted ……… I moved to the country.</a:t>
            </a:r>
          </a:p>
          <a:p>
            <a:pPr marL="0" indent="0">
              <a:buNone/>
            </a:pPr>
            <a:r>
              <a:rPr lang="en-US" dirty="0" smtClean="0"/>
              <a:t>4 Lots of tourists visit the museum …….. </a:t>
            </a:r>
            <a:r>
              <a:rPr lang="en-US" dirty="0"/>
              <a:t>i</a:t>
            </a:r>
            <a:r>
              <a:rPr lang="en-US" dirty="0" smtClean="0"/>
              <a:t>t’s home to a lot of wonderful art.</a:t>
            </a:r>
          </a:p>
          <a:p>
            <a:pPr marL="0" indent="0">
              <a:buNone/>
            </a:pPr>
            <a:r>
              <a:rPr lang="en-US" dirty="0" smtClean="0"/>
              <a:t>Teacher – ‘In your group use your four sentences to help you to write a short story called </a:t>
            </a:r>
            <a:r>
              <a:rPr lang="en-US" i="1" dirty="0" smtClean="0"/>
              <a:t>Sunset at Midnight</a:t>
            </a:r>
            <a:r>
              <a:rPr lang="en-US" dirty="0" smtClean="0"/>
              <a:t>.’</a:t>
            </a:r>
            <a:endParaRPr lang="en-GB" dirty="0"/>
          </a:p>
        </p:txBody>
      </p:sp>
    </p:spTree>
    <p:extLst>
      <p:ext uri="{BB962C8B-B14F-4D97-AF65-F5344CB8AC3E}">
        <p14:creationId xmlns:p14="http://schemas.microsoft.com/office/powerpoint/2010/main" val="1128073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US" dirty="0"/>
              <a:t>4</a:t>
            </a:r>
            <a:r>
              <a:rPr lang="en-US" dirty="0" smtClean="0"/>
              <a:t> We </a:t>
            </a:r>
            <a:r>
              <a:rPr lang="en-US" dirty="0"/>
              <a:t>could make small changes </a:t>
            </a:r>
            <a:r>
              <a:rPr lang="en-US" dirty="0" smtClean="0"/>
              <a:t>which </a:t>
            </a:r>
            <a:r>
              <a:rPr lang="en-US" dirty="0" err="1" smtClean="0">
                <a:solidFill>
                  <a:srgbClr val="FF0000"/>
                </a:solidFill>
              </a:rPr>
              <a:t>personalise</a:t>
            </a:r>
            <a:r>
              <a:rPr lang="en-US" dirty="0" smtClean="0"/>
              <a:t> activities.</a:t>
            </a:r>
            <a:endParaRPr lang="en-US" dirty="0"/>
          </a:p>
          <a:p>
            <a:pPr marL="0" indent="0">
              <a:buNone/>
            </a:pPr>
            <a:r>
              <a:rPr lang="en-US" dirty="0" smtClean="0"/>
              <a:t>For example we could turn the grammar exercises on p. 55 of g</a:t>
            </a:r>
            <a:r>
              <a:rPr lang="en-US" i="1" dirty="0" smtClean="0"/>
              <a:t>lobal intermediate </a:t>
            </a:r>
            <a:r>
              <a:rPr lang="en-US" dirty="0" smtClean="0"/>
              <a:t>(</a:t>
            </a:r>
            <a:r>
              <a:rPr lang="en-US" dirty="0" err="1" smtClean="0"/>
              <a:t>Clandfield</a:t>
            </a:r>
            <a:r>
              <a:rPr lang="en-US" dirty="0" smtClean="0"/>
              <a:t> &amp;Robb Benne, 2011) into a </a:t>
            </a:r>
            <a:r>
              <a:rPr lang="en-US" dirty="0" err="1" smtClean="0"/>
              <a:t>personalised</a:t>
            </a:r>
            <a:r>
              <a:rPr lang="en-US" dirty="0" smtClean="0"/>
              <a:t> creative activity.</a:t>
            </a:r>
            <a:endParaRPr lang="en-GB" dirty="0"/>
          </a:p>
        </p:txBody>
      </p:sp>
    </p:spTree>
    <p:extLst>
      <p:ext uri="{BB962C8B-B14F-4D97-AF65-F5344CB8AC3E}">
        <p14:creationId xmlns:p14="http://schemas.microsoft.com/office/powerpoint/2010/main" val="356214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marL="0" indent="0">
              <a:buNone/>
            </a:pPr>
            <a:r>
              <a:rPr lang="en-US" dirty="0" smtClean="0"/>
              <a:t>The grammar section gives examples of modals of permission and necessity in relation to robots and then gives the following instruction:</a:t>
            </a:r>
          </a:p>
          <a:p>
            <a:pPr marL="0" indent="0">
              <a:buNone/>
            </a:pPr>
            <a:r>
              <a:rPr lang="en-US" dirty="0" smtClean="0">
                <a:latin typeface="Arial" panose="020B0604020202020204" pitchFamily="34" charset="0"/>
                <a:cs typeface="Arial" panose="020B0604020202020204" pitchFamily="34" charset="0"/>
              </a:rPr>
              <a:t>1 Read sentences 1-8. Match the words in bold with a meaning a-d.</a:t>
            </a:r>
          </a:p>
          <a:p>
            <a:pPr marL="0" indent="0">
              <a:buNone/>
            </a:pPr>
            <a:r>
              <a:rPr lang="en-US" dirty="0" smtClean="0">
                <a:latin typeface="Arial" panose="020B0604020202020204" pitchFamily="34" charset="0"/>
                <a:cs typeface="Arial" panose="020B0604020202020204" pitchFamily="34" charset="0"/>
              </a:rPr>
              <a:t>1 A robot </a:t>
            </a:r>
            <a:r>
              <a:rPr lang="en-US" b="1" dirty="0" smtClean="0">
                <a:latin typeface="Arial" panose="020B0604020202020204" pitchFamily="34" charset="0"/>
                <a:cs typeface="Arial" panose="020B0604020202020204" pitchFamily="34" charset="0"/>
              </a:rPr>
              <a:t>may </a:t>
            </a:r>
            <a:r>
              <a:rPr lang="en-US" dirty="0" smtClean="0">
                <a:latin typeface="Arial" panose="020B0604020202020204" pitchFamily="34" charset="0"/>
                <a:cs typeface="Arial" panose="020B0604020202020204" pitchFamily="34" charset="0"/>
              </a:rPr>
              <a:t>create another robot.</a:t>
            </a:r>
          </a:p>
          <a:p>
            <a:pPr marL="0" indent="0">
              <a:buNone/>
            </a:pPr>
            <a:r>
              <a:rPr lang="en-US" dirty="0" smtClean="0">
                <a:latin typeface="Arial" panose="020B0604020202020204" pitchFamily="34" charset="0"/>
                <a:cs typeface="Arial" panose="020B0604020202020204" pitchFamily="34" charset="0"/>
              </a:rPr>
              <a:t>2 A robot </a:t>
            </a:r>
            <a:r>
              <a:rPr lang="en-US" b="1" dirty="0" smtClean="0">
                <a:latin typeface="Arial" panose="020B0604020202020204" pitchFamily="34" charset="0"/>
                <a:cs typeface="Arial" panose="020B0604020202020204" pitchFamily="34" charset="0"/>
              </a:rPr>
              <a:t>has to </a:t>
            </a:r>
            <a:r>
              <a:rPr lang="en-US" dirty="0" smtClean="0">
                <a:latin typeface="Arial" panose="020B0604020202020204" pitchFamily="34" charset="0"/>
                <a:cs typeface="Arial" panose="020B0604020202020204" pitchFamily="34" charset="0"/>
              </a:rPr>
              <a:t>know that it is a robot.</a:t>
            </a:r>
          </a:p>
          <a:p>
            <a:pPr marL="0" indent="0">
              <a:buNone/>
            </a:pPr>
            <a:r>
              <a:rPr lang="en-US" dirty="0" smtClean="0"/>
              <a:t>I’d tell a joke about robots, do the exercise above and then add the following activity:</a:t>
            </a:r>
          </a:p>
        </p:txBody>
      </p:sp>
    </p:spTree>
    <p:extLst>
      <p:ext uri="{BB962C8B-B14F-4D97-AF65-F5344CB8AC3E}">
        <p14:creationId xmlns:p14="http://schemas.microsoft.com/office/powerpoint/2010/main" val="295538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US" dirty="0" smtClean="0"/>
              <a:t>1 Write the beginning of a short story in which you’ve bought a robot and taken it home. In the extract from your story show the robot your home and talk to it about its duties.</a:t>
            </a:r>
          </a:p>
          <a:p>
            <a:pPr marL="0" indent="0">
              <a:buNone/>
            </a:pPr>
            <a:r>
              <a:rPr lang="en-US" dirty="0" smtClean="0"/>
              <a:t>2 Swop stories with other students in the class.</a:t>
            </a:r>
          </a:p>
          <a:p>
            <a:pPr marL="0" indent="0">
              <a:buNone/>
            </a:pPr>
            <a:r>
              <a:rPr lang="en-US" dirty="0" smtClean="0"/>
              <a:t>3 If you are interested in robots and in stories read Ian Mc Ewan’s new novel </a:t>
            </a:r>
            <a:r>
              <a:rPr lang="en-US" i="1" dirty="0" smtClean="0"/>
              <a:t>Machines Like Me</a:t>
            </a:r>
            <a:r>
              <a:rPr lang="en-US" dirty="0" smtClean="0"/>
              <a:t>.</a:t>
            </a:r>
            <a:endParaRPr lang="en-GB" dirty="0"/>
          </a:p>
        </p:txBody>
      </p:sp>
    </p:spTree>
    <p:extLst>
      <p:ext uri="{BB962C8B-B14F-4D97-AF65-F5344CB8AC3E}">
        <p14:creationId xmlns:p14="http://schemas.microsoft.com/office/powerpoint/2010/main" val="74614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pPr marL="0" indent="0">
              <a:buNone/>
            </a:pPr>
            <a:r>
              <a:rPr lang="en-US" dirty="0"/>
              <a:t>5</a:t>
            </a:r>
            <a:r>
              <a:rPr lang="en-US" dirty="0" smtClean="0"/>
              <a:t> </a:t>
            </a:r>
            <a:r>
              <a:rPr lang="en-US" dirty="0"/>
              <a:t>We could make small changes which </a:t>
            </a:r>
            <a:r>
              <a:rPr lang="en-US" dirty="0" smtClean="0">
                <a:solidFill>
                  <a:srgbClr val="C00000"/>
                </a:solidFill>
              </a:rPr>
              <a:t>add the potential for affective and cognitive engagement.</a:t>
            </a:r>
            <a:endParaRPr lang="en-US" dirty="0"/>
          </a:p>
          <a:p>
            <a:pPr marL="0" indent="0">
              <a:buNone/>
            </a:pPr>
            <a:r>
              <a:rPr lang="en-US" dirty="0" smtClean="0"/>
              <a:t>For example, we could add imaginative activities to the section on time travel on page 109 of </a:t>
            </a:r>
            <a:r>
              <a:rPr lang="en-US" i="1" dirty="0" err="1" smtClean="0"/>
              <a:t>Speakout</a:t>
            </a:r>
            <a:r>
              <a:rPr lang="en-US" i="1" dirty="0" smtClean="0"/>
              <a:t> Intermediate </a:t>
            </a:r>
            <a:r>
              <a:rPr lang="en-US" dirty="0" smtClean="0"/>
              <a:t>(Clare &amp; Wilson, 2012).</a:t>
            </a:r>
          </a:p>
          <a:p>
            <a:pPr marL="0" indent="0">
              <a:buNone/>
            </a:pPr>
            <a:r>
              <a:rPr lang="en-US" dirty="0" smtClean="0"/>
              <a:t>There is an expository text on time travel which the learners have to answer three surface questions on and then they the text to ‘underline eight phrases with </a:t>
            </a:r>
            <a:r>
              <a:rPr lang="en-US" i="1" dirty="0" smtClean="0"/>
              <a:t>come</a:t>
            </a:r>
            <a:r>
              <a:rPr lang="en-US" dirty="0" smtClean="0"/>
              <a:t>, </a:t>
            </a:r>
            <a:r>
              <a:rPr lang="en-US" i="1" dirty="0" smtClean="0"/>
              <a:t>give</a:t>
            </a:r>
            <a:r>
              <a:rPr lang="en-US" dirty="0" smtClean="0"/>
              <a:t>, have and </a:t>
            </a:r>
            <a:r>
              <a:rPr lang="en-US" i="1" dirty="0" smtClean="0"/>
              <a:t>make</a:t>
            </a:r>
            <a:r>
              <a:rPr lang="en-US" dirty="0" smtClean="0"/>
              <a:t>,’</a:t>
            </a:r>
            <a:endParaRPr lang="en-GB" dirty="0"/>
          </a:p>
        </p:txBody>
      </p:sp>
    </p:spTree>
    <p:extLst>
      <p:ext uri="{BB962C8B-B14F-4D97-AF65-F5344CB8AC3E}">
        <p14:creationId xmlns:p14="http://schemas.microsoft.com/office/powerpoint/2010/main" val="389038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US" dirty="0" smtClean="0"/>
              <a:t>“Heinemann ELT is carrying out major research into the way </a:t>
            </a:r>
            <a:r>
              <a:rPr lang="en-US" dirty="0" err="1" smtClean="0"/>
              <a:t>coursebooks</a:t>
            </a:r>
            <a:r>
              <a:rPr lang="en-US" dirty="0" smtClean="0"/>
              <a:t> are used and received in ELT adult and young adult classrooms around the world.</a:t>
            </a:r>
          </a:p>
        </p:txBody>
      </p:sp>
    </p:spTree>
    <p:extLst>
      <p:ext uri="{BB962C8B-B14F-4D97-AF65-F5344CB8AC3E}">
        <p14:creationId xmlns:p14="http://schemas.microsoft.com/office/powerpoint/2010/main" val="31981455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 would add:</a:t>
            </a:r>
          </a:p>
          <a:p>
            <a:r>
              <a:rPr lang="en-US" dirty="0" smtClean="0"/>
              <a:t>Think about a time in the past or the future which you would like to go to.</a:t>
            </a:r>
          </a:p>
          <a:p>
            <a:r>
              <a:rPr lang="en-US" dirty="0" smtClean="0"/>
              <a:t>Think about a place and an event at that time.</a:t>
            </a:r>
          </a:p>
          <a:p>
            <a:r>
              <a:rPr lang="en-US" dirty="0" smtClean="0"/>
              <a:t>Imagine you are now in that place and time observing the event taking place.</a:t>
            </a:r>
          </a:p>
          <a:p>
            <a:r>
              <a:rPr lang="en-US" dirty="0" smtClean="0"/>
              <a:t>See pictures in your mind of what is happening.</a:t>
            </a:r>
          </a:p>
          <a:p>
            <a:r>
              <a:rPr lang="en-US" dirty="0" smtClean="0"/>
              <a:t>Suddenly there’s a problem.</a:t>
            </a:r>
          </a:p>
          <a:p>
            <a:r>
              <a:rPr lang="en-US" dirty="0" smtClean="0"/>
              <a:t>See yourself being involved in the problem.</a:t>
            </a:r>
            <a:endParaRPr lang="en-GB" dirty="0"/>
          </a:p>
        </p:txBody>
      </p:sp>
    </p:spTree>
    <p:extLst>
      <p:ext uri="{BB962C8B-B14F-4D97-AF65-F5344CB8AC3E}">
        <p14:creationId xmlns:p14="http://schemas.microsoft.com/office/powerpoint/2010/main" val="14577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US" dirty="0" smtClean="0"/>
              <a:t>In groups of three tell each other what happened during your time travel.</a:t>
            </a:r>
          </a:p>
          <a:p>
            <a:pPr marL="0" indent="0">
              <a:buNone/>
            </a:pPr>
            <a:r>
              <a:rPr lang="en-US" dirty="0" smtClean="0"/>
              <a:t>Then as a group choose one of your accounts and write it as a story.</a:t>
            </a:r>
          </a:p>
          <a:p>
            <a:pPr marL="0" indent="0">
              <a:buNone/>
            </a:pPr>
            <a:r>
              <a:rPr lang="en-US" dirty="0" smtClean="0"/>
              <a:t>Exchange your story with another group and then add an ending to their story in which the problem is solved.</a:t>
            </a:r>
            <a:endParaRPr lang="en-GB" dirty="0"/>
          </a:p>
        </p:txBody>
      </p:sp>
    </p:spTree>
    <p:extLst>
      <p:ext uri="{BB962C8B-B14F-4D97-AF65-F5344CB8AC3E}">
        <p14:creationId xmlns:p14="http://schemas.microsoft.com/office/powerpoint/2010/main" val="10159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US" dirty="0"/>
              <a:t>6</a:t>
            </a:r>
            <a:r>
              <a:rPr lang="en-US" dirty="0" smtClean="0"/>
              <a:t> We could perform the </a:t>
            </a:r>
            <a:r>
              <a:rPr lang="en-US" dirty="0" err="1" smtClean="0"/>
              <a:t>coursebook</a:t>
            </a:r>
            <a:r>
              <a:rPr lang="en-US" dirty="0" smtClean="0"/>
              <a:t> in order </a:t>
            </a:r>
            <a:r>
              <a:rPr lang="en-US" dirty="0"/>
              <a:t>to bring the </a:t>
            </a:r>
            <a:r>
              <a:rPr lang="en-US" dirty="0" err="1"/>
              <a:t>coursebook</a:t>
            </a:r>
            <a:r>
              <a:rPr lang="en-US" dirty="0"/>
              <a:t> to </a:t>
            </a:r>
            <a:r>
              <a:rPr lang="en-US" dirty="0" smtClean="0"/>
              <a:t>life.</a:t>
            </a:r>
          </a:p>
          <a:p>
            <a:pPr marL="0" indent="0">
              <a:buNone/>
            </a:pPr>
            <a:r>
              <a:rPr lang="en-GB" dirty="0"/>
              <a:t>The </a:t>
            </a:r>
            <a:r>
              <a:rPr lang="en-GB" dirty="0" err="1"/>
              <a:t>coursebook</a:t>
            </a:r>
            <a:r>
              <a:rPr lang="en-GB" dirty="0"/>
              <a:t> can be performed by:</a:t>
            </a:r>
          </a:p>
          <a:p>
            <a:r>
              <a:rPr lang="en-GB" dirty="0"/>
              <a:t>the teacher;</a:t>
            </a:r>
          </a:p>
          <a:p>
            <a:r>
              <a:rPr lang="en-GB" dirty="0"/>
              <a:t>the students;</a:t>
            </a:r>
          </a:p>
          <a:p>
            <a:r>
              <a:rPr lang="en-GB" dirty="0"/>
              <a:t>interaction between the teacher and the students.</a:t>
            </a:r>
          </a:p>
          <a:p>
            <a:pPr marL="0" indent="0">
              <a:buNone/>
            </a:pPr>
            <a:endParaRPr lang="en-GB" dirty="0"/>
          </a:p>
        </p:txBody>
      </p:sp>
    </p:spTree>
    <p:extLst>
      <p:ext uri="{BB962C8B-B14F-4D97-AF65-F5344CB8AC3E}">
        <p14:creationId xmlns:p14="http://schemas.microsoft.com/office/powerpoint/2010/main" val="75527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Here’s an example of a teacher and student performance of the text on </a:t>
            </a:r>
            <a:r>
              <a:rPr lang="en-GB" dirty="0" smtClean="0"/>
              <a:t>p</a:t>
            </a:r>
            <a:r>
              <a:rPr lang="en-GB" dirty="0"/>
              <a:t>. 45 of </a:t>
            </a:r>
            <a:r>
              <a:rPr lang="en-GB" i="1" dirty="0"/>
              <a:t>global intermediate</a:t>
            </a:r>
            <a:r>
              <a:rPr lang="en-GB" dirty="0"/>
              <a:t> (</a:t>
            </a:r>
            <a:r>
              <a:rPr lang="en-GB" dirty="0" err="1"/>
              <a:t>Clandfield</a:t>
            </a:r>
            <a:r>
              <a:rPr lang="en-GB" dirty="0"/>
              <a:t> &amp; Benne, 2012).</a:t>
            </a:r>
            <a:endParaRPr lang="en-US" dirty="0" smtClean="0"/>
          </a:p>
          <a:p>
            <a:pPr marL="0" indent="0">
              <a:buNone/>
            </a:pPr>
            <a:endParaRPr lang="en-US" dirty="0"/>
          </a:p>
          <a:p>
            <a:pPr marL="0" indent="0">
              <a:buNone/>
            </a:pPr>
            <a:r>
              <a:rPr lang="en-US" b="1" dirty="0" smtClean="0"/>
              <a:t>The </a:t>
            </a:r>
            <a:r>
              <a:rPr lang="en-US" b="1" dirty="0"/>
              <a:t>Wall</a:t>
            </a:r>
            <a:endParaRPr lang="en-GB" b="1" dirty="0"/>
          </a:p>
          <a:p>
            <a:pPr marL="0" lvl="0" indent="0">
              <a:buNone/>
            </a:pPr>
            <a:r>
              <a:rPr lang="en-US" dirty="0" smtClean="0">
                <a:solidFill>
                  <a:schemeClr val="tx2"/>
                </a:solidFill>
              </a:rPr>
              <a:t>T. Could </a:t>
            </a:r>
            <a:r>
              <a:rPr lang="en-US" dirty="0">
                <a:solidFill>
                  <a:schemeClr val="tx2"/>
                </a:solidFill>
              </a:rPr>
              <a:t>you just remind me of your names.</a:t>
            </a:r>
            <a:endParaRPr lang="en-GB" dirty="0">
              <a:solidFill>
                <a:schemeClr val="tx2"/>
              </a:solidFill>
            </a:endParaRPr>
          </a:p>
          <a:p>
            <a:pPr marL="0" lvl="0" indent="0">
              <a:buNone/>
            </a:pPr>
            <a:r>
              <a:rPr lang="en-US" dirty="0">
                <a:solidFill>
                  <a:schemeClr val="tx2"/>
                </a:solidFill>
              </a:rPr>
              <a:t>I’m going to act for you the beginning of a story.</a:t>
            </a:r>
            <a:endParaRPr lang="en-GB" dirty="0">
              <a:solidFill>
                <a:schemeClr val="tx2"/>
              </a:solidFill>
            </a:endParaRPr>
          </a:p>
          <a:p>
            <a:pPr marL="0" lvl="0" indent="0">
              <a:buNone/>
            </a:pPr>
            <a:r>
              <a:rPr lang="en-US" dirty="0">
                <a:solidFill>
                  <a:schemeClr val="tx2"/>
                </a:solidFill>
              </a:rPr>
              <a:t>There are two characters in the story, A and B.</a:t>
            </a:r>
            <a:endParaRPr lang="en-GB" dirty="0">
              <a:solidFill>
                <a:schemeClr val="tx2"/>
              </a:solidFill>
            </a:endParaRPr>
          </a:p>
          <a:p>
            <a:pPr marL="0" lvl="0" indent="0">
              <a:buNone/>
            </a:pPr>
            <a:r>
              <a:rPr lang="en-US" dirty="0">
                <a:solidFill>
                  <a:schemeClr val="tx2"/>
                </a:solidFill>
              </a:rPr>
              <a:t>I’m playing both characters. As you’ll see they both look alike and sound alike. That’s because they’re twin brothers and I’m hopeless at accents.</a:t>
            </a:r>
            <a:endParaRPr lang="en-GB" dirty="0">
              <a:solidFill>
                <a:schemeClr val="tx2"/>
              </a:solidFill>
            </a:endParaRPr>
          </a:p>
          <a:p>
            <a:pPr marL="0" lvl="0" indent="0">
              <a:buNone/>
            </a:pPr>
            <a:r>
              <a:rPr lang="en-US" dirty="0">
                <a:solidFill>
                  <a:schemeClr val="tx2"/>
                </a:solidFill>
              </a:rPr>
              <a:t>As you watch and listen try to imagine where they are and what they are doing.</a:t>
            </a:r>
            <a:endParaRPr lang="en-GB" dirty="0">
              <a:solidFill>
                <a:schemeClr val="tx2"/>
              </a:solidFill>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31961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25000" lnSpcReduction="20000"/>
          </a:bodyPr>
          <a:lstStyle/>
          <a:p>
            <a:pPr marL="0" lvl="0" indent="0">
              <a:buNone/>
            </a:pPr>
            <a:endParaRPr lang="en-US" dirty="0"/>
          </a:p>
          <a:p>
            <a:pPr marL="0" lvl="0" indent="0">
              <a:buNone/>
            </a:pPr>
            <a:r>
              <a:rPr lang="en-US" sz="8000" dirty="0">
                <a:latin typeface="Arial" panose="020B0604020202020204" pitchFamily="34" charset="0"/>
                <a:cs typeface="Arial" panose="020B0604020202020204" pitchFamily="34" charset="0"/>
              </a:rPr>
              <a:t>You know something funny. I’ve forgotten which side is which. </a:t>
            </a:r>
            <a:endParaRPr lang="en-GB" sz="8000" dirty="0">
              <a:latin typeface="Arial" panose="020B0604020202020204" pitchFamily="34" charset="0"/>
              <a:cs typeface="Arial" panose="020B0604020202020204" pitchFamily="34" charset="0"/>
            </a:endParaRPr>
          </a:p>
          <a:p>
            <a:pPr marL="0" indent="0">
              <a:buNone/>
            </a:pPr>
            <a:r>
              <a:rPr lang="en-US" sz="8000" dirty="0">
                <a:solidFill>
                  <a:srgbClr val="FF0000"/>
                </a:solidFill>
                <a:latin typeface="Arial" panose="020B0604020202020204" pitchFamily="34" charset="0"/>
                <a:cs typeface="Arial" panose="020B0604020202020204" pitchFamily="34" charset="0"/>
              </a:rPr>
              <a:t>You’ve what?</a:t>
            </a:r>
            <a:endParaRPr lang="en-GB" sz="8000" dirty="0">
              <a:solidFill>
                <a:srgbClr val="FF0000"/>
              </a:solidFill>
              <a:latin typeface="Arial" panose="020B0604020202020204" pitchFamily="34" charset="0"/>
              <a:cs typeface="Arial" panose="020B0604020202020204" pitchFamily="34" charset="0"/>
            </a:endParaRPr>
          </a:p>
          <a:p>
            <a:pPr marL="0" indent="0">
              <a:buNone/>
            </a:pPr>
            <a:r>
              <a:rPr lang="en-US" sz="8000" dirty="0">
                <a:latin typeface="Arial" panose="020B0604020202020204" pitchFamily="34" charset="0"/>
                <a:cs typeface="Arial" panose="020B0604020202020204" pitchFamily="34" charset="0"/>
              </a:rPr>
              <a:t>I’ve forgotten which side we’re supposed to be guarding from the other.</a:t>
            </a:r>
            <a:endParaRPr lang="en-GB" sz="8000" dirty="0">
              <a:latin typeface="Arial" panose="020B0604020202020204" pitchFamily="34" charset="0"/>
              <a:cs typeface="Arial" panose="020B0604020202020204" pitchFamily="34" charset="0"/>
            </a:endParaRPr>
          </a:p>
          <a:p>
            <a:pPr marL="0" indent="0">
              <a:buNone/>
            </a:pPr>
            <a:r>
              <a:rPr lang="en-US" sz="8000" dirty="0">
                <a:solidFill>
                  <a:srgbClr val="FF0000"/>
                </a:solidFill>
                <a:latin typeface="Arial" panose="020B0604020202020204" pitchFamily="34" charset="0"/>
                <a:cs typeface="Arial" panose="020B0604020202020204" pitchFamily="34" charset="0"/>
              </a:rPr>
              <a:t>You idiot. Some soldier you are</a:t>
            </a:r>
            <a:r>
              <a:rPr lang="en-US" sz="8000" dirty="0" smtClean="0">
                <a:solidFill>
                  <a:srgbClr val="FF0000"/>
                </a:solidFill>
                <a:latin typeface="Arial" panose="020B0604020202020204" pitchFamily="34" charset="0"/>
                <a:cs typeface="Arial" panose="020B0604020202020204" pitchFamily="34" charset="0"/>
              </a:rPr>
              <a:t>.</a:t>
            </a:r>
            <a:endParaRPr lang="en-US" sz="8000" dirty="0" smtClean="0">
              <a:latin typeface="Arial" panose="020B0604020202020204" pitchFamily="34" charset="0"/>
              <a:cs typeface="Arial" panose="020B0604020202020204" pitchFamily="34" charset="0"/>
            </a:endParaRPr>
          </a:p>
          <a:p>
            <a:pPr marL="0" indent="0">
              <a:buNone/>
            </a:pPr>
            <a:r>
              <a:rPr lang="en-US" sz="8000" dirty="0" smtClean="0">
                <a:latin typeface="Arial" panose="020B0604020202020204" pitchFamily="34" charset="0"/>
                <a:cs typeface="Arial" panose="020B0604020202020204" pitchFamily="34" charset="0"/>
              </a:rPr>
              <a:t>Which </a:t>
            </a:r>
            <a:r>
              <a:rPr lang="en-US" sz="8000" dirty="0">
                <a:latin typeface="Arial" panose="020B0604020202020204" pitchFamily="34" charset="0"/>
                <a:cs typeface="Arial" panose="020B0604020202020204" pitchFamily="34" charset="0"/>
              </a:rPr>
              <a:t>is it then?</a:t>
            </a:r>
            <a:endParaRPr lang="en-GB" sz="8000" dirty="0">
              <a:latin typeface="Arial" panose="020B0604020202020204" pitchFamily="34" charset="0"/>
              <a:cs typeface="Arial" panose="020B0604020202020204" pitchFamily="34" charset="0"/>
            </a:endParaRPr>
          </a:p>
          <a:p>
            <a:pPr marL="0" indent="0">
              <a:buNone/>
            </a:pPr>
            <a:r>
              <a:rPr lang="en-US" sz="8000" dirty="0">
                <a:solidFill>
                  <a:srgbClr val="FF0000"/>
                </a:solidFill>
                <a:latin typeface="Arial" panose="020B0604020202020204" pitchFamily="34" charset="0"/>
                <a:cs typeface="Arial" panose="020B0604020202020204" pitchFamily="34" charset="0"/>
              </a:rPr>
              <a:t>To our right we have our glorious homeland and to our left the barbaric wastes.</a:t>
            </a:r>
            <a:endParaRPr lang="en-GB" sz="8000" dirty="0">
              <a:solidFill>
                <a:srgbClr val="FF0000"/>
              </a:solidFill>
              <a:latin typeface="Arial" panose="020B0604020202020204" pitchFamily="34" charset="0"/>
              <a:cs typeface="Arial" panose="020B0604020202020204" pitchFamily="34" charset="0"/>
            </a:endParaRPr>
          </a:p>
          <a:p>
            <a:pPr marL="0" indent="0">
              <a:buNone/>
            </a:pPr>
            <a:r>
              <a:rPr lang="en-US" sz="8000" dirty="0">
                <a:latin typeface="Arial" panose="020B0604020202020204" pitchFamily="34" charset="0"/>
                <a:cs typeface="Arial" panose="020B0604020202020204" pitchFamily="34" charset="0"/>
              </a:rPr>
              <a:t>Now?</a:t>
            </a:r>
            <a:endParaRPr lang="en-GB" sz="8000" dirty="0">
              <a:latin typeface="Arial" panose="020B0604020202020204" pitchFamily="34" charset="0"/>
              <a:cs typeface="Arial" panose="020B0604020202020204" pitchFamily="34" charset="0"/>
            </a:endParaRPr>
          </a:p>
          <a:p>
            <a:pPr marL="0" indent="0">
              <a:buNone/>
            </a:pPr>
            <a:r>
              <a:rPr lang="en-US" sz="8000" dirty="0" smtClean="0">
                <a:solidFill>
                  <a:schemeClr val="tx2"/>
                </a:solidFill>
              </a:rPr>
              <a:t>T. What’s </a:t>
            </a:r>
            <a:r>
              <a:rPr lang="en-US" sz="8000" dirty="0">
                <a:solidFill>
                  <a:schemeClr val="tx2"/>
                </a:solidFill>
              </a:rPr>
              <a:t>the problem</a:t>
            </a:r>
            <a:r>
              <a:rPr lang="en-US" sz="8000" dirty="0" smtClean="0">
                <a:solidFill>
                  <a:schemeClr val="tx2"/>
                </a:solidFill>
              </a:rPr>
              <a:t>?</a:t>
            </a:r>
          </a:p>
          <a:p>
            <a:pPr marL="0" indent="0">
              <a:buNone/>
            </a:pPr>
            <a:r>
              <a:rPr lang="en-US" sz="8000" dirty="0" smtClean="0">
                <a:solidFill>
                  <a:srgbClr val="FF0000"/>
                </a:solidFill>
                <a:latin typeface="Arial" panose="020B0604020202020204" pitchFamily="34" charset="0"/>
                <a:cs typeface="Arial" panose="020B0604020202020204" pitchFamily="34" charset="0"/>
              </a:rPr>
              <a:t>What </a:t>
            </a:r>
            <a:r>
              <a:rPr lang="en-US" sz="8000" dirty="0">
                <a:solidFill>
                  <a:srgbClr val="FF0000"/>
                </a:solidFill>
                <a:latin typeface="Arial" panose="020B0604020202020204" pitchFamily="34" charset="0"/>
                <a:cs typeface="Arial" panose="020B0604020202020204" pitchFamily="34" charset="0"/>
              </a:rPr>
              <a:t>do you mean ‘Now’? Home is always on my right hand side. I’ve memorized it.</a:t>
            </a:r>
            <a:endParaRPr lang="en-GB" sz="8000" dirty="0">
              <a:solidFill>
                <a:srgbClr val="FF0000"/>
              </a:solidFill>
              <a:latin typeface="Arial" panose="020B0604020202020204" pitchFamily="34" charset="0"/>
              <a:cs typeface="Arial" panose="020B0604020202020204" pitchFamily="34" charset="0"/>
            </a:endParaRPr>
          </a:p>
          <a:p>
            <a:pPr marL="0" indent="0">
              <a:buNone/>
            </a:pPr>
            <a:r>
              <a:rPr lang="en-US" sz="8000" dirty="0">
                <a:latin typeface="Arial" panose="020B0604020202020204" pitchFamily="34" charset="0"/>
                <a:cs typeface="Arial" panose="020B0604020202020204" pitchFamily="34" charset="0"/>
              </a:rPr>
              <a:t>It can’t always be on your right because if you turned around then your right would be where your left is.</a:t>
            </a:r>
            <a:endParaRPr lang="en-GB" sz="8000" dirty="0">
              <a:latin typeface="Arial" panose="020B0604020202020204" pitchFamily="34" charset="0"/>
              <a:cs typeface="Arial" panose="020B0604020202020204" pitchFamily="34" charset="0"/>
            </a:endParaRPr>
          </a:p>
          <a:p>
            <a:pPr marL="0" indent="0">
              <a:buNone/>
            </a:pPr>
            <a:r>
              <a:rPr lang="en-US" sz="8000" dirty="0">
                <a:solidFill>
                  <a:srgbClr val="FF0000"/>
                </a:solidFill>
                <a:latin typeface="Arial" panose="020B0604020202020204" pitchFamily="34" charset="0"/>
                <a:cs typeface="Arial" panose="020B0604020202020204" pitchFamily="34" charset="0"/>
              </a:rPr>
              <a:t>Oh.</a:t>
            </a:r>
            <a:endParaRPr lang="en-GB" sz="8000" dirty="0">
              <a:solidFill>
                <a:srgbClr val="FF0000"/>
              </a:solidFill>
              <a:latin typeface="Arial" panose="020B0604020202020204" pitchFamily="34" charset="0"/>
              <a:cs typeface="Arial" panose="020B0604020202020204" pitchFamily="34" charset="0"/>
            </a:endParaRPr>
          </a:p>
          <a:p>
            <a:pPr marL="0" lvl="0" indent="0">
              <a:buNone/>
            </a:pPr>
            <a:r>
              <a:rPr lang="en-US" sz="8000" dirty="0" smtClean="0">
                <a:solidFill>
                  <a:schemeClr val="tx2"/>
                </a:solidFill>
              </a:rPr>
              <a:t>T. In </a:t>
            </a:r>
            <a:r>
              <a:rPr lang="en-US" sz="8000" dirty="0">
                <a:solidFill>
                  <a:schemeClr val="tx2"/>
                </a:solidFill>
              </a:rPr>
              <a:t>pairs solve the problem. Then act out </a:t>
            </a:r>
            <a:r>
              <a:rPr lang="en-US" sz="8000" dirty="0" smtClean="0">
                <a:solidFill>
                  <a:schemeClr val="tx2"/>
                </a:solidFill>
              </a:rPr>
              <a:t>the scene with a solution added.</a:t>
            </a:r>
          </a:p>
          <a:p>
            <a:pPr marL="0" lvl="0" indent="0">
              <a:buNone/>
            </a:pPr>
            <a:endParaRPr lang="en-GB" sz="8000" dirty="0"/>
          </a:p>
          <a:p>
            <a:pPr marL="0" indent="0">
              <a:buNone/>
            </a:pPr>
            <a:endParaRPr lang="en-GB" dirty="0"/>
          </a:p>
        </p:txBody>
      </p:sp>
    </p:spTree>
    <p:extLst>
      <p:ext uri="{BB962C8B-B14F-4D97-AF65-F5344CB8AC3E}">
        <p14:creationId xmlns:p14="http://schemas.microsoft.com/office/powerpoint/2010/main" val="18037410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marL="0" lvl="0" indent="0">
              <a:buNone/>
            </a:pPr>
            <a:r>
              <a:rPr lang="en-US" dirty="0"/>
              <a:t>Then the students read the text and answer post-reading questions. </a:t>
            </a:r>
          </a:p>
          <a:p>
            <a:pPr marL="0" lvl="0" indent="0">
              <a:buNone/>
            </a:pPr>
            <a:r>
              <a:rPr lang="en-US" dirty="0"/>
              <a:t>Not the closed questions from the </a:t>
            </a:r>
            <a:r>
              <a:rPr lang="en-US" dirty="0" err="1"/>
              <a:t>coursebook</a:t>
            </a:r>
            <a:r>
              <a:rPr lang="en-US" dirty="0"/>
              <a:t> (e.g. ‘What are the men’s jobs? ‘Find a positive adjective.’ </a:t>
            </a:r>
          </a:p>
          <a:p>
            <a:pPr marL="0" lvl="0" indent="0">
              <a:buNone/>
            </a:pPr>
            <a:r>
              <a:rPr lang="en-US" dirty="0"/>
              <a:t>But open-ended think questions such as ‘What does the wall remind you of?’ and ‘What do you think of the idea of building a wall between two countries?’</a:t>
            </a:r>
            <a:endParaRPr lang="en-GB" dirty="0"/>
          </a:p>
          <a:p>
            <a:pPr marL="0" indent="0">
              <a:buNone/>
            </a:pPr>
            <a:endParaRPr lang="en-GB" dirty="0"/>
          </a:p>
        </p:txBody>
      </p:sp>
    </p:spTree>
    <p:extLst>
      <p:ext uri="{BB962C8B-B14F-4D97-AF65-F5344CB8AC3E}">
        <p14:creationId xmlns:p14="http://schemas.microsoft.com/office/powerpoint/2010/main" val="1224456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US" dirty="0" smtClean="0"/>
              <a:t>For more examples of how small changes can add engagement and effect to </a:t>
            </a:r>
            <a:r>
              <a:rPr lang="en-US" dirty="0" err="1" smtClean="0"/>
              <a:t>coursebooks</a:t>
            </a:r>
            <a:r>
              <a:rPr lang="en-US" dirty="0" smtClean="0"/>
              <a:t> see:</a:t>
            </a:r>
            <a:endParaRPr lang="en-US" dirty="0"/>
          </a:p>
          <a:p>
            <a:pPr marL="0" indent="0">
              <a:buNone/>
            </a:pPr>
            <a:r>
              <a:rPr lang="en-US" dirty="0" err="1" smtClean="0"/>
              <a:t>Faneslow</a:t>
            </a:r>
            <a:r>
              <a:rPr lang="en-US" dirty="0"/>
              <a:t> </a:t>
            </a:r>
            <a:r>
              <a:rPr lang="en-US" dirty="0" smtClean="0"/>
              <a:t>(2018), </a:t>
            </a:r>
            <a:r>
              <a:rPr lang="en-US" dirty="0" err="1" smtClean="0"/>
              <a:t>Timmis</a:t>
            </a:r>
            <a:r>
              <a:rPr lang="en-US" dirty="0" smtClean="0"/>
              <a:t> (2016), Tomlinson (2017).</a:t>
            </a:r>
          </a:p>
          <a:p>
            <a:pPr marL="0" indent="0">
              <a:buNone/>
            </a:pPr>
            <a:endParaRPr lang="en-US" dirty="0" smtClean="0"/>
          </a:p>
          <a:p>
            <a:pPr marL="0" indent="0">
              <a:buNone/>
            </a:pPr>
            <a:endParaRPr lang="en-US" dirty="0" smtClean="0"/>
          </a:p>
          <a:p>
            <a:pPr marL="0" indent="0">
              <a:buNone/>
            </a:pPr>
            <a:endParaRPr lang="en-GB" dirty="0"/>
          </a:p>
        </p:txBody>
      </p:sp>
    </p:spTree>
    <p:extLst>
      <p:ext uri="{BB962C8B-B14F-4D97-AF65-F5344CB8AC3E}">
        <p14:creationId xmlns:p14="http://schemas.microsoft.com/office/powerpoint/2010/main" val="37358058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marL="0" indent="0">
              <a:buNone/>
            </a:pPr>
            <a:r>
              <a:rPr lang="en-US" dirty="0" smtClean="0"/>
              <a:t>If small changes can make a </a:t>
            </a:r>
            <a:r>
              <a:rPr lang="en-US" dirty="0" err="1" smtClean="0"/>
              <a:t>coursebook</a:t>
            </a:r>
            <a:r>
              <a:rPr lang="en-US" dirty="0" smtClean="0"/>
              <a:t> more engaging and effective what are the implications for:</a:t>
            </a:r>
          </a:p>
          <a:p>
            <a:r>
              <a:rPr lang="en-US" dirty="0" err="1"/>
              <a:t>c</a:t>
            </a:r>
            <a:r>
              <a:rPr lang="en-US" dirty="0" err="1" smtClean="0"/>
              <a:t>oursebook</a:t>
            </a:r>
            <a:r>
              <a:rPr lang="en-US" dirty="0" smtClean="0"/>
              <a:t> development?</a:t>
            </a:r>
          </a:p>
          <a:p>
            <a:r>
              <a:rPr lang="en-US" dirty="0"/>
              <a:t>t</a:t>
            </a:r>
            <a:r>
              <a:rPr lang="en-US" dirty="0" smtClean="0"/>
              <a:t>eacher development?</a:t>
            </a:r>
          </a:p>
          <a:p>
            <a:pPr marL="0" indent="0">
              <a:buNone/>
            </a:pPr>
            <a:r>
              <a:rPr lang="en-US" dirty="0" smtClean="0"/>
              <a:t>One implication is the need for hands on workshops in which writers and teachers gain experience in making small changes.</a:t>
            </a:r>
          </a:p>
          <a:p>
            <a:pPr marL="0" indent="0">
              <a:buNone/>
            </a:pPr>
            <a:r>
              <a:rPr lang="en-US" dirty="0" smtClean="0"/>
              <a:t>A MATSDA Workshop?</a:t>
            </a:r>
            <a:endParaRPr lang="en-US" dirty="0"/>
          </a:p>
        </p:txBody>
      </p:sp>
    </p:spTree>
    <p:extLst>
      <p:ext uri="{BB962C8B-B14F-4D97-AF65-F5344CB8AC3E}">
        <p14:creationId xmlns:p14="http://schemas.microsoft.com/office/powerpoint/2010/main" val="190622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US" dirty="0" smtClean="0"/>
              <a:t>And what about the learners?</a:t>
            </a:r>
          </a:p>
          <a:p>
            <a:pPr marL="0" indent="0">
              <a:buNone/>
            </a:pPr>
            <a:endParaRPr lang="en-US" dirty="0"/>
          </a:p>
          <a:p>
            <a:pPr marL="0" indent="0">
              <a:buNone/>
            </a:pPr>
            <a:r>
              <a:rPr lang="en-US" dirty="0" smtClean="0"/>
              <a:t>What do learners do with </a:t>
            </a:r>
            <a:r>
              <a:rPr lang="en-US" dirty="0" err="1" smtClean="0"/>
              <a:t>coursebooks</a:t>
            </a:r>
            <a:r>
              <a:rPr lang="en-US" dirty="0" smtClean="0"/>
              <a:t>?</a:t>
            </a:r>
          </a:p>
          <a:p>
            <a:pPr marL="0" indent="0">
              <a:buNone/>
            </a:pPr>
            <a:endParaRPr lang="en-US" dirty="0"/>
          </a:p>
          <a:p>
            <a:pPr marL="0" indent="0">
              <a:buNone/>
            </a:pPr>
            <a:r>
              <a:rPr lang="en-US" dirty="0" smtClean="0"/>
              <a:t>This is something we really need to find out.</a:t>
            </a:r>
          </a:p>
          <a:p>
            <a:pPr marL="0" indent="0">
              <a:buNone/>
            </a:pPr>
            <a:endParaRPr lang="en-US" dirty="0"/>
          </a:p>
          <a:p>
            <a:pPr marL="0" indent="0">
              <a:buNone/>
            </a:pPr>
            <a:r>
              <a:rPr lang="en-US" dirty="0" smtClean="0"/>
              <a:t>A topic for a future MATSDA Conference?</a:t>
            </a:r>
            <a:endParaRPr lang="en-GB" dirty="0"/>
          </a:p>
        </p:txBody>
      </p:sp>
    </p:spTree>
    <p:extLst>
      <p:ext uri="{BB962C8B-B14F-4D97-AF65-F5344CB8AC3E}">
        <p14:creationId xmlns:p14="http://schemas.microsoft.com/office/powerpoint/2010/main" val="355818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1 Let me conclude with an example of a very small change to  1a on page 36 of </a:t>
            </a:r>
            <a:r>
              <a:rPr lang="en-US" i="1" dirty="0" smtClean="0"/>
              <a:t>The Big Picture Intermediate</a:t>
            </a:r>
            <a:r>
              <a:rPr lang="en-US" dirty="0" smtClean="0"/>
              <a:t> (Goldstein, 2012).</a:t>
            </a:r>
          </a:p>
          <a:p>
            <a:pPr marL="0" indent="0">
              <a:buNone/>
            </a:pPr>
            <a:r>
              <a:rPr lang="en-US" dirty="0" smtClean="0"/>
              <a:t>Choose the correct option to complete the sentences.</a:t>
            </a:r>
          </a:p>
          <a:p>
            <a:pPr marL="0" indent="0">
              <a:buNone/>
            </a:pPr>
            <a:r>
              <a:rPr lang="en-US" dirty="0" smtClean="0"/>
              <a:t>1 It’s amazing/amazed how many things today can be called ‘art’. I think a lot of it is rubbish. </a:t>
            </a:r>
          </a:p>
          <a:p>
            <a:pPr marL="0" indent="0">
              <a:buNone/>
            </a:pPr>
            <a:r>
              <a:rPr lang="en-US" dirty="0">
                <a:solidFill>
                  <a:srgbClr val="FF0000"/>
                </a:solidFill>
              </a:rPr>
              <a:t>Choose the correct option to complete the sentences</a:t>
            </a:r>
            <a:r>
              <a:rPr lang="en-US" dirty="0" smtClean="0">
                <a:solidFill>
                  <a:srgbClr val="FF0000"/>
                </a:solidFill>
              </a:rPr>
              <a:t>. Then add a response to the sentence so it becomes the beginning of a conversation.</a:t>
            </a:r>
            <a:endParaRPr lang="en-US" dirty="0">
              <a:solidFill>
                <a:srgbClr val="FF0000"/>
              </a:solidFill>
            </a:endParaRPr>
          </a:p>
          <a:p>
            <a:pPr marL="0" indent="0">
              <a:buNone/>
            </a:pPr>
            <a:endParaRPr lang="en-GB" dirty="0"/>
          </a:p>
        </p:txBody>
      </p:sp>
    </p:spTree>
    <p:extLst>
      <p:ext uri="{BB962C8B-B14F-4D97-AF65-F5344CB8AC3E}">
        <p14:creationId xmlns:p14="http://schemas.microsoft.com/office/powerpoint/2010/main" val="138037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US" dirty="0" smtClean="0"/>
              <a:t>We are looking for classroom teachers and directors of studies who would welcome the opportunity to help us with our research which will investigate teaching contexts and the relationship between the </a:t>
            </a:r>
            <a:r>
              <a:rPr lang="en-US" dirty="0" err="1" smtClean="0"/>
              <a:t>coursebook</a:t>
            </a:r>
            <a:r>
              <a:rPr lang="en-US" dirty="0" smtClean="0"/>
              <a:t>, the teacher and the learners.’</a:t>
            </a:r>
            <a:endParaRPr lang="en-GB" dirty="0" smtClean="0"/>
          </a:p>
          <a:p>
            <a:pPr marL="0" indent="0">
              <a:buNone/>
            </a:pPr>
            <a:r>
              <a:rPr lang="en-US" dirty="0" smtClean="0"/>
              <a:t>Heinemann ELT (1993).</a:t>
            </a:r>
            <a:r>
              <a:rPr lang="en-US" i="1" dirty="0" smtClean="0"/>
              <a:t>Folio. </a:t>
            </a:r>
            <a:r>
              <a:rPr lang="en-US" dirty="0" smtClean="0"/>
              <a:t>2/1, 24.</a:t>
            </a:r>
            <a:endParaRPr lang="en-GB" dirty="0"/>
          </a:p>
        </p:txBody>
      </p:sp>
    </p:spTree>
    <p:extLst>
      <p:ext uri="{BB962C8B-B14F-4D97-AF65-F5344CB8AC3E}">
        <p14:creationId xmlns:p14="http://schemas.microsoft.com/office/powerpoint/2010/main" val="336758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2 And finally a couple of quotations.</a:t>
            </a:r>
          </a:p>
          <a:p>
            <a:pPr marL="0" indent="0">
              <a:buNone/>
            </a:pPr>
            <a:r>
              <a:rPr lang="en-US" dirty="0" err="1" smtClean="0"/>
              <a:t>i</a:t>
            </a:r>
            <a:r>
              <a:rPr lang="en-US" dirty="0" smtClean="0"/>
              <a:t>) We </a:t>
            </a:r>
            <a:r>
              <a:rPr lang="en-US" dirty="0"/>
              <a:t>cannot solve our problems with the same </a:t>
            </a:r>
            <a:r>
              <a:rPr lang="en-US" dirty="0" smtClean="0"/>
              <a:t>thinking</a:t>
            </a:r>
            <a:r>
              <a:rPr lang="en-GB" dirty="0"/>
              <a:t> </a:t>
            </a:r>
            <a:r>
              <a:rPr lang="en-US" dirty="0" smtClean="0"/>
              <a:t>we </a:t>
            </a:r>
            <a:r>
              <a:rPr lang="en-US" dirty="0"/>
              <a:t>used when we created them</a:t>
            </a:r>
            <a:r>
              <a:rPr lang="en-US" dirty="0" smtClean="0"/>
              <a:t>.</a:t>
            </a:r>
            <a:endParaRPr lang="en-GB" dirty="0"/>
          </a:p>
          <a:p>
            <a:pPr marL="0" indent="0">
              <a:buNone/>
            </a:pPr>
            <a:r>
              <a:rPr lang="en-US"/>
              <a:t>Albert </a:t>
            </a:r>
            <a:r>
              <a:rPr lang="en-US" smtClean="0"/>
              <a:t>Einstein</a:t>
            </a:r>
          </a:p>
          <a:p>
            <a:pPr marL="0" indent="0">
              <a:buNone/>
            </a:pPr>
            <a:endParaRPr lang="en-GB" dirty="0"/>
          </a:p>
          <a:p>
            <a:pPr marL="0" indent="0">
              <a:buNone/>
            </a:pPr>
            <a:r>
              <a:rPr lang="en-US" dirty="0" smtClean="0"/>
              <a:t>ii) If </a:t>
            </a:r>
            <a:r>
              <a:rPr lang="en-US" dirty="0"/>
              <a:t>at first you don’t </a:t>
            </a:r>
            <a:r>
              <a:rPr lang="en-US" dirty="0" smtClean="0"/>
              <a:t>succeed</a:t>
            </a:r>
            <a:endParaRPr lang="en-GB" dirty="0"/>
          </a:p>
          <a:p>
            <a:pPr marL="0" indent="0">
              <a:buNone/>
            </a:pPr>
            <a:r>
              <a:rPr lang="en-US" dirty="0"/>
              <a:t>Try, try, and try again.</a:t>
            </a:r>
            <a:endParaRPr lang="en-GB" dirty="0"/>
          </a:p>
          <a:p>
            <a:pPr marL="0" indent="0">
              <a:buNone/>
            </a:pPr>
            <a:r>
              <a:rPr lang="en-US" dirty="0"/>
              <a:t>BUT DO IT DIFFERENTLY.</a:t>
            </a:r>
            <a:endParaRPr lang="en-GB" dirty="0"/>
          </a:p>
          <a:p>
            <a:pPr marL="0" indent="0">
              <a:buNone/>
            </a:pPr>
            <a:r>
              <a:rPr lang="en-US" dirty="0" smtClean="0"/>
              <a:t>Tomlinson (15/6/2019)</a:t>
            </a:r>
            <a:endParaRPr lang="en-GB" dirty="0"/>
          </a:p>
          <a:p>
            <a:pPr marL="0" indent="0">
              <a:buNone/>
            </a:pPr>
            <a:endParaRPr lang="en-GB" dirty="0"/>
          </a:p>
        </p:txBody>
      </p:sp>
    </p:spTree>
    <p:extLst>
      <p:ext uri="{BB962C8B-B14F-4D97-AF65-F5344CB8AC3E}">
        <p14:creationId xmlns:p14="http://schemas.microsoft.com/office/powerpoint/2010/main" val="119442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GB" dirty="0"/>
          </a:p>
        </p:txBody>
      </p:sp>
      <p:sp>
        <p:nvSpPr>
          <p:cNvPr id="3" name="Content Placeholder 2"/>
          <p:cNvSpPr>
            <a:spLocks noGrp="1"/>
          </p:cNvSpPr>
          <p:nvPr>
            <p:ph idx="1"/>
          </p:nvPr>
        </p:nvSpPr>
        <p:spPr/>
        <p:txBody>
          <a:bodyPr>
            <a:normAutofit fontScale="25000" lnSpcReduction="20000"/>
          </a:bodyPr>
          <a:lstStyle/>
          <a:p>
            <a:pPr marL="0" indent="0">
              <a:buNone/>
            </a:pPr>
            <a:r>
              <a:rPr lang="en-GB" sz="7200" b="1" dirty="0"/>
              <a:t>British Council</a:t>
            </a:r>
            <a:r>
              <a:rPr lang="en-GB" sz="7200" dirty="0"/>
              <a:t>. (2008). Teaching English: Course Books. London: </a:t>
            </a:r>
            <a:r>
              <a:rPr lang="en-GB" sz="7200" u="sng" dirty="0">
                <a:hlinkClick r:id="rId2"/>
              </a:rPr>
              <a:t>http://www.teachingenglish.org.uk/talk/polls/course−books</a:t>
            </a:r>
            <a:r>
              <a:rPr lang="en-GB" sz="7200" dirty="0"/>
              <a:t>  </a:t>
            </a:r>
            <a:endParaRPr lang="en-US" sz="7200" dirty="0" smtClean="0"/>
          </a:p>
          <a:p>
            <a:pPr marL="0" indent="0">
              <a:buNone/>
            </a:pPr>
            <a:r>
              <a:rPr lang="en-US" sz="7200" b="1" dirty="0" err="1" smtClean="0"/>
              <a:t>Faneslow</a:t>
            </a:r>
            <a:r>
              <a:rPr lang="en-US" sz="7200" b="1" dirty="0" smtClean="0"/>
              <a:t>, J. F. </a:t>
            </a:r>
            <a:r>
              <a:rPr lang="en-US" sz="7200" dirty="0" smtClean="0"/>
              <a:t>(2018) </a:t>
            </a:r>
            <a:r>
              <a:rPr lang="en-GB" sz="7200" dirty="0"/>
              <a:t>Small </a:t>
            </a:r>
            <a:r>
              <a:rPr lang="en-GB" sz="7200" dirty="0" smtClean="0"/>
              <a:t>changes </a:t>
            </a:r>
            <a:r>
              <a:rPr lang="en-GB" sz="7200" dirty="0"/>
              <a:t>in </a:t>
            </a:r>
            <a:r>
              <a:rPr lang="en-GB" sz="7200" dirty="0" smtClean="0"/>
              <a:t>teaching </a:t>
            </a:r>
            <a:r>
              <a:rPr lang="en-GB" sz="7200" dirty="0"/>
              <a:t>b</a:t>
            </a:r>
            <a:r>
              <a:rPr lang="en-GB" sz="7200" dirty="0" smtClean="0"/>
              <a:t>ig </a:t>
            </a:r>
            <a:r>
              <a:rPr lang="en-GB" sz="7200" dirty="0"/>
              <a:t>r</a:t>
            </a:r>
            <a:r>
              <a:rPr lang="en-GB" sz="7200" dirty="0" smtClean="0"/>
              <a:t>esults </a:t>
            </a:r>
            <a:r>
              <a:rPr lang="en-GB" sz="7200" dirty="0"/>
              <a:t>in </a:t>
            </a:r>
            <a:r>
              <a:rPr lang="en-GB" sz="7200" dirty="0" smtClean="0"/>
              <a:t>learning</a:t>
            </a:r>
            <a:r>
              <a:rPr lang="en-GB" sz="7200" dirty="0"/>
              <a:t>: Videos, </a:t>
            </a:r>
            <a:r>
              <a:rPr lang="en-GB" sz="7200" dirty="0" smtClean="0"/>
              <a:t>activities </a:t>
            </a:r>
            <a:r>
              <a:rPr lang="en-GB" sz="7200" dirty="0"/>
              <a:t>and </a:t>
            </a:r>
            <a:r>
              <a:rPr lang="en-GB" sz="7200" dirty="0" smtClean="0"/>
              <a:t>essays </a:t>
            </a:r>
            <a:r>
              <a:rPr lang="en-GB" sz="7200" dirty="0"/>
              <a:t>to </a:t>
            </a:r>
            <a:r>
              <a:rPr lang="en-GB" sz="7200" dirty="0" smtClean="0"/>
              <a:t>stimulate </a:t>
            </a:r>
            <a:r>
              <a:rPr lang="en-GB" sz="7200" dirty="0"/>
              <a:t>f</a:t>
            </a:r>
            <a:r>
              <a:rPr lang="en-GB" sz="7200" dirty="0" smtClean="0"/>
              <a:t>resh </a:t>
            </a:r>
            <a:r>
              <a:rPr lang="en-GB" sz="7200" dirty="0"/>
              <a:t>t</a:t>
            </a:r>
            <a:r>
              <a:rPr lang="en-GB" sz="7200" dirty="0" smtClean="0"/>
              <a:t>hinking </a:t>
            </a:r>
            <a:r>
              <a:rPr lang="en-GB" sz="7200" dirty="0"/>
              <a:t>about </a:t>
            </a:r>
            <a:r>
              <a:rPr lang="en-GB" sz="7200" dirty="0" smtClean="0"/>
              <a:t>language </a:t>
            </a:r>
            <a:r>
              <a:rPr lang="en-GB" sz="7200" dirty="0"/>
              <a:t>l</a:t>
            </a:r>
            <a:r>
              <a:rPr lang="en-GB" sz="7200" dirty="0" smtClean="0"/>
              <a:t>earning </a:t>
            </a:r>
            <a:r>
              <a:rPr lang="en-GB" sz="7200" dirty="0"/>
              <a:t>and </a:t>
            </a:r>
            <a:r>
              <a:rPr lang="en-GB" sz="7200" dirty="0" smtClean="0"/>
              <a:t>teaching. </a:t>
            </a:r>
            <a:r>
              <a:rPr lang="en-GB" sz="7200" dirty="0" err="1"/>
              <a:t>iTDi</a:t>
            </a:r>
            <a:r>
              <a:rPr lang="en-GB" sz="7200" dirty="0"/>
              <a:t> TESOL </a:t>
            </a:r>
            <a:r>
              <a:rPr lang="en-GB" sz="7200" dirty="0" smtClean="0"/>
              <a:t>Online.</a:t>
            </a:r>
          </a:p>
          <a:p>
            <a:pPr marL="0" indent="0">
              <a:buNone/>
            </a:pPr>
            <a:r>
              <a:rPr lang="en-GB" sz="7200" b="1" dirty="0"/>
              <a:t>Gilmore, A. </a:t>
            </a:r>
            <a:r>
              <a:rPr lang="en-GB" sz="7200" dirty="0"/>
              <a:t>(2015). Research into practice: The influence of discourse studies on </a:t>
            </a:r>
            <a:r>
              <a:rPr lang="en-GB" sz="7200" dirty="0" smtClean="0"/>
              <a:t>language description </a:t>
            </a:r>
            <a:r>
              <a:rPr lang="en-GB" sz="7200" dirty="0"/>
              <a:t>and task design in published ELT materials.</a:t>
            </a:r>
            <a:r>
              <a:rPr lang="en-GB" sz="7200" i="1" dirty="0"/>
              <a:t> Language Teaching: Surveys </a:t>
            </a:r>
            <a:r>
              <a:rPr lang="en-GB" sz="7200" i="1" dirty="0" smtClean="0"/>
              <a:t>and</a:t>
            </a:r>
            <a:r>
              <a:rPr lang="en-GB" sz="7200" dirty="0"/>
              <a:t> </a:t>
            </a:r>
            <a:r>
              <a:rPr lang="en-GB" sz="7200" i="1" dirty="0" smtClean="0"/>
              <a:t>Studies</a:t>
            </a:r>
            <a:r>
              <a:rPr lang="en-GB" sz="7200" i="1" dirty="0"/>
              <a:t>, 48</a:t>
            </a:r>
            <a:r>
              <a:rPr lang="en-GB" sz="7200" dirty="0"/>
              <a:t>(4), 506-530</a:t>
            </a:r>
            <a:r>
              <a:rPr lang="en-GB" sz="7200" dirty="0" smtClean="0"/>
              <a:t>.</a:t>
            </a:r>
          </a:p>
          <a:p>
            <a:pPr marL="0" indent="0">
              <a:buNone/>
            </a:pPr>
            <a:r>
              <a:rPr lang="en-GB" sz="7200" b="1" dirty="0"/>
              <a:t>Hadley, G. </a:t>
            </a:r>
            <a:r>
              <a:rPr lang="en-GB" sz="7200" dirty="0"/>
              <a:t>(2014). Global textbooks in local contexts: an empirical investigation of effectiveness. In N. Harwood (Ed.), </a:t>
            </a:r>
            <a:r>
              <a:rPr lang="en-GB" sz="7200" i="1" dirty="0"/>
              <a:t>English language teaching textbooks: Content, consumption, production </a:t>
            </a:r>
            <a:r>
              <a:rPr lang="en-GB" sz="7200" dirty="0"/>
              <a:t>(pp. 205-240). Basingstoke: Palgrave Macmillan</a:t>
            </a:r>
            <a:r>
              <a:rPr lang="en-GB" sz="7200" dirty="0" smtClean="0"/>
              <a:t>.</a:t>
            </a:r>
            <a:endParaRPr lang="en-US" sz="7200" dirty="0" smtClean="0"/>
          </a:p>
          <a:p>
            <a:pPr marL="0" indent="0">
              <a:buNone/>
            </a:pPr>
            <a:r>
              <a:rPr lang="en-US" sz="7200" b="1" dirty="0" smtClean="0"/>
              <a:t>Harwood, N. </a:t>
            </a:r>
            <a:r>
              <a:rPr lang="en-US" sz="7200" dirty="0"/>
              <a:t>(Ed</a:t>
            </a:r>
            <a:r>
              <a:rPr lang="en-US" sz="7200" dirty="0" smtClean="0"/>
              <a:t>.). (2014). </a:t>
            </a:r>
            <a:r>
              <a:rPr lang="en-US" sz="7200" i="1" dirty="0"/>
              <a:t>English language teaching textbooks; content, consumption, </a:t>
            </a:r>
            <a:r>
              <a:rPr lang="en-US" sz="7200" i="1" dirty="0" smtClean="0"/>
              <a:t>production</a:t>
            </a:r>
            <a:r>
              <a:rPr lang="en-US" sz="7200" dirty="0" smtClean="0"/>
              <a:t>. Basingstoke</a:t>
            </a:r>
            <a:r>
              <a:rPr lang="en-US" sz="7200" dirty="0"/>
              <a:t>: Palgrave Macmillan.</a:t>
            </a:r>
            <a:endParaRPr lang="en-US" sz="7200" dirty="0" smtClean="0"/>
          </a:p>
          <a:p>
            <a:pPr marL="0" indent="0">
              <a:buNone/>
            </a:pPr>
            <a:r>
              <a:rPr lang="en-GB" sz="7200" b="1" dirty="0"/>
              <a:t>McGrath, I. </a:t>
            </a:r>
            <a:r>
              <a:rPr lang="en-GB" sz="7200" dirty="0"/>
              <a:t>(2013). </a:t>
            </a:r>
            <a:r>
              <a:rPr lang="en-GB" sz="7200" i="1" dirty="0"/>
              <a:t>Teaching materials and the roles of EFL/ESL teachers</a:t>
            </a:r>
            <a:r>
              <a:rPr lang="en-GB" sz="7200" dirty="0"/>
              <a:t>. London: Bloomsbury</a:t>
            </a:r>
            <a:r>
              <a:rPr lang="en-GB" sz="7200" dirty="0" smtClean="0"/>
              <a:t>.</a:t>
            </a:r>
            <a:endParaRPr lang="en-US" sz="7200" dirty="0" smtClean="0"/>
          </a:p>
          <a:p>
            <a:pPr marL="0" indent="0">
              <a:buNone/>
            </a:pPr>
            <a:r>
              <a:rPr lang="en-GB" sz="7200" b="1" dirty="0" err="1"/>
              <a:t>Meddings</a:t>
            </a:r>
            <a:r>
              <a:rPr lang="en-GB" sz="7200" b="1" dirty="0"/>
              <a:t>, L., &amp; Thornbury, S. </a:t>
            </a:r>
            <a:r>
              <a:rPr lang="en-GB" sz="7200" dirty="0"/>
              <a:t>(2009). </a:t>
            </a:r>
            <a:r>
              <a:rPr lang="en-GB" sz="7200" i="1" dirty="0"/>
              <a:t>Teaching unplugged: </a:t>
            </a:r>
            <a:r>
              <a:rPr lang="en-GB" sz="7200" i="1" dirty="0" err="1"/>
              <a:t>Dogme</a:t>
            </a:r>
            <a:r>
              <a:rPr lang="en-GB" sz="7200" i="1" dirty="0"/>
              <a:t> in </a:t>
            </a:r>
            <a:r>
              <a:rPr lang="en-GB" sz="7200" i="1" dirty="0" smtClean="0"/>
              <a:t>English </a:t>
            </a:r>
            <a:r>
              <a:rPr lang="en-GB" sz="7200" i="1" dirty="0"/>
              <a:t>language teaching</a:t>
            </a:r>
            <a:r>
              <a:rPr lang="en-GB" sz="7200" dirty="0"/>
              <a:t>. </a:t>
            </a:r>
            <a:r>
              <a:rPr lang="en-GB" sz="7200" dirty="0" err="1"/>
              <a:t>Peasdale</a:t>
            </a:r>
            <a:r>
              <a:rPr lang="en-GB" sz="7200" dirty="0"/>
              <a:t>: </a:t>
            </a:r>
            <a:r>
              <a:rPr lang="en-GB" sz="7200" dirty="0" smtClean="0"/>
              <a:t>Delta.</a:t>
            </a:r>
          </a:p>
          <a:p>
            <a:pPr marL="0" indent="0">
              <a:buNone/>
            </a:pPr>
            <a:r>
              <a:rPr lang="en-GB" sz="7200" b="1" dirty="0"/>
              <a:t>Sato, M. &amp; Ballinger, S. </a:t>
            </a:r>
            <a:r>
              <a:rPr lang="en-GB" sz="7200" dirty="0"/>
              <a:t>(Eds.). (2016a). </a:t>
            </a:r>
            <a:r>
              <a:rPr lang="en-GB" sz="7200" i="1" dirty="0"/>
              <a:t>Peer interaction and second language learning: Pedagogical potential and research agend</a:t>
            </a:r>
            <a:r>
              <a:rPr lang="en-GB" sz="7200" dirty="0"/>
              <a:t>a. Amsterdam: John </a:t>
            </a:r>
            <a:r>
              <a:rPr lang="en-GB" sz="7200" dirty="0" err="1"/>
              <a:t>Benjamins</a:t>
            </a:r>
            <a:r>
              <a:rPr lang="en-GB" sz="7200" dirty="0" smtClean="0"/>
              <a:t>.</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1087912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55000" lnSpcReduction="20000"/>
          </a:bodyPr>
          <a:lstStyle/>
          <a:p>
            <a:pPr marL="0" indent="0">
              <a:buNone/>
            </a:pPr>
            <a:r>
              <a:rPr lang="en-GB" b="1" dirty="0"/>
              <a:t>Saw, T. S. </a:t>
            </a:r>
            <a:r>
              <a:rPr lang="en-GB" dirty="0"/>
              <a:t>(2016). </a:t>
            </a:r>
            <a:r>
              <a:rPr lang="en-GB" i="1" dirty="0"/>
              <a:t>Evaluating the external materials used for cultural elements in ELT course-books through teacher perception of teaching and learning</a:t>
            </a:r>
            <a:r>
              <a:rPr lang="en-GB" dirty="0"/>
              <a:t>. Unpublished PhD thesis. University of Essex</a:t>
            </a:r>
            <a:r>
              <a:rPr lang="en-GB" dirty="0" smtClean="0"/>
              <a:t>.</a:t>
            </a:r>
            <a:endParaRPr lang="en-US" b="1" dirty="0" smtClean="0"/>
          </a:p>
          <a:p>
            <a:pPr marL="0" indent="0">
              <a:buNone/>
            </a:pPr>
            <a:r>
              <a:rPr lang="en-US" b="1" dirty="0" err="1" smtClean="0"/>
              <a:t>Timmis</a:t>
            </a:r>
            <a:r>
              <a:rPr lang="en-US" b="1" dirty="0" smtClean="0"/>
              <a:t>, I. </a:t>
            </a:r>
            <a:r>
              <a:rPr lang="en-US" dirty="0" smtClean="0"/>
              <a:t>(2016). </a:t>
            </a:r>
            <a:r>
              <a:rPr lang="en-US" dirty="0" err="1" smtClean="0"/>
              <a:t>Humanising</a:t>
            </a:r>
            <a:r>
              <a:rPr lang="en-US" dirty="0" smtClean="0"/>
              <a:t> </a:t>
            </a:r>
            <a:r>
              <a:rPr lang="en-US" dirty="0" err="1" smtClean="0"/>
              <a:t>coursebook</a:t>
            </a:r>
            <a:r>
              <a:rPr lang="en-US" dirty="0" smtClean="0"/>
              <a:t> dialogues. </a:t>
            </a:r>
            <a:r>
              <a:rPr lang="en-US" i="1" dirty="0" smtClean="0"/>
              <a:t>Innovation in Language Learning and Teaching</a:t>
            </a:r>
            <a:r>
              <a:rPr lang="en-US" dirty="0" smtClean="0"/>
              <a:t>. 10/2, 144-153.</a:t>
            </a:r>
          </a:p>
          <a:p>
            <a:pPr marL="0" indent="0">
              <a:buNone/>
            </a:pPr>
            <a:r>
              <a:rPr lang="en-US" b="1" dirty="0" smtClean="0"/>
              <a:t>Tomlinson</a:t>
            </a:r>
            <a:r>
              <a:rPr lang="en-US" b="1" dirty="0"/>
              <a:t>, B. </a:t>
            </a:r>
            <a:r>
              <a:rPr lang="en-US" dirty="0"/>
              <a:t>(2010). What do teachers think about EFL </a:t>
            </a:r>
            <a:r>
              <a:rPr lang="en-US" dirty="0" err="1"/>
              <a:t>coursebooks</a:t>
            </a:r>
            <a:r>
              <a:rPr lang="en-US" dirty="0"/>
              <a:t>? </a:t>
            </a:r>
            <a:r>
              <a:rPr lang="en-US" i="1" dirty="0"/>
              <a:t>Modern English Teacher </a:t>
            </a:r>
            <a:r>
              <a:rPr lang="en-US" dirty="0"/>
              <a:t>19 (4), 5−9</a:t>
            </a:r>
            <a:r>
              <a:rPr lang="en-US" dirty="0" smtClean="0"/>
              <a:t>.</a:t>
            </a:r>
            <a:endParaRPr lang="en-GB" dirty="0"/>
          </a:p>
          <a:p>
            <a:pPr marL="0" indent="0">
              <a:buNone/>
            </a:pPr>
            <a:r>
              <a:rPr lang="en-GB" b="1" dirty="0"/>
              <a:t>Tomlinson, B. </a:t>
            </a:r>
            <a:r>
              <a:rPr lang="en-GB" dirty="0"/>
              <a:t>(</a:t>
            </a:r>
            <a:r>
              <a:rPr lang="en-GB" dirty="0" smtClean="0"/>
              <a:t>2015). </a:t>
            </a:r>
            <a:r>
              <a:rPr lang="en-GB" dirty="0"/>
              <a:t>Challenging teachers to use their </a:t>
            </a:r>
            <a:r>
              <a:rPr lang="en-GB" dirty="0" err="1"/>
              <a:t>coursebook</a:t>
            </a:r>
            <a:r>
              <a:rPr lang="en-GB" dirty="0"/>
              <a:t> creatively. In A. </a:t>
            </a:r>
            <a:r>
              <a:rPr lang="en-GB" dirty="0" err="1"/>
              <a:t>Maley</a:t>
            </a:r>
            <a:r>
              <a:rPr lang="en-GB" dirty="0"/>
              <a:t>, &amp; N. Peachey (Eds.), </a:t>
            </a:r>
            <a:r>
              <a:rPr lang="en-GB" i="1" dirty="0"/>
              <a:t>Creativity in the language classroom</a:t>
            </a:r>
            <a:r>
              <a:rPr lang="en-GB" dirty="0"/>
              <a:t> (pp. 24-28). London: The British Council</a:t>
            </a:r>
            <a:r>
              <a:rPr lang="en-GB" dirty="0" smtClean="0"/>
              <a:t>.</a:t>
            </a:r>
          </a:p>
          <a:p>
            <a:pPr marL="0" indent="0">
              <a:buNone/>
            </a:pPr>
            <a:r>
              <a:rPr lang="en-GB" b="1" dirty="0" smtClean="0"/>
              <a:t>Tomlinson</a:t>
            </a:r>
            <a:r>
              <a:rPr lang="en-GB" b="1" dirty="0"/>
              <a:t>, B. </a:t>
            </a:r>
            <a:r>
              <a:rPr lang="en-GB" dirty="0"/>
              <a:t>(2017). Making typical </a:t>
            </a:r>
            <a:r>
              <a:rPr lang="en-GB" dirty="0" err="1"/>
              <a:t>coursebook</a:t>
            </a:r>
            <a:r>
              <a:rPr lang="en-GB" dirty="0"/>
              <a:t> activities more beneficial for the learner. In D. </a:t>
            </a:r>
            <a:r>
              <a:rPr lang="en-GB" dirty="0" err="1"/>
              <a:t>Bao</a:t>
            </a:r>
            <a:r>
              <a:rPr lang="en-GB" dirty="0"/>
              <a:t> (Ed.), </a:t>
            </a:r>
            <a:r>
              <a:rPr lang="en-GB" i="1" dirty="0"/>
              <a:t>Creative concerns in ELT materials development: Looking beyond the current design</a:t>
            </a:r>
            <a:r>
              <a:rPr lang="en-GB" dirty="0"/>
              <a:t>. Bristol: Multilingual Matters</a:t>
            </a:r>
            <a:r>
              <a:rPr lang="en-GB" dirty="0" smtClean="0"/>
              <a:t>.</a:t>
            </a:r>
          </a:p>
          <a:p>
            <a:pPr marL="0" indent="0">
              <a:buNone/>
            </a:pPr>
            <a:r>
              <a:rPr lang="en-US" b="1" dirty="0"/>
              <a:t>Tomlinson, B. &amp; Masuhara, H</a:t>
            </a:r>
            <a:r>
              <a:rPr lang="en-US" dirty="0"/>
              <a:t>. </a:t>
            </a:r>
            <a:r>
              <a:rPr lang="en-US" dirty="0" smtClean="0"/>
              <a:t>(2018). </a:t>
            </a:r>
            <a:r>
              <a:rPr lang="en-US" i="1" dirty="0" smtClean="0"/>
              <a:t>The complete guide to the theory and practice of materials development for language learning</a:t>
            </a:r>
            <a:r>
              <a:rPr lang="en-US" dirty="0" smtClean="0"/>
              <a:t>. </a:t>
            </a:r>
            <a:r>
              <a:rPr lang="en-US" dirty="0" err="1" smtClean="0"/>
              <a:t>Holboken</a:t>
            </a:r>
            <a:r>
              <a:rPr lang="en-US" dirty="0" smtClean="0"/>
              <a:t>, NJ: Wiley.</a:t>
            </a:r>
            <a:endParaRPr lang="en-GB" dirty="0" smtClean="0"/>
          </a:p>
          <a:p>
            <a:pPr marL="0" indent="0">
              <a:buNone/>
            </a:pPr>
            <a:r>
              <a:rPr lang="en-US" b="1" dirty="0" smtClean="0"/>
              <a:t>Tomlinson, B. &amp; Masuhara, H</a:t>
            </a:r>
            <a:r>
              <a:rPr lang="en-US" dirty="0" smtClean="0"/>
              <a:t>. (forthcoming). </a:t>
            </a:r>
            <a:r>
              <a:rPr lang="en-US" i="1" dirty="0" smtClean="0"/>
              <a:t>SLA applied: The application of second language acquisition research of the learning of languages. </a:t>
            </a:r>
            <a:r>
              <a:rPr lang="en-US" dirty="0" smtClean="0"/>
              <a:t>Cambridge: Cambridge University Press.</a:t>
            </a:r>
            <a:endParaRPr lang="en-GB" dirty="0"/>
          </a:p>
          <a:p>
            <a:pPr marL="0" indent="0">
              <a:buNone/>
            </a:pPr>
            <a:endParaRPr lang="en-GB" dirty="0"/>
          </a:p>
        </p:txBody>
      </p:sp>
    </p:spTree>
    <p:extLst>
      <p:ext uri="{BB962C8B-B14F-4D97-AF65-F5344CB8AC3E}">
        <p14:creationId xmlns:p14="http://schemas.microsoft.com/office/powerpoint/2010/main" val="4001594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Use </a:t>
            </a:r>
            <a:r>
              <a:rPr lang="en-US" dirty="0" err="1" smtClean="0"/>
              <a:t>Coursebooks</a:t>
            </a:r>
            <a:r>
              <a:rPr lang="en-US" dirty="0" smtClean="0"/>
              <a:t>?</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A glance at any language teaching journal in the last ten years gives the impression that in most language classes these days learners are using computers, tablets and mobile phones rather than </a:t>
            </a:r>
            <a:r>
              <a:rPr lang="en-US" dirty="0" err="1" smtClean="0"/>
              <a:t>coursebooks</a:t>
            </a:r>
            <a:r>
              <a:rPr lang="en-US" dirty="0" smtClean="0"/>
              <a:t>.</a:t>
            </a:r>
            <a:endParaRPr lang="en-US" dirty="0"/>
          </a:p>
          <a:p>
            <a:pPr marL="0" indent="0">
              <a:buNone/>
            </a:pPr>
            <a:r>
              <a:rPr lang="en-US" dirty="0" smtClean="0"/>
              <a:t>The reality though is that the vast majority of language classes around the world are still being </a:t>
            </a:r>
            <a:r>
              <a:rPr lang="en-US" dirty="0" smtClean="0">
                <a:solidFill>
                  <a:srgbClr val="C00000"/>
                </a:solidFill>
              </a:rPr>
              <a:t>taught</a:t>
            </a:r>
            <a:r>
              <a:rPr lang="en-US" dirty="0" smtClean="0"/>
              <a:t>.</a:t>
            </a:r>
          </a:p>
          <a:p>
            <a:pPr marL="0" indent="0">
              <a:buNone/>
            </a:pPr>
            <a:r>
              <a:rPr lang="en-US" dirty="0" smtClean="0">
                <a:solidFill>
                  <a:srgbClr val="C00000"/>
                </a:solidFill>
              </a:rPr>
              <a:t>And they are being taught by teachers using </a:t>
            </a:r>
            <a:r>
              <a:rPr lang="en-US" dirty="0" err="1" smtClean="0">
                <a:solidFill>
                  <a:srgbClr val="C00000"/>
                </a:solidFill>
              </a:rPr>
              <a:t>coursebooks</a:t>
            </a:r>
            <a:r>
              <a:rPr lang="en-US" dirty="0" smtClean="0">
                <a:solidFill>
                  <a:srgbClr val="C00000"/>
                </a:solidFill>
              </a:rPr>
              <a:t>.</a:t>
            </a:r>
          </a:p>
          <a:p>
            <a:pPr marL="0" indent="0">
              <a:buNone/>
            </a:pPr>
            <a:r>
              <a:rPr lang="en-US" dirty="0" smtClean="0"/>
              <a:t>(See for example, British Council (2008); Tomlinson (2010), Saw, (2016))</a:t>
            </a:r>
            <a:endParaRPr lang="en-GB" dirty="0"/>
          </a:p>
        </p:txBody>
      </p:sp>
    </p:spTree>
    <p:extLst>
      <p:ext uri="{BB962C8B-B14F-4D97-AF65-F5344CB8AC3E}">
        <p14:creationId xmlns:p14="http://schemas.microsoft.com/office/powerpoint/2010/main" val="35568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Use </a:t>
            </a:r>
            <a:r>
              <a:rPr lang="en-US" dirty="0" err="1" smtClean="0"/>
              <a:t>Coursebooks</a:t>
            </a:r>
            <a:r>
              <a:rPr lang="en-US" dirty="0" smtClean="0"/>
              <a:t>?</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According to my experience and research (e.g. Tomlinson, 2010) it’s because:</a:t>
            </a:r>
          </a:p>
          <a:p>
            <a:pPr marL="514350" indent="-514350">
              <a:buFont typeface="+mj-lt"/>
              <a:buAutoNum type="arabicPeriod"/>
            </a:pPr>
            <a:r>
              <a:rPr lang="en-US" dirty="0"/>
              <a:t>o</a:t>
            </a:r>
            <a:r>
              <a:rPr lang="en-US" dirty="0" smtClean="0"/>
              <a:t>f compulsion;</a:t>
            </a:r>
          </a:p>
          <a:p>
            <a:pPr marL="514350" indent="-514350">
              <a:buFont typeface="+mj-lt"/>
              <a:buAutoNum type="arabicPeriod"/>
            </a:pPr>
            <a:r>
              <a:rPr lang="en-US" dirty="0"/>
              <a:t>o</a:t>
            </a:r>
            <a:r>
              <a:rPr lang="en-US" dirty="0" smtClean="0"/>
              <a:t>f (excessive)reverence;</a:t>
            </a:r>
          </a:p>
          <a:p>
            <a:pPr marL="514350" indent="-514350">
              <a:buFont typeface="+mj-lt"/>
              <a:buAutoNum type="arabicPeriod"/>
            </a:pPr>
            <a:r>
              <a:rPr lang="en-US" dirty="0"/>
              <a:t>o</a:t>
            </a:r>
            <a:r>
              <a:rPr lang="en-US" dirty="0" smtClean="0"/>
              <a:t>f face validity;</a:t>
            </a:r>
          </a:p>
          <a:p>
            <a:pPr marL="514350" indent="-514350">
              <a:buFont typeface="+mj-lt"/>
              <a:buAutoNum type="arabicPeriod"/>
            </a:pPr>
            <a:r>
              <a:rPr lang="en-US" dirty="0"/>
              <a:t>i</a:t>
            </a:r>
            <a:r>
              <a:rPr lang="en-US" dirty="0" smtClean="0"/>
              <a:t>t saves the teacher time (see, if you can, Tomlinson, XXXX);</a:t>
            </a:r>
          </a:p>
          <a:p>
            <a:pPr marL="514350" indent="-514350">
              <a:buFont typeface="+mj-lt"/>
              <a:buAutoNum type="arabicPeriod"/>
            </a:pPr>
            <a:r>
              <a:rPr lang="en-US" dirty="0"/>
              <a:t>i</a:t>
            </a:r>
            <a:r>
              <a:rPr lang="en-US" dirty="0" smtClean="0"/>
              <a:t>t gives confidence to inexperienced teachers;</a:t>
            </a:r>
          </a:p>
          <a:p>
            <a:pPr marL="514350" indent="-514350">
              <a:buFont typeface="+mj-lt"/>
              <a:buAutoNum type="arabicPeriod"/>
            </a:pPr>
            <a:r>
              <a:rPr lang="en-US" dirty="0"/>
              <a:t>i</a:t>
            </a:r>
            <a:r>
              <a:rPr lang="en-US" dirty="0" smtClean="0"/>
              <a:t>t provides texts for the teacher to make use of (see Tomlinson, XXXY; </a:t>
            </a:r>
          </a:p>
          <a:p>
            <a:pPr marL="514350" indent="-514350">
              <a:buFont typeface="+mj-lt"/>
              <a:buAutoNum type="arabicPeriod"/>
            </a:pPr>
            <a:r>
              <a:rPr lang="en-US" dirty="0"/>
              <a:t>i</a:t>
            </a:r>
            <a:r>
              <a:rPr lang="en-US" dirty="0" smtClean="0"/>
              <a:t>t makes teaching easier (especially as these days most </a:t>
            </a:r>
            <a:r>
              <a:rPr lang="en-US" dirty="0" err="1" smtClean="0"/>
              <a:t>coursebooks</a:t>
            </a:r>
            <a:r>
              <a:rPr lang="en-US" dirty="0" smtClean="0"/>
              <a:t> are clones of each other);</a:t>
            </a:r>
          </a:p>
          <a:p>
            <a:pPr marL="514350" indent="-514350">
              <a:buFont typeface="+mj-lt"/>
              <a:buAutoNum type="arabicPeriod"/>
            </a:pPr>
            <a:r>
              <a:rPr lang="en-US" dirty="0" smtClean="0"/>
              <a:t>It makes teacher training easier;</a:t>
            </a:r>
          </a:p>
          <a:p>
            <a:pPr marL="514350" indent="-514350">
              <a:buFont typeface="+mj-lt"/>
              <a:buAutoNum type="arabicPeriod"/>
            </a:pPr>
            <a:r>
              <a:rPr lang="en-US" dirty="0"/>
              <a:t>i</a:t>
            </a:r>
            <a:r>
              <a:rPr lang="en-US" dirty="0" smtClean="0"/>
              <a:t>t helps administrators to timetable and </a:t>
            </a:r>
            <a:r>
              <a:rPr lang="en-US" dirty="0" err="1" smtClean="0"/>
              <a:t>standardise</a:t>
            </a:r>
            <a:r>
              <a:rPr lang="en-US" dirty="0" smtClean="0"/>
              <a:t>;</a:t>
            </a:r>
          </a:p>
          <a:p>
            <a:pPr marL="514350" indent="-514350">
              <a:buFont typeface="+mj-lt"/>
              <a:buAutoNum type="arabicPeriod"/>
            </a:pPr>
            <a:r>
              <a:rPr lang="en-US" dirty="0"/>
              <a:t>i</a:t>
            </a:r>
            <a:r>
              <a:rPr lang="en-US" dirty="0" smtClean="0"/>
              <a:t>t’s the norm.</a:t>
            </a:r>
          </a:p>
          <a:p>
            <a:pPr marL="0" indent="0">
              <a:buNone/>
            </a:pPr>
            <a:endParaRPr lang="en-US" dirty="0" smtClean="0"/>
          </a:p>
          <a:p>
            <a:pPr marL="0" indent="0">
              <a:buNone/>
            </a:pPr>
            <a:endParaRPr lang="en-GB" dirty="0"/>
          </a:p>
        </p:txBody>
      </p:sp>
    </p:spTree>
    <p:extLst>
      <p:ext uri="{BB962C8B-B14F-4D97-AF65-F5344CB8AC3E}">
        <p14:creationId xmlns:p14="http://schemas.microsoft.com/office/powerpoint/2010/main" val="60894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But does using a </a:t>
            </a:r>
            <a:r>
              <a:rPr lang="en-US" dirty="0" err="1" smtClean="0"/>
              <a:t>coursebook</a:t>
            </a:r>
            <a:r>
              <a:rPr lang="en-US" dirty="0" smtClean="0"/>
              <a:t> help the learners?</a:t>
            </a:r>
          </a:p>
          <a:p>
            <a:pPr marL="0" indent="0">
              <a:buNone/>
            </a:pPr>
            <a:endParaRPr lang="en-US" dirty="0"/>
          </a:p>
          <a:p>
            <a:pPr marL="0" indent="0">
              <a:buNone/>
            </a:pPr>
            <a:r>
              <a:rPr lang="en-US" dirty="0" smtClean="0"/>
              <a:t>It does provide security and system, it does satisfy expectations and it does provide a source of reinforcement and revision.</a:t>
            </a:r>
          </a:p>
          <a:p>
            <a:pPr marL="0" indent="0">
              <a:buNone/>
            </a:pPr>
            <a:endParaRPr lang="en-US" dirty="0"/>
          </a:p>
          <a:p>
            <a:pPr marL="0" indent="0">
              <a:buNone/>
            </a:pPr>
            <a:r>
              <a:rPr lang="en-US" dirty="0" smtClean="0"/>
              <a:t>But does it typically facilitate language acquisition for the learners?</a:t>
            </a:r>
          </a:p>
          <a:p>
            <a:pPr marL="0" indent="0">
              <a:buNone/>
            </a:pPr>
            <a:endParaRPr lang="en-US" dirty="0" smtClean="0"/>
          </a:p>
          <a:p>
            <a:pPr marL="0" indent="0">
              <a:buNone/>
            </a:pPr>
            <a:r>
              <a:rPr lang="en-US" dirty="0" smtClean="0"/>
              <a:t>Hadley ( 2014)says it does. But then his pre- and post-tests were mainly discrete item </a:t>
            </a:r>
            <a:r>
              <a:rPr lang="en-US" dirty="0" err="1" smtClean="0"/>
              <a:t>coursebook</a:t>
            </a:r>
            <a:r>
              <a:rPr lang="en-US" dirty="0" smtClean="0"/>
              <a:t> placement tests.</a:t>
            </a:r>
          </a:p>
          <a:p>
            <a:pPr marL="0" indent="0">
              <a:buNone/>
            </a:pPr>
            <a:endParaRPr lang="en-US" dirty="0"/>
          </a:p>
          <a:p>
            <a:pPr marL="0" indent="0">
              <a:buNone/>
            </a:pPr>
            <a:r>
              <a:rPr lang="en-US" dirty="0" smtClean="0"/>
              <a:t>(See Tomlinson &amp; Masuhara (2018, pp. 25-28) for a discussion of the value or otherwise of </a:t>
            </a:r>
            <a:r>
              <a:rPr lang="en-US" dirty="0" err="1" smtClean="0"/>
              <a:t>coursebooks</a:t>
            </a:r>
            <a:r>
              <a:rPr lang="en-US" dirty="0" smtClean="0"/>
              <a:t>).</a:t>
            </a:r>
            <a:endParaRPr lang="en-GB" dirty="0"/>
          </a:p>
        </p:txBody>
      </p:sp>
    </p:spTree>
    <p:extLst>
      <p:ext uri="{BB962C8B-B14F-4D97-AF65-F5344CB8AC3E}">
        <p14:creationId xmlns:p14="http://schemas.microsoft.com/office/powerpoint/2010/main" val="273729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Use </a:t>
            </a:r>
            <a:r>
              <a:rPr lang="en-US" dirty="0" err="1" smtClean="0"/>
              <a:t>Coursebooks</a:t>
            </a:r>
            <a:r>
              <a:rPr lang="en-US" dirty="0" smtClean="0"/>
              <a:t>?</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My observation, reading and research tells me that teachers do one or more of the following:</a:t>
            </a:r>
          </a:p>
          <a:p>
            <a:pPr marL="514350" indent="-514350">
              <a:buFont typeface="+mj-lt"/>
              <a:buAutoNum type="arabicPeriod"/>
            </a:pPr>
            <a:r>
              <a:rPr lang="en-US" dirty="0"/>
              <a:t>f</a:t>
            </a:r>
            <a:r>
              <a:rPr lang="en-US" dirty="0" smtClean="0"/>
              <a:t>ollow their </a:t>
            </a:r>
            <a:r>
              <a:rPr lang="en-US" dirty="0" err="1" smtClean="0"/>
              <a:t>coursebook</a:t>
            </a:r>
            <a:r>
              <a:rPr lang="en-US" dirty="0" smtClean="0"/>
              <a:t> as a script;</a:t>
            </a:r>
          </a:p>
          <a:p>
            <a:pPr marL="514350" indent="-514350">
              <a:buFont typeface="+mj-lt"/>
              <a:buAutoNum type="arabicPeriod"/>
            </a:pPr>
            <a:r>
              <a:rPr lang="en-US" dirty="0" smtClean="0"/>
              <a:t>augment their </a:t>
            </a:r>
            <a:r>
              <a:rPr lang="en-US" dirty="0" err="1" smtClean="0"/>
              <a:t>coursebook</a:t>
            </a:r>
            <a:r>
              <a:rPr lang="en-US" dirty="0" smtClean="0"/>
              <a:t>;</a:t>
            </a:r>
          </a:p>
          <a:p>
            <a:pPr marL="514350" indent="-514350">
              <a:buFont typeface="+mj-lt"/>
              <a:buAutoNum type="arabicPeriod"/>
            </a:pPr>
            <a:r>
              <a:rPr lang="en-US" dirty="0"/>
              <a:t>a</a:t>
            </a:r>
            <a:r>
              <a:rPr lang="en-US" dirty="0" smtClean="0"/>
              <a:t>dapt their </a:t>
            </a:r>
            <a:r>
              <a:rPr lang="en-US" dirty="0" err="1" smtClean="0"/>
              <a:t>coursebook</a:t>
            </a:r>
            <a:r>
              <a:rPr lang="en-US" dirty="0" smtClean="0"/>
              <a:t> to increase its potential effectiveness;</a:t>
            </a:r>
          </a:p>
          <a:p>
            <a:pPr marL="514350" indent="-514350">
              <a:buFont typeface="+mj-lt"/>
              <a:buAutoNum type="arabicPeriod"/>
            </a:pPr>
            <a:r>
              <a:rPr lang="en-US" dirty="0"/>
              <a:t>u</a:t>
            </a:r>
            <a:r>
              <a:rPr lang="en-US" dirty="0" smtClean="0"/>
              <a:t>se their </a:t>
            </a:r>
            <a:r>
              <a:rPr lang="en-US" dirty="0" err="1" smtClean="0"/>
              <a:t>coursebook</a:t>
            </a:r>
            <a:r>
              <a:rPr lang="en-US" dirty="0" smtClean="0"/>
              <a:t> as a resource (e.g. as a stimulus for interaction; as a trigger for in-house teacher development);</a:t>
            </a:r>
          </a:p>
          <a:p>
            <a:pPr marL="514350" indent="-514350">
              <a:buFont typeface="+mj-lt"/>
              <a:buAutoNum type="arabicPeriod"/>
            </a:pPr>
            <a:r>
              <a:rPr lang="en-US" dirty="0" err="1"/>
              <a:t>s</a:t>
            </a:r>
            <a:r>
              <a:rPr lang="en-US" dirty="0" err="1" smtClean="0"/>
              <a:t>atirise</a:t>
            </a:r>
            <a:r>
              <a:rPr lang="en-US" dirty="0" smtClean="0"/>
              <a:t> their </a:t>
            </a:r>
            <a:r>
              <a:rPr lang="en-US" dirty="0" err="1" smtClean="0"/>
              <a:t>coursebook</a:t>
            </a:r>
            <a:r>
              <a:rPr lang="en-US" dirty="0" smtClean="0"/>
              <a:t>;</a:t>
            </a:r>
          </a:p>
          <a:p>
            <a:pPr marL="514350" indent="-514350">
              <a:buFont typeface="+mj-lt"/>
              <a:buAutoNum type="arabicPeriod"/>
            </a:pPr>
            <a:r>
              <a:rPr lang="en-US" dirty="0"/>
              <a:t>m</a:t>
            </a:r>
            <a:r>
              <a:rPr lang="en-US" dirty="0" smtClean="0"/>
              <a:t>ake token use of their </a:t>
            </a:r>
            <a:r>
              <a:rPr lang="en-US" dirty="0" err="1" smtClean="0"/>
              <a:t>coursebook</a:t>
            </a:r>
            <a:r>
              <a:rPr lang="en-US" dirty="0" smtClean="0"/>
              <a:t>;</a:t>
            </a:r>
          </a:p>
          <a:p>
            <a:pPr marL="514350" indent="-514350">
              <a:buFont typeface="+mj-lt"/>
              <a:buAutoNum type="arabicPeriod"/>
            </a:pPr>
            <a:r>
              <a:rPr lang="en-US" dirty="0"/>
              <a:t>u</a:t>
            </a:r>
            <a:r>
              <a:rPr lang="en-US" dirty="0" smtClean="0"/>
              <a:t>se the </a:t>
            </a:r>
            <a:r>
              <a:rPr lang="en-US" dirty="0" err="1" smtClean="0"/>
              <a:t>coursebook</a:t>
            </a:r>
            <a:r>
              <a:rPr lang="en-US" dirty="0" smtClean="0"/>
              <a:t> as an incentive to do something else (e.g. </a:t>
            </a:r>
            <a:r>
              <a:rPr lang="en-GB" dirty="0" err="1" smtClean="0"/>
              <a:t>Meddings</a:t>
            </a:r>
            <a:r>
              <a:rPr lang="en-GB" dirty="0"/>
              <a:t> </a:t>
            </a:r>
            <a:r>
              <a:rPr lang="en-GB" dirty="0" smtClean="0"/>
              <a:t>&amp; Thornbury (2009); Tomlinson &amp; Masuhara (2018, pp. 28-29).</a:t>
            </a:r>
            <a:r>
              <a:rPr lang="en-GB" dirty="0"/>
              <a:t> </a:t>
            </a:r>
            <a:endParaRPr lang="en-US" dirty="0" smtClean="0"/>
          </a:p>
          <a:p>
            <a:pPr marL="514350" indent="-514350">
              <a:buFont typeface="+mj-lt"/>
              <a:buAutoNum type="arabicPeriod"/>
            </a:pPr>
            <a:endParaRPr lang="en-GB" dirty="0"/>
          </a:p>
        </p:txBody>
      </p:sp>
    </p:spTree>
    <p:extLst>
      <p:ext uri="{BB962C8B-B14F-4D97-AF65-F5344CB8AC3E}">
        <p14:creationId xmlns:p14="http://schemas.microsoft.com/office/powerpoint/2010/main" val="309389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US" dirty="0" smtClean="0"/>
              <a:t>For research studies on how we use </a:t>
            </a:r>
            <a:r>
              <a:rPr lang="en-US" dirty="0" err="1" smtClean="0"/>
              <a:t>coursebooks</a:t>
            </a:r>
            <a:r>
              <a:rPr lang="en-US" dirty="0" smtClean="0"/>
              <a:t> see Harwood (2014), McGrath (2013), Tomlinson and Masuhara (2018, pp. 29-31; pp. 82-116).</a:t>
            </a:r>
            <a:endParaRPr lang="en-GB" dirty="0"/>
          </a:p>
        </p:txBody>
      </p:sp>
    </p:spTree>
    <p:extLst>
      <p:ext uri="{BB962C8B-B14F-4D97-AF65-F5344CB8AC3E}">
        <p14:creationId xmlns:p14="http://schemas.microsoft.com/office/powerpoint/2010/main" val="2526570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Could We?</a:t>
            </a:r>
            <a:endParaRPr lang="en-GB" dirty="0"/>
          </a:p>
        </p:txBody>
      </p:sp>
      <p:sp>
        <p:nvSpPr>
          <p:cNvPr id="3" name="Content Placeholder 2"/>
          <p:cNvSpPr>
            <a:spLocks noGrp="1"/>
          </p:cNvSpPr>
          <p:nvPr>
            <p:ph idx="1"/>
          </p:nvPr>
        </p:nvSpPr>
        <p:spPr/>
        <p:txBody>
          <a:bodyPr/>
          <a:lstStyle/>
          <a:p>
            <a:pPr marL="0" indent="0">
              <a:buNone/>
            </a:pPr>
            <a:r>
              <a:rPr lang="en-US" dirty="0" smtClean="0"/>
              <a:t>My question has three meanings:</a:t>
            </a:r>
          </a:p>
          <a:p>
            <a:pPr marL="514350" indent="-514350">
              <a:buFont typeface="+mj-lt"/>
              <a:buAutoNum type="arabicPeriod"/>
            </a:pPr>
            <a:r>
              <a:rPr lang="en-US" dirty="0" smtClean="0"/>
              <a:t>How could we have written so many unengaging </a:t>
            </a:r>
            <a:r>
              <a:rPr lang="en-US" dirty="0" err="1" smtClean="0"/>
              <a:t>coursebooks</a:t>
            </a:r>
            <a:r>
              <a:rPr lang="en-US" dirty="0" smtClean="0"/>
              <a:t>?</a:t>
            </a:r>
          </a:p>
          <a:p>
            <a:pPr marL="514350" indent="-514350">
              <a:buFont typeface="+mj-lt"/>
              <a:buAutoNum type="arabicPeriod"/>
            </a:pPr>
            <a:r>
              <a:rPr lang="en-US" dirty="0" smtClean="0"/>
              <a:t>How could we have used so many unengaging </a:t>
            </a:r>
            <a:r>
              <a:rPr lang="en-US" dirty="0" err="1" smtClean="0"/>
              <a:t>coursebooks</a:t>
            </a:r>
            <a:r>
              <a:rPr lang="en-US" dirty="0" smtClean="0"/>
              <a:t>?</a:t>
            </a:r>
          </a:p>
          <a:p>
            <a:pPr marL="514350" indent="-514350">
              <a:buFont typeface="+mj-lt"/>
              <a:buAutoNum type="arabicPeriod"/>
            </a:pPr>
            <a:r>
              <a:rPr lang="en-US" dirty="0" smtClean="0"/>
              <a:t>How could we use </a:t>
            </a:r>
            <a:r>
              <a:rPr lang="en-US" dirty="0" err="1" smtClean="0"/>
              <a:t>coursebooks</a:t>
            </a:r>
            <a:r>
              <a:rPr lang="en-US" dirty="0" smtClean="0"/>
              <a:t> in more engaging and effective ways?</a:t>
            </a:r>
            <a:endParaRPr lang="en-GB" dirty="0"/>
          </a:p>
        </p:txBody>
      </p:sp>
    </p:spTree>
    <p:extLst>
      <p:ext uri="{BB962C8B-B14F-4D97-AF65-F5344CB8AC3E}">
        <p14:creationId xmlns:p14="http://schemas.microsoft.com/office/powerpoint/2010/main" val="362925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2237</TotalTime>
  <Words>2146</Words>
  <Application>Microsoft Office PowerPoint</Application>
  <PresentationFormat>On-screen Show (4:3)</PresentationFormat>
  <Paragraphs>177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Using Coursebooks: Do We? Why Do We? How Do We? And How Could We? </vt:lpstr>
      <vt:lpstr>PowerPoint Presentation</vt:lpstr>
      <vt:lpstr>PowerPoint Presentation</vt:lpstr>
      <vt:lpstr>Do We Use Coursebooks?</vt:lpstr>
      <vt:lpstr>Why Do We Use Coursebooks?</vt:lpstr>
      <vt:lpstr>PowerPoint Presentation</vt:lpstr>
      <vt:lpstr>How Do We Use Coursebooks?</vt:lpstr>
      <vt:lpstr>PowerPoint Presentation</vt:lpstr>
      <vt:lpstr>How Could We?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Coursebooks: Why, How and How Could We?</dc:title>
  <dc:creator>toshiba</dc:creator>
  <cp:lastModifiedBy>toshiba</cp:lastModifiedBy>
  <cp:revision>53</cp:revision>
  <dcterms:created xsi:type="dcterms:W3CDTF">2019-05-27T13:43:41Z</dcterms:created>
  <dcterms:modified xsi:type="dcterms:W3CDTF">2019-06-13T22:17:19Z</dcterms:modified>
</cp:coreProperties>
</file>