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7" r:id="rId2"/>
    <p:sldId id="258" r:id="rId3"/>
    <p:sldId id="259" r:id="rId4"/>
    <p:sldId id="260" r:id="rId5"/>
    <p:sldId id="263" r:id="rId6"/>
    <p:sldId id="264" r:id="rId7"/>
    <p:sldId id="261" r:id="rId8"/>
    <p:sldId id="320" r:id="rId9"/>
    <p:sldId id="262" r:id="rId10"/>
    <p:sldId id="265" r:id="rId11"/>
    <p:sldId id="266" r:id="rId12"/>
    <p:sldId id="267" r:id="rId13"/>
    <p:sldId id="271" r:id="rId14"/>
    <p:sldId id="268" r:id="rId15"/>
    <p:sldId id="270" r:id="rId16"/>
    <p:sldId id="269" r:id="rId17"/>
    <p:sldId id="284" r:id="rId18"/>
    <p:sldId id="319" r:id="rId19"/>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1" autoAdjust="0"/>
    <p:restoredTop sz="94660"/>
  </p:normalViewPr>
  <p:slideViewPr>
    <p:cSldViewPr snapToGrid="0">
      <p:cViewPr varScale="1">
        <p:scale>
          <a:sx n="96" d="100"/>
          <a:sy n="96" d="100"/>
        </p:scale>
        <p:origin x="86"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B8794B90-60EE-4781-B32C-76EEBCE808FA}" type="datetimeFigureOut">
              <a:rPr lang="en-GB" smtClean="0"/>
              <a:t>12/06/2019</a:t>
            </a:fld>
            <a:endParaRPr lang="en-GB"/>
          </a:p>
        </p:txBody>
      </p:sp>
      <p:sp>
        <p:nvSpPr>
          <p:cNvPr id="4" name="Footer Placehold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74F0DC3D-3ACF-47D5-87FB-71CDE9A9B549}" type="slidenum">
              <a:rPr lang="en-GB" smtClean="0"/>
              <a:t>‹#›</a:t>
            </a:fld>
            <a:endParaRPr lang="en-GB"/>
          </a:p>
        </p:txBody>
      </p:sp>
    </p:spTree>
    <p:extLst>
      <p:ext uri="{BB962C8B-B14F-4D97-AF65-F5344CB8AC3E}">
        <p14:creationId xmlns:p14="http://schemas.microsoft.com/office/powerpoint/2010/main" val="104681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BC8E01-0B4E-4A48-828F-CE33FB6BAF74}"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381505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BC8E01-0B4E-4A48-828F-CE33FB6BAF74}"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219078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BC8E01-0B4E-4A48-828F-CE33FB6BAF74}"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26553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BC8E01-0B4E-4A48-828F-CE33FB6BAF74}"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3807567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BC8E01-0B4E-4A48-828F-CE33FB6BAF74}" type="datetimeFigureOut">
              <a:rPr lang="en-GB" smtClean="0"/>
              <a:t>12/06/2019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379065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BC8E01-0B4E-4A48-828F-CE33FB6BAF74}"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428391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BC8E01-0B4E-4A48-828F-CE33FB6BAF74}" type="datetimeFigureOut">
              <a:rPr lang="en-GB" smtClean="0"/>
              <a:t>12/06/2019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484081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BC8E01-0B4E-4A48-828F-CE33FB6BAF74}" type="datetimeFigureOut">
              <a:rPr lang="en-GB" smtClean="0"/>
              <a:t>12/06/2019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715507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BC8E01-0B4E-4A48-828F-CE33FB6BAF74}" type="datetimeFigureOut">
              <a:rPr lang="en-GB" smtClean="0"/>
              <a:t>12/06/2019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223976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BC8E01-0B4E-4A48-828F-CE33FB6BAF74}"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2757835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BC8E01-0B4E-4A48-828F-CE33FB6BAF74}" type="datetimeFigureOut">
              <a:rPr lang="en-GB" smtClean="0"/>
              <a:t>12/06/2019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4162C0-83F4-4970-B2BF-35AB517CFD09}" type="slidenum">
              <a:rPr lang="en-GB" smtClean="0"/>
              <a:t>‹#›</a:t>
            </a:fld>
            <a:endParaRPr lang="en-GB"/>
          </a:p>
        </p:txBody>
      </p:sp>
    </p:spTree>
    <p:extLst>
      <p:ext uri="{BB962C8B-B14F-4D97-AF65-F5344CB8AC3E}">
        <p14:creationId xmlns:p14="http://schemas.microsoft.com/office/powerpoint/2010/main" val="182993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BC8E01-0B4E-4A48-828F-CE33FB6BAF74}" type="datetimeFigureOut">
              <a:rPr lang="en-GB" smtClean="0"/>
              <a:t>12/06/2019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162C0-83F4-4970-B2BF-35AB517CFD09}" type="slidenum">
              <a:rPr lang="en-GB" smtClean="0"/>
              <a:t>‹#›</a:t>
            </a:fld>
            <a:endParaRPr lang="en-GB"/>
          </a:p>
        </p:txBody>
      </p:sp>
    </p:spTree>
    <p:extLst>
      <p:ext uri="{BB962C8B-B14F-4D97-AF65-F5344CB8AC3E}">
        <p14:creationId xmlns:p14="http://schemas.microsoft.com/office/powerpoint/2010/main" val="99002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hecreativitygroup.weebly.com/" TargetMode="External"/><Relationship Id="rId2" Type="http://schemas.openxmlformats.org/officeDocument/2006/relationships/hyperlink" Target="mailto:yelamoo@yahoo.co.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hecreativitygroup.weebly.com/" TargetMode="External"/><Relationship Id="rId2" Type="http://schemas.openxmlformats.org/officeDocument/2006/relationships/hyperlink" Target="mailto:yelamoo@yahoo.co.u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eachingenglish.org.uk/article/integrating-global-issues-creative-english-language-classroom" TargetMode="External"/><Relationship Id="rId7" Type="http://schemas.openxmlformats.org/officeDocument/2006/relationships/image" Target="../media/image4.png"/><Relationship Id="rId2" Type="http://schemas.openxmlformats.org/officeDocument/2006/relationships/hyperlink" Target="https://englishagenda.britishcouncil.org/sites/.../f004_elt_creativity_final_v2_web.pdf"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hyperlink" Target="http://thecreativitygroup.weebly.com/"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mailto:creativity_group@yahoo.co.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i="1" dirty="0">
                <a:latin typeface="Times New Roman" panose="02020603050405020304" pitchFamily="18" charset="0"/>
                <a:cs typeface="Times New Roman" panose="02020603050405020304" pitchFamily="18" charset="0"/>
              </a:rPr>
              <a:t>MATSDA Liverpool 2019</a:t>
            </a:r>
          </a:p>
        </p:txBody>
      </p:sp>
      <p:sp>
        <p:nvSpPr>
          <p:cNvPr id="3" name="Content Placeholder 2"/>
          <p:cNvSpPr>
            <a:spLocks noGrp="1"/>
          </p:cNvSpPr>
          <p:nvPr>
            <p:ph idx="1"/>
          </p:nvPr>
        </p:nvSpPr>
        <p:spPr/>
        <p:txBody>
          <a:bodyPr>
            <a:normAutofit/>
          </a:bodyPr>
          <a:lstStyle/>
          <a:p>
            <a:pPr marL="0" indent="0" algn="ctr">
              <a:buNone/>
            </a:pPr>
            <a:r>
              <a:rPr lang="en-GB" sz="3200" b="1" i="1" dirty="0">
                <a:latin typeface="Times New Roman" panose="02020603050405020304" pitchFamily="18" charset="0"/>
                <a:cs typeface="Times New Roman" panose="02020603050405020304" pitchFamily="18" charset="0"/>
              </a:rPr>
              <a:t>Do teachers use materials?</a:t>
            </a:r>
          </a:p>
          <a:p>
            <a:pPr marL="0" indent="0" algn="ctr">
              <a:buNone/>
            </a:pPr>
            <a:r>
              <a:rPr lang="en-GB" sz="3200" b="1" i="1" dirty="0">
                <a:latin typeface="Times New Roman" panose="02020603050405020304" pitchFamily="18" charset="0"/>
                <a:cs typeface="Times New Roman" panose="02020603050405020304" pitchFamily="18" charset="0"/>
              </a:rPr>
              <a:t>or</a:t>
            </a:r>
          </a:p>
          <a:p>
            <a:pPr marL="0" indent="0" algn="ctr">
              <a:buNone/>
            </a:pPr>
            <a:r>
              <a:rPr lang="en-GB" sz="3200" b="1" i="1" dirty="0">
                <a:latin typeface="Times New Roman" panose="02020603050405020304" pitchFamily="18" charset="0"/>
                <a:cs typeface="Times New Roman" panose="02020603050405020304" pitchFamily="18" charset="0"/>
              </a:rPr>
              <a:t>Do materials use teachers?</a:t>
            </a:r>
          </a:p>
          <a:p>
            <a:pPr marL="0" indent="0" algn="ctr">
              <a:buNone/>
            </a:pPr>
            <a:endParaRPr lang="en-GB" sz="3200" b="1" i="1" dirty="0">
              <a:latin typeface="Times New Roman" panose="02020603050405020304" pitchFamily="18" charset="0"/>
              <a:cs typeface="Times New Roman" panose="02020603050405020304" pitchFamily="18" charset="0"/>
            </a:endParaRPr>
          </a:p>
          <a:p>
            <a:pPr marL="0" indent="0" algn="ctr">
              <a:buNone/>
            </a:pPr>
            <a:r>
              <a:rPr lang="en-GB" sz="3200" b="1" i="1" dirty="0">
                <a:latin typeface="Times New Roman" panose="02020603050405020304" pitchFamily="18" charset="0"/>
                <a:cs typeface="Times New Roman" panose="02020603050405020304" pitchFamily="18" charset="0"/>
              </a:rPr>
              <a:t>Alan Maley</a:t>
            </a:r>
          </a:p>
          <a:p>
            <a:pPr marL="0" indent="0" algn="ctr">
              <a:buNone/>
            </a:pPr>
            <a:r>
              <a:rPr lang="en-GB" sz="3200" b="1" i="1" dirty="0">
                <a:latin typeface="Times New Roman" panose="02020603050405020304" pitchFamily="18" charset="0"/>
                <a:cs typeface="Times New Roman" panose="02020603050405020304" pitchFamily="18" charset="0"/>
                <a:hlinkClick r:id="rId2"/>
              </a:rPr>
              <a:t>yelamoo@yahoo.co.uk</a:t>
            </a:r>
            <a:endParaRPr lang="en-GB" sz="3200" b="1" i="1" dirty="0">
              <a:latin typeface="Times New Roman" panose="02020603050405020304" pitchFamily="18" charset="0"/>
              <a:cs typeface="Times New Roman" panose="02020603050405020304" pitchFamily="18" charset="0"/>
            </a:endParaRPr>
          </a:p>
          <a:p>
            <a:pPr marL="0" indent="0" algn="ctr">
              <a:buNone/>
            </a:pPr>
            <a:r>
              <a:rPr lang="en-GB" sz="3200" b="1" i="1" dirty="0">
                <a:latin typeface="Times New Roman" panose="02020603050405020304" pitchFamily="18" charset="0"/>
                <a:cs typeface="Times New Roman" panose="02020603050405020304" pitchFamily="18" charset="0"/>
                <a:hlinkClick r:id="rId3"/>
              </a:rPr>
              <a:t>www.thecreativitygroup.weebly.com</a:t>
            </a:r>
            <a:endParaRPr lang="en-GB" sz="3200" b="1" i="1" dirty="0">
              <a:latin typeface="Times New Roman" panose="02020603050405020304" pitchFamily="18" charset="0"/>
              <a:cs typeface="Times New Roman" panose="02020603050405020304" pitchFamily="18" charset="0"/>
            </a:endParaRPr>
          </a:p>
          <a:p>
            <a:pPr marL="0" indent="0" algn="ctr">
              <a:buNone/>
            </a:pP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8042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Options to make course-books tolerable (apart from burning them)</a:t>
            </a:r>
          </a:p>
        </p:txBody>
      </p:sp>
      <p:sp>
        <p:nvSpPr>
          <p:cNvPr id="3" name="Content Placeholder 2"/>
          <p:cNvSpPr>
            <a:spLocks noGrp="1"/>
          </p:cNvSpPr>
          <p:nvPr>
            <p:ph idx="1"/>
          </p:nvPr>
        </p:nvSpPr>
        <p:spPr/>
        <p:txBody>
          <a:bodyPr>
            <a:noAutofit/>
          </a:bodyPr>
          <a:lstStyle/>
          <a:p>
            <a:r>
              <a:rPr lang="en-GB" sz="3200" b="1" i="1" dirty="0">
                <a:latin typeface="Times New Roman" panose="02020603050405020304" pitchFamily="18" charset="0"/>
                <a:cs typeface="Times New Roman" panose="02020603050405020304" pitchFamily="18" charset="0"/>
              </a:rPr>
              <a:t>Omit</a:t>
            </a:r>
          </a:p>
          <a:p>
            <a:r>
              <a:rPr lang="en-GB" sz="3200" b="1" i="1" dirty="0">
                <a:latin typeface="Times New Roman" panose="02020603050405020304" pitchFamily="18" charset="0"/>
                <a:cs typeface="Times New Roman" panose="02020603050405020304" pitchFamily="18" charset="0"/>
              </a:rPr>
              <a:t>Add</a:t>
            </a:r>
          </a:p>
          <a:p>
            <a:r>
              <a:rPr lang="en-GB" sz="3200" b="1" i="1" dirty="0">
                <a:latin typeface="Times New Roman" panose="02020603050405020304" pitchFamily="18" charset="0"/>
                <a:cs typeface="Times New Roman" panose="02020603050405020304" pitchFamily="18" charset="0"/>
              </a:rPr>
              <a:t>Reduce/shorten</a:t>
            </a:r>
          </a:p>
          <a:p>
            <a:r>
              <a:rPr lang="en-GB" sz="3200" b="1" i="1" dirty="0">
                <a:latin typeface="Times New Roman" panose="02020603050405020304" pitchFamily="18" charset="0"/>
                <a:cs typeface="Times New Roman" panose="02020603050405020304" pitchFamily="18" charset="0"/>
              </a:rPr>
              <a:t>Extend/ lengthen</a:t>
            </a:r>
          </a:p>
          <a:p>
            <a:r>
              <a:rPr lang="en-GB" sz="3200" b="1" i="1" dirty="0">
                <a:latin typeface="Times New Roman" panose="02020603050405020304" pitchFamily="18" charset="0"/>
                <a:cs typeface="Times New Roman" panose="02020603050405020304" pitchFamily="18" charset="0"/>
              </a:rPr>
              <a:t>Re-write/ modify</a:t>
            </a:r>
          </a:p>
          <a:p>
            <a:r>
              <a:rPr lang="en-GB" sz="3200" b="1" i="1" dirty="0">
                <a:latin typeface="Times New Roman" panose="02020603050405020304" pitchFamily="18" charset="0"/>
                <a:cs typeface="Times New Roman" panose="02020603050405020304" pitchFamily="18" charset="0"/>
              </a:rPr>
              <a:t>Replace</a:t>
            </a:r>
          </a:p>
          <a:p>
            <a:r>
              <a:rPr lang="en-GB" sz="3200" b="1" i="1" dirty="0">
                <a:latin typeface="Times New Roman" panose="02020603050405020304" pitchFamily="18" charset="0"/>
                <a:cs typeface="Times New Roman" panose="02020603050405020304" pitchFamily="18" charset="0"/>
              </a:rPr>
              <a:t>Re-order</a:t>
            </a:r>
          </a:p>
          <a:p>
            <a:r>
              <a:rPr lang="en-GB" sz="3200" b="1" i="1" dirty="0">
                <a:latin typeface="Times New Roman" panose="02020603050405020304" pitchFamily="18" charset="0"/>
                <a:cs typeface="Times New Roman" panose="02020603050405020304" pitchFamily="18" charset="0"/>
              </a:rPr>
              <a:t>Branch out  (e.g. mini-projects etc.)</a:t>
            </a:r>
          </a:p>
        </p:txBody>
      </p:sp>
    </p:spTree>
    <p:extLst>
      <p:ext uri="{BB962C8B-B14F-4D97-AF65-F5344CB8AC3E}">
        <p14:creationId xmlns:p14="http://schemas.microsoft.com/office/powerpoint/2010/main" val="4069420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Course-books and the wider educational perspective</a:t>
            </a:r>
          </a:p>
        </p:txBody>
      </p:sp>
      <p:sp>
        <p:nvSpPr>
          <p:cNvPr id="3" name="Content Placeholder 2"/>
          <p:cNvSpPr>
            <a:spLocks noGrp="1"/>
          </p:cNvSpPr>
          <p:nvPr>
            <p:ph idx="1"/>
          </p:nvPr>
        </p:nvSpPr>
        <p:spPr>
          <a:xfrm>
            <a:off x="838200" y="2141537"/>
            <a:ext cx="10515600" cy="4351338"/>
          </a:xfrm>
        </p:spPr>
        <p:txBody>
          <a:bodyPr>
            <a:normAutofit/>
          </a:bodyPr>
          <a:lstStyle/>
          <a:p>
            <a:pPr marL="0" indent="0">
              <a:buNone/>
            </a:pPr>
            <a:r>
              <a:rPr lang="en-GB" sz="3200" b="1" i="1" dirty="0">
                <a:latin typeface="Times New Roman" panose="02020603050405020304" pitchFamily="18" charset="0"/>
                <a:cs typeface="Times New Roman" panose="02020603050405020304" pitchFamily="18" charset="0"/>
              </a:rPr>
              <a:t>Two Views of Education:</a:t>
            </a:r>
          </a:p>
          <a:p>
            <a:pPr marL="0" indent="0">
              <a:buNone/>
            </a:pPr>
            <a:endParaRPr lang="en-GB" sz="3200" b="1" i="1" dirty="0">
              <a:latin typeface="Times New Roman" panose="02020603050405020304" pitchFamily="18" charset="0"/>
              <a:cs typeface="Times New Roman" panose="02020603050405020304" pitchFamily="18" charset="0"/>
            </a:endParaRPr>
          </a:p>
          <a:p>
            <a:r>
              <a:rPr lang="en-GB" sz="3200" b="1" i="1" dirty="0">
                <a:latin typeface="Times New Roman" panose="02020603050405020304" pitchFamily="18" charset="0"/>
                <a:cs typeface="Times New Roman" panose="02020603050405020304" pitchFamily="18" charset="0"/>
              </a:rPr>
              <a:t>People as agents - Rousseau’s Emile</a:t>
            </a:r>
          </a:p>
          <a:p>
            <a:pPr marL="0" indent="0">
              <a:buNone/>
            </a:pPr>
            <a:endParaRPr lang="en-GB" sz="3200" b="1" i="1" dirty="0">
              <a:latin typeface="Times New Roman" panose="02020603050405020304" pitchFamily="18" charset="0"/>
              <a:cs typeface="Times New Roman" panose="02020603050405020304" pitchFamily="18" charset="0"/>
            </a:endParaRPr>
          </a:p>
          <a:p>
            <a:r>
              <a:rPr lang="en-GB" sz="3200" b="1" i="1" dirty="0">
                <a:latin typeface="Times New Roman" panose="02020603050405020304" pitchFamily="18" charset="0"/>
                <a:cs typeface="Times New Roman" panose="02020603050405020304" pitchFamily="18" charset="0"/>
              </a:rPr>
              <a:t>People as patients - Dicken’s Mr </a:t>
            </a:r>
            <a:r>
              <a:rPr lang="en-GB" sz="3200" b="1" i="1" dirty="0" err="1">
                <a:latin typeface="Times New Roman" panose="02020603050405020304" pitchFamily="18" charset="0"/>
                <a:cs typeface="Times New Roman" panose="02020603050405020304" pitchFamily="18" charset="0"/>
              </a:rPr>
              <a:t>Gradgrind</a:t>
            </a:r>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86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Curing deficiency                     Releasing ability     </a:t>
            </a:r>
          </a:p>
        </p:txBody>
      </p:sp>
      <p:sp>
        <p:nvSpPr>
          <p:cNvPr id="3" name="Content Placeholder 2"/>
          <p:cNvSpPr>
            <a:spLocks noGrp="1"/>
          </p:cNvSpPr>
          <p:nvPr>
            <p:ph idx="1"/>
          </p:nvPr>
        </p:nvSpPr>
        <p:spPr/>
        <p:txBody>
          <a:bodyPr>
            <a:normAutofit lnSpcReduction="10000"/>
          </a:bodyPr>
          <a:lstStyle/>
          <a:p>
            <a:r>
              <a:rPr lang="en-GB" b="1" i="1" dirty="0">
                <a:latin typeface="Times New Roman" panose="02020603050405020304" pitchFamily="18" charset="0"/>
                <a:cs typeface="Times New Roman" panose="02020603050405020304" pitchFamily="18" charset="0"/>
              </a:rPr>
              <a:t>Conformity/compliance          Personalisation/engagement</a:t>
            </a:r>
          </a:p>
          <a:p>
            <a:r>
              <a:rPr lang="en-GB" b="1" i="1" dirty="0">
                <a:latin typeface="Times New Roman" panose="02020603050405020304" pitchFamily="18" charset="0"/>
                <a:cs typeface="Times New Roman" panose="02020603050405020304" pitchFamily="18" charset="0"/>
              </a:rPr>
              <a:t>Predictability                           Unpredictability</a:t>
            </a:r>
          </a:p>
          <a:p>
            <a:r>
              <a:rPr lang="en-GB" b="1" i="1" dirty="0">
                <a:latin typeface="Times New Roman" panose="02020603050405020304" pitchFamily="18" charset="0"/>
                <a:cs typeface="Times New Roman" panose="02020603050405020304" pitchFamily="18" charset="0"/>
              </a:rPr>
              <a:t>Planning                                  Improvisation</a:t>
            </a:r>
          </a:p>
          <a:p>
            <a:r>
              <a:rPr lang="en-GB" b="1" i="1" dirty="0">
                <a:latin typeface="Times New Roman" panose="02020603050405020304" pitchFamily="18" charset="0"/>
                <a:cs typeface="Times New Roman" panose="02020603050405020304" pitchFamily="18" charset="0"/>
              </a:rPr>
              <a:t>Routine                                    Openness to learning opportunities</a:t>
            </a:r>
          </a:p>
          <a:p>
            <a:r>
              <a:rPr lang="en-GB" b="1" i="1" dirty="0">
                <a:latin typeface="Times New Roman" panose="02020603050405020304" pitchFamily="18" charset="0"/>
                <a:cs typeface="Times New Roman" panose="02020603050405020304" pitchFamily="18" charset="0"/>
              </a:rPr>
              <a:t>Risk avoidance                        Acceptance of risk</a:t>
            </a:r>
          </a:p>
          <a:p>
            <a:r>
              <a:rPr lang="en-GB" b="1" i="1" dirty="0">
                <a:latin typeface="Times New Roman" panose="02020603050405020304" pitchFamily="18" charset="0"/>
                <a:cs typeface="Times New Roman" panose="02020603050405020304" pitchFamily="18" charset="0"/>
              </a:rPr>
              <a:t>Coercion                                  Willing cooperation</a:t>
            </a:r>
          </a:p>
          <a:p>
            <a:r>
              <a:rPr lang="en-GB" b="1" i="1" dirty="0">
                <a:latin typeface="Times New Roman" panose="02020603050405020304" pitchFamily="18" charset="0"/>
                <a:cs typeface="Times New Roman" panose="02020603050405020304" pitchFamily="18" charset="0"/>
              </a:rPr>
              <a:t>Teaching the subject               Teaching the person</a:t>
            </a:r>
          </a:p>
          <a:p>
            <a:pPr marL="0" indent="0">
              <a:buNone/>
            </a:pPr>
            <a:endParaRPr lang="en-GB" b="1" i="1" dirty="0">
              <a:latin typeface="Times New Roman" panose="02020603050405020304" pitchFamily="18" charset="0"/>
              <a:cs typeface="Times New Roman" panose="02020603050405020304" pitchFamily="18" charset="0"/>
            </a:endParaRPr>
          </a:p>
          <a:p>
            <a:pPr marL="0" indent="0">
              <a:buNone/>
            </a:pPr>
            <a:r>
              <a:rPr lang="en-GB" b="1" i="1" dirty="0">
                <a:latin typeface="Times New Roman" panose="02020603050405020304" pitchFamily="18" charset="0"/>
                <a:cs typeface="Times New Roman" panose="02020603050405020304" pitchFamily="18" charset="0"/>
              </a:rPr>
              <a:t>Which side do textbooks fall on, for you?</a:t>
            </a:r>
          </a:p>
          <a:p>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30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Materials as jigsaw puzzle or as musical score?</a:t>
            </a:r>
          </a:p>
        </p:txBody>
      </p:sp>
      <p:sp>
        <p:nvSpPr>
          <p:cNvPr id="3" name="Content Placeholder 2"/>
          <p:cNvSpPr>
            <a:spLocks noGrp="1"/>
          </p:cNvSpPr>
          <p:nvPr>
            <p:ph idx="1"/>
          </p:nvPr>
        </p:nvSpPr>
        <p:spPr>
          <a:xfrm>
            <a:off x="838200" y="2141537"/>
            <a:ext cx="10515600" cy="4351338"/>
          </a:xfrm>
        </p:spPr>
        <p:txBody>
          <a:bodyPr>
            <a:normAutofit/>
          </a:bodyPr>
          <a:lstStyle/>
          <a:p>
            <a:endParaRPr lang="en-GB" sz="3200" b="1" i="1" dirty="0">
              <a:latin typeface="Times New Roman" panose="02020603050405020304" pitchFamily="18" charset="0"/>
              <a:cs typeface="Times New Roman" panose="02020603050405020304" pitchFamily="18" charset="0"/>
            </a:endParaRPr>
          </a:p>
          <a:p>
            <a:r>
              <a:rPr lang="en-GB" sz="3200" b="1" i="1" dirty="0">
                <a:latin typeface="Times New Roman" panose="02020603050405020304" pitchFamily="18" charset="0"/>
                <a:cs typeface="Times New Roman" panose="02020603050405020304" pitchFamily="18" charset="0"/>
              </a:rPr>
              <a:t>Jigsaw puzzle : only one right way, only one correct outcome.</a:t>
            </a:r>
          </a:p>
          <a:p>
            <a:pPr marL="0" indent="0">
              <a:buNone/>
            </a:pPr>
            <a:endParaRPr lang="en-GB" sz="3200" b="1" i="1" dirty="0">
              <a:latin typeface="Times New Roman" panose="02020603050405020304" pitchFamily="18" charset="0"/>
              <a:cs typeface="Times New Roman" panose="02020603050405020304" pitchFamily="18" charset="0"/>
            </a:endParaRPr>
          </a:p>
          <a:p>
            <a:r>
              <a:rPr lang="en-GB" sz="3200" b="1" i="1" dirty="0">
                <a:latin typeface="Times New Roman" panose="02020603050405020304" pitchFamily="18" charset="0"/>
                <a:cs typeface="Times New Roman" panose="02020603050405020304" pitchFamily="18" charset="0"/>
              </a:rPr>
              <a:t>Musical score: interpreted differently each time it is played.</a:t>
            </a:r>
          </a:p>
        </p:txBody>
      </p:sp>
    </p:spTree>
    <p:extLst>
      <p:ext uri="{BB962C8B-B14F-4D97-AF65-F5344CB8AC3E}">
        <p14:creationId xmlns:p14="http://schemas.microsoft.com/office/powerpoint/2010/main" val="2543645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O’Neill’s balanced view.</a:t>
            </a:r>
          </a:p>
        </p:txBody>
      </p:sp>
      <p:sp>
        <p:nvSpPr>
          <p:cNvPr id="3" name="Content Placeholder 2"/>
          <p:cNvSpPr>
            <a:spLocks noGrp="1"/>
          </p:cNvSpPr>
          <p:nvPr>
            <p:ph idx="1"/>
          </p:nvPr>
        </p:nvSpPr>
        <p:spPr/>
        <p:txBody>
          <a:bodyPr/>
          <a:lstStyle/>
          <a:p>
            <a:pPr marL="0" indent="0">
              <a:buNone/>
            </a:pPr>
            <a:r>
              <a:rPr lang="en-GB" b="1" i="1" dirty="0">
                <a:latin typeface="Times New Roman" panose="02020603050405020304" pitchFamily="18" charset="0"/>
                <a:cs typeface="Times New Roman" panose="02020603050405020304" pitchFamily="18" charset="0"/>
              </a:rPr>
              <a:t>‘Textbooks can at best provide only a base or a core of materials.  They should not aim to be more than that.  A great deal of the most important work in class may start with the textbook but end outside it, in improvisation and adaptation, in spontaneous interaction in class, and developing from that interaction.’</a:t>
            </a:r>
          </a:p>
          <a:p>
            <a:pPr marL="0" indent="0">
              <a:buNone/>
            </a:pPr>
            <a:r>
              <a:rPr lang="en-GB" b="1" i="1" dirty="0">
                <a:latin typeface="Times New Roman" panose="02020603050405020304" pitchFamily="18" charset="0"/>
                <a:cs typeface="Times New Roman" panose="02020603050405020304" pitchFamily="18" charset="0"/>
              </a:rPr>
              <a:t>‘…a great deal must depend on spontaneous, creative interaction in the classroom.’</a:t>
            </a:r>
          </a:p>
          <a:p>
            <a:pPr marL="0" indent="0">
              <a:buNone/>
            </a:pPr>
            <a:r>
              <a:rPr lang="en-GB" b="1" i="1" dirty="0">
                <a:latin typeface="Times New Roman" panose="02020603050405020304" pitchFamily="18" charset="0"/>
                <a:cs typeface="Times New Roman" panose="02020603050405020304" pitchFamily="18" charset="0"/>
              </a:rPr>
              <a:t>‘If that creative interaction does not occur, textbooks are simply pages of dead, inert written symbols and teaching is no more than a symbolic ritual.’</a:t>
            </a:r>
          </a:p>
        </p:txBody>
      </p:sp>
    </p:spTree>
    <p:extLst>
      <p:ext uri="{BB962C8B-B14F-4D97-AF65-F5344CB8AC3E}">
        <p14:creationId xmlns:p14="http://schemas.microsoft.com/office/powerpoint/2010/main" val="3678419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Yves Chalon, founder of CRAPEL, Nancy, in Riley 1985.</a:t>
            </a:r>
          </a:p>
        </p:txBody>
      </p:sp>
      <p:sp>
        <p:nvSpPr>
          <p:cNvPr id="3" name="Content Placeholder 2"/>
          <p:cNvSpPr>
            <a:spLocks noGrp="1"/>
          </p:cNvSpPr>
          <p:nvPr>
            <p:ph idx="1"/>
          </p:nvPr>
        </p:nvSpPr>
        <p:spPr>
          <a:xfrm>
            <a:off x="838200" y="2056434"/>
            <a:ext cx="10515600" cy="4351338"/>
          </a:xfrm>
        </p:spPr>
        <p:txBody>
          <a:bodyPr/>
          <a:lstStyle/>
          <a:p>
            <a:r>
              <a:rPr lang="en-GB" b="1" i="1" dirty="0">
                <a:latin typeface="Times New Roman" panose="02020603050405020304" pitchFamily="18" charset="0"/>
                <a:cs typeface="Times New Roman" panose="02020603050405020304" pitchFamily="18" charset="0"/>
              </a:rPr>
              <a:t>‘… if we don’t want to see pedagogy get bogged down in conformity, we have to constantly refuse to conform.  The only constructive form of pedagogy is the untamed kind and true pedagogy couldn’t give a damn about pedagogy.’</a:t>
            </a:r>
          </a:p>
          <a:p>
            <a:r>
              <a:rPr lang="en-GB" b="1" i="1" dirty="0">
                <a:latin typeface="Times New Roman" panose="02020603050405020304" pitchFamily="18" charset="0"/>
                <a:cs typeface="Times New Roman" panose="02020603050405020304" pitchFamily="18" charset="0"/>
              </a:rPr>
              <a:t>‘… </a:t>
            </a:r>
            <a:r>
              <a:rPr lang="en-GB" b="1" i="1" dirty="0" err="1">
                <a:latin typeface="Times New Roman" panose="02020603050405020304" pitchFamily="18" charset="0"/>
                <a:cs typeface="Times New Roman" panose="02020603050405020304" pitchFamily="18" charset="0"/>
              </a:rPr>
              <a:t>si</a:t>
            </a:r>
            <a:r>
              <a:rPr lang="en-GB" b="1" i="1" dirty="0">
                <a:latin typeface="Times New Roman" panose="02020603050405020304" pitchFamily="18" charset="0"/>
                <a:cs typeface="Times New Roman" panose="02020603050405020304" pitchFamily="18" charset="0"/>
              </a:rPr>
              <a:t> on ne </a:t>
            </a:r>
            <a:r>
              <a:rPr lang="en-GB" b="1" i="1" dirty="0" err="1">
                <a:latin typeface="Times New Roman" panose="02020603050405020304" pitchFamily="18" charset="0"/>
                <a:cs typeface="Times New Roman" panose="02020603050405020304" pitchFamily="18" charset="0"/>
              </a:rPr>
              <a:t>veut</a:t>
            </a:r>
            <a:r>
              <a:rPr lang="en-GB" b="1" i="1" dirty="0">
                <a:latin typeface="Times New Roman" panose="02020603050405020304" pitchFamily="18" charset="0"/>
                <a:cs typeface="Times New Roman" panose="02020603050405020304" pitchFamily="18" charset="0"/>
              </a:rPr>
              <a:t> pas </a:t>
            </a:r>
            <a:r>
              <a:rPr lang="en-GB" b="1" i="1" dirty="0" err="1">
                <a:latin typeface="Times New Roman" panose="02020603050405020304" pitchFamily="18" charset="0"/>
                <a:cs typeface="Times New Roman" panose="02020603050405020304" pitchFamily="18" charset="0"/>
              </a:rPr>
              <a:t>voir</a:t>
            </a:r>
            <a:r>
              <a:rPr lang="en-GB" b="1" i="1" dirty="0">
                <a:latin typeface="Times New Roman" panose="02020603050405020304" pitchFamily="18" charset="0"/>
                <a:cs typeface="Times New Roman" panose="02020603050405020304" pitchFamily="18" charset="0"/>
              </a:rPr>
              <a:t> la </a:t>
            </a:r>
            <a:r>
              <a:rPr lang="en-GB" b="1" i="1" dirty="0" err="1" smtClean="0">
                <a:latin typeface="Times New Roman" panose="02020603050405020304" pitchFamily="18" charset="0"/>
                <a:cs typeface="Times New Roman" panose="02020603050405020304" pitchFamily="18" charset="0"/>
              </a:rPr>
              <a:t>pedagogie</a:t>
            </a:r>
            <a:r>
              <a:rPr lang="en-GB" b="1" i="1" dirty="0" smtClean="0">
                <a:latin typeface="Times New Roman" panose="02020603050405020304" pitchFamily="18" charset="0"/>
                <a:cs typeface="Times New Roman" panose="02020603050405020304" pitchFamily="18" charset="0"/>
              </a:rPr>
              <a:t> </a:t>
            </a:r>
            <a:r>
              <a:rPr lang="en-GB" b="1" i="1" dirty="0" err="1">
                <a:latin typeface="Times New Roman" panose="02020603050405020304" pitchFamily="18" charset="0"/>
                <a:cs typeface="Times New Roman" panose="02020603050405020304" pitchFamily="18" charset="0"/>
              </a:rPr>
              <a:t>s’enliser</a:t>
            </a:r>
            <a:r>
              <a:rPr lang="en-GB" b="1" i="1" dirty="0">
                <a:latin typeface="Times New Roman" panose="02020603050405020304" pitchFamily="18" charset="0"/>
                <a:cs typeface="Times New Roman" panose="02020603050405020304" pitchFamily="18" charset="0"/>
              </a:rPr>
              <a:t> </a:t>
            </a:r>
            <a:r>
              <a:rPr lang="en-GB" b="1" i="1" dirty="0" err="1">
                <a:latin typeface="Times New Roman" panose="02020603050405020304" pitchFamily="18" charset="0"/>
                <a:cs typeface="Times New Roman" panose="02020603050405020304" pitchFamily="18" charset="0"/>
              </a:rPr>
              <a:t>dans</a:t>
            </a:r>
            <a:r>
              <a:rPr lang="en-GB" b="1" i="1" dirty="0">
                <a:latin typeface="Times New Roman" panose="02020603050405020304" pitchFamily="18" charset="0"/>
                <a:cs typeface="Times New Roman" panose="02020603050405020304" pitchFamily="18" charset="0"/>
              </a:rPr>
              <a:t> le </a:t>
            </a:r>
            <a:r>
              <a:rPr lang="en-GB" b="1" i="1" dirty="0" err="1">
                <a:latin typeface="Times New Roman" panose="02020603050405020304" pitchFamily="18" charset="0"/>
                <a:cs typeface="Times New Roman" panose="02020603050405020304" pitchFamily="18" charset="0"/>
              </a:rPr>
              <a:t>conformisme</a:t>
            </a:r>
            <a:r>
              <a:rPr lang="en-GB" b="1" i="1" dirty="0">
                <a:latin typeface="Times New Roman" panose="02020603050405020304" pitchFamily="18" charset="0"/>
                <a:cs typeface="Times New Roman" panose="02020603050405020304" pitchFamily="18" charset="0"/>
              </a:rPr>
              <a:t>, </a:t>
            </a:r>
            <a:r>
              <a:rPr lang="en-GB" b="1" i="1" dirty="0" err="1">
                <a:latin typeface="Times New Roman" panose="02020603050405020304" pitchFamily="18" charset="0"/>
                <a:cs typeface="Times New Roman" panose="02020603050405020304" pitchFamily="18" charset="0"/>
              </a:rPr>
              <a:t>il</a:t>
            </a:r>
            <a:r>
              <a:rPr lang="en-GB" b="1" i="1" dirty="0">
                <a:latin typeface="Times New Roman" panose="02020603050405020304" pitchFamily="18" charset="0"/>
                <a:cs typeface="Times New Roman" panose="02020603050405020304" pitchFamily="18" charset="0"/>
              </a:rPr>
              <a:t> </a:t>
            </a:r>
            <a:r>
              <a:rPr lang="en-GB" b="1" i="1" dirty="0" err="1">
                <a:latin typeface="Times New Roman" panose="02020603050405020304" pitchFamily="18" charset="0"/>
                <a:cs typeface="Times New Roman" panose="02020603050405020304" pitchFamily="18" charset="0"/>
              </a:rPr>
              <a:t>faut</a:t>
            </a:r>
            <a:r>
              <a:rPr lang="en-GB" b="1" i="1" dirty="0">
                <a:latin typeface="Times New Roman" panose="02020603050405020304" pitchFamily="18" charset="0"/>
                <a:cs typeface="Times New Roman" panose="02020603050405020304" pitchFamily="18" charset="0"/>
              </a:rPr>
              <a:t> </a:t>
            </a:r>
            <a:r>
              <a:rPr lang="en-GB" b="1" i="1" dirty="0" err="1">
                <a:latin typeface="Times New Roman" panose="02020603050405020304" pitchFamily="18" charset="0"/>
                <a:cs typeface="Times New Roman" panose="02020603050405020304" pitchFamily="18" charset="0"/>
              </a:rPr>
              <a:t>qu’a</a:t>
            </a:r>
            <a:r>
              <a:rPr lang="en-GB" b="1" i="1" dirty="0">
                <a:latin typeface="Times New Roman" panose="02020603050405020304" pitchFamily="18" charset="0"/>
                <a:cs typeface="Times New Roman" panose="02020603050405020304" pitchFamily="18" charset="0"/>
              </a:rPr>
              <a:t> tout moment </a:t>
            </a:r>
            <a:r>
              <a:rPr lang="en-GB" b="1" i="1" dirty="0" err="1">
                <a:latin typeface="Times New Roman" panose="02020603050405020304" pitchFamily="18" charset="0"/>
                <a:cs typeface="Times New Roman" panose="02020603050405020304" pitchFamily="18" charset="0"/>
              </a:rPr>
              <a:t>elle</a:t>
            </a:r>
            <a:r>
              <a:rPr lang="en-GB" b="1" i="1" dirty="0">
                <a:latin typeface="Times New Roman" panose="02020603050405020304" pitchFamily="18" charset="0"/>
                <a:cs typeface="Times New Roman" panose="02020603050405020304" pitchFamily="18" charset="0"/>
              </a:rPr>
              <a:t> </a:t>
            </a:r>
            <a:r>
              <a:rPr lang="en-GB" b="1" i="1" dirty="0" err="1">
                <a:latin typeface="Times New Roman" panose="02020603050405020304" pitchFamily="18" charset="0"/>
                <a:cs typeface="Times New Roman" panose="02020603050405020304" pitchFamily="18" charset="0"/>
              </a:rPr>
              <a:t>enseigne</a:t>
            </a:r>
            <a:r>
              <a:rPr lang="en-GB" b="1" i="1" dirty="0">
                <a:latin typeface="Times New Roman" panose="02020603050405020304" pitchFamily="18" charset="0"/>
                <a:cs typeface="Times New Roman" panose="02020603050405020304" pitchFamily="18" charset="0"/>
              </a:rPr>
              <a:t> le </a:t>
            </a:r>
            <a:r>
              <a:rPr lang="en-GB" b="1" i="1" dirty="0" err="1">
                <a:latin typeface="Times New Roman" panose="02020603050405020304" pitchFamily="18" charset="0"/>
                <a:cs typeface="Times New Roman" panose="02020603050405020304" pitchFamily="18" charset="0"/>
              </a:rPr>
              <a:t>refus</a:t>
            </a:r>
            <a:r>
              <a:rPr lang="en-GB" b="1" i="1" dirty="0">
                <a:latin typeface="Times New Roman" panose="02020603050405020304" pitchFamily="18" charset="0"/>
                <a:cs typeface="Times New Roman" panose="02020603050405020304" pitchFamily="18" charset="0"/>
              </a:rPr>
              <a:t> de se conformer.  Il </a:t>
            </a:r>
            <a:r>
              <a:rPr lang="en-GB" b="1" i="1" dirty="0" err="1">
                <a:latin typeface="Times New Roman" panose="02020603050405020304" pitchFamily="18" charset="0"/>
                <a:cs typeface="Times New Roman" panose="02020603050405020304" pitchFamily="18" charset="0"/>
              </a:rPr>
              <a:t>n’est</a:t>
            </a:r>
            <a:r>
              <a:rPr lang="en-GB" b="1" i="1" dirty="0">
                <a:latin typeface="Times New Roman" panose="02020603050405020304" pitchFamily="18" charset="0"/>
                <a:cs typeface="Times New Roman" panose="02020603050405020304" pitchFamily="18" charset="0"/>
              </a:rPr>
              <a:t> de </a:t>
            </a:r>
            <a:r>
              <a:rPr lang="en-GB" b="1" i="1" dirty="0" err="1">
                <a:latin typeface="Times New Roman" panose="02020603050405020304" pitchFamily="18" charset="0"/>
                <a:cs typeface="Times New Roman" panose="02020603050405020304" pitchFamily="18" charset="0"/>
              </a:rPr>
              <a:t>pedagogie</a:t>
            </a:r>
            <a:r>
              <a:rPr lang="en-GB" b="1" i="1" dirty="0">
                <a:latin typeface="Times New Roman" panose="02020603050405020304" pitchFamily="18" charset="0"/>
                <a:cs typeface="Times New Roman" panose="02020603050405020304" pitchFamily="18" charset="0"/>
              </a:rPr>
              <a:t> constructive que </a:t>
            </a:r>
            <a:r>
              <a:rPr lang="en-GB" b="1" i="1" dirty="0" err="1">
                <a:latin typeface="Times New Roman" panose="02020603050405020304" pitchFamily="18" charset="0"/>
                <a:cs typeface="Times New Roman" panose="02020603050405020304" pitchFamily="18" charset="0"/>
              </a:rPr>
              <a:t>sauvage</a:t>
            </a:r>
            <a:r>
              <a:rPr lang="en-GB" b="1" i="1" dirty="0">
                <a:latin typeface="Times New Roman" panose="02020603050405020304" pitchFamily="18" charset="0"/>
                <a:cs typeface="Times New Roman" panose="02020603050405020304" pitchFamily="18" charset="0"/>
              </a:rPr>
              <a:t> et la </a:t>
            </a:r>
            <a:r>
              <a:rPr lang="en-GB" b="1" i="1" dirty="0" err="1">
                <a:latin typeface="Times New Roman" panose="02020603050405020304" pitchFamily="18" charset="0"/>
                <a:cs typeface="Times New Roman" panose="02020603050405020304" pitchFamily="18" charset="0"/>
              </a:rPr>
              <a:t>vraie</a:t>
            </a:r>
            <a:r>
              <a:rPr lang="en-GB" b="1" i="1" dirty="0">
                <a:latin typeface="Times New Roman" panose="02020603050405020304" pitchFamily="18" charset="0"/>
                <a:cs typeface="Times New Roman" panose="02020603050405020304" pitchFamily="18" charset="0"/>
              </a:rPr>
              <a:t> </a:t>
            </a:r>
            <a:r>
              <a:rPr lang="en-GB" b="1" i="1" dirty="0" err="1">
                <a:latin typeface="Times New Roman" panose="02020603050405020304" pitchFamily="18" charset="0"/>
                <a:cs typeface="Times New Roman" panose="02020603050405020304" pitchFamily="18" charset="0"/>
              </a:rPr>
              <a:t>pedagogie</a:t>
            </a:r>
            <a:r>
              <a:rPr lang="en-GB" b="1" i="1" dirty="0">
                <a:latin typeface="Times New Roman" panose="02020603050405020304" pitchFamily="18" charset="0"/>
                <a:cs typeface="Times New Roman" panose="02020603050405020304" pitchFamily="18" charset="0"/>
              </a:rPr>
              <a:t> se </a:t>
            </a:r>
            <a:r>
              <a:rPr lang="en-GB" b="1" i="1" dirty="0" err="1">
                <a:latin typeface="Times New Roman" panose="02020603050405020304" pitchFamily="18" charset="0"/>
                <a:cs typeface="Times New Roman" panose="02020603050405020304" pitchFamily="18" charset="0"/>
              </a:rPr>
              <a:t>moque</a:t>
            </a:r>
            <a:r>
              <a:rPr lang="en-GB" b="1" i="1" dirty="0">
                <a:latin typeface="Times New Roman" panose="02020603050405020304" pitchFamily="18" charset="0"/>
                <a:cs typeface="Times New Roman" panose="02020603050405020304" pitchFamily="18" charset="0"/>
              </a:rPr>
              <a:t> de la </a:t>
            </a:r>
            <a:r>
              <a:rPr lang="en-GB" b="1" i="1" dirty="0" err="1">
                <a:latin typeface="Times New Roman" panose="02020603050405020304" pitchFamily="18" charset="0"/>
                <a:cs typeface="Times New Roman" panose="02020603050405020304" pitchFamily="18" charset="0"/>
              </a:rPr>
              <a:t>pedagogie</a:t>
            </a:r>
            <a:r>
              <a:rPr lang="en-GB" b="1"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35091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b="1" i="1" dirty="0">
                <a:latin typeface="Times New Roman" panose="02020603050405020304" pitchFamily="18" charset="0"/>
                <a:cs typeface="Times New Roman" panose="02020603050405020304" pitchFamily="18" charset="0"/>
              </a:rPr>
              <a:t>Thank you</a:t>
            </a:r>
          </a:p>
        </p:txBody>
      </p:sp>
      <p:sp>
        <p:nvSpPr>
          <p:cNvPr id="3" name="Content Placeholder 2"/>
          <p:cNvSpPr>
            <a:spLocks noGrp="1"/>
          </p:cNvSpPr>
          <p:nvPr>
            <p:ph idx="1"/>
          </p:nvPr>
        </p:nvSpPr>
        <p:spPr/>
        <p:txBody>
          <a:bodyPr/>
          <a:lstStyle/>
          <a:p>
            <a:pPr marL="0" indent="0" algn="ctr">
              <a:buNone/>
            </a:pPr>
            <a:r>
              <a:rPr lang="en-GB" sz="3200" b="1" i="1" dirty="0">
                <a:latin typeface="Times New Roman" panose="02020603050405020304" pitchFamily="18" charset="0"/>
                <a:cs typeface="Times New Roman" panose="02020603050405020304" pitchFamily="18" charset="0"/>
              </a:rPr>
              <a:t>for</a:t>
            </a:r>
          </a:p>
          <a:p>
            <a:pPr marL="0" indent="0" algn="ctr">
              <a:buNone/>
            </a:pPr>
            <a:r>
              <a:rPr lang="en-GB" sz="3200" b="1" i="1" dirty="0">
                <a:latin typeface="Times New Roman" panose="02020603050405020304" pitchFamily="18" charset="0"/>
                <a:cs typeface="Times New Roman" panose="02020603050405020304" pitchFamily="18" charset="0"/>
              </a:rPr>
              <a:t>Listening.</a:t>
            </a:r>
          </a:p>
          <a:p>
            <a:pPr marL="0" indent="0" algn="ctr">
              <a:buNone/>
            </a:pPr>
            <a:endParaRPr lang="en-GB" sz="3200" b="1" i="1" dirty="0">
              <a:latin typeface="Times New Roman" panose="02020603050405020304" pitchFamily="18" charset="0"/>
              <a:cs typeface="Times New Roman" panose="02020603050405020304" pitchFamily="18" charset="0"/>
            </a:endParaRPr>
          </a:p>
          <a:p>
            <a:pPr marL="0" indent="0" algn="ctr">
              <a:buNone/>
            </a:pPr>
            <a:r>
              <a:rPr lang="en-GB" sz="3200" b="1" i="1" dirty="0">
                <a:latin typeface="Times New Roman" panose="02020603050405020304" pitchFamily="18" charset="0"/>
                <a:cs typeface="Times New Roman" panose="02020603050405020304" pitchFamily="18" charset="0"/>
              </a:rPr>
              <a:t>Alan Maley</a:t>
            </a:r>
          </a:p>
          <a:p>
            <a:pPr marL="0" indent="0" algn="ctr">
              <a:buNone/>
            </a:pPr>
            <a:r>
              <a:rPr lang="en-GB" dirty="0">
                <a:hlinkClick r:id="rId2"/>
              </a:rPr>
              <a:t>yelamoo@yahoo.co.uk</a:t>
            </a:r>
            <a:endParaRPr lang="en-GB" dirty="0"/>
          </a:p>
          <a:p>
            <a:pPr marL="0" indent="0" algn="ctr">
              <a:buNone/>
            </a:pPr>
            <a:endParaRPr lang="en-GB" dirty="0"/>
          </a:p>
          <a:p>
            <a:pPr marL="0" indent="0" algn="ctr">
              <a:buNone/>
            </a:pPr>
            <a:r>
              <a:rPr lang="en-GB" dirty="0">
                <a:hlinkClick r:id="rId3"/>
              </a:rPr>
              <a:t>www.thecreativitygroup.weebly.com</a:t>
            </a:r>
            <a:r>
              <a:rPr lang="en-GB" dirty="0"/>
              <a:t> </a:t>
            </a:r>
          </a:p>
        </p:txBody>
      </p:sp>
    </p:spTree>
    <p:extLst>
      <p:ext uri="{BB962C8B-B14F-4D97-AF65-F5344CB8AC3E}">
        <p14:creationId xmlns:p14="http://schemas.microsoft.com/office/powerpoint/2010/main" val="4019397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1325563"/>
          </a:xfrm>
        </p:spPr>
        <p:txBody>
          <a:bodyPr>
            <a:noAutofit/>
          </a:bodyPr>
          <a:lstStyle/>
          <a:p>
            <a:r>
              <a:rPr lang="en-GB" sz="4000" b="1" i="1" dirty="0">
                <a:latin typeface="Times New Roman" panose="02020603050405020304" pitchFamily="18" charset="0"/>
                <a:cs typeface="Times New Roman" panose="02020603050405020304" pitchFamily="18" charset="0"/>
              </a:rPr>
              <a:t>Free downloads of British Council publications:</a:t>
            </a:r>
          </a:p>
        </p:txBody>
      </p:sp>
      <p:sp>
        <p:nvSpPr>
          <p:cNvPr id="3" name="Content Placeholder 2"/>
          <p:cNvSpPr>
            <a:spLocks noGrp="1"/>
          </p:cNvSpPr>
          <p:nvPr>
            <p:ph idx="1"/>
          </p:nvPr>
        </p:nvSpPr>
        <p:spPr>
          <a:xfrm>
            <a:off x="1991141" y="1734483"/>
            <a:ext cx="8451574" cy="5105262"/>
          </a:xfrm>
        </p:spPr>
        <p:txBody>
          <a:bodyPr>
            <a:normAutofit/>
          </a:bodyPr>
          <a:lstStyle/>
          <a:p>
            <a:pPr marL="0" indent="0">
              <a:buNone/>
            </a:pPr>
            <a:r>
              <a:rPr lang="en-GB" dirty="0"/>
              <a:t> </a:t>
            </a:r>
          </a:p>
          <a:p>
            <a:pPr marL="0" indent="0" algn="ctr">
              <a:buNone/>
            </a:pPr>
            <a:r>
              <a:rPr lang="en-GB" sz="3200" b="1" i="1" dirty="0">
                <a:latin typeface="Times New Roman" panose="02020603050405020304" pitchFamily="18" charset="0"/>
                <a:cs typeface="Times New Roman" panose="02020603050405020304" pitchFamily="18" charset="0"/>
              </a:rPr>
              <a:t>Creativity in the English Language Classroom</a:t>
            </a:r>
            <a:br>
              <a:rPr lang="en-GB" sz="3200" b="1" i="1" dirty="0">
                <a:latin typeface="Times New Roman" panose="02020603050405020304" pitchFamily="18" charset="0"/>
                <a:cs typeface="Times New Roman" panose="02020603050405020304" pitchFamily="18" charset="0"/>
              </a:rPr>
            </a:br>
            <a:r>
              <a:rPr lang="en-GB" sz="1800" i="1" dirty="0">
                <a:latin typeface="Times New Roman" panose="02020603050405020304" pitchFamily="18" charset="0"/>
                <a:cs typeface="Times New Roman" panose="02020603050405020304" pitchFamily="18" charset="0"/>
                <a:hlinkClick r:id="rId2"/>
              </a:rPr>
              <a:t>https://englishagenda.britishcouncil.org/sites/.../f004_elt_creativity_final_v2_web.pdf</a:t>
            </a:r>
            <a:r>
              <a:rPr lang="en-GB" sz="1800" i="1" dirty="0">
                <a:latin typeface="Times New Roman" panose="02020603050405020304" pitchFamily="18" charset="0"/>
                <a:cs typeface="Times New Roman" panose="02020603050405020304" pitchFamily="18" charset="0"/>
              </a:rPr>
              <a:t> </a:t>
            </a:r>
          </a:p>
          <a:p>
            <a:pPr marL="0" indent="0">
              <a:buNone/>
            </a:pPr>
            <a:endParaRPr lang="en-GB" sz="1800" i="1" dirty="0">
              <a:latin typeface="Times New Roman" panose="02020603050405020304" pitchFamily="18" charset="0"/>
              <a:cs typeface="Times New Roman" panose="02020603050405020304" pitchFamily="18" charset="0"/>
            </a:endParaRPr>
          </a:p>
          <a:p>
            <a:pPr marL="0" indent="0">
              <a:buNone/>
            </a:pPr>
            <a:endParaRPr lang="en-GB" sz="1800" i="1" dirty="0">
              <a:latin typeface="Times New Roman" panose="02020603050405020304" pitchFamily="18" charset="0"/>
              <a:cs typeface="Times New Roman" panose="02020603050405020304" pitchFamily="18" charset="0"/>
            </a:endParaRPr>
          </a:p>
          <a:p>
            <a:pPr marL="0" indent="0">
              <a:buNone/>
            </a:pPr>
            <a:endParaRPr lang="en-GB" sz="1800" i="1" dirty="0">
              <a:latin typeface="Times New Roman" panose="02020603050405020304" pitchFamily="18" charset="0"/>
              <a:cs typeface="Times New Roman" panose="02020603050405020304" pitchFamily="18" charset="0"/>
            </a:endParaRPr>
          </a:p>
          <a:p>
            <a:pPr marL="0" indent="0">
              <a:buNone/>
            </a:pPr>
            <a:endParaRPr lang="en-GB" sz="1800" i="1" dirty="0">
              <a:latin typeface="Times New Roman" panose="02020603050405020304" pitchFamily="18" charset="0"/>
              <a:cs typeface="Times New Roman" panose="02020603050405020304" pitchFamily="18" charset="0"/>
            </a:endParaRPr>
          </a:p>
          <a:p>
            <a:pPr marL="0" indent="0" algn="ctr">
              <a:buNone/>
            </a:pPr>
            <a:r>
              <a:rPr lang="en-GB" sz="3200" b="1" i="1" dirty="0">
                <a:latin typeface="Times New Roman" panose="02020603050405020304" pitchFamily="18" charset="0"/>
                <a:cs typeface="Times New Roman" panose="02020603050405020304" pitchFamily="18" charset="0"/>
              </a:rPr>
              <a:t>Integrating Global Issues in the </a:t>
            </a:r>
          </a:p>
          <a:p>
            <a:pPr marL="0" indent="0" algn="ctr">
              <a:buNone/>
            </a:pPr>
            <a:r>
              <a:rPr lang="en-GB" sz="3200" b="1" i="1" dirty="0">
                <a:latin typeface="Times New Roman" panose="02020603050405020304" pitchFamily="18" charset="0"/>
                <a:cs typeface="Times New Roman" panose="02020603050405020304" pitchFamily="18" charset="0"/>
              </a:rPr>
              <a:t>Creative English Language Classroom</a:t>
            </a:r>
            <a:endParaRPr lang="en-GB" sz="3200" i="1" dirty="0">
              <a:latin typeface="Times New Roman" panose="02020603050405020304" pitchFamily="18" charset="0"/>
              <a:cs typeface="Times New Roman" panose="02020603050405020304" pitchFamily="18" charset="0"/>
            </a:endParaRPr>
          </a:p>
          <a:p>
            <a:pPr marL="0" indent="0" algn="ctr">
              <a:buNone/>
            </a:pPr>
            <a:r>
              <a:rPr lang="en-GB" sz="3200" i="1" dirty="0">
                <a:latin typeface="Times New Roman" panose="02020603050405020304" pitchFamily="18" charset="0"/>
                <a:cs typeface="Times New Roman" panose="02020603050405020304" pitchFamily="18" charset="0"/>
              </a:rPr>
              <a:t> </a:t>
            </a:r>
            <a:r>
              <a:rPr lang="en-GB" sz="1800" i="1" dirty="0">
                <a:latin typeface="Times New Roman" panose="02020603050405020304" pitchFamily="18" charset="0"/>
                <a:cs typeface="Times New Roman" panose="02020603050405020304" pitchFamily="18" charset="0"/>
                <a:hlinkClick r:id="rId3"/>
              </a:rPr>
              <a:t>http://www.teachingenglish.org.uk/article/integrating-global-issues-creative-english-language-classroom</a:t>
            </a:r>
            <a:endParaRPr lang="en-GB" sz="1800" i="1" dirty="0">
              <a:latin typeface="Times New Roman" panose="02020603050405020304" pitchFamily="18" charset="0"/>
              <a:cs typeface="Times New Roman" panose="02020603050405020304" pitchFamily="18" charset="0"/>
            </a:endParaRPr>
          </a:p>
          <a:p>
            <a:pPr marL="0" indent="0">
              <a:buNone/>
            </a:pPr>
            <a:endParaRPr lang="en-GB" dirty="0"/>
          </a:p>
          <a:p>
            <a:pPr marL="0" indent="0">
              <a:buNone/>
            </a:pPr>
            <a:endParaRPr lang="en-GB" dirty="0"/>
          </a:p>
        </p:txBody>
      </p:sp>
      <p:pic>
        <p:nvPicPr>
          <p:cNvPr id="4" name="Imagem 3">
            <a:extLst>
              <a:ext uri="{FF2B5EF4-FFF2-40B4-BE49-F238E27FC236}">
                <a16:creationId xmlns="" xmlns:a16="http://schemas.microsoft.com/office/drawing/2014/main" id="{2DDF0ADD-0194-458A-ADEE-0FD87009AB2E}"/>
              </a:ext>
            </a:extLst>
          </p:cNvPr>
          <p:cNvPicPr>
            <a:picLocks noChangeAspect="1"/>
          </p:cNvPicPr>
          <p:nvPr/>
        </p:nvPicPr>
        <p:blipFill>
          <a:blip r:embed="rId4"/>
          <a:stretch>
            <a:fillRect/>
          </a:stretch>
        </p:blipFill>
        <p:spPr>
          <a:xfrm>
            <a:off x="236647" y="1577202"/>
            <a:ext cx="1754494" cy="2448024"/>
          </a:xfrm>
          <a:prstGeom prst="rect">
            <a:avLst/>
          </a:prstGeom>
        </p:spPr>
      </p:pic>
      <p:pic>
        <p:nvPicPr>
          <p:cNvPr id="5" name="Imagem 4">
            <a:extLst>
              <a:ext uri="{FF2B5EF4-FFF2-40B4-BE49-F238E27FC236}">
                <a16:creationId xmlns="" xmlns:a16="http://schemas.microsoft.com/office/drawing/2014/main" id="{86D983D3-3CF2-41DA-ABE3-633AA21F8EA6}"/>
              </a:ext>
            </a:extLst>
          </p:cNvPr>
          <p:cNvPicPr>
            <a:picLocks noChangeAspect="1"/>
          </p:cNvPicPr>
          <p:nvPr/>
        </p:nvPicPr>
        <p:blipFill>
          <a:blip r:embed="rId5"/>
          <a:stretch>
            <a:fillRect/>
          </a:stretch>
        </p:blipFill>
        <p:spPr>
          <a:xfrm>
            <a:off x="10295788" y="1956159"/>
            <a:ext cx="1659565" cy="1690109"/>
          </a:xfrm>
          <a:prstGeom prst="rect">
            <a:avLst/>
          </a:prstGeom>
        </p:spPr>
      </p:pic>
      <p:pic>
        <p:nvPicPr>
          <p:cNvPr id="6" name="Imagem 5">
            <a:extLst>
              <a:ext uri="{FF2B5EF4-FFF2-40B4-BE49-F238E27FC236}">
                <a16:creationId xmlns="" xmlns:a16="http://schemas.microsoft.com/office/drawing/2014/main" id="{23BAA24A-BAB4-4BEF-B486-F790634BEC44}"/>
              </a:ext>
            </a:extLst>
          </p:cNvPr>
          <p:cNvPicPr>
            <a:picLocks noChangeAspect="1"/>
          </p:cNvPicPr>
          <p:nvPr/>
        </p:nvPicPr>
        <p:blipFill rotWithShape="1">
          <a:blip r:embed="rId6"/>
          <a:srcRect r="3043"/>
          <a:stretch/>
        </p:blipFill>
        <p:spPr>
          <a:xfrm>
            <a:off x="236647" y="4207165"/>
            <a:ext cx="1754494" cy="2450641"/>
          </a:xfrm>
          <a:prstGeom prst="rect">
            <a:avLst/>
          </a:prstGeom>
        </p:spPr>
      </p:pic>
      <p:pic>
        <p:nvPicPr>
          <p:cNvPr id="7" name="Imagem 6">
            <a:extLst>
              <a:ext uri="{FF2B5EF4-FFF2-40B4-BE49-F238E27FC236}">
                <a16:creationId xmlns="" xmlns:a16="http://schemas.microsoft.com/office/drawing/2014/main" id="{F6BC96BE-5BA0-4BEA-811D-8B0DFCD24B7F}"/>
              </a:ext>
            </a:extLst>
          </p:cNvPr>
          <p:cNvPicPr>
            <a:picLocks noChangeAspect="1"/>
          </p:cNvPicPr>
          <p:nvPr/>
        </p:nvPicPr>
        <p:blipFill>
          <a:blip r:embed="rId7"/>
          <a:stretch>
            <a:fillRect/>
          </a:stretch>
        </p:blipFill>
        <p:spPr>
          <a:xfrm>
            <a:off x="10295788" y="4587430"/>
            <a:ext cx="1648378" cy="1690109"/>
          </a:xfrm>
          <a:prstGeom prst="rect">
            <a:avLst/>
          </a:prstGeom>
        </p:spPr>
      </p:pic>
    </p:spTree>
    <p:extLst>
      <p:ext uri="{BB962C8B-B14F-4D97-AF65-F5344CB8AC3E}">
        <p14:creationId xmlns:p14="http://schemas.microsoft.com/office/powerpoint/2010/main" val="1359084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9EBB0B6-210A-4396-8801-25FD9D57C823}"/>
              </a:ext>
            </a:extLst>
          </p:cNvPr>
          <p:cNvSpPr>
            <a:spLocks noGrp="1"/>
          </p:cNvSpPr>
          <p:nvPr>
            <p:ph type="title"/>
          </p:nvPr>
        </p:nvSpPr>
        <p:spPr>
          <a:xfrm>
            <a:off x="801783" y="291549"/>
            <a:ext cx="10588434" cy="1550414"/>
          </a:xfrm>
        </p:spPr>
        <p:txBody>
          <a:bodyPr anchor="b">
            <a:normAutofit/>
          </a:bodyPr>
          <a:lstStyle/>
          <a:p>
            <a:pPr algn="ctr"/>
            <a:r>
              <a:rPr lang="en-GB" b="1" i="1" dirty="0">
                <a:latin typeface="Times New Roman" panose="02020603050405020304" pitchFamily="18" charset="0"/>
                <a:cs typeface="Times New Roman" panose="02020603050405020304" pitchFamily="18" charset="0"/>
              </a:rPr>
              <a:t>The C Group</a:t>
            </a:r>
            <a:r>
              <a:rPr lang="en-GB" sz="3200" dirty="0">
                <a:latin typeface="Times New Roman" panose="02020603050405020304" pitchFamily="18" charset="0"/>
                <a:cs typeface="Times New Roman" panose="02020603050405020304" pitchFamily="18" charset="0"/>
              </a:rPr>
              <a:t/>
            </a:r>
            <a:br>
              <a:rPr lang="en-GB" sz="3200" dirty="0">
                <a:latin typeface="Times New Roman" panose="02020603050405020304" pitchFamily="18" charset="0"/>
                <a:cs typeface="Times New Roman" panose="02020603050405020304" pitchFamily="18" charset="0"/>
              </a:rPr>
            </a:br>
            <a:r>
              <a:rPr lang="en-GB" sz="3200" b="1" i="1" dirty="0">
                <a:latin typeface="Times New Roman" panose="02020603050405020304" pitchFamily="18" charset="0"/>
                <a:cs typeface="Times New Roman" panose="02020603050405020304" pitchFamily="18" charset="0"/>
              </a:rPr>
              <a:t>Creativity for change in Language Education</a:t>
            </a:r>
            <a:r>
              <a:rPr lang="en-GB" sz="2100" dirty="0"/>
              <a:t/>
            </a:r>
            <a:br>
              <a:rPr lang="en-GB" sz="2100" dirty="0"/>
            </a:br>
            <a:endParaRPr lang="en-GB" sz="2100" dirty="0"/>
          </a:p>
        </p:txBody>
      </p:sp>
      <p:pic>
        <p:nvPicPr>
          <p:cNvPr id="4" name="Imagem 3">
            <a:extLst>
              <a:ext uri="{FF2B5EF4-FFF2-40B4-BE49-F238E27FC236}">
                <a16:creationId xmlns="" xmlns:a16="http://schemas.microsoft.com/office/drawing/2014/main" id="{BD1A17A3-1207-4006-8643-F7FE95F03F3A}"/>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7101" y="2907720"/>
            <a:ext cx="2928114" cy="2928114"/>
          </a:xfrm>
          <a:prstGeom prst="rect">
            <a:avLst/>
          </a:prstGeom>
          <a:noFill/>
        </p:spPr>
      </p:pic>
      <p:sp>
        <p:nvSpPr>
          <p:cNvPr id="3" name="Espaço Reservado para Conteúdo 2">
            <a:extLst>
              <a:ext uri="{FF2B5EF4-FFF2-40B4-BE49-F238E27FC236}">
                <a16:creationId xmlns="" xmlns:a16="http://schemas.microsoft.com/office/drawing/2014/main" id="{F188F30F-1899-4599-AA59-8F342FFAB0B4}"/>
              </a:ext>
            </a:extLst>
          </p:cNvPr>
          <p:cNvSpPr>
            <a:spLocks noGrp="1"/>
          </p:cNvSpPr>
          <p:nvPr>
            <p:ph idx="1"/>
          </p:nvPr>
        </p:nvSpPr>
        <p:spPr>
          <a:xfrm>
            <a:off x="4955354" y="2682433"/>
            <a:ext cx="6282169" cy="3784622"/>
          </a:xfrm>
        </p:spPr>
        <p:txBody>
          <a:bodyPr>
            <a:normAutofit lnSpcReduction="10000"/>
          </a:bodyPr>
          <a:lstStyle/>
          <a:p>
            <a:pPr marL="0" indent="0" algn="just">
              <a:buNone/>
            </a:pPr>
            <a:r>
              <a:rPr lang="en-GB" sz="2400" dirty="0">
                <a:latin typeface="Times New Roman" panose="02020603050405020304" pitchFamily="18" charset="0"/>
                <a:cs typeface="Times New Roman" panose="02020603050405020304" pitchFamily="18" charset="0"/>
              </a:rPr>
              <a:t>The C Group is an independent and informal grouping of EFL professionals. It aims collaboratively to share information, promote reflection and inquiry, and encourage action through more creative and open teaching practices.</a:t>
            </a:r>
          </a:p>
          <a:p>
            <a:pPr marL="0" indent="0" algn="just">
              <a:buNone/>
            </a:pPr>
            <a:endParaRPr lang="en-GB" sz="2400" dirty="0">
              <a:latin typeface="Times New Roman" panose="02020603050405020304" pitchFamily="18" charset="0"/>
              <a:cs typeface="Times New Roman" panose="02020603050405020304" pitchFamily="18" charset="0"/>
            </a:endParaRPr>
          </a:p>
          <a:p>
            <a:pPr marL="0" indent="0" algn="ctr">
              <a:buNone/>
            </a:pPr>
            <a:r>
              <a:rPr lang="en-GB" sz="2400" i="1" dirty="0">
                <a:latin typeface="Times New Roman" panose="02020603050405020304" pitchFamily="18" charset="0"/>
                <a:cs typeface="Times New Roman" panose="02020603050405020304" pitchFamily="18" charset="0"/>
              </a:rPr>
              <a:t>More information and membership:</a:t>
            </a:r>
            <a:endParaRPr lang="en-GB" sz="2400" dirty="0">
              <a:latin typeface="Times New Roman" panose="02020603050405020304" pitchFamily="18" charset="0"/>
              <a:cs typeface="Times New Roman" panose="02020603050405020304" pitchFamily="18" charset="0"/>
            </a:endParaRPr>
          </a:p>
          <a:p>
            <a:pPr marL="0" indent="0" algn="ctr">
              <a:buNone/>
            </a:pPr>
            <a:r>
              <a:rPr lang="en-GB" sz="2400" u="sng" dirty="0">
                <a:latin typeface="Times New Roman" panose="02020603050405020304" pitchFamily="18" charset="0"/>
                <a:cs typeface="Times New Roman" panose="02020603050405020304" pitchFamily="18" charset="0"/>
                <a:hlinkClick r:id="rId3"/>
              </a:rPr>
              <a:t>http://thecreativitygroup.weebly.com</a:t>
            </a:r>
            <a:endParaRPr lang="en-GB" sz="2400" dirty="0">
              <a:latin typeface="Times New Roman" panose="02020603050405020304" pitchFamily="18" charset="0"/>
              <a:cs typeface="Times New Roman" panose="02020603050405020304" pitchFamily="18" charset="0"/>
            </a:endParaRPr>
          </a:p>
          <a:p>
            <a:pPr marL="0" indent="0" algn="ctr">
              <a:buNone/>
            </a:pPr>
            <a:r>
              <a:rPr lang="en-GB" sz="2400" u="sng" dirty="0">
                <a:latin typeface="Times New Roman" panose="02020603050405020304" pitchFamily="18" charset="0"/>
                <a:cs typeface="Times New Roman" panose="02020603050405020304" pitchFamily="18" charset="0"/>
                <a:hlinkClick r:id="rId4"/>
              </a:rPr>
              <a:t>creativity_group@yahoo.co.uk</a:t>
            </a:r>
            <a:endParaRPr lang="en-GB" sz="2400" dirty="0">
              <a:latin typeface="Times New Roman" panose="02020603050405020304" pitchFamily="18"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1229021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Haven’t we been here before?</a:t>
            </a:r>
          </a:p>
        </p:txBody>
      </p:sp>
      <p:sp>
        <p:nvSpPr>
          <p:cNvPr id="3" name="Content Placeholder 2"/>
          <p:cNvSpPr>
            <a:spLocks noGrp="1"/>
          </p:cNvSpPr>
          <p:nvPr>
            <p:ph idx="1"/>
          </p:nvPr>
        </p:nvSpPr>
        <p:spPr/>
        <p:txBody>
          <a:bodyPr>
            <a:normAutofit/>
          </a:bodyPr>
          <a:lstStyle/>
          <a:p>
            <a:pPr marL="0" indent="0">
              <a:buNone/>
            </a:pPr>
            <a:r>
              <a:rPr lang="en-GB" sz="3200" b="1" i="1" dirty="0">
                <a:latin typeface="Times New Roman" panose="02020603050405020304" pitchFamily="18" charset="0"/>
                <a:cs typeface="Times New Roman" panose="02020603050405020304" pitchFamily="18" charset="0"/>
              </a:rPr>
              <a:t>The debate about course-books has been going on for over 30 years.</a:t>
            </a:r>
          </a:p>
          <a:p>
            <a:pPr marL="0" indent="0">
              <a:buNone/>
            </a:pPr>
            <a:endParaRPr lang="en-GB" sz="3200" b="1" i="1" dirty="0">
              <a:latin typeface="Times New Roman" panose="02020603050405020304" pitchFamily="18" charset="0"/>
              <a:cs typeface="Times New Roman" panose="02020603050405020304" pitchFamily="18" charset="0"/>
            </a:endParaRPr>
          </a:p>
          <a:p>
            <a:pPr marL="0" indent="0">
              <a:buNone/>
            </a:pPr>
            <a:r>
              <a:rPr lang="en-GB" sz="3200" b="1" i="1" dirty="0">
                <a:latin typeface="Times New Roman" panose="02020603050405020304" pitchFamily="18" charset="0"/>
                <a:cs typeface="Times New Roman" panose="02020603050405020304" pitchFamily="18" charset="0"/>
              </a:rPr>
              <a:t>Dick </a:t>
            </a:r>
            <a:r>
              <a:rPr lang="en-GB" sz="3200" b="1" i="1" dirty="0" err="1">
                <a:latin typeface="Times New Roman" panose="02020603050405020304" pitchFamily="18" charset="0"/>
                <a:cs typeface="Times New Roman" panose="02020603050405020304" pitchFamily="18" charset="0"/>
              </a:rPr>
              <a:t>Allwright</a:t>
            </a:r>
            <a:r>
              <a:rPr lang="en-GB" sz="3200" b="1" i="1" dirty="0">
                <a:latin typeface="Times New Roman" panose="02020603050405020304" pitchFamily="18" charset="0"/>
                <a:cs typeface="Times New Roman" panose="02020603050405020304" pitchFamily="18" charset="0"/>
              </a:rPr>
              <a:t> (1981) What do we want teaching materials for?  ELTJ.  36(1)</a:t>
            </a:r>
          </a:p>
          <a:p>
            <a:pPr marL="0" indent="0">
              <a:buNone/>
            </a:pPr>
            <a:endParaRPr lang="en-GB" sz="3200" b="1" i="1" dirty="0">
              <a:latin typeface="Times New Roman" panose="02020603050405020304" pitchFamily="18" charset="0"/>
              <a:cs typeface="Times New Roman" panose="02020603050405020304" pitchFamily="18" charset="0"/>
            </a:endParaRPr>
          </a:p>
          <a:p>
            <a:pPr marL="0" indent="0">
              <a:buNone/>
            </a:pPr>
            <a:r>
              <a:rPr lang="en-GB" sz="3200" b="1" i="1" dirty="0">
                <a:latin typeface="Times New Roman" panose="02020603050405020304" pitchFamily="18" charset="0"/>
                <a:cs typeface="Times New Roman" panose="02020603050405020304" pitchFamily="18" charset="0"/>
              </a:rPr>
              <a:t>Robert O’Neill (1982) Why use textbooks?  ELTJ 36 (2)</a:t>
            </a:r>
          </a:p>
        </p:txBody>
      </p:sp>
    </p:spTree>
    <p:extLst>
      <p:ext uri="{BB962C8B-B14F-4D97-AF65-F5344CB8AC3E}">
        <p14:creationId xmlns:p14="http://schemas.microsoft.com/office/powerpoint/2010/main" val="899868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And guess what…37 years on…</a:t>
            </a: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sz="3200" b="1" i="1" dirty="0">
              <a:latin typeface="Times New Roman" panose="02020603050405020304" pitchFamily="18" charset="0"/>
              <a:cs typeface="Times New Roman" panose="02020603050405020304" pitchFamily="18" charset="0"/>
            </a:endParaRPr>
          </a:p>
          <a:p>
            <a:pPr marL="0" indent="0">
              <a:buNone/>
            </a:pPr>
            <a:r>
              <a:rPr lang="en-GB" sz="3200" b="1" i="1" dirty="0">
                <a:latin typeface="Times New Roman" panose="02020603050405020304" pitchFamily="18" charset="0"/>
                <a:cs typeface="Times New Roman" panose="02020603050405020304" pitchFamily="18" charset="0"/>
              </a:rPr>
              <a:t>David Dodgson. (2019)  6 Reasons for Using Textbooks (from a teacher who doesn’t usually like them)  MET, April 2019.</a:t>
            </a:r>
          </a:p>
          <a:p>
            <a:pPr marL="0" indent="0">
              <a:buNone/>
            </a:pPr>
            <a:endParaRPr lang="en-GB" sz="3200" b="1" i="1" dirty="0">
              <a:latin typeface="Times New Roman" panose="02020603050405020304" pitchFamily="18" charset="0"/>
              <a:cs typeface="Times New Roman" panose="02020603050405020304" pitchFamily="18" charset="0"/>
            </a:endParaRPr>
          </a:p>
          <a:p>
            <a:pPr marL="0" indent="0">
              <a:buNone/>
            </a:pPr>
            <a:r>
              <a:rPr lang="en-GB" sz="3200" b="1" i="1" dirty="0">
                <a:latin typeface="Times New Roman" panose="02020603050405020304" pitchFamily="18" charset="0"/>
                <a:cs typeface="Times New Roman" panose="02020603050405020304" pitchFamily="18" charset="0"/>
              </a:rPr>
              <a:t>Well, what do you know…?</a:t>
            </a:r>
          </a:p>
        </p:txBody>
      </p:sp>
    </p:spTree>
    <p:extLst>
      <p:ext uri="{BB962C8B-B14F-4D97-AF65-F5344CB8AC3E}">
        <p14:creationId xmlns:p14="http://schemas.microsoft.com/office/powerpoint/2010/main" val="969542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a:bodyPr>
          <a:lstStyle/>
          <a:p>
            <a:r>
              <a:rPr lang="en-GB" sz="3200" b="1" i="1" dirty="0">
                <a:latin typeface="Times New Roman" panose="02020603050405020304" pitchFamily="18" charset="0"/>
                <a:cs typeface="Times New Roman" panose="02020603050405020304" pitchFamily="18" charset="0"/>
              </a:rPr>
              <a:t>Hooray for textbooks! From Dodgson.</a:t>
            </a:r>
          </a:p>
        </p:txBody>
      </p:sp>
      <p:sp>
        <p:nvSpPr>
          <p:cNvPr id="3" name="Content Placeholder 2"/>
          <p:cNvSpPr>
            <a:spLocks noGrp="1"/>
          </p:cNvSpPr>
          <p:nvPr>
            <p:ph idx="1"/>
          </p:nvPr>
        </p:nvSpPr>
        <p:spPr>
          <a:xfrm>
            <a:off x="838200" y="2289452"/>
            <a:ext cx="10515600" cy="4351338"/>
          </a:xfrm>
        </p:spPr>
        <p:txBody>
          <a:bodyPr>
            <a:normAutofit/>
          </a:bodyPr>
          <a:lstStyle/>
          <a:p>
            <a:r>
              <a:rPr lang="en-GB" sz="3200" b="1" i="1" dirty="0">
                <a:latin typeface="Times New Roman" panose="02020603050405020304" pitchFamily="18" charset="0"/>
                <a:cs typeface="Times New Roman" panose="02020603050405020304" pitchFamily="18" charset="0"/>
              </a:rPr>
              <a:t>They provide structure /organisation (but top down</a:t>
            </a:r>
            <a:r>
              <a:rPr lang="en-GB" sz="3200" b="1" i="1" dirty="0" smtClean="0">
                <a:latin typeface="Times New Roman" panose="02020603050405020304" pitchFamily="18" charset="0"/>
                <a:cs typeface="Times New Roman" panose="02020603050405020304" pitchFamily="18" charset="0"/>
              </a:rPr>
              <a:t>) and security.</a:t>
            </a:r>
            <a:endParaRPr lang="en-GB" sz="3200" b="1" i="1" dirty="0">
              <a:latin typeface="Times New Roman" panose="02020603050405020304" pitchFamily="18" charset="0"/>
              <a:cs typeface="Times New Roman" panose="02020603050405020304" pitchFamily="18" charset="0"/>
            </a:endParaRPr>
          </a:p>
          <a:p>
            <a:r>
              <a:rPr lang="en-GB" sz="3200" b="1" i="1" dirty="0">
                <a:latin typeface="Times New Roman" panose="02020603050405020304" pitchFamily="18" charset="0"/>
                <a:cs typeface="Times New Roman" panose="02020603050405020304" pitchFamily="18" charset="0"/>
              </a:rPr>
              <a:t>They have plenty of optional extras. (??)</a:t>
            </a:r>
          </a:p>
          <a:p>
            <a:r>
              <a:rPr lang="en-GB" sz="3200" b="1" i="1" dirty="0">
                <a:latin typeface="Times New Roman" panose="02020603050405020304" pitchFamily="18" charset="0"/>
                <a:cs typeface="Times New Roman" panose="02020603050405020304" pitchFamily="18" charset="0"/>
              </a:rPr>
              <a:t>They save time  (at the expense of learning?)</a:t>
            </a:r>
          </a:p>
          <a:p>
            <a:r>
              <a:rPr lang="en-GB" sz="3200" b="1" i="1" dirty="0">
                <a:latin typeface="Times New Roman" panose="02020603050405020304" pitchFamily="18" charset="0"/>
                <a:cs typeface="Times New Roman" panose="02020603050405020304" pitchFamily="18" charset="0"/>
              </a:rPr>
              <a:t>They have engaging characters and stories. (??)</a:t>
            </a:r>
          </a:p>
          <a:p>
            <a:r>
              <a:rPr lang="en-GB" sz="3200" b="1" i="1" dirty="0">
                <a:latin typeface="Times New Roman" panose="02020603050405020304" pitchFamily="18" charset="0"/>
                <a:cs typeface="Times New Roman" panose="02020603050405020304" pitchFamily="18" charset="0"/>
              </a:rPr>
              <a:t>We can work round their limitations, </a:t>
            </a:r>
            <a:r>
              <a:rPr lang="en-GB" sz="3200" b="1" i="1" dirty="0" err="1">
                <a:latin typeface="Times New Roman" panose="02020603050405020304" pitchFamily="18" charset="0"/>
                <a:cs typeface="Times New Roman" panose="02020603050405020304" pitchFamily="18" charset="0"/>
              </a:rPr>
              <a:t>ie</a:t>
            </a:r>
            <a:r>
              <a:rPr lang="en-GB" sz="3200" b="1" i="1" dirty="0">
                <a:latin typeface="Times New Roman" panose="02020603050405020304" pitchFamily="18" charset="0"/>
                <a:cs typeface="Times New Roman" panose="02020603050405020304" pitchFamily="18" charset="0"/>
              </a:rPr>
              <a:t>. adapt them.</a:t>
            </a:r>
          </a:p>
        </p:txBody>
      </p:sp>
    </p:spTree>
    <p:extLst>
      <p:ext uri="{BB962C8B-B14F-4D97-AF65-F5344CB8AC3E}">
        <p14:creationId xmlns:p14="http://schemas.microsoft.com/office/powerpoint/2010/main" val="1922220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Two cheers for textbooks.  From O’Neill.</a:t>
            </a:r>
          </a:p>
        </p:txBody>
      </p:sp>
      <p:sp>
        <p:nvSpPr>
          <p:cNvPr id="3" name="Content Placeholder 2"/>
          <p:cNvSpPr>
            <a:spLocks noGrp="1"/>
          </p:cNvSpPr>
          <p:nvPr>
            <p:ph idx="1"/>
          </p:nvPr>
        </p:nvSpPr>
        <p:spPr/>
        <p:txBody>
          <a:bodyPr>
            <a:normAutofit/>
          </a:bodyPr>
          <a:lstStyle/>
          <a:p>
            <a:pPr marL="0" indent="0">
              <a:buNone/>
            </a:pPr>
            <a:r>
              <a:rPr lang="en-GB" sz="3200" b="1" i="1" dirty="0">
                <a:latin typeface="Times New Roman" panose="02020603050405020304" pitchFamily="18" charset="0"/>
                <a:cs typeface="Times New Roman" panose="02020603050405020304" pitchFamily="18" charset="0"/>
              </a:rPr>
              <a:t>Much more nuanced approach.</a:t>
            </a:r>
          </a:p>
          <a:p>
            <a:r>
              <a:rPr lang="en-GB" sz="3200" b="1" i="1" dirty="0">
                <a:latin typeface="Times New Roman" panose="02020603050405020304" pitchFamily="18" charset="0"/>
                <a:cs typeface="Times New Roman" panose="02020603050405020304" pitchFamily="18" charset="0"/>
              </a:rPr>
              <a:t>Materials can cater for a wide spectrum of learners – common core.</a:t>
            </a:r>
          </a:p>
          <a:p>
            <a:r>
              <a:rPr lang="en-GB" sz="3200" b="1" i="1" dirty="0">
                <a:latin typeface="Times New Roman" panose="02020603050405020304" pitchFamily="18" charset="0"/>
                <a:cs typeface="Times New Roman" panose="02020603050405020304" pitchFamily="18" charset="0"/>
              </a:rPr>
              <a:t>Enable </a:t>
            </a:r>
            <a:r>
              <a:rPr lang="en-GB" sz="3200" b="1" i="1" dirty="0" err="1">
                <a:latin typeface="Times New Roman" panose="02020603050405020304" pitchFamily="18" charset="0"/>
                <a:cs typeface="Times New Roman" panose="02020603050405020304" pitchFamily="18" charset="0"/>
              </a:rPr>
              <a:t>Ss</a:t>
            </a:r>
            <a:r>
              <a:rPr lang="en-GB" sz="3200" b="1" i="1" dirty="0">
                <a:latin typeface="Times New Roman" panose="02020603050405020304" pitchFamily="18" charset="0"/>
                <a:cs typeface="Times New Roman" panose="02020603050405020304" pitchFamily="18" charset="0"/>
              </a:rPr>
              <a:t> to look ahead, and back.</a:t>
            </a:r>
          </a:p>
          <a:p>
            <a:r>
              <a:rPr lang="en-GB" sz="3200" b="1" i="1" dirty="0">
                <a:latin typeface="Times New Roman" panose="02020603050405020304" pitchFamily="18" charset="0"/>
                <a:cs typeface="Times New Roman" panose="02020603050405020304" pitchFamily="18" charset="0"/>
              </a:rPr>
              <a:t>Professionally produced, hence saving time and cost. (But note publishers now call the shots, not writers: Zemach 2018)</a:t>
            </a:r>
          </a:p>
          <a:p>
            <a:r>
              <a:rPr lang="en-GB" sz="3200" b="1" i="1" dirty="0">
                <a:latin typeface="Times New Roman" panose="02020603050405020304" pitchFamily="18" charset="0"/>
                <a:cs typeface="Times New Roman" panose="02020603050405020304" pitchFamily="18" charset="0"/>
              </a:rPr>
              <a:t>Allow for adaptation and improvisation.</a:t>
            </a:r>
          </a:p>
          <a:p>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744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Down with textbooks!  Learning effects.</a:t>
            </a:r>
          </a:p>
        </p:txBody>
      </p:sp>
      <p:sp>
        <p:nvSpPr>
          <p:cNvPr id="3" name="Content Placeholder 2"/>
          <p:cNvSpPr>
            <a:spLocks noGrp="1"/>
          </p:cNvSpPr>
          <p:nvPr>
            <p:ph idx="1"/>
          </p:nvPr>
        </p:nvSpPr>
        <p:spPr>
          <a:xfrm>
            <a:off x="838200" y="2141537"/>
            <a:ext cx="10515600" cy="4351338"/>
          </a:xfrm>
        </p:spPr>
        <p:txBody>
          <a:bodyPr>
            <a:normAutofit/>
          </a:bodyPr>
          <a:lstStyle/>
          <a:p>
            <a:r>
              <a:rPr lang="en-GB" sz="3200" b="1" i="1" dirty="0">
                <a:latin typeface="Times New Roman" panose="02020603050405020304" pitchFamily="18" charset="0"/>
                <a:cs typeface="Times New Roman" panose="02020603050405020304" pitchFamily="18" charset="0"/>
              </a:rPr>
              <a:t>Linear  (learning is </a:t>
            </a:r>
            <a:r>
              <a:rPr lang="en-GB" sz="3200" b="1" i="1" dirty="0" smtClean="0">
                <a:latin typeface="Times New Roman" panose="02020603050405020304" pitchFamily="18" charset="0"/>
                <a:cs typeface="Times New Roman" panose="02020603050405020304" pitchFamily="18" charset="0"/>
              </a:rPr>
              <a:t>not linear)</a:t>
            </a:r>
            <a:endParaRPr lang="en-GB" sz="3200" b="1" i="1" dirty="0">
              <a:latin typeface="Times New Roman" panose="02020603050405020304" pitchFamily="18" charset="0"/>
              <a:cs typeface="Times New Roman" panose="02020603050405020304" pitchFamily="18" charset="0"/>
            </a:endParaRPr>
          </a:p>
          <a:p>
            <a:r>
              <a:rPr lang="en-GB" sz="3200" b="1" i="1" dirty="0">
                <a:latin typeface="Times New Roman" panose="02020603050405020304" pitchFamily="18" charset="0"/>
                <a:cs typeface="Times New Roman" panose="02020603050405020304" pitchFamily="18" charset="0"/>
              </a:rPr>
              <a:t>Constraining – content, types of activity, inflexible order, pace/time constraints, etc.</a:t>
            </a:r>
          </a:p>
          <a:p>
            <a:r>
              <a:rPr lang="en-GB" sz="3200" b="1" i="1" dirty="0">
                <a:latin typeface="Times New Roman" panose="02020603050405020304" pitchFamily="18" charset="0"/>
                <a:cs typeface="Times New Roman" panose="02020603050405020304" pitchFamily="18" charset="0"/>
              </a:rPr>
              <a:t>One size fits all – rarely, if ever, cater to mixed ability</a:t>
            </a:r>
          </a:p>
          <a:p>
            <a:r>
              <a:rPr lang="en-GB" sz="3200" b="1" i="1" dirty="0">
                <a:latin typeface="Times New Roman" panose="02020603050405020304" pitchFamily="18" charset="0"/>
                <a:cs typeface="Times New Roman" panose="02020603050405020304" pitchFamily="18" charset="0"/>
              </a:rPr>
              <a:t>Discourage using the spontaneous ‘teachable moment’</a:t>
            </a:r>
          </a:p>
          <a:p>
            <a:r>
              <a:rPr lang="en-GB" sz="3200" b="1" i="1" dirty="0">
                <a:latin typeface="Times New Roman" panose="02020603050405020304" pitchFamily="18" charset="0"/>
                <a:cs typeface="Times New Roman" panose="02020603050405020304" pitchFamily="18" charset="0"/>
              </a:rPr>
              <a:t>Can become boring/ de-motivating</a:t>
            </a:r>
          </a:p>
        </p:txBody>
      </p:sp>
    </p:spTree>
    <p:extLst>
      <p:ext uri="{BB962C8B-B14F-4D97-AF65-F5344CB8AC3E}">
        <p14:creationId xmlns:p14="http://schemas.microsoft.com/office/powerpoint/2010/main" val="1179716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Down with textbooks! Effects on teachers</a:t>
            </a:r>
          </a:p>
        </p:txBody>
      </p:sp>
      <p:sp>
        <p:nvSpPr>
          <p:cNvPr id="3" name="Content Placeholder 2"/>
          <p:cNvSpPr>
            <a:spLocks noGrp="1"/>
          </p:cNvSpPr>
          <p:nvPr>
            <p:ph idx="1"/>
          </p:nvPr>
        </p:nvSpPr>
        <p:spPr>
          <a:xfrm>
            <a:off x="838200" y="2141537"/>
            <a:ext cx="10515600" cy="4351338"/>
          </a:xfrm>
        </p:spPr>
        <p:txBody>
          <a:bodyPr>
            <a:normAutofit/>
          </a:bodyPr>
          <a:lstStyle/>
          <a:p>
            <a:r>
              <a:rPr lang="en-GB" sz="3200" b="1" i="1" dirty="0">
                <a:latin typeface="Times New Roman" panose="02020603050405020304" pitchFamily="18" charset="0"/>
                <a:cs typeface="Times New Roman" panose="02020603050405020304" pitchFamily="18" charset="0"/>
              </a:rPr>
              <a:t>They pre-empt teacher’s power to decide content, activities, order and pace.</a:t>
            </a:r>
          </a:p>
          <a:p>
            <a:r>
              <a:rPr lang="en-GB" sz="3200" b="1" i="1" dirty="0">
                <a:latin typeface="Times New Roman" panose="02020603050405020304" pitchFamily="18" charset="0"/>
                <a:cs typeface="Times New Roman" panose="02020603050405020304" pitchFamily="18" charset="0"/>
              </a:rPr>
              <a:t>Over time surrendering this power can become habitual.</a:t>
            </a:r>
          </a:p>
          <a:p>
            <a:pPr marL="0" indent="0">
              <a:buNone/>
            </a:pPr>
            <a:r>
              <a:rPr lang="en-GB" sz="3200" b="1" i="1" dirty="0">
                <a:latin typeface="Times New Roman" panose="02020603050405020304" pitchFamily="18" charset="0"/>
                <a:cs typeface="Times New Roman" panose="02020603050405020304" pitchFamily="18" charset="0"/>
              </a:rPr>
              <a:t>‘The claims of habit are too weak to be felt until they are too strong to be broken.’ (Samuel Johnson)</a:t>
            </a:r>
          </a:p>
          <a:p>
            <a:r>
              <a:rPr lang="en-GB" sz="3200" b="1" i="1" dirty="0">
                <a:latin typeface="Times New Roman" panose="02020603050405020304" pitchFamily="18" charset="0"/>
                <a:cs typeface="Times New Roman" panose="02020603050405020304" pitchFamily="18" charset="0"/>
              </a:rPr>
              <a:t>This undermines a teacher’s development by teaching them ‘learned helplessness’.</a:t>
            </a:r>
          </a:p>
          <a:p>
            <a:endParaRPr lang="en-GB" sz="32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2862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smtClean="0">
                <a:latin typeface="Times New Roman" panose="02020603050405020304" pitchFamily="18" charset="0"/>
                <a:cs typeface="Times New Roman" panose="02020603050405020304" pitchFamily="18" charset="0"/>
              </a:rPr>
              <a:t>Cui Bono?  Who gets the benefit?</a:t>
            </a:r>
            <a:endParaRPr lang="en-GB" sz="3200" b="1" i="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GB" sz="3200" b="1" i="1" dirty="0" smtClean="0">
                <a:latin typeface="Times New Roman" panose="02020603050405020304" pitchFamily="18" charset="0"/>
                <a:cs typeface="Times New Roman" panose="02020603050405020304" pitchFamily="18" charset="0"/>
              </a:rPr>
              <a:t>In what sense do materials use teachers?</a:t>
            </a:r>
          </a:p>
          <a:p>
            <a:r>
              <a:rPr lang="en-GB" sz="3200" b="1" i="1" dirty="0">
                <a:latin typeface="Times New Roman" panose="02020603050405020304" pitchFamily="18" charset="0"/>
                <a:cs typeface="Times New Roman" panose="02020603050405020304" pitchFamily="18" charset="0"/>
              </a:rPr>
              <a:t>t</a:t>
            </a:r>
            <a:r>
              <a:rPr lang="en-GB" sz="3200" b="1" i="1" dirty="0" smtClean="0">
                <a:latin typeface="Times New Roman" panose="02020603050405020304" pitchFamily="18" charset="0"/>
                <a:cs typeface="Times New Roman" panose="02020603050405020304" pitchFamily="18" charset="0"/>
              </a:rPr>
              <a:t>o make money</a:t>
            </a:r>
          </a:p>
          <a:p>
            <a:r>
              <a:rPr lang="en-GB" sz="3200" b="1" i="1" dirty="0">
                <a:latin typeface="Times New Roman" panose="02020603050405020304" pitchFamily="18" charset="0"/>
                <a:cs typeface="Times New Roman" panose="02020603050405020304" pitchFamily="18" charset="0"/>
              </a:rPr>
              <a:t>t</a:t>
            </a:r>
            <a:r>
              <a:rPr lang="en-GB" sz="3200" b="1" i="1" dirty="0" smtClean="0">
                <a:latin typeface="Times New Roman" panose="02020603050405020304" pitchFamily="18" charset="0"/>
                <a:cs typeface="Times New Roman" panose="02020603050405020304" pitchFamily="18" charset="0"/>
              </a:rPr>
              <a:t>o create dependency by removing uncertainty</a:t>
            </a:r>
          </a:p>
          <a:p>
            <a:r>
              <a:rPr lang="en-GB" sz="3200" b="1" i="1" dirty="0">
                <a:latin typeface="Times New Roman" panose="02020603050405020304" pitchFamily="18" charset="0"/>
                <a:cs typeface="Times New Roman" panose="02020603050405020304" pitchFamily="18" charset="0"/>
              </a:rPr>
              <a:t>t</a:t>
            </a:r>
            <a:r>
              <a:rPr lang="en-GB" sz="3200" b="1" i="1" dirty="0" smtClean="0">
                <a:latin typeface="Times New Roman" panose="02020603050405020304" pitchFamily="18" charset="0"/>
                <a:cs typeface="Times New Roman" panose="02020603050405020304" pitchFamily="18" charset="0"/>
              </a:rPr>
              <a:t>o shape their thinking</a:t>
            </a:r>
          </a:p>
          <a:p>
            <a:endParaRPr lang="en-GB" sz="3200" b="1" i="1" dirty="0" smtClean="0">
              <a:latin typeface="Times New Roman" panose="02020603050405020304" pitchFamily="18" charset="0"/>
              <a:cs typeface="Times New Roman" panose="02020603050405020304" pitchFamily="18" charset="0"/>
            </a:endParaRPr>
          </a:p>
          <a:p>
            <a:pPr marL="0" indent="0">
              <a:buNone/>
            </a:pPr>
            <a:r>
              <a:rPr lang="en-GB" sz="3200" b="1" i="1" dirty="0" smtClean="0">
                <a:latin typeface="Times New Roman" panose="02020603050405020304" pitchFamily="18" charset="0"/>
                <a:cs typeface="Times New Roman" panose="02020603050405020304" pitchFamily="18" charset="0"/>
              </a:rPr>
              <a:t>Likely that </a:t>
            </a:r>
            <a:r>
              <a:rPr lang="en-GB" sz="3200" b="1" i="1" dirty="0" err="1" smtClean="0">
                <a:latin typeface="Times New Roman" panose="02020603050405020304" pitchFamily="18" charset="0"/>
                <a:cs typeface="Times New Roman" panose="02020603050405020304" pitchFamily="18" charset="0"/>
              </a:rPr>
              <a:t>Ts</a:t>
            </a:r>
            <a:r>
              <a:rPr lang="en-GB" sz="3200" b="1" i="1" dirty="0" smtClean="0">
                <a:latin typeface="Times New Roman" panose="02020603050405020304" pitchFamily="18" charset="0"/>
                <a:cs typeface="Times New Roman" panose="02020603050405020304" pitchFamily="18" charset="0"/>
              </a:rPr>
              <a:t> fit learners to materials rather than fit materials to learners ?</a:t>
            </a:r>
          </a:p>
        </p:txBody>
      </p:sp>
    </p:spTree>
    <p:extLst>
      <p:ext uri="{BB962C8B-B14F-4D97-AF65-F5344CB8AC3E}">
        <p14:creationId xmlns:p14="http://schemas.microsoft.com/office/powerpoint/2010/main" val="1792981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i="1" dirty="0">
                <a:latin typeface="Times New Roman" panose="02020603050405020304" pitchFamily="18" charset="0"/>
                <a:cs typeface="Times New Roman" panose="02020603050405020304" pitchFamily="18" charset="0"/>
              </a:rPr>
              <a:t>So who’s right?</a:t>
            </a:r>
          </a:p>
        </p:txBody>
      </p:sp>
      <p:sp>
        <p:nvSpPr>
          <p:cNvPr id="3" name="Content Placeholder 2"/>
          <p:cNvSpPr>
            <a:spLocks noGrp="1"/>
          </p:cNvSpPr>
          <p:nvPr>
            <p:ph idx="1"/>
          </p:nvPr>
        </p:nvSpPr>
        <p:spPr>
          <a:xfrm>
            <a:off x="838200" y="2141537"/>
            <a:ext cx="10515600" cy="4351338"/>
          </a:xfrm>
        </p:spPr>
        <p:txBody>
          <a:bodyPr>
            <a:normAutofit/>
          </a:bodyPr>
          <a:lstStyle/>
          <a:p>
            <a:r>
              <a:rPr lang="en-GB" sz="3200" b="1" i="1" dirty="0">
                <a:latin typeface="Times New Roman" panose="02020603050405020304" pitchFamily="18" charset="0"/>
                <a:cs typeface="Times New Roman" panose="02020603050405020304" pitchFamily="18" charset="0"/>
              </a:rPr>
              <a:t>It all depends… on the context and all that… </a:t>
            </a:r>
          </a:p>
          <a:p>
            <a:r>
              <a:rPr lang="en-GB" sz="3200" b="1" i="1" dirty="0">
                <a:latin typeface="Times New Roman" panose="02020603050405020304" pitchFamily="18" charset="0"/>
                <a:cs typeface="Times New Roman" panose="02020603050405020304" pitchFamily="18" charset="0"/>
              </a:rPr>
              <a:t>which can range from total freedom to decide by the teacher - to total enslavement to prescribed materials.</a:t>
            </a:r>
          </a:p>
          <a:p>
            <a:r>
              <a:rPr lang="en-GB" sz="3200" b="1" i="1" dirty="0">
                <a:latin typeface="Times New Roman" panose="02020603050405020304" pitchFamily="18" charset="0"/>
                <a:cs typeface="Times New Roman" panose="02020603050405020304" pitchFamily="18" charset="0"/>
              </a:rPr>
              <a:t>But, even in the most prescriptive contexts, there is usually some wriggle room.</a:t>
            </a:r>
          </a:p>
          <a:p>
            <a:r>
              <a:rPr lang="en-GB" sz="3200" b="1" i="1" dirty="0">
                <a:latin typeface="Times New Roman" panose="02020603050405020304" pitchFamily="18" charset="0"/>
                <a:cs typeface="Times New Roman" panose="02020603050405020304" pitchFamily="18" charset="0"/>
              </a:rPr>
              <a:t>And remember, small changes can have big results. (</a:t>
            </a:r>
            <a:r>
              <a:rPr lang="en-GB" sz="3200" b="1" i="1" dirty="0" err="1">
                <a:latin typeface="Times New Roman" panose="02020603050405020304" pitchFamily="18" charset="0"/>
                <a:cs typeface="Times New Roman" panose="02020603050405020304" pitchFamily="18" charset="0"/>
              </a:rPr>
              <a:t>Fanselow</a:t>
            </a:r>
            <a:r>
              <a:rPr lang="en-GB" sz="3200" b="1" i="1" dirty="0">
                <a:latin typeface="Times New Roman" panose="02020603050405020304" pitchFamily="18" charset="0"/>
                <a:cs typeface="Times New Roman" panose="02020603050405020304" pitchFamily="18" charset="0"/>
              </a:rPr>
              <a:t>, 2018)</a:t>
            </a:r>
          </a:p>
        </p:txBody>
      </p:sp>
    </p:spTree>
    <p:extLst>
      <p:ext uri="{BB962C8B-B14F-4D97-AF65-F5344CB8AC3E}">
        <p14:creationId xmlns:p14="http://schemas.microsoft.com/office/powerpoint/2010/main" val="2069515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1341</TotalTime>
  <Words>860</Words>
  <Application>Microsoft Office PowerPoint</Application>
  <PresentationFormat>Widescreen</PresentationFormat>
  <Paragraphs>116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MATSDA Liverpool 2019</vt:lpstr>
      <vt:lpstr>Haven’t we been here before?</vt:lpstr>
      <vt:lpstr>And guess what…37 years on…</vt:lpstr>
      <vt:lpstr>Hooray for textbooks! From Dodgson.</vt:lpstr>
      <vt:lpstr>Two cheers for textbooks.  From O’Neill.</vt:lpstr>
      <vt:lpstr>Down with textbooks!  Learning effects.</vt:lpstr>
      <vt:lpstr>Down with textbooks! Effects on teachers</vt:lpstr>
      <vt:lpstr>Cui Bono?  Who gets the benefit?</vt:lpstr>
      <vt:lpstr>So who’s right?</vt:lpstr>
      <vt:lpstr>Options to make course-books tolerable (apart from burning them)</vt:lpstr>
      <vt:lpstr>Course-books and the wider educational perspective</vt:lpstr>
      <vt:lpstr>Curing deficiency                     Releasing ability     </vt:lpstr>
      <vt:lpstr>Materials as jigsaw puzzle or as musical score?</vt:lpstr>
      <vt:lpstr>O’Neill’s balanced view.</vt:lpstr>
      <vt:lpstr>Yves Chalon, founder of CRAPEL, Nancy, in Riley 1985.</vt:lpstr>
      <vt:lpstr>Thank you</vt:lpstr>
      <vt:lpstr>Free downloads of British Council publications:</vt:lpstr>
      <vt:lpstr>The C Group Creativity for change in Language Education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MATSDA Liverpool 2019</dc:title>
  <dc:creator>PCUser</dc:creator>
  <cp:lastModifiedBy>PCUser</cp:lastModifiedBy>
  <cp:revision>31</cp:revision>
  <cp:lastPrinted>2019-05-25T07:16:57Z</cp:lastPrinted>
  <dcterms:created xsi:type="dcterms:W3CDTF">2019-04-18T10:49:08Z</dcterms:created>
  <dcterms:modified xsi:type="dcterms:W3CDTF">2019-06-12T07:58:59Z</dcterms:modified>
</cp:coreProperties>
</file>