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93" r:id="rId2"/>
    <p:sldMasterId id="2147483706" r:id="rId3"/>
    <p:sldMasterId id="2147483679" r:id="rId4"/>
    <p:sldMasterId id="2147483687" r:id="rId5"/>
    <p:sldMasterId id="2147483690" r:id="rId6"/>
    <p:sldMasterId id="2147483728" r:id="rId7"/>
  </p:sldMasterIdLst>
  <p:notesMasterIdLst>
    <p:notesMasterId r:id="rId27"/>
  </p:notesMasterIdLst>
  <p:handoutMasterIdLst>
    <p:handoutMasterId r:id="rId28"/>
  </p:handoutMasterIdLst>
  <p:sldIdLst>
    <p:sldId id="256" r:id="rId8"/>
    <p:sldId id="258" r:id="rId9"/>
    <p:sldId id="259" r:id="rId10"/>
    <p:sldId id="263" r:id="rId11"/>
    <p:sldId id="268" r:id="rId12"/>
    <p:sldId id="269" r:id="rId13"/>
    <p:sldId id="271" r:id="rId14"/>
    <p:sldId id="270" r:id="rId15"/>
    <p:sldId id="275" r:id="rId16"/>
    <p:sldId id="276" r:id="rId17"/>
    <p:sldId id="277" r:id="rId18"/>
    <p:sldId id="278" r:id="rId19"/>
    <p:sldId id="280" r:id="rId20"/>
    <p:sldId id="281" r:id="rId21"/>
    <p:sldId id="282" r:id="rId22"/>
    <p:sldId id="283" r:id="rId23"/>
    <p:sldId id="272" r:id="rId24"/>
    <p:sldId id="274" r:id="rId25"/>
    <p:sldId id="257" r:id="rId26"/>
  </p:sldIdLst>
  <p:sldSz cx="12192000" cy="6858000"/>
  <p:notesSz cx="6797675" cy="9926638"/>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F96D14-5538-4617-90A9-C6AC54D76C85}">
          <p14:sldIdLst>
            <p14:sldId id="256"/>
            <p14:sldId id="258"/>
            <p14:sldId id="259"/>
          </p14:sldIdLst>
        </p14:section>
        <p14:section name="Interactive tools" id="{3BA7EE8B-7AAF-48E2-BD07-7F588D41CD78}">
          <p14:sldIdLst>
            <p14:sldId id="263"/>
            <p14:sldId id="268"/>
            <p14:sldId id="269"/>
            <p14:sldId id="271"/>
            <p14:sldId id="270"/>
          </p14:sldIdLst>
        </p14:section>
        <p14:section name="Accessibility" id="{5EED41BD-378B-471C-812F-B6B3B5638DA3}">
          <p14:sldIdLst>
            <p14:sldId id="275"/>
            <p14:sldId id="276"/>
            <p14:sldId id="277"/>
            <p14:sldId id="278"/>
            <p14:sldId id="280"/>
            <p14:sldId id="281"/>
            <p14:sldId id="282"/>
            <p14:sldId id="283"/>
          </p14:sldIdLst>
        </p14:section>
        <p14:section name="Wrap Up" id="{90FEE840-9B06-45D2-9A05-88C56891869F}">
          <p14:sldIdLst>
            <p14:sldId id="272"/>
            <p14:sldId id="274"/>
            <p14:sldId id="2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E0"/>
    <a:srgbClr val="FCFDF1"/>
    <a:srgbClr val="72C3EE"/>
    <a:srgbClr val="1EB75C"/>
    <a:srgbClr val="FF7C00"/>
    <a:srgbClr val="C692F6"/>
    <a:srgbClr val="FBFF90"/>
    <a:srgbClr val="45509F"/>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50116" autoAdjust="0"/>
  </p:normalViewPr>
  <p:slideViewPr>
    <p:cSldViewPr snapToGrid="0">
      <p:cViewPr varScale="1">
        <p:scale>
          <a:sx n="54" d="100"/>
          <a:sy n="54" d="100"/>
        </p:scale>
        <p:origin x="2592"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DA568-E287-4890-851C-959FADE20048}" type="doc">
      <dgm:prSet loTypeId="urn:microsoft.com/office/officeart/2005/8/layout/process3" loCatId="process" qsTypeId="urn:microsoft.com/office/officeart/2005/8/quickstyle/simple1" qsCatId="simple" csTypeId="urn:microsoft.com/office/officeart/2005/8/colors/accent5_2" csCatId="accent5" phldr="1"/>
      <dgm:spPr/>
    </dgm:pt>
    <dgm:pt modelId="{B9FC36DD-5E16-4175-A156-135E5CB6AE5B}">
      <dgm:prSet phldrT="[Text]" custT="1"/>
      <dgm:spPr>
        <a:solidFill>
          <a:schemeClr val="tx1"/>
        </a:solidFill>
      </dgm:spPr>
      <dgm:t>
        <a:bodyPr lIns="36000" tIns="36000" rIns="36000" bIns="36000"/>
        <a:lstStyle/>
        <a:p>
          <a:r>
            <a:rPr lang="en-US" sz="2400" dirty="0" smtClean="0"/>
            <a:t>Sept 2018</a:t>
          </a:r>
          <a:endParaRPr lang="en-US" sz="2400" dirty="0"/>
        </a:p>
      </dgm:t>
    </dgm:pt>
    <dgm:pt modelId="{E296C048-6E63-4E74-86BF-AFCE5827DFBE}" type="parTrans" cxnId="{782E2A99-00B8-474C-9B7B-7CE60063EAEA}">
      <dgm:prSet/>
      <dgm:spPr/>
      <dgm:t>
        <a:bodyPr/>
        <a:lstStyle/>
        <a:p>
          <a:endParaRPr lang="en-US"/>
        </a:p>
      </dgm:t>
    </dgm:pt>
    <dgm:pt modelId="{471A0FBA-587D-432C-A3EE-8456C672986E}" type="sibTrans" cxnId="{782E2A99-00B8-474C-9B7B-7CE60063EAEA}">
      <dgm:prSet/>
      <dgm:spPr>
        <a:solidFill>
          <a:schemeClr val="tx1"/>
        </a:solidFill>
      </dgm:spPr>
      <dgm:t>
        <a:bodyPr/>
        <a:lstStyle/>
        <a:p>
          <a:endParaRPr lang="en-US"/>
        </a:p>
      </dgm:t>
    </dgm:pt>
    <dgm:pt modelId="{B22671B1-C218-4732-B311-6292A606A674}">
      <dgm:prSet phldrT="[Text]" custT="1"/>
      <dgm:spPr>
        <a:solidFill>
          <a:schemeClr val="tx1"/>
        </a:solidFill>
      </dgm:spPr>
      <dgm:t>
        <a:bodyPr lIns="36000" tIns="36000" rIns="36000" bIns="36000"/>
        <a:lstStyle/>
        <a:p>
          <a:r>
            <a:rPr lang="en-US" sz="2400" dirty="0" smtClean="0"/>
            <a:t>Sept 2019</a:t>
          </a:r>
          <a:endParaRPr lang="en-US" sz="2400" dirty="0"/>
        </a:p>
      </dgm:t>
    </dgm:pt>
    <dgm:pt modelId="{9EF03514-380E-45AB-AA29-6D26B4499FED}" type="parTrans" cxnId="{232B3FC3-8727-4F43-BC6D-FF17102D15A2}">
      <dgm:prSet/>
      <dgm:spPr/>
      <dgm:t>
        <a:bodyPr/>
        <a:lstStyle/>
        <a:p>
          <a:endParaRPr lang="en-US"/>
        </a:p>
      </dgm:t>
    </dgm:pt>
    <dgm:pt modelId="{A62346D9-ED67-48F1-B3A3-8ED164921E24}" type="sibTrans" cxnId="{232B3FC3-8727-4F43-BC6D-FF17102D15A2}">
      <dgm:prSet/>
      <dgm:spPr>
        <a:solidFill>
          <a:schemeClr val="tx1"/>
        </a:solidFill>
      </dgm:spPr>
      <dgm:t>
        <a:bodyPr/>
        <a:lstStyle/>
        <a:p>
          <a:endParaRPr lang="en-US"/>
        </a:p>
      </dgm:t>
    </dgm:pt>
    <dgm:pt modelId="{2654D250-7D43-4FA0-8ED7-504EC0E1A0BA}">
      <dgm:prSet phldrT="[Text]" custT="1"/>
      <dgm:spPr>
        <a:solidFill>
          <a:schemeClr val="tx1"/>
        </a:solidFill>
      </dgm:spPr>
      <dgm:t>
        <a:bodyPr lIns="36000" tIns="36000" rIns="36000" bIns="36000"/>
        <a:lstStyle/>
        <a:p>
          <a:r>
            <a:rPr lang="en-US" sz="2400" dirty="0" smtClean="0"/>
            <a:t>Sept 2021</a:t>
          </a:r>
          <a:endParaRPr lang="en-US" sz="2400" dirty="0"/>
        </a:p>
      </dgm:t>
    </dgm:pt>
    <dgm:pt modelId="{8E2F69E9-D453-490B-9E53-FBC6C30E715E}" type="parTrans" cxnId="{1F2D53EC-5504-42D2-B8D7-1E03034C5F3E}">
      <dgm:prSet/>
      <dgm:spPr/>
      <dgm:t>
        <a:bodyPr/>
        <a:lstStyle/>
        <a:p>
          <a:endParaRPr lang="en-US"/>
        </a:p>
      </dgm:t>
    </dgm:pt>
    <dgm:pt modelId="{9F21DD72-376C-4798-A65B-0636A47B7024}" type="sibTrans" cxnId="{1F2D53EC-5504-42D2-B8D7-1E03034C5F3E}">
      <dgm:prSet/>
      <dgm:spPr/>
      <dgm:t>
        <a:bodyPr/>
        <a:lstStyle/>
        <a:p>
          <a:endParaRPr lang="en-US"/>
        </a:p>
      </dgm:t>
    </dgm:pt>
    <dgm:pt modelId="{FFDC602E-B3FF-4D03-9AE0-51245E9FD33E}">
      <dgm:prSet custT="1"/>
      <dgm:spPr>
        <a:solidFill>
          <a:schemeClr val="tx1"/>
        </a:solidFill>
      </dgm:spPr>
      <dgm:t>
        <a:bodyPr lIns="36000" tIns="36000" rIns="36000" bIns="36000"/>
        <a:lstStyle/>
        <a:p>
          <a:r>
            <a:rPr lang="en-US" sz="2400" dirty="0" smtClean="0"/>
            <a:t>Sept 2020</a:t>
          </a:r>
          <a:endParaRPr lang="en-US" sz="2400" dirty="0"/>
        </a:p>
      </dgm:t>
    </dgm:pt>
    <dgm:pt modelId="{101AA605-50F7-42C4-ADC2-901DE7A3676E}" type="parTrans" cxnId="{3081A262-0CA4-4987-9F65-1EA4661BA174}">
      <dgm:prSet/>
      <dgm:spPr/>
      <dgm:t>
        <a:bodyPr/>
        <a:lstStyle/>
        <a:p>
          <a:endParaRPr lang="en-US"/>
        </a:p>
      </dgm:t>
    </dgm:pt>
    <dgm:pt modelId="{ECED5A6F-B0E3-4E5A-BEAE-3319DA31BC53}" type="sibTrans" cxnId="{3081A262-0CA4-4987-9F65-1EA4661BA174}">
      <dgm:prSet/>
      <dgm:spPr>
        <a:solidFill>
          <a:schemeClr val="tx1"/>
        </a:solidFill>
      </dgm:spPr>
      <dgm:t>
        <a:bodyPr/>
        <a:lstStyle/>
        <a:p>
          <a:endParaRPr lang="en-US"/>
        </a:p>
      </dgm:t>
    </dgm:pt>
    <dgm:pt modelId="{031611E3-501A-4672-97B7-5C7E732BE13B}">
      <dgm:prSet custT="1"/>
      <dgm:spPr/>
      <dgm:t>
        <a:bodyPr lIns="36000" tIns="36000" rIns="36000" bIns="36000"/>
        <a:lstStyle/>
        <a:p>
          <a:r>
            <a:rPr lang="en-US" sz="2400" dirty="0" smtClean="0"/>
            <a:t>New content (with some exceptions)  must be accessible</a:t>
          </a:r>
          <a:endParaRPr lang="en-US" sz="2400" dirty="0"/>
        </a:p>
      </dgm:t>
    </dgm:pt>
    <dgm:pt modelId="{DE822D4D-7769-41C1-9B7D-527816200106}" type="parTrans" cxnId="{23AB5DE6-0DAA-499F-9D2D-9141E5397126}">
      <dgm:prSet/>
      <dgm:spPr/>
      <dgm:t>
        <a:bodyPr/>
        <a:lstStyle/>
        <a:p>
          <a:endParaRPr lang="en-US"/>
        </a:p>
      </dgm:t>
    </dgm:pt>
    <dgm:pt modelId="{F229D5D4-3EDA-4153-95FF-8E9AD44AD612}" type="sibTrans" cxnId="{23AB5DE6-0DAA-499F-9D2D-9141E5397126}">
      <dgm:prSet/>
      <dgm:spPr/>
      <dgm:t>
        <a:bodyPr/>
        <a:lstStyle/>
        <a:p>
          <a:endParaRPr lang="en-US"/>
        </a:p>
      </dgm:t>
    </dgm:pt>
    <dgm:pt modelId="{9CB0097A-2056-421F-825A-59335F029F91}">
      <dgm:prSet custT="1"/>
      <dgm:spPr/>
      <dgm:t>
        <a:bodyPr lIns="36000" tIns="36000" rIns="36000" bIns="36000"/>
        <a:lstStyle/>
        <a:p>
          <a:r>
            <a:rPr lang="en-US" sz="2400" dirty="0" smtClean="0"/>
            <a:t>All content </a:t>
          </a:r>
          <a:r>
            <a:rPr lang="en-GB" sz="2400" dirty="0" smtClean="0"/>
            <a:t>must </a:t>
          </a:r>
          <a:r>
            <a:rPr lang="en-US" sz="2400" dirty="0" smtClean="0"/>
            <a:t>be accessible – </a:t>
          </a:r>
          <a:r>
            <a:rPr lang="en-US" sz="2400" dirty="0" err="1" smtClean="0"/>
            <a:t>inc.</a:t>
          </a:r>
          <a:r>
            <a:rPr lang="en-US" sz="2400" dirty="0" smtClean="0"/>
            <a:t> new video content</a:t>
          </a:r>
          <a:endParaRPr lang="en-US" sz="2400" dirty="0"/>
        </a:p>
      </dgm:t>
    </dgm:pt>
    <dgm:pt modelId="{987BF454-D310-434C-8B0E-222DB51D92C9}" type="parTrans" cxnId="{912A6D31-AC2A-4905-8922-D6774E6D35A9}">
      <dgm:prSet/>
      <dgm:spPr/>
      <dgm:t>
        <a:bodyPr/>
        <a:lstStyle/>
        <a:p>
          <a:endParaRPr lang="en-US"/>
        </a:p>
      </dgm:t>
    </dgm:pt>
    <dgm:pt modelId="{7C469177-EDA6-435D-9236-D76395081C42}" type="sibTrans" cxnId="{912A6D31-AC2A-4905-8922-D6774E6D35A9}">
      <dgm:prSet/>
      <dgm:spPr/>
      <dgm:t>
        <a:bodyPr/>
        <a:lstStyle/>
        <a:p>
          <a:endParaRPr lang="en-US"/>
        </a:p>
      </dgm:t>
    </dgm:pt>
    <dgm:pt modelId="{469E953B-3AC6-4967-8F0E-FF878420B737}">
      <dgm:prSet custT="1"/>
      <dgm:spPr/>
      <dgm:t>
        <a:bodyPr lIns="36000" tIns="36000" rIns="36000" bIns="36000"/>
        <a:lstStyle/>
        <a:p>
          <a:r>
            <a:rPr lang="en-GB" sz="2400" dirty="0" smtClean="0"/>
            <a:t>Mobile applications must </a:t>
          </a:r>
          <a:r>
            <a:rPr lang="en-US" sz="2400" dirty="0" smtClean="0"/>
            <a:t>be accessible</a:t>
          </a:r>
          <a:endParaRPr lang="en-US" sz="2400" dirty="0"/>
        </a:p>
      </dgm:t>
    </dgm:pt>
    <dgm:pt modelId="{3EDE8793-8264-4DF5-806C-4FC9E7D54D73}" type="parTrans" cxnId="{F6C39725-0750-455D-AFE2-1B7DB1A168CD}">
      <dgm:prSet/>
      <dgm:spPr/>
      <dgm:t>
        <a:bodyPr/>
        <a:lstStyle/>
        <a:p>
          <a:endParaRPr lang="en-US"/>
        </a:p>
      </dgm:t>
    </dgm:pt>
    <dgm:pt modelId="{F473CB08-655B-4645-83F3-1662D10AE7D4}" type="sibTrans" cxnId="{F6C39725-0750-455D-AFE2-1B7DB1A168CD}">
      <dgm:prSet/>
      <dgm:spPr/>
      <dgm:t>
        <a:bodyPr/>
        <a:lstStyle/>
        <a:p>
          <a:endParaRPr lang="en-US"/>
        </a:p>
      </dgm:t>
    </dgm:pt>
    <dgm:pt modelId="{4297A289-3D53-4E6E-B182-D7A14794AC59}">
      <dgm:prSet custT="1"/>
      <dgm:spPr/>
      <dgm:t>
        <a:bodyPr lIns="36000" tIns="36000" rIns="36000" bIns="36000"/>
        <a:lstStyle/>
        <a:p>
          <a:r>
            <a:rPr lang="en-US" sz="2400" dirty="0" smtClean="0"/>
            <a:t>EU web accessibility regulations became law</a:t>
          </a:r>
          <a:endParaRPr lang="en-US" sz="2400" dirty="0"/>
        </a:p>
      </dgm:t>
    </dgm:pt>
    <dgm:pt modelId="{3C183F36-824A-4F1F-BB84-55419EC05B43}" type="sibTrans" cxnId="{E7EBFFB0-BB2D-49B9-9497-FC183816F984}">
      <dgm:prSet/>
      <dgm:spPr/>
      <dgm:t>
        <a:bodyPr/>
        <a:lstStyle/>
        <a:p>
          <a:endParaRPr lang="en-US"/>
        </a:p>
      </dgm:t>
    </dgm:pt>
    <dgm:pt modelId="{833BB301-4E59-4506-BCFA-A0D35D8197D3}" type="parTrans" cxnId="{E7EBFFB0-BB2D-49B9-9497-FC183816F984}">
      <dgm:prSet/>
      <dgm:spPr/>
      <dgm:t>
        <a:bodyPr/>
        <a:lstStyle/>
        <a:p>
          <a:endParaRPr lang="en-US"/>
        </a:p>
      </dgm:t>
    </dgm:pt>
    <dgm:pt modelId="{FE9A50D2-D34E-48E3-B937-48A8AD7843F0}" type="pres">
      <dgm:prSet presAssocID="{BD7DA568-E287-4890-851C-959FADE20048}" presName="linearFlow" presStyleCnt="0">
        <dgm:presLayoutVars>
          <dgm:dir/>
          <dgm:animLvl val="lvl"/>
          <dgm:resizeHandles val="exact"/>
        </dgm:presLayoutVars>
      </dgm:prSet>
      <dgm:spPr/>
    </dgm:pt>
    <dgm:pt modelId="{95B1BF5C-9C4A-4CFA-A374-BEB0EF8DE9A7}" type="pres">
      <dgm:prSet presAssocID="{B9FC36DD-5E16-4175-A156-135E5CB6AE5B}" presName="composite" presStyleCnt="0"/>
      <dgm:spPr/>
    </dgm:pt>
    <dgm:pt modelId="{C490A83D-A2EB-4A25-85C6-D8B42E93FE0F}" type="pres">
      <dgm:prSet presAssocID="{B9FC36DD-5E16-4175-A156-135E5CB6AE5B}" presName="parTx" presStyleLbl="node1" presStyleIdx="0" presStyleCnt="4">
        <dgm:presLayoutVars>
          <dgm:chMax val="0"/>
          <dgm:chPref val="0"/>
          <dgm:bulletEnabled val="1"/>
        </dgm:presLayoutVars>
      </dgm:prSet>
      <dgm:spPr/>
      <dgm:t>
        <a:bodyPr/>
        <a:lstStyle/>
        <a:p>
          <a:endParaRPr lang="en-US"/>
        </a:p>
      </dgm:t>
    </dgm:pt>
    <dgm:pt modelId="{214AF46B-3121-4F2C-8D71-59E3ADF33F5E}" type="pres">
      <dgm:prSet presAssocID="{B9FC36DD-5E16-4175-A156-135E5CB6AE5B}" presName="parSh" presStyleLbl="node1" presStyleIdx="0" presStyleCnt="4" custScaleX="121000" custScaleY="121000"/>
      <dgm:spPr/>
      <dgm:t>
        <a:bodyPr/>
        <a:lstStyle/>
        <a:p>
          <a:endParaRPr lang="en-US"/>
        </a:p>
      </dgm:t>
    </dgm:pt>
    <dgm:pt modelId="{6C0E7167-A63C-4EE9-9865-E282C52CC74A}" type="pres">
      <dgm:prSet presAssocID="{B9FC36DD-5E16-4175-A156-135E5CB6AE5B}" presName="desTx" presStyleLbl="fgAcc1" presStyleIdx="0" presStyleCnt="4" custScaleX="177156" custScaleY="156956" custLinFactNeighborX="154" custLinFactNeighborY="31712">
        <dgm:presLayoutVars>
          <dgm:bulletEnabled val="1"/>
        </dgm:presLayoutVars>
      </dgm:prSet>
      <dgm:spPr/>
      <dgm:t>
        <a:bodyPr/>
        <a:lstStyle/>
        <a:p>
          <a:endParaRPr lang="en-US"/>
        </a:p>
      </dgm:t>
    </dgm:pt>
    <dgm:pt modelId="{587CCD0E-2386-4F18-B1A4-96503E1A4332}" type="pres">
      <dgm:prSet presAssocID="{471A0FBA-587D-432C-A3EE-8456C672986E}" presName="sibTrans" presStyleLbl="sibTrans2D1" presStyleIdx="0" presStyleCnt="3"/>
      <dgm:spPr/>
      <dgm:t>
        <a:bodyPr/>
        <a:lstStyle/>
        <a:p>
          <a:endParaRPr lang="en-US"/>
        </a:p>
      </dgm:t>
    </dgm:pt>
    <dgm:pt modelId="{7CC099E2-8B01-45C0-A785-CD4EE2E88A2A}" type="pres">
      <dgm:prSet presAssocID="{471A0FBA-587D-432C-A3EE-8456C672986E}" presName="connTx" presStyleLbl="sibTrans2D1" presStyleIdx="0" presStyleCnt="3"/>
      <dgm:spPr/>
      <dgm:t>
        <a:bodyPr/>
        <a:lstStyle/>
        <a:p>
          <a:endParaRPr lang="en-US"/>
        </a:p>
      </dgm:t>
    </dgm:pt>
    <dgm:pt modelId="{84059F3A-C70B-41D1-A692-08404FBEA639}" type="pres">
      <dgm:prSet presAssocID="{B22671B1-C218-4732-B311-6292A606A674}" presName="composite" presStyleCnt="0"/>
      <dgm:spPr/>
    </dgm:pt>
    <dgm:pt modelId="{95617C34-C7FC-4BE8-B0C0-A3672DFED911}" type="pres">
      <dgm:prSet presAssocID="{B22671B1-C218-4732-B311-6292A606A674}" presName="parTx" presStyleLbl="node1" presStyleIdx="0" presStyleCnt="4">
        <dgm:presLayoutVars>
          <dgm:chMax val="0"/>
          <dgm:chPref val="0"/>
          <dgm:bulletEnabled val="1"/>
        </dgm:presLayoutVars>
      </dgm:prSet>
      <dgm:spPr/>
      <dgm:t>
        <a:bodyPr/>
        <a:lstStyle/>
        <a:p>
          <a:endParaRPr lang="en-US"/>
        </a:p>
      </dgm:t>
    </dgm:pt>
    <dgm:pt modelId="{1126721E-2181-484E-8A2D-89C7557987E5}" type="pres">
      <dgm:prSet presAssocID="{B22671B1-C218-4732-B311-6292A606A674}" presName="parSh" presStyleLbl="node1" presStyleIdx="1" presStyleCnt="4" custScaleX="121000" custScaleY="121000"/>
      <dgm:spPr/>
      <dgm:t>
        <a:bodyPr/>
        <a:lstStyle/>
        <a:p>
          <a:endParaRPr lang="en-US"/>
        </a:p>
      </dgm:t>
    </dgm:pt>
    <dgm:pt modelId="{D939158D-A003-41A4-A7C2-D2471A75AF5F}" type="pres">
      <dgm:prSet presAssocID="{B22671B1-C218-4732-B311-6292A606A674}" presName="desTx" presStyleLbl="fgAcc1" presStyleIdx="1" presStyleCnt="4" custScaleX="177156" custScaleY="156956" custLinFactNeighborX="154" custLinFactNeighborY="31712">
        <dgm:presLayoutVars>
          <dgm:bulletEnabled val="1"/>
        </dgm:presLayoutVars>
      </dgm:prSet>
      <dgm:spPr/>
      <dgm:t>
        <a:bodyPr/>
        <a:lstStyle/>
        <a:p>
          <a:endParaRPr lang="en-US"/>
        </a:p>
      </dgm:t>
    </dgm:pt>
    <dgm:pt modelId="{4B37F53F-B676-4492-8C21-2182BDAB58F8}" type="pres">
      <dgm:prSet presAssocID="{A62346D9-ED67-48F1-B3A3-8ED164921E24}" presName="sibTrans" presStyleLbl="sibTrans2D1" presStyleIdx="1" presStyleCnt="3"/>
      <dgm:spPr/>
      <dgm:t>
        <a:bodyPr/>
        <a:lstStyle/>
        <a:p>
          <a:endParaRPr lang="en-US"/>
        </a:p>
      </dgm:t>
    </dgm:pt>
    <dgm:pt modelId="{B97D788D-D0F2-4B87-8AB1-90BCD626B5C7}" type="pres">
      <dgm:prSet presAssocID="{A62346D9-ED67-48F1-B3A3-8ED164921E24}" presName="connTx" presStyleLbl="sibTrans2D1" presStyleIdx="1" presStyleCnt="3"/>
      <dgm:spPr/>
      <dgm:t>
        <a:bodyPr/>
        <a:lstStyle/>
        <a:p>
          <a:endParaRPr lang="en-US"/>
        </a:p>
      </dgm:t>
    </dgm:pt>
    <dgm:pt modelId="{D541197A-637C-4104-9E04-952435700E7E}" type="pres">
      <dgm:prSet presAssocID="{FFDC602E-B3FF-4D03-9AE0-51245E9FD33E}" presName="composite" presStyleCnt="0"/>
      <dgm:spPr/>
    </dgm:pt>
    <dgm:pt modelId="{EE4B1FAB-32A8-4B07-8B84-977D34B2081A}" type="pres">
      <dgm:prSet presAssocID="{FFDC602E-B3FF-4D03-9AE0-51245E9FD33E}" presName="parTx" presStyleLbl="node1" presStyleIdx="1" presStyleCnt="4">
        <dgm:presLayoutVars>
          <dgm:chMax val="0"/>
          <dgm:chPref val="0"/>
          <dgm:bulletEnabled val="1"/>
        </dgm:presLayoutVars>
      </dgm:prSet>
      <dgm:spPr/>
      <dgm:t>
        <a:bodyPr/>
        <a:lstStyle/>
        <a:p>
          <a:endParaRPr lang="en-US"/>
        </a:p>
      </dgm:t>
    </dgm:pt>
    <dgm:pt modelId="{5D6306B8-8112-4CB4-A5CF-4D0EEFED316F}" type="pres">
      <dgm:prSet presAssocID="{FFDC602E-B3FF-4D03-9AE0-51245E9FD33E}" presName="parSh" presStyleLbl="node1" presStyleIdx="2" presStyleCnt="4" custScaleX="121000" custScaleY="121000"/>
      <dgm:spPr/>
      <dgm:t>
        <a:bodyPr/>
        <a:lstStyle/>
        <a:p>
          <a:endParaRPr lang="en-US"/>
        </a:p>
      </dgm:t>
    </dgm:pt>
    <dgm:pt modelId="{1F0CD48C-212B-4814-9AD9-4BC2D69571AA}" type="pres">
      <dgm:prSet presAssocID="{FFDC602E-B3FF-4D03-9AE0-51245E9FD33E}" presName="desTx" presStyleLbl="fgAcc1" presStyleIdx="2" presStyleCnt="4" custScaleX="177156" custScaleY="156956" custLinFactNeighborX="154" custLinFactNeighborY="31712">
        <dgm:presLayoutVars>
          <dgm:bulletEnabled val="1"/>
        </dgm:presLayoutVars>
      </dgm:prSet>
      <dgm:spPr/>
      <dgm:t>
        <a:bodyPr/>
        <a:lstStyle/>
        <a:p>
          <a:endParaRPr lang="en-US"/>
        </a:p>
      </dgm:t>
    </dgm:pt>
    <dgm:pt modelId="{C0BA30FC-5857-42DD-8B32-9E5FC49FEDA7}" type="pres">
      <dgm:prSet presAssocID="{ECED5A6F-B0E3-4E5A-BEAE-3319DA31BC53}" presName="sibTrans" presStyleLbl="sibTrans2D1" presStyleIdx="2" presStyleCnt="3"/>
      <dgm:spPr/>
      <dgm:t>
        <a:bodyPr/>
        <a:lstStyle/>
        <a:p>
          <a:endParaRPr lang="en-US"/>
        </a:p>
      </dgm:t>
    </dgm:pt>
    <dgm:pt modelId="{E2CD51D2-D050-4A39-AC04-05EEFD29F2FE}" type="pres">
      <dgm:prSet presAssocID="{ECED5A6F-B0E3-4E5A-BEAE-3319DA31BC53}" presName="connTx" presStyleLbl="sibTrans2D1" presStyleIdx="2" presStyleCnt="3"/>
      <dgm:spPr/>
      <dgm:t>
        <a:bodyPr/>
        <a:lstStyle/>
        <a:p>
          <a:endParaRPr lang="en-US"/>
        </a:p>
      </dgm:t>
    </dgm:pt>
    <dgm:pt modelId="{7C0B29FB-48A6-49B7-B83B-16D6968521C7}" type="pres">
      <dgm:prSet presAssocID="{2654D250-7D43-4FA0-8ED7-504EC0E1A0BA}" presName="composite" presStyleCnt="0"/>
      <dgm:spPr/>
    </dgm:pt>
    <dgm:pt modelId="{EC037C27-BFE4-4FD4-B8C8-2925FBECDE6D}" type="pres">
      <dgm:prSet presAssocID="{2654D250-7D43-4FA0-8ED7-504EC0E1A0BA}" presName="parTx" presStyleLbl="node1" presStyleIdx="2" presStyleCnt="4">
        <dgm:presLayoutVars>
          <dgm:chMax val="0"/>
          <dgm:chPref val="0"/>
          <dgm:bulletEnabled val="1"/>
        </dgm:presLayoutVars>
      </dgm:prSet>
      <dgm:spPr/>
      <dgm:t>
        <a:bodyPr/>
        <a:lstStyle/>
        <a:p>
          <a:endParaRPr lang="en-US"/>
        </a:p>
      </dgm:t>
    </dgm:pt>
    <dgm:pt modelId="{A3328BDB-6749-4574-AE58-7D7EFC4D3236}" type="pres">
      <dgm:prSet presAssocID="{2654D250-7D43-4FA0-8ED7-504EC0E1A0BA}" presName="parSh" presStyleLbl="node1" presStyleIdx="3" presStyleCnt="4" custScaleX="121000" custScaleY="121000"/>
      <dgm:spPr/>
      <dgm:t>
        <a:bodyPr/>
        <a:lstStyle/>
        <a:p>
          <a:endParaRPr lang="en-US"/>
        </a:p>
      </dgm:t>
    </dgm:pt>
    <dgm:pt modelId="{92367DAC-013D-42F5-8E36-40C508105B38}" type="pres">
      <dgm:prSet presAssocID="{2654D250-7D43-4FA0-8ED7-504EC0E1A0BA}" presName="desTx" presStyleLbl="fgAcc1" presStyleIdx="3" presStyleCnt="4" custScaleX="177156" custScaleY="156956" custLinFactNeighborX="154" custLinFactNeighborY="31712">
        <dgm:presLayoutVars>
          <dgm:bulletEnabled val="1"/>
        </dgm:presLayoutVars>
      </dgm:prSet>
      <dgm:spPr/>
      <dgm:t>
        <a:bodyPr/>
        <a:lstStyle/>
        <a:p>
          <a:endParaRPr lang="en-US"/>
        </a:p>
      </dgm:t>
    </dgm:pt>
  </dgm:ptLst>
  <dgm:cxnLst>
    <dgm:cxn modelId="{5DC7021D-B587-4E88-B85E-FC07434D5D66}" type="presOf" srcId="{4297A289-3D53-4E6E-B182-D7A14794AC59}" destId="{6C0E7167-A63C-4EE9-9865-E282C52CC74A}" srcOrd="0" destOrd="0" presId="urn:microsoft.com/office/officeart/2005/8/layout/process3"/>
    <dgm:cxn modelId="{173A89C7-6CFC-4DD9-A617-F5961FB9CB37}" type="presOf" srcId="{B9FC36DD-5E16-4175-A156-135E5CB6AE5B}" destId="{C490A83D-A2EB-4A25-85C6-D8B42E93FE0F}" srcOrd="0" destOrd="0" presId="urn:microsoft.com/office/officeart/2005/8/layout/process3"/>
    <dgm:cxn modelId="{7F1A748B-61FF-4FE4-96FD-B45467AD890C}" type="presOf" srcId="{471A0FBA-587D-432C-A3EE-8456C672986E}" destId="{7CC099E2-8B01-45C0-A785-CD4EE2E88A2A}" srcOrd="1" destOrd="0" presId="urn:microsoft.com/office/officeart/2005/8/layout/process3"/>
    <dgm:cxn modelId="{FE9C6DD6-5DB8-4F26-AA8E-2E214EE37919}" type="presOf" srcId="{B22671B1-C218-4732-B311-6292A606A674}" destId="{1126721E-2181-484E-8A2D-89C7557987E5}" srcOrd="1" destOrd="0" presId="urn:microsoft.com/office/officeart/2005/8/layout/process3"/>
    <dgm:cxn modelId="{4409DBB5-ABD7-44F4-96E4-1E603AB25955}" type="presOf" srcId="{2654D250-7D43-4FA0-8ED7-504EC0E1A0BA}" destId="{A3328BDB-6749-4574-AE58-7D7EFC4D3236}" srcOrd="1" destOrd="0" presId="urn:microsoft.com/office/officeart/2005/8/layout/process3"/>
    <dgm:cxn modelId="{94444AFA-DF4E-40F4-8405-7E4D13FD59B4}" type="presOf" srcId="{ECED5A6F-B0E3-4E5A-BEAE-3319DA31BC53}" destId="{C0BA30FC-5857-42DD-8B32-9E5FC49FEDA7}" srcOrd="0" destOrd="0" presId="urn:microsoft.com/office/officeart/2005/8/layout/process3"/>
    <dgm:cxn modelId="{4E76F4BD-F64E-4A54-B97B-C6387157126F}" type="presOf" srcId="{031611E3-501A-4672-97B7-5C7E732BE13B}" destId="{D939158D-A003-41A4-A7C2-D2471A75AF5F}" srcOrd="0" destOrd="0" presId="urn:microsoft.com/office/officeart/2005/8/layout/process3"/>
    <dgm:cxn modelId="{3081A262-0CA4-4987-9F65-1EA4661BA174}" srcId="{BD7DA568-E287-4890-851C-959FADE20048}" destId="{FFDC602E-B3FF-4D03-9AE0-51245E9FD33E}" srcOrd="2" destOrd="0" parTransId="{101AA605-50F7-42C4-ADC2-901DE7A3676E}" sibTransId="{ECED5A6F-B0E3-4E5A-BEAE-3319DA31BC53}"/>
    <dgm:cxn modelId="{F6C39725-0750-455D-AFE2-1B7DB1A168CD}" srcId="{2654D250-7D43-4FA0-8ED7-504EC0E1A0BA}" destId="{469E953B-3AC6-4967-8F0E-FF878420B737}" srcOrd="0" destOrd="0" parTransId="{3EDE8793-8264-4DF5-806C-4FC9E7D54D73}" sibTransId="{F473CB08-655B-4645-83F3-1662D10AE7D4}"/>
    <dgm:cxn modelId="{FE11622B-EFB2-4FFA-A1A2-6521AC56A447}" type="presOf" srcId="{BD7DA568-E287-4890-851C-959FADE20048}" destId="{FE9A50D2-D34E-48E3-B937-48A8AD7843F0}" srcOrd="0" destOrd="0" presId="urn:microsoft.com/office/officeart/2005/8/layout/process3"/>
    <dgm:cxn modelId="{EB2F895C-C4C3-4771-84F1-F1630CFE5212}" type="presOf" srcId="{ECED5A6F-B0E3-4E5A-BEAE-3319DA31BC53}" destId="{E2CD51D2-D050-4A39-AC04-05EEFD29F2FE}" srcOrd="1" destOrd="0" presId="urn:microsoft.com/office/officeart/2005/8/layout/process3"/>
    <dgm:cxn modelId="{232B3FC3-8727-4F43-BC6D-FF17102D15A2}" srcId="{BD7DA568-E287-4890-851C-959FADE20048}" destId="{B22671B1-C218-4732-B311-6292A606A674}" srcOrd="1" destOrd="0" parTransId="{9EF03514-380E-45AB-AA29-6D26B4499FED}" sibTransId="{A62346D9-ED67-48F1-B3A3-8ED164921E24}"/>
    <dgm:cxn modelId="{23AB5DE6-0DAA-499F-9D2D-9141E5397126}" srcId="{B22671B1-C218-4732-B311-6292A606A674}" destId="{031611E3-501A-4672-97B7-5C7E732BE13B}" srcOrd="0" destOrd="0" parTransId="{DE822D4D-7769-41C1-9B7D-527816200106}" sibTransId="{F229D5D4-3EDA-4153-95FF-8E9AD44AD612}"/>
    <dgm:cxn modelId="{261335F9-E56F-4E6F-9499-06D7A7DB0E0C}" type="presOf" srcId="{B9FC36DD-5E16-4175-A156-135E5CB6AE5B}" destId="{214AF46B-3121-4F2C-8D71-59E3ADF33F5E}" srcOrd="1" destOrd="0" presId="urn:microsoft.com/office/officeart/2005/8/layout/process3"/>
    <dgm:cxn modelId="{C3F57EB1-D1B3-48E6-99FA-BC5BED659D07}" type="presOf" srcId="{469E953B-3AC6-4967-8F0E-FF878420B737}" destId="{92367DAC-013D-42F5-8E36-40C508105B38}" srcOrd="0" destOrd="0" presId="urn:microsoft.com/office/officeart/2005/8/layout/process3"/>
    <dgm:cxn modelId="{23CDC895-D500-4FC8-A6D4-0E5690F98D46}" type="presOf" srcId="{B22671B1-C218-4732-B311-6292A606A674}" destId="{95617C34-C7FC-4BE8-B0C0-A3672DFED911}" srcOrd="0" destOrd="0" presId="urn:microsoft.com/office/officeart/2005/8/layout/process3"/>
    <dgm:cxn modelId="{E7EBFFB0-BB2D-49B9-9497-FC183816F984}" srcId="{B9FC36DD-5E16-4175-A156-135E5CB6AE5B}" destId="{4297A289-3D53-4E6E-B182-D7A14794AC59}" srcOrd="0" destOrd="0" parTransId="{833BB301-4E59-4506-BCFA-A0D35D8197D3}" sibTransId="{3C183F36-824A-4F1F-BB84-55419EC05B43}"/>
    <dgm:cxn modelId="{782E2A99-00B8-474C-9B7B-7CE60063EAEA}" srcId="{BD7DA568-E287-4890-851C-959FADE20048}" destId="{B9FC36DD-5E16-4175-A156-135E5CB6AE5B}" srcOrd="0" destOrd="0" parTransId="{E296C048-6E63-4E74-86BF-AFCE5827DFBE}" sibTransId="{471A0FBA-587D-432C-A3EE-8456C672986E}"/>
    <dgm:cxn modelId="{9658FD0A-9CFB-4D69-BC48-36FB03685B3A}" type="presOf" srcId="{2654D250-7D43-4FA0-8ED7-504EC0E1A0BA}" destId="{EC037C27-BFE4-4FD4-B8C8-2925FBECDE6D}" srcOrd="0" destOrd="0" presId="urn:microsoft.com/office/officeart/2005/8/layout/process3"/>
    <dgm:cxn modelId="{619B7E2E-CEA4-4951-B8DF-EE90C2C756F9}" type="presOf" srcId="{FFDC602E-B3FF-4D03-9AE0-51245E9FD33E}" destId="{EE4B1FAB-32A8-4B07-8B84-977D34B2081A}" srcOrd="0" destOrd="0" presId="urn:microsoft.com/office/officeart/2005/8/layout/process3"/>
    <dgm:cxn modelId="{259CED66-EE1C-4C34-92A1-EB6C6523E2D2}" type="presOf" srcId="{471A0FBA-587D-432C-A3EE-8456C672986E}" destId="{587CCD0E-2386-4F18-B1A4-96503E1A4332}" srcOrd="0" destOrd="0" presId="urn:microsoft.com/office/officeart/2005/8/layout/process3"/>
    <dgm:cxn modelId="{1F2D53EC-5504-42D2-B8D7-1E03034C5F3E}" srcId="{BD7DA568-E287-4890-851C-959FADE20048}" destId="{2654D250-7D43-4FA0-8ED7-504EC0E1A0BA}" srcOrd="3" destOrd="0" parTransId="{8E2F69E9-D453-490B-9E53-FBC6C30E715E}" sibTransId="{9F21DD72-376C-4798-A65B-0636A47B7024}"/>
    <dgm:cxn modelId="{8DBD7CFC-8E06-4F9D-B8F5-F2DBC65ABC8F}" type="presOf" srcId="{A62346D9-ED67-48F1-B3A3-8ED164921E24}" destId="{B97D788D-D0F2-4B87-8AB1-90BCD626B5C7}" srcOrd="1" destOrd="0" presId="urn:microsoft.com/office/officeart/2005/8/layout/process3"/>
    <dgm:cxn modelId="{3528CC16-99CB-4FE5-8814-207242412F82}" type="presOf" srcId="{9CB0097A-2056-421F-825A-59335F029F91}" destId="{1F0CD48C-212B-4814-9AD9-4BC2D69571AA}" srcOrd="0" destOrd="0" presId="urn:microsoft.com/office/officeart/2005/8/layout/process3"/>
    <dgm:cxn modelId="{0E20D241-F7CE-40B8-91D7-75E718EA18C1}" type="presOf" srcId="{FFDC602E-B3FF-4D03-9AE0-51245E9FD33E}" destId="{5D6306B8-8112-4CB4-A5CF-4D0EEFED316F}" srcOrd="1" destOrd="0" presId="urn:microsoft.com/office/officeart/2005/8/layout/process3"/>
    <dgm:cxn modelId="{112C0741-01DE-449A-A6EB-4889F70C7BDC}" type="presOf" srcId="{A62346D9-ED67-48F1-B3A3-8ED164921E24}" destId="{4B37F53F-B676-4492-8C21-2182BDAB58F8}" srcOrd="0" destOrd="0" presId="urn:microsoft.com/office/officeart/2005/8/layout/process3"/>
    <dgm:cxn modelId="{912A6D31-AC2A-4905-8922-D6774E6D35A9}" srcId="{FFDC602E-B3FF-4D03-9AE0-51245E9FD33E}" destId="{9CB0097A-2056-421F-825A-59335F029F91}" srcOrd="0" destOrd="0" parTransId="{987BF454-D310-434C-8B0E-222DB51D92C9}" sibTransId="{7C469177-EDA6-435D-9236-D76395081C42}"/>
    <dgm:cxn modelId="{B51450BA-0A78-4CE7-85A6-7B4CFD5E1F4F}" type="presParOf" srcId="{FE9A50D2-D34E-48E3-B937-48A8AD7843F0}" destId="{95B1BF5C-9C4A-4CFA-A374-BEB0EF8DE9A7}" srcOrd="0" destOrd="0" presId="urn:microsoft.com/office/officeart/2005/8/layout/process3"/>
    <dgm:cxn modelId="{678E8CC9-B251-455E-9B03-05DCF3414DCA}" type="presParOf" srcId="{95B1BF5C-9C4A-4CFA-A374-BEB0EF8DE9A7}" destId="{C490A83D-A2EB-4A25-85C6-D8B42E93FE0F}" srcOrd="0" destOrd="0" presId="urn:microsoft.com/office/officeart/2005/8/layout/process3"/>
    <dgm:cxn modelId="{77A6698D-C3C4-4DAC-8971-D634FF7D82A0}" type="presParOf" srcId="{95B1BF5C-9C4A-4CFA-A374-BEB0EF8DE9A7}" destId="{214AF46B-3121-4F2C-8D71-59E3ADF33F5E}" srcOrd="1" destOrd="0" presId="urn:microsoft.com/office/officeart/2005/8/layout/process3"/>
    <dgm:cxn modelId="{B987BCD5-C5BE-4EE0-BC39-E206A42B5A36}" type="presParOf" srcId="{95B1BF5C-9C4A-4CFA-A374-BEB0EF8DE9A7}" destId="{6C0E7167-A63C-4EE9-9865-E282C52CC74A}" srcOrd="2" destOrd="0" presId="urn:microsoft.com/office/officeart/2005/8/layout/process3"/>
    <dgm:cxn modelId="{E29A07AC-DD39-4D21-932A-2D8A17F76138}" type="presParOf" srcId="{FE9A50D2-D34E-48E3-B937-48A8AD7843F0}" destId="{587CCD0E-2386-4F18-B1A4-96503E1A4332}" srcOrd="1" destOrd="0" presId="urn:microsoft.com/office/officeart/2005/8/layout/process3"/>
    <dgm:cxn modelId="{7E513B7C-5424-470B-BB16-FB01D576B173}" type="presParOf" srcId="{587CCD0E-2386-4F18-B1A4-96503E1A4332}" destId="{7CC099E2-8B01-45C0-A785-CD4EE2E88A2A}" srcOrd="0" destOrd="0" presId="urn:microsoft.com/office/officeart/2005/8/layout/process3"/>
    <dgm:cxn modelId="{B4891C7E-5AA0-46C7-9AC1-64C29EFDBAA5}" type="presParOf" srcId="{FE9A50D2-D34E-48E3-B937-48A8AD7843F0}" destId="{84059F3A-C70B-41D1-A692-08404FBEA639}" srcOrd="2" destOrd="0" presId="urn:microsoft.com/office/officeart/2005/8/layout/process3"/>
    <dgm:cxn modelId="{07B10D71-66F6-42E8-8B70-0231A6F0B05A}" type="presParOf" srcId="{84059F3A-C70B-41D1-A692-08404FBEA639}" destId="{95617C34-C7FC-4BE8-B0C0-A3672DFED911}" srcOrd="0" destOrd="0" presId="urn:microsoft.com/office/officeart/2005/8/layout/process3"/>
    <dgm:cxn modelId="{83FDA180-DA4A-4B55-8225-3F1712DD4B5B}" type="presParOf" srcId="{84059F3A-C70B-41D1-A692-08404FBEA639}" destId="{1126721E-2181-484E-8A2D-89C7557987E5}" srcOrd="1" destOrd="0" presId="urn:microsoft.com/office/officeart/2005/8/layout/process3"/>
    <dgm:cxn modelId="{59683143-1482-41A5-AEAD-D64C11BFD2F6}" type="presParOf" srcId="{84059F3A-C70B-41D1-A692-08404FBEA639}" destId="{D939158D-A003-41A4-A7C2-D2471A75AF5F}" srcOrd="2" destOrd="0" presId="urn:microsoft.com/office/officeart/2005/8/layout/process3"/>
    <dgm:cxn modelId="{A9A1EF32-6555-4D7A-AFB1-DAE008B56A6B}" type="presParOf" srcId="{FE9A50D2-D34E-48E3-B937-48A8AD7843F0}" destId="{4B37F53F-B676-4492-8C21-2182BDAB58F8}" srcOrd="3" destOrd="0" presId="urn:microsoft.com/office/officeart/2005/8/layout/process3"/>
    <dgm:cxn modelId="{81420FA4-1D62-43D3-B3B7-17F06FD2F506}" type="presParOf" srcId="{4B37F53F-B676-4492-8C21-2182BDAB58F8}" destId="{B97D788D-D0F2-4B87-8AB1-90BCD626B5C7}" srcOrd="0" destOrd="0" presId="urn:microsoft.com/office/officeart/2005/8/layout/process3"/>
    <dgm:cxn modelId="{FD6E0066-7AA0-4470-8E45-54374AE38EC9}" type="presParOf" srcId="{FE9A50D2-D34E-48E3-B937-48A8AD7843F0}" destId="{D541197A-637C-4104-9E04-952435700E7E}" srcOrd="4" destOrd="0" presId="urn:microsoft.com/office/officeart/2005/8/layout/process3"/>
    <dgm:cxn modelId="{741C914C-2F0E-4BE9-A732-69406F81CE91}" type="presParOf" srcId="{D541197A-637C-4104-9E04-952435700E7E}" destId="{EE4B1FAB-32A8-4B07-8B84-977D34B2081A}" srcOrd="0" destOrd="0" presId="urn:microsoft.com/office/officeart/2005/8/layout/process3"/>
    <dgm:cxn modelId="{B6EB25BA-9C47-4025-8ECE-26AB01BAEC8B}" type="presParOf" srcId="{D541197A-637C-4104-9E04-952435700E7E}" destId="{5D6306B8-8112-4CB4-A5CF-4D0EEFED316F}" srcOrd="1" destOrd="0" presId="urn:microsoft.com/office/officeart/2005/8/layout/process3"/>
    <dgm:cxn modelId="{6876ADDC-1B11-4E0B-B347-4F2A606A901A}" type="presParOf" srcId="{D541197A-637C-4104-9E04-952435700E7E}" destId="{1F0CD48C-212B-4814-9AD9-4BC2D69571AA}" srcOrd="2" destOrd="0" presId="urn:microsoft.com/office/officeart/2005/8/layout/process3"/>
    <dgm:cxn modelId="{C6E466E9-D977-4FDA-9D96-7B99B421C0A2}" type="presParOf" srcId="{FE9A50D2-D34E-48E3-B937-48A8AD7843F0}" destId="{C0BA30FC-5857-42DD-8B32-9E5FC49FEDA7}" srcOrd="5" destOrd="0" presId="urn:microsoft.com/office/officeart/2005/8/layout/process3"/>
    <dgm:cxn modelId="{428D7DA0-0506-487D-BEA8-440FC0DE40D9}" type="presParOf" srcId="{C0BA30FC-5857-42DD-8B32-9E5FC49FEDA7}" destId="{E2CD51D2-D050-4A39-AC04-05EEFD29F2FE}" srcOrd="0" destOrd="0" presId="urn:microsoft.com/office/officeart/2005/8/layout/process3"/>
    <dgm:cxn modelId="{5A318600-17B7-49D3-ADCC-2D598D394EF3}" type="presParOf" srcId="{FE9A50D2-D34E-48E3-B937-48A8AD7843F0}" destId="{7C0B29FB-48A6-49B7-B83B-16D6968521C7}" srcOrd="6" destOrd="0" presId="urn:microsoft.com/office/officeart/2005/8/layout/process3"/>
    <dgm:cxn modelId="{AF14D0DC-25E2-4D29-87CC-46272EDAE704}" type="presParOf" srcId="{7C0B29FB-48A6-49B7-B83B-16D6968521C7}" destId="{EC037C27-BFE4-4FD4-B8C8-2925FBECDE6D}" srcOrd="0" destOrd="0" presId="urn:microsoft.com/office/officeart/2005/8/layout/process3"/>
    <dgm:cxn modelId="{5C596D98-301D-41B9-B6BE-3CB4C986BFC3}" type="presParOf" srcId="{7C0B29FB-48A6-49B7-B83B-16D6968521C7}" destId="{A3328BDB-6749-4574-AE58-7D7EFC4D3236}" srcOrd="1" destOrd="0" presId="urn:microsoft.com/office/officeart/2005/8/layout/process3"/>
    <dgm:cxn modelId="{B1DB27B9-D68C-443A-8899-D879DDA42B66}" type="presParOf" srcId="{7C0B29FB-48A6-49B7-B83B-16D6968521C7}" destId="{92367DAC-013D-42F5-8E36-40C508105B38}"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AF46B-3121-4F2C-8D71-59E3ADF33F5E}">
      <dsp:nvSpPr>
        <dsp:cNvPr id="0" name=""/>
        <dsp:cNvSpPr/>
      </dsp:nvSpPr>
      <dsp:spPr>
        <a:xfrm>
          <a:off x="113163" y="393882"/>
          <a:ext cx="1678992" cy="83255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a:lnSpc>
              <a:spcPct val="90000"/>
            </a:lnSpc>
            <a:spcBef>
              <a:spcPct val="0"/>
            </a:spcBef>
            <a:spcAft>
              <a:spcPct val="35000"/>
            </a:spcAft>
          </a:pPr>
          <a:r>
            <a:rPr lang="en-US" sz="2400" kern="1200" dirty="0" smtClean="0"/>
            <a:t>Sept 2018</a:t>
          </a:r>
          <a:endParaRPr lang="en-US" sz="2400" kern="1200" dirty="0"/>
        </a:p>
      </dsp:txBody>
      <dsp:txXfrm>
        <a:off x="113163" y="393882"/>
        <a:ext cx="1678992" cy="671596"/>
      </dsp:txXfrm>
    </dsp:sp>
    <dsp:sp modelId="{6C0E7167-A63C-4EE9-9865-E282C52CC74A}">
      <dsp:nvSpPr>
        <dsp:cNvPr id="0" name=""/>
        <dsp:cNvSpPr/>
      </dsp:nvSpPr>
      <dsp:spPr>
        <a:xfrm>
          <a:off x="9897" y="961019"/>
          <a:ext cx="2458210" cy="17559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EU web accessibility regulations became law</a:t>
          </a:r>
          <a:endParaRPr lang="en-US" sz="2400" kern="1200" dirty="0"/>
        </a:p>
      </dsp:txBody>
      <dsp:txXfrm>
        <a:off x="61327" y="1012449"/>
        <a:ext cx="2355350" cy="1653095"/>
      </dsp:txXfrm>
    </dsp:sp>
    <dsp:sp modelId="{587CCD0E-2386-4F18-B1A4-96503E1A4332}">
      <dsp:nvSpPr>
        <dsp:cNvPr id="0" name=""/>
        <dsp:cNvSpPr/>
      </dsp:nvSpPr>
      <dsp:spPr>
        <a:xfrm>
          <a:off x="2126262" y="556945"/>
          <a:ext cx="708308" cy="34547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2126262" y="626039"/>
        <a:ext cx="604667" cy="207283"/>
      </dsp:txXfrm>
    </dsp:sp>
    <dsp:sp modelId="{1126721E-2181-484E-8A2D-89C7557987E5}">
      <dsp:nvSpPr>
        <dsp:cNvPr id="0" name=""/>
        <dsp:cNvSpPr/>
      </dsp:nvSpPr>
      <dsp:spPr>
        <a:xfrm>
          <a:off x="3128585" y="393882"/>
          <a:ext cx="1678992" cy="83255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a:lnSpc>
              <a:spcPct val="90000"/>
            </a:lnSpc>
            <a:spcBef>
              <a:spcPct val="0"/>
            </a:spcBef>
            <a:spcAft>
              <a:spcPct val="35000"/>
            </a:spcAft>
          </a:pPr>
          <a:r>
            <a:rPr lang="en-US" sz="2400" kern="1200" dirty="0" smtClean="0"/>
            <a:t>Sept 2019</a:t>
          </a:r>
          <a:endParaRPr lang="en-US" sz="2400" kern="1200" dirty="0"/>
        </a:p>
      </dsp:txBody>
      <dsp:txXfrm>
        <a:off x="3128585" y="393882"/>
        <a:ext cx="1678992" cy="671596"/>
      </dsp:txXfrm>
    </dsp:sp>
    <dsp:sp modelId="{D939158D-A003-41A4-A7C2-D2471A75AF5F}">
      <dsp:nvSpPr>
        <dsp:cNvPr id="0" name=""/>
        <dsp:cNvSpPr/>
      </dsp:nvSpPr>
      <dsp:spPr>
        <a:xfrm>
          <a:off x="3025320" y="961019"/>
          <a:ext cx="2458210" cy="17559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New content (with some exceptions)  must be accessible</a:t>
          </a:r>
          <a:endParaRPr lang="en-US" sz="2400" kern="1200" dirty="0"/>
        </a:p>
      </dsp:txBody>
      <dsp:txXfrm>
        <a:off x="3076750" y="1012449"/>
        <a:ext cx="2355350" cy="1653095"/>
      </dsp:txXfrm>
    </dsp:sp>
    <dsp:sp modelId="{4B37F53F-B676-4492-8C21-2182BDAB58F8}">
      <dsp:nvSpPr>
        <dsp:cNvPr id="0" name=""/>
        <dsp:cNvSpPr/>
      </dsp:nvSpPr>
      <dsp:spPr>
        <a:xfrm>
          <a:off x="5141685" y="556945"/>
          <a:ext cx="708308" cy="34547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141685" y="626039"/>
        <a:ext cx="604667" cy="207283"/>
      </dsp:txXfrm>
    </dsp:sp>
    <dsp:sp modelId="{5D6306B8-8112-4CB4-A5CF-4D0EEFED316F}">
      <dsp:nvSpPr>
        <dsp:cNvPr id="0" name=""/>
        <dsp:cNvSpPr/>
      </dsp:nvSpPr>
      <dsp:spPr>
        <a:xfrm>
          <a:off x="6144008" y="393882"/>
          <a:ext cx="1678992" cy="83255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a:lnSpc>
              <a:spcPct val="90000"/>
            </a:lnSpc>
            <a:spcBef>
              <a:spcPct val="0"/>
            </a:spcBef>
            <a:spcAft>
              <a:spcPct val="35000"/>
            </a:spcAft>
          </a:pPr>
          <a:r>
            <a:rPr lang="en-US" sz="2400" kern="1200" dirty="0" smtClean="0"/>
            <a:t>Sept 2020</a:t>
          </a:r>
          <a:endParaRPr lang="en-US" sz="2400" kern="1200" dirty="0"/>
        </a:p>
      </dsp:txBody>
      <dsp:txXfrm>
        <a:off x="6144008" y="393882"/>
        <a:ext cx="1678992" cy="671596"/>
      </dsp:txXfrm>
    </dsp:sp>
    <dsp:sp modelId="{1F0CD48C-212B-4814-9AD9-4BC2D69571AA}">
      <dsp:nvSpPr>
        <dsp:cNvPr id="0" name=""/>
        <dsp:cNvSpPr/>
      </dsp:nvSpPr>
      <dsp:spPr>
        <a:xfrm>
          <a:off x="6040742" y="961019"/>
          <a:ext cx="2458210" cy="17559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All content </a:t>
          </a:r>
          <a:r>
            <a:rPr lang="en-GB" sz="2400" kern="1200" dirty="0" smtClean="0"/>
            <a:t>must </a:t>
          </a:r>
          <a:r>
            <a:rPr lang="en-US" sz="2400" kern="1200" dirty="0" smtClean="0"/>
            <a:t>be accessible – </a:t>
          </a:r>
          <a:r>
            <a:rPr lang="en-US" sz="2400" kern="1200" dirty="0" err="1" smtClean="0"/>
            <a:t>inc.</a:t>
          </a:r>
          <a:r>
            <a:rPr lang="en-US" sz="2400" kern="1200" dirty="0" smtClean="0"/>
            <a:t> new video content</a:t>
          </a:r>
          <a:endParaRPr lang="en-US" sz="2400" kern="1200" dirty="0"/>
        </a:p>
      </dsp:txBody>
      <dsp:txXfrm>
        <a:off x="6092172" y="1012449"/>
        <a:ext cx="2355350" cy="1653095"/>
      </dsp:txXfrm>
    </dsp:sp>
    <dsp:sp modelId="{C0BA30FC-5857-42DD-8B32-9E5FC49FEDA7}">
      <dsp:nvSpPr>
        <dsp:cNvPr id="0" name=""/>
        <dsp:cNvSpPr/>
      </dsp:nvSpPr>
      <dsp:spPr>
        <a:xfrm>
          <a:off x="8157108" y="556945"/>
          <a:ext cx="708308" cy="34547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8157108" y="626039"/>
        <a:ext cx="604667" cy="207283"/>
      </dsp:txXfrm>
    </dsp:sp>
    <dsp:sp modelId="{A3328BDB-6749-4574-AE58-7D7EFC4D3236}">
      <dsp:nvSpPr>
        <dsp:cNvPr id="0" name=""/>
        <dsp:cNvSpPr/>
      </dsp:nvSpPr>
      <dsp:spPr>
        <a:xfrm>
          <a:off x="9159431" y="393882"/>
          <a:ext cx="1678992" cy="832558"/>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t" anchorCtr="0">
          <a:noAutofit/>
        </a:bodyPr>
        <a:lstStyle/>
        <a:p>
          <a:pPr lvl="0" algn="l" defTabSz="1066800">
            <a:lnSpc>
              <a:spcPct val="90000"/>
            </a:lnSpc>
            <a:spcBef>
              <a:spcPct val="0"/>
            </a:spcBef>
            <a:spcAft>
              <a:spcPct val="35000"/>
            </a:spcAft>
          </a:pPr>
          <a:r>
            <a:rPr lang="en-US" sz="2400" kern="1200" dirty="0" smtClean="0"/>
            <a:t>Sept 2021</a:t>
          </a:r>
          <a:endParaRPr lang="en-US" sz="2400" kern="1200" dirty="0"/>
        </a:p>
      </dsp:txBody>
      <dsp:txXfrm>
        <a:off x="9159431" y="393882"/>
        <a:ext cx="1678992" cy="671596"/>
      </dsp:txXfrm>
    </dsp:sp>
    <dsp:sp modelId="{92367DAC-013D-42F5-8E36-40C508105B38}">
      <dsp:nvSpPr>
        <dsp:cNvPr id="0" name=""/>
        <dsp:cNvSpPr/>
      </dsp:nvSpPr>
      <dsp:spPr>
        <a:xfrm>
          <a:off x="9056165" y="961019"/>
          <a:ext cx="2458210" cy="175595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 tIns="36000" rIns="36000" bIns="36000" numCol="1" spcCol="1270" anchor="t" anchorCtr="0">
          <a:noAutofit/>
        </a:bodyPr>
        <a:lstStyle/>
        <a:p>
          <a:pPr marL="228600" lvl="1" indent="-228600" algn="l" defTabSz="1066800">
            <a:lnSpc>
              <a:spcPct val="90000"/>
            </a:lnSpc>
            <a:spcBef>
              <a:spcPct val="0"/>
            </a:spcBef>
            <a:spcAft>
              <a:spcPct val="15000"/>
            </a:spcAft>
            <a:buChar char="••"/>
          </a:pPr>
          <a:r>
            <a:rPr lang="en-GB" sz="2400" kern="1200" dirty="0" smtClean="0"/>
            <a:t>Mobile applications must </a:t>
          </a:r>
          <a:r>
            <a:rPr lang="en-US" sz="2400" kern="1200" dirty="0" smtClean="0"/>
            <a:t>be accessible</a:t>
          </a:r>
          <a:endParaRPr lang="en-US" sz="2400" kern="1200" dirty="0"/>
        </a:p>
      </dsp:txBody>
      <dsp:txXfrm>
        <a:off x="9107595" y="1012449"/>
        <a:ext cx="2355350" cy="16530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694EBED8-7E38-4180-AF87-A24C1801F234}" type="datetimeFigureOut">
              <a:rPr lang="en-GB" smtClean="0"/>
              <a:t>19/09/2019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D7F5A018-01E5-4A25-B38C-7CB7C7350355}" type="datetimeFigureOut">
              <a:rPr lang="en-GB" smtClean="0"/>
              <a:t>19/09/2019</a:t>
            </a:fld>
            <a:endParaRPr lang="en-GB"/>
          </a:p>
        </p:txBody>
      </p:sp>
      <p:sp>
        <p:nvSpPr>
          <p:cNvPr id="4" name="Slide Image Placeholder 3"/>
          <p:cNvSpPr>
            <a:spLocks noGrp="1" noRot="1" noChangeAspect="1"/>
          </p:cNvSpPr>
          <p:nvPr>
            <p:ph type="sldImg" idx="2"/>
          </p:nvPr>
        </p:nvSpPr>
        <p:spPr>
          <a:xfrm>
            <a:off x="420688" y="755650"/>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egislation.gov.uk/uksi/2018/952/mad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equalityhumanrights.com/en" TargetMode="External"/><Relationship Id="rId4" Type="http://schemas.openxmlformats.org/officeDocument/2006/relationships/hyperlink" Target="https://www.gov.uk/government/organisations/government-digital-servic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mc-uk.org/education/standards-guidance-and-curricula/guidance/welcomed-and-value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ital.liv.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sz="1200" kern="1200" dirty="0" smtClean="0">
                <a:solidFill>
                  <a:schemeClr val="tx1"/>
                </a:solidFill>
                <a:effectLst/>
                <a:latin typeface="+mn-lt"/>
                <a:ea typeface="+mn-ea"/>
                <a:cs typeface="+mn-cs"/>
              </a:rPr>
              <a:t>Meg, Technology enhanced Learning Manager at the School of Medicine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Dan, Senior Learning Technologist.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Using technology with students in ways that are inclusive and foster active participation.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 interactive session.</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a:t>
            </a:fld>
            <a:endParaRPr lang="en-GB"/>
          </a:p>
        </p:txBody>
      </p:sp>
    </p:spTree>
    <p:extLst>
      <p:ext uri="{BB962C8B-B14F-4D97-AF65-F5344CB8AC3E}">
        <p14:creationId xmlns:p14="http://schemas.microsoft.com/office/powerpoint/2010/main" val="202243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smtClean="0">
                <a:solidFill>
                  <a:schemeClr val="tx1"/>
                </a:solidFill>
                <a:effectLst/>
                <a:latin typeface="+mn-lt"/>
                <a:ea typeface="+mn-ea"/>
                <a:cs typeface="+mn-cs"/>
              </a:rPr>
              <a:t>The Equality Act 2010 already requires us as educators to be anticipatory to the needs of disabled students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 as a School we have a commitment to widening participation and reducing barriers to learning for our students.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t>
            </a:r>
            <a:r>
              <a:rPr lang="en-GB" sz="1200" kern="1200" dirty="0" smtClean="0">
                <a:solidFill>
                  <a:schemeClr val="tx1"/>
                </a:solidFill>
                <a:effectLst/>
                <a:latin typeface="+mn-lt"/>
                <a:ea typeface="+mn-ea"/>
                <a:cs typeface="+mn-cs"/>
              </a:rPr>
              <a:t>addition to all this, new digital accessibility regulations came into force in September 2018. </a:t>
            </a:r>
          </a:p>
          <a:p>
            <a:r>
              <a:rPr lang="en-GB" sz="1200" kern="1200" dirty="0" smtClean="0">
                <a:solidFill>
                  <a:schemeClr val="tx1"/>
                </a:solidFill>
                <a:effectLst/>
                <a:latin typeface="+mn-lt"/>
                <a:ea typeface="+mn-ea"/>
                <a:cs typeface="+mn-cs"/>
              </a:rPr>
              <a:t>The regulations, known as </a:t>
            </a:r>
            <a:r>
              <a:rPr lang="en-GB" sz="1200" u="sng" kern="1200" dirty="0" smtClean="0">
                <a:solidFill>
                  <a:schemeClr val="tx1"/>
                </a:solidFill>
                <a:effectLst/>
                <a:latin typeface="+mn-lt"/>
                <a:ea typeface="+mn-ea"/>
                <a:cs typeface="+mn-cs"/>
                <a:hlinkClick r:id="rId3"/>
              </a:rPr>
              <a:t>The Public Sector Bodies (Websites and Mobile Applications) (No. 2) Accessibility Regulations 2018</a:t>
            </a:r>
            <a:r>
              <a:rPr lang="en-GB" sz="1200" kern="1200" dirty="0" smtClean="0">
                <a:solidFill>
                  <a:schemeClr val="tx1"/>
                </a:solidFill>
                <a:effectLst/>
                <a:latin typeface="+mn-lt"/>
                <a:ea typeface="+mn-ea"/>
                <a:cs typeface="+mn-cs"/>
              </a:rPr>
              <a:t> build on existing obligations to be anticipatory and make ‘reasonable adjustments’ for people who have a disability, by setting out standards for ensuring websites and mobile apps can be used be everyone.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u="sng" kern="1200" dirty="0" smtClean="0">
                <a:solidFill>
                  <a:schemeClr val="tx1"/>
                </a:solidFill>
                <a:effectLst/>
                <a:latin typeface="+mn-lt"/>
                <a:ea typeface="+mn-ea"/>
                <a:cs typeface="+mn-cs"/>
                <a:hlinkClick r:id="rId4"/>
              </a:rPr>
              <a:t>Government Digital Service</a:t>
            </a:r>
            <a:r>
              <a:rPr lang="en-GB" sz="1200" kern="1200" dirty="0" smtClean="0">
                <a:solidFill>
                  <a:schemeClr val="tx1"/>
                </a:solidFill>
                <a:effectLst/>
                <a:latin typeface="+mn-lt"/>
                <a:ea typeface="+mn-ea"/>
                <a:cs typeface="+mn-cs"/>
              </a:rPr>
              <a:t> is responsible for monitoring compliance and the regulations are enforced by the </a:t>
            </a:r>
            <a:r>
              <a:rPr lang="en-GB" sz="1200" u="sng" kern="1200" dirty="0" smtClean="0">
                <a:solidFill>
                  <a:schemeClr val="tx1"/>
                </a:solidFill>
                <a:effectLst/>
                <a:latin typeface="+mn-lt"/>
                <a:ea typeface="+mn-ea"/>
                <a:cs typeface="+mn-cs"/>
                <a:hlinkClick r:id="rId5"/>
              </a:rPr>
              <a:t>Equality and Human Rights Commission (in Great Britain) and the Equality Commission for Northern Ireland</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timeline for implementation highlights the key milestones to be aware of. All content published after September 23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2018 must be accessible by September 2019 – but there are some exceptions. We have until September next year to update existing content and create captioned videos. </a:t>
            </a:r>
          </a:p>
          <a:p>
            <a:r>
              <a:rPr lang="en-GB" sz="1200" kern="1200" dirty="0" smtClean="0">
                <a:solidFill>
                  <a:schemeClr val="tx1"/>
                </a:solidFill>
                <a:effectLst/>
                <a:latin typeface="+mn-lt"/>
                <a:ea typeface="+mn-ea"/>
                <a:cs typeface="+mn-cs"/>
              </a:rPr>
              <a:t>I doubt many of us in the room will be developing mobile apps, but we might commission them or choose to use them with our students so we should keep an eye on accessibility statements for any third party sites we use to make sure they update their apps by September 2021.</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10</a:t>
            </a:fld>
            <a:endParaRPr lang="en-GB"/>
          </a:p>
        </p:txBody>
      </p:sp>
    </p:spTree>
    <p:extLst>
      <p:ext uri="{BB962C8B-B14F-4D97-AF65-F5344CB8AC3E}">
        <p14:creationId xmlns:p14="http://schemas.microsoft.com/office/powerpoint/2010/main" val="409079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smtClean="0">
                <a:solidFill>
                  <a:schemeClr val="tx1"/>
                </a:solidFill>
                <a:effectLst/>
                <a:latin typeface="+mn-lt"/>
                <a:ea typeface="+mn-ea"/>
                <a:cs typeface="+mn-cs"/>
              </a:rPr>
              <a:t>It’s worth noting that the General Medical Council (GMC) </a:t>
            </a:r>
            <a:r>
              <a:rPr lang="en-GB" sz="1200" u="sng" kern="1200" dirty="0" smtClean="0">
                <a:solidFill>
                  <a:schemeClr val="tx1"/>
                </a:solidFill>
                <a:effectLst/>
                <a:latin typeface="+mn-lt"/>
                <a:ea typeface="+mn-ea"/>
                <a:cs typeface="+mn-cs"/>
                <a:hlinkClick r:id="rId3"/>
              </a:rPr>
              <a:t>Welcomed and valued</a:t>
            </a:r>
            <a:r>
              <a:rPr lang="en-GB" sz="1200" kern="1200" dirty="0" smtClean="0">
                <a:solidFill>
                  <a:schemeClr val="tx1"/>
                </a:solidFill>
                <a:effectLst/>
                <a:latin typeface="+mn-lt"/>
                <a:ea typeface="+mn-ea"/>
                <a:cs typeface="+mn-cs"/>
              </a:rPr>
              <a:t> guidance (published Tuesday 14 May) also provides guidance for medical schools and training providers, to make sure all students and trainee doctors, including those with disabilities, are able fulfil their potential.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Student Doctors, like any other professional group can experience ill health or disability – so it’s essential that we do everything we can to create a supportive learning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Professor Colin Melville - the General Medical Council’s Medical Director and Director of Education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Dr Hannah Barham-Brown - A disabled doctor who helped advise the GMC on the new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11</a:t>
            </a:fld>
            <a:endParaRPr lang="en-GB"/>
          </a:p>
        </p:txBody>
      </p:sp>
    </p:spTree>
    <p:extLst>
      <p:ext uri="{BB962C8B-B14F-4D97-AF65-F5344CB8AC3E}">
        <p14:creationId xmlns:p14="http://schemas.microsoft.com/office/powerpoint/2010/main" val="11766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sz="1200" kern="1200" dirty="0" smtClean="0">
                <a:solidFill>
                  <a:schemeClr val="tx1"/>
                </a:solidFill>
                <a:effectLst/>
                <a:latin typeface="+mn-lt"/>
                <a:ea typeface="+mn-ea"/>
                <a:cs typeface="+mn-cs"/>
              </a:rPr>
              <a:t>Having said all this, when we talk about accessibility, we need to remember that it’s not just about meeting the needs of disabled students.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Accessibility </a:t>
            </a:r>
            <a:r>
              <a:rPr lang="en-GB" sz="1200" kern="1200" dirty="0" smtClean="0">
                <a:solidFill>
                  <a:schemeClr val="tx1"/>
                </a:solidFill>
                <a:effectLst/>
                <a:latin typeface="+mn-lt"/>
                <a:ea typeface="+mn-ea"/>
                <a:cs typeface="+mn-cs"/>
              </a:rPr>
              <a:t>impacts everybody.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These stats show that we are not just talking about accommodating a few individuals, and actually, a report from JISC – the Joint Information Systems Committee, noted that one in five students use assistive or adaptive technologies by choice rather than necessity (JISC 2018) – because accessible features are generally great productivity tools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counter misconceptions it can be useful to think about accessibility as inclusive design</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Spending time creating a transcript for an audio file when you don’t have any students who are deaf in your class might be difficult to justify if we think about it as only designing for edge cases. But good accessible practices really do benefit everyone one of us</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Taking the transcript example, it’s great for searching, means that user can quickly skim read the content and jump to relevant sections, it makes referencing specific content much easier and it provides access to people who are unable to listen because they might disturb others – on the bus for example.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There </a:t>
            </a:r>
            <a:r>
              <a:rPr lang="en-GB" sz="1200" kern="1200" dirty="0" smtClean="0">
                <a:solidFill>
                  <a:schemeClr val="tx1"/>
                </a:solidFill>
                <a:effectLst/>
                <a:latin typeface="+mn-lt"/>
                <a:ea typeface="+mn-ea"/>
                <a:cs typeface="+mn-cs"/>
              </a:rPr>
              <a:t>are other examples, such as, ensuring your content uses good colour combinations with high contrast – this is essential for users with visual impairments, but is also really helpful if you happen to be looking at the content in the garden on a really sunny day!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t>
            </a:r>
            <a:r>
              <a:rPr lang="en-GB" sz="1200" kern="1200" dirty="0" smtClean="0">
                <a:solidFill>
                  <a:schemeClr val="tx1"/>
                </a:solidFill>
                <a:effectLst/>
                <a:latin typeface="+mn-lt"/>
                <a:ea typeface="+mn-ea"/>
                <a:cs typeface="+mn-cs"/>
              </a:rPr>
              <a:t>document formatted for screen readers, allows tired students to use text to speech software on their mobile devices to listen to content instead of reading it.</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12</a:t>
            </a:fld>
            <a:endParaRPr lang="en-GB"/>
          </a:p>
        </p:txBody>
      </p:sp>
    </p:spTree>
    <p:extLst>
      <p:ext uri="{BB962C8B-B14F-4D97-AF65-F5344CB8AC3E}">
        <p14:creationId xmlns:p14="http://schemas.microsoft.com/office/powerpoint/2010/main" val="92156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smtClean="0">
                <a:solidFill>
                  <a:schemeClr val="tx1"/>
                </a:solidFill>
                <a:effectLst/>
                <a:latin typeface="+mn-lt"/>
                <a:ea typeface="+mn-ea"/>
                <a:cs typeface="+mn-cs"/>
              </a:rPr>
              <a:t>Accessibility is everyone’s responsibility and if you create content you need to take some practical steps to ensure it meets the WCAG - Web Content Accessibility Guidelines – standards.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are some very simple things to do with your documents and presentations…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Predictable, simple layout</a:t>
            </a:r>
          </a:p>
          <a:p>
            <a:pPr lvl="0"/>
            <a:r>
              <a:rPr lang="en-GB" sz="1200" kern="1200" dirty="0" smtClean="0">
                <a:solidFill>
                  <a:schemeClr val="tx1"/>
                </a:solidFill>
                <a:effectLst/>
                <a:latin typeface="+mn-lt"/>
                <a:ea typeface="+mn-ea"/>
                <a:cs typeface="+mn-cs"/>
              </a:rPr>
              <a:t>Heading styles - Use headings to structure documents and help users find what they’re looking for quickly</a:t>
            </a:r>
          </a:p>
          <a:p>
            <a:pPr lvl="0"/>
            <a:r>
              <a:rPr lang="en-GB" sz="1200" kern="1200" dirty="0" smtClean="0">
                <a:solidFill>
                  <a:schemeClr val="tx1"/>
                </a:solidFill>
                <a:effectLst/>
                <a:latin typeface="+mn-lt"/>
                <a:ea typeface="+mn-ea"/>
                <a:cs typeface="+mn-cs"/>
              </a:rPr>
              <a:t>Left align text - don’t justify text</a:t>
            </a:r>
          </a:p>
          <a:p>
            <a:pPr lvl="0"/>
            <a:r>
              <a:rPr lang="en-GB" sz="1200" kern="1200" dirty="0" smtClean="0">
                <a:solidFill>
                  <a:schemeClr val="tx1"/>
                </a:solidFill>
                <a:effectLst/>
                <a:latin typeface="+mn-lt"/>
                <a:ea typeface="+mn-ea"/>
                <a:cs typeface="+mn-cs"/>
              </a:rPr>
              <a:t>Bullet points</a:t>
            </a:r>
          </a:p>
          <a:p>
            <a:pPr lvl="0"/>
            <a:r>
              <a:rPr lang="en-GB" sz="1200" kern="1200" dirty="0" smtClean="0">
                <a:solidFill>
                  <a:schemeClr val="tx1"/>
                </a:solidFill>
                <a:effectLst/>
                <a:latin typeface="+mn-lt"/>
                <a:ea typeface="+mn-ea"/>
                <a:cs typeface="+mn-cs"/>
              </a:rPr>
              <a:t>White space</a:t>
            </a:r>
          </a:p>
          <a:p>
            <a:pPr lvl="0"/>
            <a:r>
              <a:rPr lang="en-GB" sz="1200" kern="1200" dirty="0" smtClean="0">
                <a:solidFill>
                  <a:schemeClr val="tx1"/>
                </a:solidFill>
                <a:effectLst/>
                <a:latin typeface="+mn-lt"/>
                <a:ea typeface="+mn-ea"/>
                <a:cs typeface="+mn-cs"/>
              </a:rPr>
              <a:t>Visually obvious links</a:t>
            </a:r>
          </a:p>
          <a:p>
            <a:pPr lvl="0"/>
            <a:r>
              <a:rPr lang="en-GB" sz="1200" kern="1200" dirty="0" smtClean="0">
                <a:solidFill>
                  <a:schemeClr val="tx1"/>
                </a:solidFill>
                <a:effectLst/>
                <a:latin typeface="+mn-lt"/>
                <a:ea typeface="+mn-ea"/>
                <a:cs typeface="+mn-cs"/>
              </a:rPr>
              <a:t>Meaningful link descriptions  - not click here</a:t>
            </a:r>
          </a:p>
          <a:p>
            <a:r>
              <a:rPr lang="en-GB" sz="1200" kern="1200" dirty="0" smtClean="0">
                <a:solidFill>
                  <a:schemeClr val="tx1"/>
                </a:solidFill>
                <a:effectLst/>
                <a:latin typeface="+mn-lt"/>
                <a:ea typeface="+mn-ea"/>
                <a:cs typeface="+mn-cs"/>
              </a:rPr>
              <a:t>Readable text</a:t>
            </a:r>
          </a:p>
          <a:p>
            <a:pPr lvl="0"/>
            <a:r>
              <a:rPr lang="en-GB" sz="1200" kern="1200" dirty="0" smtClean="0">
                <a:solidFill>
                  <a:schemeClr val="tx1"/>
                </a:solidFill>
                <a:effectLst/>
                <a:latin typeface="+mn-lt"/>
                <a:ea typeface="+mn-ea"/>
                <a:cs typeface="+mn-cs"/>
              </a:rPr>
              <a:t>Plain English</a:t>
            </a:r>
          </a:p>
          <a:p>
            <a:pPr lvl="0"/>
            <a:r>
              <a:rPr lang="en-GB" sz="1200" kern="1200" dirty="0" smtClean="0">
                <a:solidFill>
                  <a:schemeClr val="tx1"/>
                </a:solidFill>
                <a:effectLst/>
                <a:latin typeface="+mn-lt"/>
                <a:ea typeface="+mn-ea"/>
                <a:cs typeface="+mn-cs"/>
              </a:rPr>
              <a:t>Simple san-serif font – Arial – no decorative fonts</a:t>
            </a:r>
          </a:p>
          <a:p>
            <a:pPr lvl="0"/>
            <a:r>
              <a:rPr lang="en-GB" sz="1200" kern="1200" dirty="0" smtClean="0">
                <a:solidFill>
                  <a:schemeClr val="tx1"/>
                </a:solidFill>
                <a:effectLst/>
                <a:latin typeface="+mn-lt"/>
                <a:ea typeface="+mn-ea"/>
                <a:cs typeface="+mn-cs"/>
              </a:rPr>
              <a:t>Minimum font size - minimum 12 </a:t>
            </a:r>
            <a:r>
              <a:rPr lang="en-GB" sz="1200" kern="1200" dirty="0" err="1" smtClean="0">
                <a:solidFill>
                  <a:schemeClr val="tx1"/>
                </a:solidFill>
                <a:effectLst/>
                <a:latin typeface="+mn-lt"/>
                <a:ea typeface="+mn-ea"/>
                <a:cs typeface="+mn-cs"/>
              </a:rPr>
              <a:t>pt</a:t>
            </a:r>
            <a:r>
              <a:rPr lang="en-GB" sz="1200" kern="1200" dirty="0" smtClean="0">
                <a:solidFill>
                  <a:schemeClr val="tx1"/>
                </a:solidFill>
                <a:effectLst/>
                <a:latin typeface="+mn-lt"/>
                <a:ea typeface="+mn-ea"/>
                <a:cs typeface="+mn-cs"/>
              </a:rPr>
              <a:t> for documents and 24 </a:t>
            </a:r>
            <a:r>
              <a:rPr lang="en-GB" sz="1200" kern="1200" dirty="0" err="1" smtClean="0">
                <a:solidFill>
                  <a:schemeClr val="tx1"/>
                </a:solidFill>
                <a:effectLst/>
                <a:latin typeface="+mn-lt"/>
                <a:ea typeface="+mn-ea"/>
                <a:cs typeface="+mn-cs"/>
              </a:rPr>
              <a:t>pt</a:t>
            </a:r>
            <a:r>
              <a:rPr lang="en-GB" sz="1200" kern="1200" dirty="0" smtClean="0">
                <a:solidFill>
                  <a:schemeClr val="tx1"/>
                </a:solidFill>
                <a:effectLst/>
                <a:latin typeface="+mn-lt"/>
                <a:ea typeface="+mn-ea"/>
                <a:cs typeface="+mn-cs"/>
              </a:rPr>
              <a:t> for presentations</a:t>
            </a:r>
          </a:p>
          <a:p>
            <a:pPr lvl="0"/>
            <a:r>
              <a:rPr lang="en-GB" sz="1200" kern="1200" dirty="0" smtClean="0">
                <a:solidFill>
                  <a:schemeClr val="tx1"/>
                </a:solidFill>
                <a:effectLst/>
                <a:latin typeface="+mn-lt"/>
                <a:ea typeface="+mn-ea"/>
                <a:cs typeface="+mn-cs"/>
              </a:rPr>
              <a:t>Bold emphasis</a:t>
            </a:r>
          </a:p>
          <a:p>
            <a:pPr lvl="0"/>
            <a:r>
              <a:rPr lang="en-GB" sz="1200" kern="1200" dirty="0" smtClean="0">
                <a:solidFill>
                  <a:schemeClr val="tx1"/>
                </a:solidFill>
                <a:effectLst/>
                <a:latin typeface="+mn-lt"/>
                <a:ea typeface="+mn-ea"/>
                <a:cs typeface="+mn-cs"/>
              </a:rPr>
              <a:t>Avoid underlining, italics, ALL CAPITALS</a:t>
            </a:r>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13</a:t>
            </a:fld>
            <a:endParaRPr lang="en-GB"/>
          </a:p>
        </p:txBody>
      </p:sp>
    </p:spTree>
    <p:extLst>
      <p:ext uri="{BB962C8B-B14F-4D97-AF65-F5344CB8AC3E}">
        <p14:creationId xmlns:p14="http://schemas.microsoft.com/office/powerpoint/2010/main" val="3677960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1200" kern="1200" dirty="0" smtClean="0">
                <a:solidFill>
                  <a:schemeClr val="tx1"/>
                </a:solidFill>
                <a:effectLst/>
                <a:latin typeface="+mn-lt"/>
                <a:ea typeface="+mn-ea"/>
                <a:cs typeface="+mn-cs"/>
              </a:rPr>
              <a:t>Visual information</a:t>
            </a:r>
          </a:p>
          <a:p>
            <a:pPr lvl="0"/>
            <a:r>
              <a:rPr lang="en-GB" sz="1200" kern="1200" dirty="0" smtClean="0">
                <a:solidFill>
                  <a:schemeClr val="tx1"/>
                </a:solidFill>
                <a:effectLst/>
                <a:latin typeface="+mn-lt"/>
                <a:ea typeface="+mn-ea"/>
                <a:cs typeface="+mn-cs"/>
              </a:rPr>
              <a:t>Plain backgrounds</a:t>
            </a:r>
          </a:p>
          <a:p>
            <a:pPr lvl="0"/>
            <a:r>
              <a:rPr lang="en-GB" sz="1200" kern="1200" dirty="0" smtClean="0">
                <a:solidFill>
                  <a:schemeClr val="tx1"/>
                </a:solidFill>
                <a:effectLst/>
                <a:latin typeface="+mn-lt"/>
                <a:ea typeface="+mn-ea"/>
                <a:cs typeface="+mn-cs"/>
              </a:rPr>
              <a:t>Good colour contrast - avoid bright colours or garish combinations. </a:t>
            </a:r>
          </a:p>
          <a:p>
            <a:pPr lvl="0"/>
            <a:r>
              <a:rPr lang="en-GB" sz="1200" kern="1200" dirty="0" smtClean="0">
                <a:solidFill>
                  <a:schemeClr val="tx1"/>
                </a:solidFill>
                <a:effectLst/>
                <a:latin typeface="+mn-lt"/>
                <a:ea typeface="+mn-ea"/>
                <a:cs typeface="+mn-cs"/>
              </a:rPr>
              <a:t>Don’t use colour alone to convey meaning - don’t use colour as the only way to explain or distinguish something</a:t>
            </a:r>
          </a:p>
          <a:p>
            <a:pPr lvl="0"/>
            <a:r>
              <a:rPr lang="en-GB" sz="1200" kern="1200" dirty="0" smtClean="0">
                <a:solidFill>
                  <a:schemeClr val="tx1"/>
                </a:solidFill>
                <a:effectLst/>
                <a:latin typeface="+mn-lt"/>
                <a:ea typeface="+mn-ea"/>
                <a:cs typeface="+mn-cs"/>
              </a:rPr>
              <a:t>ALT text for images, graphs and diagrams - Add alternative text descriptions that describe the content or conveys the same information (unless it’s decorative) for images, graphs and diagrams.</a:t>
            </a:r>
          </a:p>
          <a:p>
            <a:pPr lvl="0"/>
            <a:r>
              <a:rPr lang="en-GB" sz="1200" kern="1200" dirty="0" smtClean="0">
                <a:solidFill>
                  <a:schemeClr val="tx1"/>
                </a:solidFill>
                <a:effectLst/>
                <a:latin typeface="+mn-lt"/>
                <a:ea typeface="+mn-ea"/>
                <a:cs typeface="+mn-cs"/>
              </a:rPr>
              <a:t>Captions for videos</a:t>
            </a:r>
          </a:p>
          <a:p>
            <a:pPr lvl="0"/>
            <a:r>
              <a:rPr lang="en-GB" sz="1200" kern="1200" dirty="0" smtClean="0">
                <a:solidFill>
                  <a:schemeClr val="tx1"/>
                </a:solidFill>
                <a:effectLst/>
                <a:latin typeface="+mn-lt"/>
                <a:ea typeface="+mn-ea"/>
                <a:cs typeface="+mn-cs"/>
              </a:rPr>
              <a:t>Transcripts for audio files</a:t>
            </a:r>
          </a:p>
          <a:p>
            <a:r>
              <a:rPr lang="en-GB" sz="1200" kern="1200" dirty="0" smtClean="0">
                <a:solidFill>
                  <a:schemeClr val="tx1"/>
                </a:solidFill>
                <a:effectLst/>
                <a:latin typeface="+mn-lt"/>
                <a:ea typeface="+mn-ea"/>
                <a:cs typeface="+mn-cs"/>
              </a:rPr>
              <a:t>Signposting</a:t>
            </a:r>
          </a:p>
          <a:p>
            <a:pPr lvl="0"/>
            <a:r>
              <a:rPr lang="en-GB" sz="1200" kern="1200" dirty="0" smtClean="0">
                <a:solidFill>
                  <a:schemeClr val="tx1"/>
                </a:solidFill>
                <a:effectLst/>
                <a:latin typeface="+mn-lt"/>
                <a:ea typeface="+mn-ea"/>
                <a:cs typeface="+mn-cs"/>
              </a:rPr>
              <a:t>Give files a unique meaningful name - don’t just call them handout or lecture</a:t>
            </a:r>
          </a:p>
          <a:p>
            <a:r>
              <a:rPr lang="en-GB" sz="1200" kern="1200" dirty="0" smtClean="0">
                <a:solidFill>
                  <a:schemeClr val="tx1"/>
                </a:solidFill>
                <a:effectLst/>
                <a:latin typeface="+mn-lt"/>
                <a:ea typeface="+mn-ea"/>
                <a:cs typeface="+mn-cs"/>
              </a:rPr>
              <a:t>Final checks</a:t>
            </a:r>
          </a:p>
          <a:p>
            <a:pPr lvl="0"/>
            <a:r>
              <a:rPr lang="en-GB" sz="1200" kern="1200" dirty="0" smtClean="0">
                <a:solidFill>
                  <a:schemeClr val="tx1"/>
                </a:solidFill>
                <a:effectLst/>
                <a:latin typeface="+mn-lt"/>
                <a:ea typeface="+mn-ea"/>
                <a:cs typeface="+mn-cs"/>
              </a:rPr>
              <a:t>Use built in accessibility checkers in MS Office – Use the inbuilt accessibility checker in Word and PowerPoint to help identity any issues - they do not pick up everything but are a great starting point.</a:t>
            </a:r>
            <a:endParaRPr lang="en-GB"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14</a:t>
            </a:fld>
            <a:endParaRPr lang="en-GB"/>
          </a:p>
        </p:txBody>
      </p:sp>
    </p:spTree>
    <p:extLst>
      <p:ext uri="{BB962C8B-B14F-4D97-AF65-F5344CB8AC3E}">
        <p14:creationId xmlns:p14="http://schemas.microsoft.com/office/powerpoint/2010/main" val="200556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Kahoot</a:t>
            </a:r>
            <a:r>
              <a:rPr lang="en-GB" sz="1200" kern="1200" dirty="0" smtClean="0">
                <a:solidFill>
                  <a:schemeClr val="tx1"/>
                </a:solidFill>
                <a:effectLst/>
                <a:latin typeface="+mn-lt"/>
                <a:ea typeface="+mn-ea"/>
                <a:cs typeface="+mn-cs"/>
              </a:rPr>
              <a:t> quiz time</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15</a:t>
            </a:fld>
            <a:endParaRPr lang="en-GB"/>
          </a:p>
        </p:txBody>
      </p:sp>
    </p:spTree>
    <p:extLst>
      <p:ext uri="{BB962C8B-B14F-4D97-AF65-F5344CB8AC3E}">
        <p14:creationId xmlns:p14="http://schemas.microsoft.com/office/powerpoint/2010/main" val="188626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3200" dirty="0" smtClean="0"/>
              <a:t>Guidance also available in VITAL</a:t>
            </a:r>
          </a:p>
          <a:p>
            <a:r>
              <a:rPr lang="en-GB" sz="3200" dirty="0" smtClean="0">
                <a:hlinkClick r:id="rId3"/>
              </a:rPr>
              <a:t>https://vital.liv.ac.uk</a:t>
            </a:r>
            <a:endParaRPr lang="en-GB" sz="3200" dirty="0" smtClean="0"/>
          </a:p>
          <a:p>
            <a:endParaRPr lang="en-GB" sz="3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Digital classrooms are not a panacea for inclusive practice (it is as easy to teach badly with technology as it is without it) but they do offer an exciting toolkit that, in turn, provides a spectrum of opportunities to engage, include and support the widest range of students.</a:t>
            </a:r>
          </a:p>
          <a:p>
            <a:pPr lvl="1"/>
            <a:endParaRPr lang="en-GB" sz="3200" dirty="0" smtClean="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16</a:t>
            </a:fld>
            <a:endParaRPr lang="en-GB"/>
          </a:p>
        </p:txBody>
      </p:sp>
    </p:spTree>
    <p:extLst>
      <p:ext uri="{BB962C8B-B14F-4D97-AF65-F5344CB8AC3E}">
        <p14:creationId xmlns:p14="http://schemas.microsoft.com/office/powerpoint/2010/main" val="3026825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smtClean="0"/>
              <a:t>Case </a:t>
            </a:r>
            <a:r>
              <a:rPr lang="en-GB" dirty="0" smtClean="0"/>
              <a:t>study </a:t>
            </a:r>
            <a:r>
              <a:rPr lang="en-GB" dirty="0" smtClean="0"/>
              <a:t>and </a:t>
            </a:r>
            <a:r>
              <a:rPr lang="en-GB" dirty="0" smtClean="0"/>
              <a:t>an example of a resource</a:t>
            </a:r>
            <a:r>
              <a:rPr lang="en-GB" baseline="0" dirty="0" smtClean="0"/>
              <a:t> gathering wall</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17</a:t>
            </a:fld>
            <a:endParaRPr lang="en-GB"/>
          </a:p>
        </p:txBody>
      </p:sp>
    </p:spTree>
    <p:extLst>
      <p:ext uri="{BB962C8B-B14F-4D97-AF65-F5344CB8AC3E}">
        <p14:creationId xmlns:p14="http://schemas.microsoft.com/office/powerpoint/2010/main" val="151368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19</a:t>
            </a:fld>
            <a:endParaRPr lang="en-GB"/>
          </a:p>
        </p:txBody>
      </p:sp>
    </p:spTree>
    <p:extLst>
      <p:ext uri="{BB962C8B-B14F-4D97-AF65-F5344CB8AC3E}">
        <p14:creationId xmlns:p14="http://schemas.microsoft.com/office/powerpoint/2010/main" val="127736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smtClean="0"/>
              <a:t>Show and</a:t>
            </a:r>
            <a:r>
              <a:rPr lang="en-GB" baseline="0" dirty="0" smtClean="0"/>
              <a:t> use </a:t>
            </a:r>
            <a:r>
              <a:rPr lang="en-GB" dirty="0" smtClean="0"/>
              <a:t>some tools that are either free</a:t>
            </a:r>
            <a:r>
              <a:rPr lang="en-GB" baseline="0" dirty="0" smtClean="0"/>
              <a:t> or low-cost to use.</a:t>
            </a:r>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2</a:t>
            </a:fld>
            <a:endParaRPr lang="en-GB"/>
          </a:p>
        </p:txBody>
      </p:sp>
    </p:spTree>
    <p:extLst>
      <p:ext uri="{BB962C8B-B14F-4D97-AF65-F5344CB8AC3E}">
        <p14:creationId xmlns:p14="http://schemas.microsoft.com/office/powerpoint/2010/main" val="364132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57238"/>
            <a:ext cx="5953125" cy="3349625"/>
          </a:xfrm>
        </p:spPr>
      </p:sp>
      <p:sp>
        <p:nvSpPr>
          <p:cNvPr id="3" name="Notes Placeholder 2"/>
          <p:cNvSpPr>
            <a:spLocks noGrp="1"/>
          </p:cNvSpPr>
          <p:nvPr>
            <p:ph type="body" idx="1"/>
          </p:nvPr>
        </p:nvSpPr>
        <p:spPr/>
        <p:txBody>
          <a:bodyPr/>
          <a:lstStyle/>
          <a:p>
            <a:r>
              <a:rPr lang="en-GB" smtClean="0"/>
              <a:t>What is</a:t>
            </a:r>
            <a:r>
              <a:rPr lang="en-GB" baseline="0" smtClean="0"/>
              <a:t> learning technology? Digital Education?</a:t>
            </a:r>
          </a:p>
          <a:p>
            <a:endParaRPr lang="en-GB" baseline="0" smtClean="0"/>
          </a:p>
          <a:p>
            <a:r>
              <a:rPr lang="en-GB" smtClean="0"/>
              <a:t>Software applications and services that support, deliver, enhance and transform our</a:t>
            </a:r>
            <a:r>
              <a:rPr lang="en-GB" baseline="0" smtClean="0"/>
              <a:t> learning and teaching strategies</a:t>
            </a:r>
          </a:p>
          <a:p>
            <a:r>
              <a:rPr lang="en-GB" baseline="0" smtClean="0"/>
              <a:t>What is a Learning technologist?</a:t>
            </a:r>
          </a:p>
          <a:p>
            <a:endParaRPr lang="en-GB" baseline="0" smtClean="0"/>
          </a:p>
          <a:p>
            <a:r>
              <a:rPr lang="en-GB" baseline="0" smtClean="0"/>
              <a:t>Support staff to make the best use pedagogically of these tools. </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BF38F-AB8F-4A3B-BA98-1542EE18EC4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83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57238"/>
            <a:ext cx="5953125" cy="3349625"/>
          </a:xfrm>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Ice Breaker- 1420
Poll Title: Identify the insect wounds in this image.</a:t>
            </a:r>
          </a:p>
          <a:p>
            <a:endParaRPr lang="en-GB" dirty="0" smtClean="0"/>
          </a:p>
          <a:p>
            <a:r>
              <a:rPr lang="en-GB" baseline="0" dirty="0" smtClean="0"/>
              <a:t>We pay for </a:t>
            </a:r>
            <a:r>
              <a:rPr lang="en-GB" baseline="0" dirty="0" err="1" smtClean="0"/>
              <a:t>PollEv</a:t>
            </a:r>
            <a:r>
              <a:rPr lang="en-GB" baseline="0" dirty="0" smtClean="0"/>
              <a:t>. Free to use up to 40 respondents.</a:t>
            </a:r>
          </a:p>
          <a:p>
            <a:r>
              <a:rPr lang="en-GB" baseline="0" dirty="0" smtClean="0"/>
              <a:t>Also can be used without </a:t>
            </a:r>
            <a:r>
              <a:rPr lang="en-GB" baseline="0" dirty="0" err="1" smtClean="0"/>
              <a:t>wifi</a:t>
            </a:r>
            <a:r>
              <a:rPr lang="en-GB" baseline="0" dirty="0" smtClean="0"/>
              <a:t> – text message submissions instead.</a:t>
            </a:r>
            <a:endParaRPr lang="en-GB" dirty="0" smtClean="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4</a:t>
            </a:fld>
            <a:endParaRPr lang="en-GB"/>
          </a:p>
        </p:txBody>
      </p:sp>
    </p:spTree>
    <p:extLst>
      <p:ext uri="{BB962C8B-B14F-4D97-AF65-F5344CB8AC3E}">
        <p14:creationId xmlns:p14="http://schemas.microsoft.com/office/powerpoint/2010/main" val="315400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3908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Why people</a:t>
            </a:r>
            <a:r>
              <a:rPr lang="en-GB" baseline="0" dirty="0" smtClean="0"/>
              <a:t> started using these sorts of systems in the first place – Confidence. Whole cohort participation. Accommodating diverse leaners.</a:t>
            </a:r>
            <a:endParaRPr lang="en-GB" dirty="0" smtClean="0"/>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5</a:t>
            </a:fld>
            <a:endParaRPr lang="en-GB"/>
          </a:p>
        </p:txBody>
      </p:sp>
    </p:spTree>
    <p:extLst>
      <p:ext uri="{BB962C8B-B14F-4D97-AF65-F5344CB8AC3E}">
        <p14:creationId xmlns:p14="http://schemas.microsoft.com/office/powerpoint/2010/main" val="227034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57238"/>
            <a:ext cx="5953125" cy="3349625"/>
          </a:xfrm>
        </p:spPr>
      </p:sp>
      <p:sp>
        <p:nvSpPr>
          <p:cNvPr id="3" name="Notes Placeholder 2"/>
          <p:cNvSpPr>
            <a:spLocks noGrp="1"/>
          </p:cNvSpPr>
          <p:nvPr>
            <p:ph type="body" idx="1"/>
          </p:nvPr>
        </p:nvSpPr>
        <p:spPr>
          <a:xfrm>
            <a:off x="679768" y="4777194"/>
            <a:ext cx="5438140" cy="3908614"/>
          </a:xfrm>
          <a:prstGeom prst="rect">
            <a:avLst/>
          </a:prstGeom>
        </p:spPr>
        <p:txBody>
          <a:bodyPr/>
          <a:lstStyle/>
          <a:p>
            <a:r>
              <a:rPr lang="en-GB" dirty="0" smtClean="0"/>
              <a:t>Model </a:t>
            </a:r>
            <a:r>
              <a:rPr lang="en-GB" dirty="0" smtClean="0"/>
              <a:t>practice </a:t>
            </a:r>
            <a:r>
              <a:rPr lang="en-GB" dirty="0" smtClean="0"/>
              <a:t>using </a:t>
            </a:r>
            <a:r>
              <a:rPr lang="en-GB" dirty="0" smtClean="0"/>
              <a:t>this with a different interactive </a:t>
            </a:r>
            <a:r>
              <a:rPr lang="en-GB" dirty="0" smtClean="0"/>
              <a:t>tool.</a:t>
            </a:r>
          </a:p>
          <a:p>
            <a:endParaRPr lang="en-GB" dirty="0" smtClean="0"/>
          </a:p>
          <a:p>
            <a:r>
              <a:rPr lang="en-GB" dirty="0" smtClean="0"/>
              <a:t>Why would we do this? What’s the point of it? What uses can you think of?</a:t>
            </a:r>
          </a:p>
          <a:p>
            <a:endParaRPr lang="en-GB" dirty="0" smtClean="0"/>
          </a:p>
          <a:p>
            <a:r>
              <a:rPr lang="en-GB" dirty="0" smtClean="0"/>
              <a:t>How we use it in </a:t>
            </a:r>
            <a:r>
              <a:rPr lang="en-GB" dirty="0" err="1" smtClean="0"/>
              <a:t>SoM</a:t>
            </a:r>
            <a:r>
              <a:rPr lang="en-GB" dirty="0" smtClean="0"/>
              <a:t> </a:t>
            </a:r>
          </a:p>
          <a:p>
            <a:endParaRPr lang="en-GB" dirty="0" smtClean="0"/>
          </a:p>
          <a:p>
            <a:r>
              <a:rPr lang="en-GB" dirty="0" smtClean="0"/>
              <a:t>Lectures – stimulate discussion</a:t>
            </a:r>
            <a:r>
              <a:rPr lang="en-GB" baseline="0" dirty="0" smtClean="0"/>
              <a:t> – quick knowledge check – lecture feedback</a:t>
            </a:r>
            <a:endParaRPr lang="en-GB" dirty="0" smtClean="0"/>
          </a:p>
          <a:p>
            <a:r>
              <a:rPr lang="en-GB" dirty="0" smtClean="0"/>
              <a:t>CBL sessions – knowledge recap questions – discussion stimulus</a:t>
            </a:r>
          </a:p>
          <a:p>
            <a:r>
              <a:rPr lang="en-GB" dirty="0" smtClean="0"/>
              <a:t>Team-based</a:t>
            </a:r>
            <a:r>
              <a:rPr lang="en-GB" baseline="0" dirty="0" smtClean="0"/>
              <a:t> learning sessions</a:t>
            </a:r>
          </a:p>
          <a:p>
            <a:r>
              <a:rPr lang="en-GB" baseline="0" dirty="0" smtClean="0"/>
              <a:t>Staff events – ice breakers – stimulate discussion and feedback.</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6</a:t>
            </a:fld>
            <a:endParaRPr lang="en-GB"/>
          </a:p>
        </p:txBody>
      </p:sp>
    </p:spTree>
    <p:extLst>
      <p:ext uri="{BB962C8B-B14F-4D97-AF65-F5344CB8AC3E}">
        <p14:creationId xmlns:p14="http://schemas.microsoft.com/office/powerpoint/2010/main" val="111461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7</a:t>
            </a:fld>
            <a:endParaRPr lang="en-GB"/>
          </a:p>
        </p:txBody>
      </p:sp>
    </p:spTree>
    <p:extLst>
      <p:ext uri="{BB962C8B-B14F-4D97-AF65-F5344CB8AC3E}">
        <p14:creationId xmlns:p14="http://schemas.microsoft.com/office/powerpoint/2010/main" val="13643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Providing </a:t>
            </a:r>
            <a:r>
              <a:rPr lang="en-GB" dirty="0" smtClean="0"/>
              <a:t>you with immediate feedback on the extent to which they are meeting the intended learning outcomes, and allowing you to adjust your teaching </a:t>
            </a:r>
            <a:r>
              <a:rPr lang="en-GB" dirty="0" smtClean="0"/>
              <a:t>accordingly.</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Enhance your students’ employability through individual and collaborative working, through working autonomously, and through their learning relationships with others: this can enhance your students’ belief in their ability to achieve their objectives (</a:t>
            </a:r>
            <a:r>
              <a:rPr lang="en-GB" dirty="0" err="1" smtClean="0"/>
              <a:t>Zepke</a:t>
            </a:r>
            <a:r>
              <a:rPr lang="en-GB" dirty="0" smtClean="0"/>
              <a:t> &amp; Leach 2010). </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8</a:t>
            </a:fld>
            <a:endParaRPr lang="en-GB"/>
          </a:p>
        </p:txBody>
      </p:sp>
    </p:spTree>
    <p:extLst>
      <p:ext uri="{BB962C8B-B14F-4D97-AF65-F5344CB8AC3E}">
        <p14:creationId xmlns:p14="http://schemas.microsoft.com/office/powerpoint/2010/main" val="45909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sz="1200" kern="1200" dirty="0" smtClean="0">
                <a:solidFill>
                  <a:schemeClr val="tx1"/>
                </a:solidFill>
                <a:effectLst/>
                <a:latin typeface="+mn-lt"/>
                <a:ea typeface="+mn-ea"/>
                <a:cs typeface="+mn-cs"/>
              </a:rPr>
              <a:t>It is likely as educators that you will all create a range of resources to support and engage students in their learning.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a:t>
            </a:r>
            <a:r>
              <a:rPr lang="en-GB" sz="1200" kern="1200" dirty="0" smtClean="0">
                <a:solidFill>
                  <a:schemeClr val="tx1"/>
                </a:solidFill>
                <a:effectLst/>
                <a:latin typeface="+mn-lt"/>
                <a:ea typeface="+mn-ea"/>
                <a:cs typeface="+mn-cs"/>
              </a:rPr>
              <a:t>might use some of the technologies that we’ve talked about already to support in-class interaction, but you are also likely to supplement this with digital content such as presentation slides and handouts.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Because of this, it is important that you are aware of the legal requirements and reasons to create accessible content. </a:t>
            </a:r>
          </a:p>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0194FF-0FE0-45F7-90C8-0D96116D74D4}" type="slidenum">
              <a:rPr lang="en-GB" smtClean="0"/>
              <a:t>9</a:t>
            </a:fld>
            <a:endParaRPr lang="en-GB"/>
          </a:p>
        </p:txBody>
      </p:sp>
    </p:spTree>
    <p:extLst>
      <p:ext uri="{BB962C8B-B14F-4D97-AF65-F5344CB8AC3E}">
        <p14:creationId xmlns:p14="http://schemas.microsoft.com/office/powerpoint/2010/main" val="3534462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7" name="Date"/>
          <p:cNvSpPr>
            <a:spLocks noGrp="1"/>
          </p:cNvSpPr>
          <p:nvPr>
            <p:ph type="body" sz="quarter" idx="12" hasCustomPrompt="1"/>
          </p:nvPr>
        </p:nvSpPr>
        <p:spPr>
          <a:xfrm>
            <a:off x="339725" y="5083785"/>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smtClean="0"/>
              <a:t>Click to add date.</a:t>
            </a:r>
            <a:endParaRPr lang="en-GB" dirty="0"/>
          </a:p>
        </p:txBody>
      </p:sp>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smtClean="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smtClean="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05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smtClean="0"/>
              <a:t>Edit Master text styles</a:t>
            </a:r>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29101661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smtClean="0"/>
              <a:t>Click to edit title</a:t>
            </a:r>
            <a:endParaRPr lang="en-GB" dirty="0"/>
          </a:p>
        </p:txBody>
      </p:sp>
    </p:spTree>
    <p:custDataLst>
      <p:tags r:id="rId1"/>
    </p:custDataLst>
    <p:extLst>
      <p:ext uri="{BB962C8B-B14F-4D97-AF65-F5344CB8AC3E}">
        <p14:creationId xmlns:p14="http://schemas.microsoft.com/office/powerpoint/2010/main" val="29570532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Student Doctors">
    <p:spTree>
      <p:nvGrpSpPr>
        <p:cNvPr id="1" name=""/>
        <p:cNvGrpSpPr/>
        <p:nvPr/>
      </p:nvGrpSpPr>
      <p:grpSpPr>
        <a:xfrm>
          <a:off x="0" y="0"/>
          <a:ext cx="0" cy="0"/>
          <a:chOff x="0" y="0"/>
          <a:chExt cx="0" cy="0"/>
        </a:xfrm>
      </p:grpSpPr>
      <p:pic>
        <p:nvPicPr>
          <p:cNvPr id="7" name="Student Doctors" descr="Student doctors laughing"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3919" b="9451"/>
          <a:stretch/>
        </p:blipFill>
        <p:spPr>
          <a:xfrm>
            <a:off x="0" y="1096175"/>
            <a:ext cx="12192000" cy="5220525"/>
          </a:xfrm>
          <a:prstGeom prst="rect">
            <a:avLst/>
          </a:prstGeom>
        </p:spPr>
      </p:pic>
      <p:sp>
        <p:nvSpPr>
          <p:cNvPr id="8" name="Title"/>
          <p:cNvSpPr>
            <a:spLocks noGrp="1"/>
          </p:cNvSpPr>
          <p:nvPr>
            <p:ph type="title"/>
          </p:nvPr>
        </p:nvSpPr>
        <p:spPr>
          <a:xfrm>
            <a:off x="1776000" y="3879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custDataLst>
      <p:tags r:id="rId1"/>
    </p:custDataLst>
    <p:extLst>
      <p:ext uri="{BB962C8B-B14F-4D97-AF65-F5344CB8AC3E}">
        <p14:creationId xmlns:p14="http://schemas.microsoft.com/office/powerpoint/2010/main" val="219880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Anatomy">
    <p:spTree>
      <p:nvGrpSpPr>
        <p:cNvPr id="1" name=""/>
        <p:cNvGrpSpPr/>
        <p:nvPr/>
      </p:nvGrpSpPr>
      <p:grpSpPr>
        <a:xfrm>
          <a:off x="0" y="0"/>
          <a:ext cx="0" cy="0"/>
          <a:chOff x="0" y="0"/>
          <a:chExt cx="0" cy="0"/>
        </a:xfrm>
      </p:grpSpPr>
      <p:pic>
        <p:nvPicPr>
          <p:cNvPr id="10" name="Anatomy class" descr="Student doctors in an anatomy class" title="Decorative">
            <a:extLst>
              <a:ext uri="{FF2B5EF4-FFF2-40B4-BE49-F238E27FC236}">
                <a16:creationId xmlns:a16="http://schemas.microsoft.com/office/drawing/2014/main" id="{807ABD34-9C9F-F347-9914-35BBB31ED2E1}"/>
              </a:ext>
            </a:extLst>
          </p:cNvPr>
          <p:cNvPicPr>
            <a:picLocks noChangeAspect="1"/>
          </p:cNvPicPr>
          <p:nvPr userDrawn="1"/>
        </p:nvPicPr>
        <p:blipFill rotWithShape="1">
          <a:blip r:embed="rId3"/>
          <a:srcRect t="20859" b="15265"/>
          <a:stretch/>
        </p:blipFill>
        <p:spPr>
          <a:xfrm>
            <a:off x="0" y="1085850"/>
            <a:ext cx="12192000" cy="5219700"/>
          </a:xfrm>
          <a:prstGeom prst="rect">
            <a:avLst/>
          </a:prstGeom>
        </p:spPr>
      </p:pic>
      <p:sp>
        <p:nvSpPr>
          <p:cNvPr id="8" name="Title"/>
          <p:cNvSpPr>
            <a:spLocks noGrp="1"/>
          </p:cNvSpPr>
          <p:nvPr>
            <p:ph type="title"/>
          </p:nvPr>
        </p:nvSpPr>
        <p:spPr>
          <a:xfrm>
            <a:off x="1776000" y="2542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custDataLst>
      <p:tags r:id="rId1"/>
    </p:custDataLst>
    <p:extLst>
      <p:ext uri="{BB962C8B-B14F-4D97-AF65-F5344CB8AC3E}">
        <p14:creationId xmlns:p14="http://schemas.microsoft.com/office/powerpoint/2010/main" val="1732602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break - Clinical Skills">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97280"/>
            <a:ext cx="6552000" cy="5218627"/>
          </a:xfrm>
          <a:prstGeom prst="rect">
            <a:avLst/>
          </a:prstGeom>
        </p:spPr>
      </p:pic>
      <p:pic>
        <p:nvPicPr>
          <p:cNvPr id="4" name="Picture 3" descr="Student Doctors in Clinical Skills with VR headset and iPad" title="Decorative"/>
          <p:cNvPicPr>
            <a:picLocks noChangeAspect="1"/>
          </p:cNvPicPr>
          <p:nvPr userDrawn="1"/>
        </p:nvPicPr>
        <p:blipFill rotWithShape="1">
          <a:blip r:embed="rId4"/>
          <a:srcRect l="3385" r="12991" b="34"/>
          <a:stretch/>
        </p:blipFill>
        <p:spPr>
          <a:xfrm>
            <a:off x="0" y="1085780"/>
            <a:ext cx="6552000" cy="5221581"/>
          </a:xfrm>
          <a:prstGeom prst="rect">
            <a:avLst/>
          </a:prstGeom>
        </p:spPr>
      </p:pic>
    </p:spTree>
    <p:custDataLst>
      <p:tags r:id="rId1"/>
    </p:custDataLst>
    <p:extLst>
      <p:ext uri="{BB962C8B-B14F-4D97-AF65-F5344CB8AC3E}">
        <p14:creationId xmlns:p14="http://schemas.microsoft.com/office/powerpoint/2010/main" val="34434612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Clinical Skills Learning Zone">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88734"/>
            <a:ext cx="6552000" cy="5218627"/>
          </a:xfrm>
          <a:prstGeom prst="rect">
            <a:avLst/>
          </a:prstGeom>
        </p:spPr>
      </p:pic>
    </p:spTree>
    <p:custDataLst>
      <p:tags r:id="rId1"/>
    </p:custDataLst>
    <p:extLst>
      <p:ext uri="{BB962C8B-B14F-4D97-AF65-F5344CB8AC3E}">
        <p14:creationId xmlns:p14="http://schemas.microsoft.com/office/powerpoint/2010/main" val="30874017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Intercalation">
    <p:bg>
      <p:bgPr>
        <a:solidFill>
          <a:srgbClr val="FCFDF1"/>
        </a:solidFill>
        <a:effectLst/>
      </p:bgPr>
    </p:bg>
    <p:spTree>
      <p:nvGrpSpPr>
        <p:cNvPr id="1" name=""/>
        <p:cNvGrpSpPr/>
        <p:nvPr/>
      </p:nvGrpSpPr>
      <p:grpSpPr>
        <a:xfrm>
          <a:off x="0" y="0"/>
          <a:ext cx="0" cy="0"/>
          <a:chOff x="0" y="0"/>
          <a:chExt cx="0" cy="0"/>
        </a:xfrm>
      </p:grpSpPr>
      <p:pic>
        <p:nvPicPr>
          <p:cNvPr id="5" name="Student Doctor" descr="Student doctor with child patient in the field" title="Decorative">
            <a:extLst>
              <a:ext uri="{FF2B5EF4-FFF2-40B4-BE49-F238E27FC236}">
                <a16:creationId xmlns:a16="http://schemas.microsoft.com/office/drawing/2014/main" id="{12A74CBC-9DA9-6A44-B283-366AE5BA70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18" t="201" b="-1"/>
          <a:stretch/>
        </p:blipFill>
        <p:spPr>
          <a:xfrm>
            <a:off x="0" y="1088455"/>
            <a:ext cx="6486993" cy="5220000"/>
          </a:xfrm>
          <a:prstGeom prst="rect">
            <a:avLst/>
          </a:prstGeom>
        </p:spPr>
      </p:pic>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custDataLst>
      <p:tags r:id="rId1"/>
    </p:custDataLst>
    <p:extLst>
      <p:ext uri="{BB962C8B-B14F-4D97-AF65-F5344CB8AC3E}">
        <p14:creationId xmlns:p14="http://schemas.microsoft.com/office/powerpoint/2010/main" val="1626153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verpool">
    <p:spTree>
      <p:nvGrpSpPr>
        <p:cNvPr id="1" name=""/>
        <p:cNvGrpSpPr/>
        <p:nvPr/>
      </p:nvGrpSpPr>
      <p:grpSpPr>
        <a:xfrm>
          <a:off x="0" y="0"/>
          <a:ext cx="0" cy="0"/>
          <a:chOff x="0" y="0"/>
          <a:chExt cx="0" cy="0"/>
        </a:xfrm>
      </p:grpSpPr>
      <p:pic>
        <p:nvPicPr>
          <p:cNvPr id="4" name="Liverpool Pier Head" descr="Liverpool pier head"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8510" b="20684"/>
          <a:stretch/>
        </p:blipFill>
        <p:spPr>
          <a:xfrm>
            <a:off x="0" y="1088079"/>
            <a:ext cx="12192000" cy="5220357"/>
          </a:xfrm>
          <a:prstGeom prst="rect">
            <a:avLst/>
          </a:prstGeom>
        </p:spPr>
      </p:pic>
      <p:sp>
        <p:nvSpPr>
          <p:cNvPr id="8" name="Title"/>
          <p:cNvSpPr>
            <a:spLocks noGrp="1"/>
          </p:cNvSpPr>
          <p:nvPr>
            <p:ph type="title"/>
          </p:nvPr>
        </p:nvSpPr>
        <p:spPr>
          <a:xfrm>
            <a:off x="1776000" y="47267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Tree>
    <p:custDataLst>
      <p:tags r:id="rId1"/>
    </p:custDataLst>
    <p:extLst>
      <p:ext uri="{BB962C8B-B14F-4D97-AF65-F5344CB8AC3E}">
        <p14:creationId xmlns:p14="http://schemas.microsoft.com/office/powerpoint/2010/main" val="5920304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smtClean="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smtClean="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tags" Target="../tags/tag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tags" Target="../tags/tag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tags" Target="../tags/tag2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solidFill>
                  <a:schemeClr val="bg1"/>
                </a:solidFill>
              </a:rPr>
              <a:t>School of Medicine 	</a:t>
            </a:r>
            <a:r>
              <a:rPr lang="en-US" sz="1800" dirty="0" smtClean="0">
                <a:solidFill>
                  <a:schemeClr val="bg1"/>
                </a:solidFill>
              </a:rPr>
              <a:t>@</a:t>
            </a:r>
            <a:r>
              <a:rPr lang="en-US" sz="1800" dirty="0" err="1" smtClean="0">
                <a:solidFill>
                  <a:schemeClr val="bg1"/>
                </a:solidFill>
              </a:rPr>
              <a:t>UoLmedicine</a:t>
            </a:r>
            <a:endParaRPr lang="en-GB" dirty="0">
              <a:solidFill>
                <a:schemeClr val="bg1"/>
              </a:solidFill>
            </a:endParaRPr>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11"/>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20" r:id="rId3"/>
    <p:sldLayoutId id="2147483723" r:id="rId4"/>
    <p:sldLayoutId id="2147483727" r:id="rId5"/>
    <p:sldLayoutId id="2147483725" r:id="rId6"/>
    <p:sldLayoutId id="2147483726" r:id="rId7"/>
    <p:sldLayoutId id="2147483721" r:id="rId8"/>
    <p:sldLayoutId id="2147483709" r:id="rId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t>School of Medicine 	</a:t>
            </a:r>
            <a:r>
              <a:rPr lang="en-US" sz="1800" dirty="0" smtClean="0"/>
              <a:t>@</a:t>
            </a:r>
            <a:r>
              <a:rPr lang="en-US" sz="1800" dirty="0" err="1" smtClean="0"/>
              <a:t>UoLmedicine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8"/>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 id="2147483731" r:id="rId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t>School of Medicine 	</a:t>
            </a:r>
            <a:r>
              <a:rPr lang="en-US" sz="1800" dirty="0" smtClean="0"/>
              <a:t>@</a:t>
            </a:r>
            <a:r>
              <a:rPr lang="en-US" sz="1800" dirty="0" err="1" smtClean="0"/>
              <a:t>UoLmedicine</a:t>
            </a:r>
            <a:endParaRPr lang="en-GB"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t>School of Medicine 	</a:t>
            </a:r>
            <a:r>
              <a:rPr lang="en-US" sz="1800" dirty="0" smtClean="0"/>
              <a:t>@</a:t>
            </a:r>
            <a:r>
              <a:rPr lang="en-US" sz="1800" dirty="0" err="1" smtClean="0"/>
              <a:t>UoLmedicine</a:t>
            </a:r>
            <a:endParaRPr lang="en-GB"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t>School of Medicine 	</a:t>
            </a:r>
            <a:r>
              <a:rPr lang="en-US" sz="1800" dirty="0" smtClean="0"/>
              <a:t>@</a:t>
            </a:r>
            <a:r>
              <a:rPr lang="en-US" sz="1800" dirty="0" err="1" smtClean="0"/>
              <a:t>UoLmedicine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t>School of Medicine 	</a:t>
            </a:r>
            <a:r>
              <a:rPr lang="en-US" sz="1800" dirty="0" smtClean="0"/>
              <a:t>@</a:t>
            </a:r>
            <a:r>
              <a:rPr lang="en-US" sz="1800" dirty="0" err="1" smtClean="0"/>
              <a:t>UoLmedicine</a:t>
            </a:r>
            <a:endParaRPr lang="en-GB"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smtClean="0"/>
              <a:t>School of Medicine 	</a:t>
            </a:r>
            <a:r>
              <a:rPr lang="en-US" sz="1800" dirty="0" smtClean="0"/>
              <a:t>@</a:t>
            </a:r>
            <a:r>
              <a:rPr lang="en-US" sz="1800" dirty="0" err="1" smtClean="0"/>
              <a:t>UoLmedicine</a:t>
            </a:r>
            <a:endParaRPr lang="en-GB" dirty="0"/>
          </a:p>
        </p:txBody>
      </p:sp>
      <p:cxnSp>
        <p:nvCxnSpPr>
          <p:cNvPr id="8" name="White line divider" descr="White dividing line" title="Decorative"/>
          <p:cNvCxnSpPr/>
          <p:nvPr/>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409350124"/>
      </p:ext>
    </p:extLst>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legislation.gov.uk/uksi/2018/952/made" TargetMode="Externa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hyperlink" Target="https://digitalinsights.jisc.ac.uk/news/digital-experience-insights-survey-2018-findings-students-uk-further-and-higher-education/" TargetMode="External"/><Relationship Id="rId4" Type="http://schemas.openxmlformats.org/officeDocument/2006/relationships/hyperlink" Target="http://www.nhs.uk/conditions/Dyslexia/Pages/Introduction.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liverpool.ac.uk/intranet/medicine/communication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smtClean="0"/>
              <a:t>18</a:t>
            </a:r>
            <a:r>
              <a:rPr lang="en-GB" baseline="30000" dirty="0" smtClean="0"/>
              <a:t>th</a:t>
            </a:r>
            <a:r>
              <a:rPr lang="en-GB" dirty="0" smtClean="0"/>
              <a:t> September 2019</a:t>
            </a:r>
            <a:endParaRPr lang="en-GB" dirty="0"/>
          </a:p>
        </p:txBody>
      </p:sp>
      <p:sp>
        <p:nvSpPr>
          <p:cNvPr id="3" name="Text Placeholder 2"/>
          <p:cNvSpPr>
            <a:spLocks noGrp="1"/>
          </p:cNvSpPr>
          <p:nvPr>
            <p:ph type="body" sz="quarter" idx="11"/>
          </p:nvPr>
        </p:nvSpPr>
        <p:spPr/>
        <p:txBody>
          <a:bodyPr/>
          <a:lstStyle/>
          <a:p>
            <a:r>
              <a:rPr lang="en-GB" dirty="0" smtClean="0"/>
              <a:t>Technology Enhanced Learning Team</a:t>
            </a:r>
            <a:endParaRPr lang="en-GB" dirty="0"/>
          </a:p>
        </p:txBody>
      </p:sp>
      <p:sp>
        <p:nvSpPr>
          <p:cNvPr id="4" name="Text Placeholder 3"/>
          <p:cNvSpPr>
            <a:spLocks noGrp="1"/>
          </p:cNvSpPr>
          <p:nvPr>
            <p:ph type="body" sz="quarter" idx="10"/>
          </p:nvPr>
        </p:nvSpPr>
        <p:spPr/>
        <p:txBody>
          <a:bodyPr/>
          <a:lstStyle/>
          <a:p>
            <a:r>
              <a:rPr lang="en-GB" dirty="0" smtClean="0"/>
              <a:t>Meg Juss and Daniel Roberts</a:t>
            </a:r>
            <a:endParaRPr lang="en-GB" dirty="0"/>
          </a:p>
        </p:txBody>
      </p:sp>
      <p:sp>
        <p:nvSpPr>
          <p:cNvPr id="5" name="Title 4"/>
          <p:cNvSpPr>
            <a:spLocks noGrp="1"/>
          </p:cNvSpPr>
          <p:nvPr>
            <p:ph type="title"/>
          </p:nvPr>
        </p:nvSpPr>
        <p:spPr/>
        <p:txBody>
          <a:bodyPr/>
          <a:lstStyle/>
          <a:p>
            <a:r>
              <a:rPr lang="en-GB" dirty="0" smtClean="0"/>
              <a:t>A spoonful of TEL helps the Medicine go down.</a:t>
            </a:r>
            <a:endParaRPr lang="en-GB" dirty="0"/>
          </a:p>
        </p:txBody>
      </p:sp>
    </p:spTree>
    <p:extLst>
      <p:ext uri="{BB962C8B-B14F-4D97-AF65-F5344CB8AC3E}">
        <p14:creationId xmlns:p14="http://schemas.microsoft.com/office/powerpoint/2010/main" val="134044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5"/>
          </p:nvPr>
        </p:nvSpPr>
        <p:spPr>
          <a:xfrm>
            <a:off x="336550" y="1990725"/>
            <a:ext cx="11518900" cy="4314825"/>
          </a:xfrm>
        </p:spPr>
        <p:txBody>
          <a:bodyPr/>
          <a:lstStyle/>
          <a:p>
            <a:r>
              <a:rPr lang="en-GB" dirty="0" smtClean="0">
                <a:hlinkClick r:id="rId3"/>
              </a:rPr>
              <a:t>Public </a:t>
            </a:r>
            <a:r>
              <a:rPr lang="en-GB" dirty="0">
                <a:hlinkClick r:id="rId3"/>
              </a:rPr>
              <a:t>Sector Bodies (Websites and Mobile Applications) (No. 2) Accessibility Regulations 2018</a:t>
            </a:r>
            <a:r>
              <a:rPr lang="en-GB" dirty="0"/>
              <a:t>.</a:t>
            </a:r>
          </a:p>
        </p:txBody>
      </p:sp>
      <p:sp>
        <p:nvSpPr>
          <p:cNvPr id="3" name="Title 2"/>
          <p:cNvSpPr>
            <a:spLocks noGrp="1"/>
          </p:cNvSpPr>
          <p:nvPr>
            <p:ph type="title"/>
          </p:nvPr>
        </p:nvSpPr>
        <p:spPr/>
        <p:txBody>
          <a:bodyPr/>
          <a:lstStyle/>
          <a:p>
            <a:r>
              <a:rPr lang="en-GB" dirty="0" smtClean="0"/>
              <a:t>What does the law say?</a:t>
            </a:r>
            <a:endParaRPr lang="en-GB" dirty="0"/>
          </a:p>
        </p:txBody>
      </p:sp>
      <p:graphicFrame>
        <p:nvGraphicFramePr>
          <p:cNvPr id="9" name="Diagram 8"/>
          <p:cNvGraphicFramePr/>
          <p:nvPr>
            <p:extLst/>
          </p:nvPr>
        </p:nvGraphicFramePr>
        <p:xfrm>
          <a:off x="335450" y="3133722"/>
          <a:ext cx="11520000" cy="2756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8384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a:xfrm>
            <a:off x="336550" y="1990725"/>
            <a:ext cx="11518900" cy="4314825"/>
          </a:xfrm>
        </p:spPr>
        <p:txBody>
          <a:bodyPr/>
          <a:lstStyle/>
          <a:p>
            <a:r>
              <a:rPr lang="en-GB" dirty="0" smtClean="0"/>
              <a:t>“We </a:t>
            </a:r>
            <a:r>
              <a:rPr lang="en-GB" dirty="0"/>
              <a:t>want … all trainee doctors and medical students to be given the tools and the flexibility they need to fulfil their potential and to have successful careers in medicine</a:t>
            </a:r>
            <a:r>
              <a:rPr lang="en-GB" dirty="0" smtClean="0"/>
              <a:t>.” </a:t>
            </a:r>
            <a:r>
              <a:rPr lang="en-GB" dirty="0"/>
              <a:t>(Professor Colin Melville) </a:t>
            </a:r>
          </a:p>
          <a:p>
            <a:endParaRPr lang="en-GB" dirty="0" smtClean="0"/>
          </a:p>
          <a:p>
            <a:r>
              <a:rPr lang="en-GB" dirty="0" smtClean="0"/>
              <a:t>“</a:t>
            </a:r>
            <a:r>
              <a:rPr lang="en-GB" dirty="0"/>
              <a:t>As a profession, it is vital that we reflect the diversity of the patients we care for, and so disabled doctors and medical students need to be well supported throughout their training.” </a:t>
            </a:r>
            <a:r>
              <a:rPr lang="en-GB" dirty="0" smtClean="0"/>
              <a:t>(Dr Hannah Barham-Brown)</a:t>
            </a:r>
            <a:endParaRPr lang="en-GB" dirty="0"/>
          </a:p>
        </p:txBody>
      </p:sp>
      <p:sp>
        <p:nvSpPr>
          <p:cNvPr id="3" name="Title 2"/>
          <p:cNvSpPr>
            <a:spLocks noGrp="1"/>
          </p:cNvSpPr>
          <p:nvPr>
            <p:ph type="title"/>
          </p:nvPr>
        </p:nvSpPr>
        <p:spPr/>
        <p:txBody>
          <a:bodyPr/>
          <a:lstStyle/>
          <a:p>
            <a:r>
              <a:rPr lang="en-GB" smtClean="0"/>
              <a:t>What does the GMC say?</a:t>
            </a:r>
            <a:endParaRPr lang="en-GB" dirty="0"/>
          </a:p>
        </p:txBody>
      </p:sp>
    </p:spTree>
    <p:extLst>
      <p:ext uri="{BB962C8B-B14F-4D97-AF65-F5344CB8AC3E}">
        <p14:creationId xmlns:p14="http://schemas.microsoft.com/office/powerpoint/2010/main" val="2607582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a:t>Almost 1 in 5 people (around 19% of the population) in the UK have a disability. (</a:t>
            </a:r>
            <a:r>
              <a:rPr lang="en-GB" u="sng" dirty="0">
                <a:hlinkClick r:id="rId3"/>
              </a:rPr>
              <a:t>Gov.uk</a:t>
            </a:r>
            <a:r>
              <a:rPr lang="en-GB" dirty="0"/>
              <a:t>). Many more have temporary or situational disabilities, like an illness or injury.</a:t>
            </a:r>
          </a:p>
          <a:p>
            <a:pPr lvl="0"/>
            <a:r>
              <a:rPr lang="en-GB" dirty="0"/>
              <a:t>12% of students declare a disability (HESA).</a:t>
            </a:r>
          </a:p>
          <a:p>
            <a:pPr lvl="0"/>
            <a:r>
              <a:rPr lang="en-GB" dirty="0"/>
              <a:t>An estimated 1 in every 10 people in the UK has some degree of dyslexia (</a:t>
            </a:r>
            <a:r>
              <a:rPr lang="en-GB" u="sng" dirty="0">
                <a:hlinkClick r:id="rId4"/>
              </a:rPr>
              <a:t>NHS 2018</a:t>
            </a:r>
            <a:r>
              <a:rPr lang="en-GB" dirty="0"/>
              <a:t>).</a:t>
            </a:r>
          </a:p>
          <a:p>
            <a:r>
              <a:rPr lang="en-GB" dirty="0"/>
              <a:t>One in five students is using assistive or adaptive technologies, often by choice rather than necessity (</a:t>
            </a:r>
            <a:r>
              <a:rPr lang="en-GB" u="sng" dirty="0" err="1">
                <a:hlinkClick r:id="rId5"/>
              </a:rPr>
              <a:t>Jisc</a:t>
            </a:r>
            <a:r>
              <a:rPr lang="en-GB" u="sng" dirty="0">
                <a:hlinkClick r:id="rId5"/>
              </a:rPr>
              <a:t> 2018</a:t>
            </a:r>
            <a:r>
              <a:rPr lang="en-GB" dirty="0"/>
              <a:t>).</a:t>
            </a:r>
          </a:p>
        </p:txBody>
      </p:sp>
      <p:sp>
        <p:nvSpPr>
          <p:cNvPr id="3" name="Title 2"/>
          <p:cNvSpPr>
            <a:spLocks noGrp="1"/>
          </p:cNvSpPr>
          <p:nvPr>
            <p:ph type="title"/>
          </p:nvPr>
        </p:nvSpPr>
        <p:spPr/>
        <p:txBody>
          <a:bodyPr/>
          <a:lstStyle/>
          <a:p>
            <a:r>
              <a:rPr lang="en-GB" dirty="0" smtClean="0"/>
              <a:t>Accessibility impacts everybody. </a:t>
            </a:r>
            <a:br>
              <a:rPr lang="en-GB" dirty="0" smtClean="0"/>
            </a:br>
            <a:endParaRPr lang="en-GB" dirty="0"/>
          </a:p>
        </p:txBody>
      </p:sp>
    </p:spTree>
    <p:extLst>
      <p:ext uri="{BB962C8B-B14F-4D97-AF65-F5344CB8AC3E}">
        <p14:creationId xmlns:p14="http://schemas.microsoft.com/office/powerpoint/2010/main" val="11791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pPr marL="0" indent="0">
              <a:buNone/>
            </a:pPr>
            <a:r>
              <a:rPr lang="en-GB" b="1" dirty="0"/>
              <a:t>Readable text</a:t>
            </a:r>
          </a:p>
          <a:p>
            <a:r>
              <a:rPr lang="en-GB" dirty="0"/>
              <a:t>Plain English</a:t>
            </a:r>
          </a:p>
          <a:p>
            <a:r>
              <a:rPr lang="en-GB" dirty="0" smtClean="0"/>
              <a:t>Simple san-serif font – Arial</a:t>
            </a:r>
            <a:endParaRPr lang="en-GB" dirty="0"/>
          </a:p>
          <a:p>
            <a:r>
              <a:rPr lang="en-GB" dirty="0" smtClean="0"/>
              <a:t>Minimum font size (12 </a:t>
            </a:r>
            <a:r>
              <a:rPr lang="en-GB" dirty="0" err="1" smtClean="0"/>
              <a:t>pt</a:t>
            </a:r>
            <a:r>
              <a:rPr lang="en-GB" dirty="0" smtClean="0"/>
              <a:t> / 24 </a:t>
            </a:r>
            <a:r>
              <a:rPr lang="en-GB" dirty="0" err="1" smtClean="0"/>
              <a:t>pt</a:t>
            </a:r>
            <a:r>
              <a:rPr lang="en-GB" dirty="0" smtClean="0"/>
              <a:t>)</a:t>
            </a:r>
          </a:p>
          <a:p>
            <a:r>
              <a:rPr lang="en-GB" dirty="0" smtClean="0"/>
              <a:t>Bold emphasis</a:t>
            </a:r>
          </a:p>
          <a:p>
            <a:r>
              <a:rPr lang="en-GB" dirty="0" smtClean="0"/>
              <a:t>Avoid underlining, italics, ALL CAPITALS</a:t>
            </a:r>
          </a:p>
          <a:p>
            <a:pPr marL="0" indent="0">
              <a:buNone/>
            </a:pPr>
            <a:endParaRPr lang="en-GB" dirty="0"/>
          </a:p>
          <a:p>
            <a:pPr marL="0" indent="0">
              <a:buNone/>
            </a:pPr>
            <a:endParaRPr lang="en-GB" b="1" dirty="0" smtClean="0"/>
          </a:p>
        </p:txBody>
      </p:sp>
      <p:sp>
        <p:nvSpPr>
          <p:cNvPr id="4" name="Text Placeholder 3"/>
          <p:cNvSpPr>
            <a:spLocks noGrp="1"/>
          </p:cNvSpPr>
          <p:nvPr>
            <p:ph type="body" sz="quarter" idx="16"/>
          </p:nvPr>
        </p:nvSpPr>
        <p:spPr/>
        <p:txBody>
          <a:bodyPr>
            <a:normAutofit/>
          </a:bodyPr>
          <a:lstStyle/>
          <a:p>
            <a:pPr marL="0" indent="0">
              <a:buNone/>
            </a:pPr>
            <a:r>
              <a:rPr lang="en-GB" b="1" dirty="0" smtClean="0"/>
              <a:t>Predictable, simple layout</a:t>
            </a:r>
          </a:p>
          <a:p>
            <a:r>
              <a:rPr lang="en-GB" dirty="0" smtClean="0"/>
              <a:t>Heading styles</a:t>
            </a:r>
          </a:p>
          <a:p>
            <a:r>
              <a:rPr lang="en-GB" dirty="0" smtClean="0"/>
              <a:t>Left align text</a:t>
            </a:r>
          </a:p>
          <a:p>
            <a:r>
              <a:rPr lang="en-GB" dirty="0" smtClean="0"/>
              <a:t>Bullet points</a:t>
            </a:r>
          </a:p>
          <a:p>
            <a:r>
              <a:rPr lang="en-GB" dirty="0" smtClean="0"/>
              <a:t>White space</a:t>
            </a:r>
          </a:p>
          <a:p>
            <a:r>
              <a:rPr lang="en-GB" dirty="0" smtClean="0"/>
              <a:t>Visually obvious links</a:t>
            </a:r>
          </a:p>
          <a:p>
            <a:r>
              <a:rPr lang="en-GB" dirty="0" smtClean="0"/>
              <a:t>Meaningful </a:t>
            </a:r>
            <a:r>
              <a:rPr lang="en-GB" dirty="0"/>
              <a:t>link </a:t>
            </a:r>
            <a:r>
              <a:rPr lang="en-GB" dirty="0" smtClean="0"/>
              <a:t>descriptions</a:t>
            </a:r>
          </a:p>
          <a:p>
            <a:endParaRPr lang="en-GB" dirty="0" smtClean="0"/>
          </a:p>
        </p:txBody>
      </p:sp>
      <p:sp>
        <p:nvSpPr>
          <p:cNvPr id="3" name="Title 2"/>
          <p:cNvSpPr>
            <a:spLocks noGrp="1"/>
          </p:cNvSpPr>
          <p:nvPr>
            <p:ph type="title"/>
          </p:nvPr>
        </p:nvSpPr>
        <p:spPr/>
        <p:txBody>
          <a:bodyPr/>
          <a:lstStyle/>
          <a:p>
            <a:r>
              <a:rPr lang="en-GB" dirty="0" smtClean="0"/>
              <a:t>Some quick wins (1)</a:t>
            </a:r>
            <a:endParaRPr lang="en-GB" dirty="0"/>
          </a:p>
        </p:txBody>
      </p:sp>
    </p:spTree>
    <p:extLst>
      <p:ext uri="{BB962C8B-B14F-4D97-AF65-F5344CB8AC3E}">
        <p14:creationId xmlns:p14="http://schemas.microsoft.com/office/powerpoint/2010/main" val="2670279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p:txBody>
          <a:bodyPr/>
          <a:lstStyle/>
          <a:p>
            <a:pPr marL="0" indent="0">
              <a:buNone/>
            </a:pPr>
            <a:r>
              <a:rPr lang="en-GB" b="1" dirty="0" smtClean="0"/>
              <a:t>Signposting</a:t>
            </a:r>
          </a:p>
          <a:p>
            <a:r>
              <a:rPr lang="en-GB" dirty="0" smtClean="0"/>
              <a:t>Give files a unique meaningful name </a:t>
            </a:r>
          </a:p>
          <a:p>
            <a:endParaRPr lang="en-GB" dirty="0" smtClean="0"/>
          </a:p>
          <a:p>
            <a:pPr marL="0" indent="0">
              <a:buNone/>
            </a:pPr>
            <a:r>
              <a:rPr lang="en-GB" b="1" dirty="0" smtClean="0"/>
              <a:t>Final checks</a:t>
            </a:r>
          </a:p>
          <a:p>
            <a:r>
              <a:rPr lang="en-GB" dirty="0" smtClean="0"/>
              <a:t>Use built in accessibility checkers in MS Office</a:t>
            </a:r>
            <a:endParaRPr lang="en-GB" dirty="0"/>
          </a:p>
        </p:txBody>
      </p:sp>
      <p:sp>
        <p:nvSpPr>
          <p:cNvPr id="4" name="Text Placeholder 3"/>
          <p:cNvSpPr>
            <a:spLocks noGrp="1"/>
          </p:cNvSpPr>
          <p:nvPr>
            <p:ph type="body" sz="quarter" idx="16"/>
          </p:nvPr>
        </p:nvSpPr>
        <p:spPr/>
        <p:txBody>
          <a:bodyPr>
            <a:normAutofit fontScale="92500" lnSpcReduction="10000"/>
          </a:bodyPr>
          <a:lstStyle/>
          <a:p>
            <a:pPr marL="0" indent="0">
              <a:buNone/>
            </a:pPr>
            <a:r>
              <a:rPr lang="en-GB" b="1" dirty="0" smtClean="0"/>
              <a:t>Visual information</a:t>
            </a:r>
          </a:p>
          <a:p>
            <a:r>
              <a:rPr lang="en-GB" dirty="0" smtClean="0"/>
              <a:t>Plain backgrounds</a:t>
            </a:r>
          </a:p>
          <a:p>
            <a:r>
              <a:rPr lang="en-GB" dirty="0" smtClean="0"/>
              <a:t>Good colour contrast</a:t>
            </a:r>
          </a:p>
          <a:p>
            <a:r>
              <a:rPr lang="en-GB" dirty="0" smtClean="0"/>
              <a:t>Don’t use colour alone to convey meaning</a:t>
            </a:r>
          </a:p>
          <a:p>
            <a:r>
              <a:rPr lang="en-GB" dirty="0" smtClean="0"/>
              <a:t>ALT text for images, graphs and diagrams </a:t>
            </a:r>
          </a:p>
          <a:p>
            <a:r>
              <a:rPr lang="en-GB" dirty="0" smtClean="0"/>
              <a:t>Captions for videos</a:t>
            </a:r>
          </a:p>
          <a:p>
            <a:r>
              <a:rPr lang="en-GB" dirty="0" smtClean="0"/>
              <a:t>Transcripts for audio files</a:t>
            </a:r>
          </a:p>
          <a:p>
            <a:endParaRPr lang="en-GB" dirty="0"/>
          </a:p>
        </p:txBody>
      </p:sp>
      <p:sp>
        <p:nvSpPr>
          <p:cNvPr id="3" name="Title 2"/>
          <p:cNvSpPr>
            <a:spLocks noGrp="1"/>
          </p:cNvSpPr>
          <p:nvPr>
            <p:ph type="title"/>
          </p:nvPr>
        </p:nvSpPr>
        <p:spPr/>
        <p:txBody>
          <a:bodyPr/>
          <a:lstStyle/>
          <a:p>
            <a:r>
              <a:rPr lang="en-GB" dirty="0" smtClean="0"/>
              <a:t>Some quick wins (2)</a:t>
            </a:r>
            <a:endParaRPr lang="en-GB" dirty="0"/>
          </a:p>
        </p:txBody>
      </p:sp>
    </p:spTree>
    <p:extLst>
      <p:ext uri="{BB962C8B-B14F-4D97-AF65-F5344CB8AC3E}">
        <p14:creationId xmlns:p14="http://schemas.microsoft.com/office/powerpoint/2010/main" val="229807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6456363" y="2720641"/>
            <a:ext cx="5399087" cy="2856580"/>
          </a:xfrm>
        </p:spPr>
      </p:pic>
      <p:sp>
        <p:nvSpPr>
          <p:cNvPr id="5" name="Text Placeholder 4"/>
          <p:cNvSpPr>
            <a:spLocks noGrp="1"/>
          </p:cNvSpPr>
          <p:nvPr>
            <p:ph type="body" sz="quarter" idx="16"/>
          </p:nvPr>
        </p:nvSpPr>
        <p:spPr/>
        <p:txBody>
          <a:bodyPr/>
          <a:lstStyle/>
          <a:p>
            <a:pPr marL="514350" indent="-514350">
              <a:buFont typeface="+mj-lt"/>
              <a:buAutoNum type="arabicPeriod"/>
            </a:pPr>
            <a:endParaRPr lang="en-GB" dirty="0" smtClean="0"/>
          </a:p>
          <a:p>
            <a:pPr marL="514350" indent="-514350">
              <a:buFont typeface="+mj-lt"/>
              <a:buAutoNum type="arabicPeriod"/>
            </a:pPr>
            <a:r>
              <a:rPr lang="en-GB" dirty="0" smtClean="0"/>
              <a:t>Use the </a:t>
            </a:r>
            <a:r>
              <a:rPr lang="en-GB" dirty="0" err="1"/>
              <a:t>Kahoot</a:t>
            </a:r>
            <a:r>
              <a:rPr lang="en-GB" dirty="0"/>
              <a:t>! </a:t>
            </a:r>
            <a:r>
              <a:rPr lang="en-GB" dirty="0" smtClean="0"/>
              <a:t>App if you have it … or …</a:t>
            </a:r>
          </a:p>
          <a:p>
            <a:pPr marL="514350" indent="-514350">
              <a:buFont typeface="+mj-lt"/>
              <a:buAutoNum type="arabicPeriod"/>
            </a:pPr>
            <a:r>
              <a:rPr lang="en-GB" dirty="0" smtClean="0"/>
              <a:t>Go to: www.kahoot.it</a:t>
            </a:r>
          </a:p>
          <a:p>
            <a:pPr marL="514350" indent="-514350">
              <a:buFont typeface="+mj-lt"/>
              <a:buAutoNum type="arabicPeriod"/>
            </a:pPr>
            <a:r>
              <a:rPr lang="en-GB" dirty="0" smtClean="0"/>
              <a:t>Enter the game pin that will be shown </a:t>
            </a:r>
            <a:r>
              <a:rPr lang="en-GB" dirty="0"/>
              <a:t>on </a:t>
            </a:r>
            <a:r>
              <a:rPr lang="en-GB" dirty="0" smtClean="0"/>
              <a:t>screen</a:t>
            </a:r>
            <a:endParaRPr lang="en-GB" dirty="0"/>
          </a:p>
        </p:txBody>
      </p:sp>
      <p:sp>
        <p:nvSpPr>
          <p:cNvPr id="2" name="Title 1"/>
          <p:cNvSpPr>
            <a:spLocks noGrp="1"/>
          </p:cNvSpPr>
          <p:nvPr>
            <p:ph type="title"/>
          </p:nvPr>
        </p:nvSpPr>
        <p:spPr/>
        <p:txBody>
          <a:bodyPr/>
          <a:lstStyle/>
          <a:p>
            <a:r>
              <a:rPr lang="en-GB" dirty="0" smtClean="0"/>
              <a:t>Let’s recap</a:t>
            </a:r>
            <a:endParaRPr lang="en-GB" dirty="0"/>
          </a:p>
        </p:txBody>
      </p:sp>
    </p:spTree>
    <p:extLst>
      <p:ext uri="{BB962C8B-B14F-4D97-AF65-F5344CB8AC3E}">
        <p14:creationId xmlns:p14="http://schemas.microsoft.com/office/powerpoint/2010/main" val="2894117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smtClean="0"/>
              <a:t>Creating inclusive and accessible content isn’t as difficult as it might first appear – it gets easier as it becomes routine.</a:t>
            </a:r>
          </a:p>
          <a:p>
            <a:r>
              <a:rPr lang="en-GB" dirty="0" smtClean="0"/>
              <a:t>Digital accessibility helps more people than you might realise.</a:t>
            </a:r>
          </a:p>
          <a:p>
            <a:endParaRPr lang="en-GB" dirty="0" smtClean="0"/>
          </a:p>
          <a:p>
            <a:r>
              <a:rPr lang="en-GB" dirty="0" smtClean="0"/>
              <a:t>Accessible document and PowerPoint templates are available via the School intranet and </a:t>
            </a:r>
            <a:r>
              <a:rPr lang="en-GB" dirty="0" err="1" smtClean="0"/>
              <a:t>FacMed</a:t>
            </a:r>
            <a:r>
              <a:rPr lang="en-GB" dirty="0" smtClean="0"/>
              <a:t> shared drive.</a:t>
            </a:r>
          </a:p>
          <a:p>
            <a:pPr lvl="1"/>
            <a:r>
              <a:rPr lang="en-GB" dirty="0" smtClean="0">
                <a:hlinkClick r:id="rId3"/>
              </a:rPr>
              <a:t>www.liverpool.ac.uk/intranet/medicine/communications</a:t>
            </a:r>
            <a:r>
              <a:rPr lang="en-GB" dirty="0" smtClean="0"/>
              <a:t>.</a:t>
            </a:r>
          </a:p>
          <a:p>
            <a:pPr lvl="1"/>
            <a:r>
              <a:rPr lang="en-GB" dirty="0" smtClean="0"/>
              <a:t>MBChB &gt; Asset Suite &gt; Templates.</a:t>
            </a:r>
          </a:p>
          <a:p>
            <a:endParaRPr lang="en-GB" dirty="0"/>
          </a:p>
        </p:txBody>
      </p:sp>
      <p:sp>
        <p:nvSpPr>
          <p:cNvPr id="3" name="Title 2"/>
          <p:cNvSpPr>
            <a:spLocks noGrp="1"/>
          </p:cNvSpPr>
          <p:nvPr>
            <p:ph type="title"/>
          </p:nvPr>
        </p:nvSpPr>
        <p:spPr/>
        <p:txBody>
          <a:bodyPr/>
          <a:lstStyle/>
          <a:p>
            <a:r>
              <a:rPr lang="en-GB" smtClean="0"/>
              <a:t>Final thoughts</a:t>
            </a:r>
            <a:endParaRPr lang="en-GB" dirty="0"/>
          </a:p>
        </p:txBody>
      </p:sp>
    </p:spTree>
    <p:extLst>
      <p:ext uri="{BB962C8B-B14F-4D97-AF65-F5344CB8AC3E}">
        <p14:creationId xmlns:p14="http://schemas.microsoft.com/office/powerpoint/2010/main" val="1521932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marL="457200" indent="-457200">
              <a:buFont typeface="Arial" panose="020B0604020202020204" pitchFamily="34" charset="0"/>
              <a:buChar char="•"/>
            </a:pPr>
            <a:r>
              <a:rPr lang="en-GB" dirty="0" smtClean="0"/>
              <a:t>One more interactive tool – </a:t>
            </a:r>
            <a:r>
              <a:rPr lang="en-GB" dirty="0" err="1" smtClean="0"/>
              <a:t>Padlet</a:t>
            </a:r>
            <a:r>
              <a:rPr lang="en-GB" dirty="0" smtClean="0"/>
              <a:t> – online posting wall/bulletin board</a:t>
            </a:r>
          </a:p>
          <a:p>
            <a:pPr marL="457200" indent="-457200">
              <a:buFont typeface="Arial" panose="020B0604020202020204" pitchFamily="34" charset="0"/>
              <a:buChar char="•"/>
            </a:pPr>
            <a:endParaRPr lang="en-GB" dirty="0"/>
          </a:p>
          <a:p>
            <a:pPr algn="ctr"/>
            <a:r>
              <a:rPr lang="en-GB" sz="4400" dirty="0" smtClean="0"/>
              <a:t>padlet.com/</a:t>
            </a:r>
            <a:r>
              <a:rPr lang="en-GB" sz="4400" dirty="0" err="1" smtClean="0"/>
              <a:t>tel_mbchb</a:t>
            </a:r>
            <a:r>
              <a:rPr lang="en-GB" sz="4400" dirty="0" smtClean="0"/>
              <a:t>/ideas</a:t>
            </a:r>
          </a:p>
          <a:p>
            <a:endParaRPr lang="en-GB" dirty="0"/>
          </a:p>
        </p:txBody>
      </p:sp>
      <p:sp>
        <p:nvSpPr>
          <p:cNvPr id="3" name="Title 2"/>
          <p:cNvSpPr>
            <a:spLocks noGrp="1"/>
          </p:cNvSpPr>
          <p:nvPr>
            <p:ph type="title"/>
          </p:nvPr>
        </p:nvSpPr>
        <p:spPr/>
        <p:txBody>
          <a:bodyPr/>
          <a:lstStyle/>
          <a:p>
            <a:r>
              <a:rPr lang="en-GB" dirty="0" smtClean="0"/>
              <a:t>Wrap-up – </a:t>
            </a:r>
            <a:r>
              <a:rPr lang="en-GB" dirty="0"/>
              <a:t>s</a:t>
            </a:r>
            <a:r>
              <a:rPr lang="en-GB" dirty="0" smtClean="0"/>
              <a:t>haring takeaway thoughts</a:t>
            </a:r>
            <a:endParaRPr lang="en-GB" dirty="0"/>
          </a:p>
        </p:txBody>
      </p:sp>
    </p:spTree>
    <p:extLst>
      <p:ext uri="{BB962C8B-B14F-4D97-AF65-F5344CB8AC3E}">
        <p14:creationId xmlns:p14="http://schemas.microsoft.com/office/powerpoint/2010/main" val="2559677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GB" dirty="0" err="1" smtClean="0"/>
              <a:t>Padlet</a:t>
            </a:r>
            <a:r>
              <a:rPr lang="en-GB" dirty="0" smtClean="0"/>
              <a:t>: padlet.com/</a:t>
            </a:r>
            <a:r>
              <a:rPr lang="en-GB" dirty="0" err="1" smtClean="0"/>
              <a:t>tel_mbchb</a:t>
            </a:r>
            <a:r>
              <a:rPr lang="en-GB" dirty="0" smtClean="0"/>
              <a:t>/ideas</a:t>
            </a:r>
          </a:p>
          <a:p>
            <a:pPr marL="0" indent="0">
              <a:buNone/>
            </a:pPr>
            <a:endParaRPr lang="en-GB" dirty="0" smtClean="0"/>
          </a:p>
          <a:p>
            <a:r>
              <a:rPr lang="en-GB" dirty="0" err="1" smtClean="0"/>
              <a:t>Mentimeter</a:t>
            </a:r>
            <a:r>
              <a:rPr lang="en-GB" dirty="0" smtClean="0"/>
              <a:t>: </a:t>
            </a:r>
            <a:r>
              <a:rPr lang="en-GB" dirty="0" smtClean="0">
                <a:hlinkClick r:id="rId2"/>
              </a:rPr>
              <a:t>www.menti.com</a:t>
            </a:r>
            <a:endParaRPr lang="en-GB" dirty="0" smtClean="0"/>
          </a:p>
          <a:p>
            <a:endParaRPr lang="en-GB" dirty="0"/>
          </a:p>
          <a:p>
            <a:r>
              <a:rPr lang="en-GB" dirty="0" err="1" smtClean="0"/>
              <a:t>Kahoot</a:t>
            </a:r>
            <a:r>
              <a:rPr lang="en-GB" dirty="0" smtClean="0"/>
              <a:t>: kahoot.it </a:t>
            </a:r>
          </a:p>
          <a:p>
            <a:endParaRPr lang="en-GB" dirty="0"/>
          </a:p>
          <a:p>
            <a:r>
              <a:rPr lang="en-GB" dirty="0" err="1" smtClean="0"/>
              <a:t>PollEverywhere</a:t>
            </a:r>
            <a:r>
              <a:rPr lang="en-GB" dirty="0" smtClean="0"/>
              <a:t>: PollEv.com/danielrobert137 </a:t>
            </a:r>
          </a:p>
        </p:txBody>
      </p:sp>
      <p:sp>
        <p:nvSpPr>
          <p:cNvPr id="3" name="Title 2"/>
          <p:cNvSpPr>
            <a:spLocks noGrp="1"/>
          </p:cNvSpPr>
          <p:nvPr>
            <p:ph type="title"/>
          </p:nvPr>
        </p:nvSpPr>
        <p:spPr/>
        <p:txBody>
          <a:bodyPr/>
          <a:lstStyle/>
          <a:p>
            <a:r>
              <a:rPr lang="en-GB" dirty="0" smtClean="0"/>
              <a:t>How to get to…</a:t>
            </a:r>
            <a:endParaRPr lang="en-GB" dirty="0"/>
          </a:p>
        </p:txBody>
      </p:sp>
    </p:spTree>
    <p:extLst>
      <p:ext uri="{BB962C8B-B14F-4D97-AF65-F5344CB8AC3E}">
        <p14:creationId xmlns:p14="http://schemas.microsoft.com/office/powerpoint/2010/main" val="3264265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tel.mbchb@liverpool.ac.uk</a:t>
            </a:r>
            <a:endParaRPr lang="en-GB"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239024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GB" dirty="0"/>
              <a:t>Interactive – Smartphones at the ready</a:t>
            </a:r>
            <a:r>
              <a:rPr lang="en-GB" dirty="0" smtClean="0"/>
              <a:t>!</a:t>
            </a:r>
          </a:p>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en-GB" dirty="0" smtClean="0"/>
              <a:t>Discuss </a:t>
            </a:r>
            <a:r>
              <a:rPr lang="en-GB" dirty="0"/>
              <a:t>tools and techniques that can be used to foster active student participation</a:t>
            </a:r>
            <a:r>
              <a:rPr lang="en-GB" dirty="0" smtClean="0"/>
              <a:t>.</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smtClean="0"/>
              <a:t>Simple </a:t>
            </a:r>
            <a:r>
              <a:rPr lang="en-GB" dirty="0"/>
              <a:t>strategies for creating inclusive learning </a:t>
            </a:r>
            <a:r>
              <a:rPr lang="en-GB" dirty="0" smtClean="0"/>
              <a:t>materials</a:t>
            </a:r>
          </a:p>
        </p:txBody>
      </p:sp>
      <p:sp>
        <p:nvSpPr>
          <p:cNvPr id="3" name="Title 2"/>
          <p:cNvSpPr>
            <a:spLocks noGrp="1"/>
          </p:cNvSpPr>
          <p:nvPr>
            <p:ph type="title"/>
          </p:nvPr>
        </p:nvSpPr>
        <p:spPr/>
        <p:txBody>
          <a:bodyPr/>
          <a:lstStyle/>
          <a:p>
            <a:r>
              <a:rPr lang="en-GB" dirty="0" smtClean="0"/>
              <a:t>This session</a:t>
            </a:r>
            <a:endParaRPr lang="en-GB" dirty="0"/>
          </a:p>
        </p:txBody>
      </p:sp>
    </p:spTree>
    <p:extLst>
      <p:ext uri="{BB962C8B-B14F-4D97-AF65-F5344CB8AC3E}">
        <p14:creationId xmlns:p14="http://schemas.microsoft.com/office/powerpoint/2010/main" val="3427024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478047" y="2109038"/>
            <a:ext cx="3810330" cy="3810330"/>
          </a:xfrm>
          <a:prstGeom prst="rect">
            <a:avLst/>
          </a:prstGeom>
        </p:spPr>
      </p:pic>
      <p:sp>
        <p:nvSpPr>
          <p:cNvPr id="3" name="Title 2"/>
          <p:cNvSpPr>
            <a:spLocks noGrp="1"/>
          </p:cNvSpPr>
          <p:nvPr>
            <p:ph type="title"/>
          </p:nvPr>
        </p:nvSpPr>
        <p:spPr/>
        <p:txBody>
          <a:bodyPr/>
          <a:lstStyle/>
          <a:p>
            <a:r>
              <a:rPr lang="en-GB" sz="4000" dirty="0" smtClean="0"/>
              <a:t>Learning Technologies – Learning Technologists</a:t>
            </a:r>
            <a:endParaRPr lang="en-GB" sz="4000" dirty="0"/>
          </a:p>
        </p:txBody>
      </p:sp>
    </p:spTree>
    <p:extLst>
      <p:ext uri="{BB962C8B-B14F-4D97-AF65-F5344CB8AC3E}">
        <p14:creationId xmlns:p14="http://schemas.microsoft.com/office/powerpoint/2010/main" val="3491066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87552" y="2715768"/>
            <a:ext cx="9276190" cy="2609524"/>
          </a:xfrm>
          <a:prstGeom prst="rect">
            <a:avLst/>
          </a:prstGeom>
        </p:spPr>
      </p:pic>
      <p:sp>
        <p:nvSpPr>
          <p:cNvPr id="2" name="Text Placeholder 1"/>
          <p:cNvSpPr>
            <a:spLocks noGrp="1"/>
          </p:cNvSpPr>
          <p:nvPr>
            <p:ph type="body" sz="quarter" idx="15"/>
          </p:nvPr>
        </p:nvSpPr>
        <p:spPr/>
        <p:txBody>
          <a:bodyPr/>
          <a:lstStyle/>
          <a:p>
            <a:pPr marL="0" indent="0">
              <a:buNone/>
            </a:pPr>
            <a:r>
              <a:rPr lang="en-GB" dirty="0" smtClean="0"/>
              <a:t>Question types</a:t>
            </a:r>
          </a:p>
        </p:txBody>
      </p:sp>
      <p:sp>
        <p:nvSpPr>
          <p:cNvPr id="3" name="Title 2"/>
          <p:cNvSpPr>
            <a:spLocks noGrp="1"/>
          </p:cNvSpPr>
          <p:nvPr>
            <p:ph type="title"/>
          </p:nvPr>
        </p:nvSpPr>
        <p:spPr/>
        <p:txBody>
          <a:bodyPr/>
          <a:lstStyle/>
          <a:p>
            <a:r>
              <a:rPr lang="en-GB" dirty="0" smtClean="0"/>
              <a:t>Poll Everywhere – ice-breaker</a:t>
            </a:r>
            <a:endParaRPr lang="en-GB" dirty="0"/>
          </a:p>
        </p:txBody>
      </p:sp>
    </p:spTree>
    <p:extLst>
      <p:ext uri="{BB962C8B-B14F-4D97-AF65-F5344CB8AC3E}">
        <p14:creationId xmlns:p14="http://schemas.microsoft.com/office/powerpoint/2010/main" val="2566443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83183" y="2267519"/>
            <a:ext cx="3591205" cy="832297"/>
          </a:xfrm>
          <a:prstGeom prst="rect">
            <a:avLst/>
          </a:prstGeom>
        </p:spPr>
      </p:pic>
      <p:sp>
        <p:nvSpPr>
          <p:cNvPr id="3" name="Title 2"/>
          <p:cNvSpPr>
            <a:spLocks noGrp="1"/>
          </p:cNvSpPr>
          <p:nvPr>
            <p:ph type="title"/>
          </p:nvPr>
        </p:nvSpPr>
        <p:spPr/>
        <p:txBody>
          <a:bodyPr/>
          <a:lstStyle/>
          <a:p>
            <a:r>
              <a:rPr lang="en-GB" dirty="0" smtClean="0"/>
              <a:t>Family of audience response tools</a:t>
            </a:r>
            <a:endParaRPr lang="en-GB" dirty="0"/>
          </a:p>
        </p:txBody>
      </p:sp>
      <p:pic>
        <p:nvPicPr>
          <p:cNvPr id="5" name="Picture 4"/>
          <p:cNvPicPr>
            <a:picLocks noChangeAspect="1"/>
          </p:cNvPicPr>
          <p:nvPr/>
        </p:nvPicPr>
        <p:blipFill>
          <a:blip r:embed="rId4"/>
          <a:stretch>
            <a:fillRect/>
          </a:stretch>
        </p:blipFill>
        <p:spPr>
          <a:xfrm>
            <a:off x="1556705" y="3383740"/>
            <a:ext cx="2522982" cy="642110"/>
          </a:xfrm>
          <a:prstGeom prst="rect">
            <a:avLst/>
          </a:prstGeom>
        </p:spPr>
      </p:pic>
      <p:pic>
        <p:nvPicPr>
          <p:cNvPr id="6" name="Picture 5"/>
          <p:cNvPicPr>
            <a:picLocks noChangeAspect="1"/>
          </p:cNvPicPr>
          <p:nvPr/>
        </p:nvPicPr>
        <p:blipFill>
          <a:blip r:embed="rId5"/>
          <a:stretch>
            <a:fillRect/>
          </a:stretch>
        </p:blipFill>
        <p:spPr>
          <a:xfrm>
            <a:off x="8239243" y="2177191"/>
            <a:ext cx="1708095" cy="1616997"/>
          </a:xfrm>
          <a:prstGeom prst="rect">
            <a:avLst/>
          </a:prstGeom>
        </p:spPr>
      </p:pic>
      <p:pic>
        <p:nvPicPr>
          <p:cNvPr id="7" name="Picture 6"/>
          <p:cNvPicPr>
            <a:picLocks noChangeAspect="1"/>
          </p:cNvPicPr>
          <p:nvPr/>
        </p:nvPicPr>
        <p:blipFill>
          <a:blip r:embed="rId6"/>
          <a:stretch>
            <a:fillRect/>
          </a:stretch>
        </p:blipFill>
        <p:spPr>
          <a:xfrm>
            <a:off x="650653" y="4572785"/>
            <a:ext cx="1952625" cy="1352550"/>
          </a:xfrm>
          <a:prstGeom prst="rect">
            <a:avLst/>
          </a:prstGeom>
        </p:spPr>
      </p:pic>
      <p:pic>
        <p:nvPicPr>
          <p:cNvPr id="8" name="Picture 7"/>
          <p:cNvPicPr>
            <a:picLocks noChangeAspect="1"/>
          </p:cNvPicPr>
          <p:nvPr/>
        </p:nvPicPr>
        <p:blipFill>
          <a:blip r:embed="rId7"/>
          <a:stretch>
            <a:fillRect/>
          </a:stretch>
        </p:blipFill>
        <p:spPr>
          <a:xfrm>
            <a:off x="7459699" y="4994143"/>
            <a:ext cx="2157603" cy="795231"/>
          </a:xfrm>
          <a:prstGeom prst="rect">
            <a:avLst/>
          </a:prstGeom>
        </p:spPr>
      </p:pic>
      <p:pic>
        <p:nvPicPr>
          <p:cNvPr id="9" name="Picture 8"/>
          <p:cNvPicPr>
            <a:picLocks noChangeAspect="1"/>
          </p:cNvPicPr>
          <p:nvPr/>
        </p:nvPicPr>
        <p:blipFill>
          <a:blip r:embed="rId8"/>
          <a:stretch>
            <a:fillRect/>
          </a:stretch>
        </p:blipFill>
        <p:spPr>
          <a:xfrm>
            <a:off x="8239242" y="3701034"/>
            <a:ext cx="1708095" cy="581196"/>
          </a:xfrm>
          <a:prstGeom prst="rect">
            <a:avLst/>
          </a:prstGeom>
        </p:spPr>
      </p:pic>
      <p:pic>
        <p:nvPicPr>
          <p:cNvPr id="10" name="Picture 9"/>
          <p:cNvPicPr>
            <a:picLocks noChangeAspect="1"/>
          </p:cNvPicPr>
          <p:nvPr/>
        </p:nvPicPr>
        <p:blipFill>
          <a:blip r:embed="rId9"/>
          <a:stretch>
            <a:fillRect/>
          </a:stretch>
        </p:blipFill>
        <p:spPr>
          <a:xfrm>
            <a:off x="4611815" y="4506967"/>
            <a:ext cx="1484185" cy="1484185"/>
          </a:xfrm>
          <a:prstGeom prst="rect">
            <a:avLst/>
          </a:prstGeom>
        </p:spPr>
      </p:pic>
      <p:pic>
        <p:nvPicPr>
          <p:cNvPr id="11" name="Picture 10"/>
          <p:cNvPicPr>
            <a:picLocks noChangeAspect="1"/>
          </p:cNvPicPr>
          <p:nvPr/>
        </p:nvPicPr>
        <p:blipFill>
          <a:blip r:embed="rId10"/>
          <a:stretch>
            <a:fillRect/>
          </a:stretch>
        </p:blipFill>
        <p:spPr>
          <a:xfrm>
            <a:off x="5581792" y="2333846"/>
            <a:ext cx="1750045" cy="1750045"/>
          </a:xfrm>
          <a:prstGeom prst="rect">
            <a:avLst/>
          </a:prstGeom>
        </p:spPr>
      </p:pic>
    </p:spTree>
    <p:extLst>
      <p:ext uri="{BB962C8B-B14F-4D97-AF65-F5344CB8AC3E}">
        <p14:creationId xmlns:p14="http://schemas.microsoft.com/office/powerpoint/2010/main" val="84190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b="1" dirty="0" smtClean="0"/>
          </a:p>
          <a:p>
            <a:r>
              <a:rPr lang="en-GB" b="1" dirty="0" smtClean="0"/>
              <a:t>Think – Pair – Share</a:t>
            </a:r>
          </a:p>
          <a:p>
            <a:endParaRPr lang="en-GB" b="1" dirty="0" smtClean="0"/>
          </a:p>
          <a:p>
            <a:pPr marL="457200" indent="-457200">
              <a:buFont typeface="Arial" panose="020B0604020202020204" pitchFamily="34" charset="0"/>
              <a:buChar char="•"/>
            </a:pPr>
            <a:r>
              <a:rPr lang="en-GB" b="1" dirty="0" smtClean="0"/>
              <a:t>Think</a:t>
            </a:r>
            <a:r>
              <a:rPr lang="en-GB" dirty="0" smtClean="0"/>
              <a:t> - for a minute yourself about how you might use an interactive tool in a lecture or a teaching session.</a:t>
            </a:r>
          </a:p>
          <a:p>
            <a:pPr marL="457200" indent="-457200">
              <a:buFont typeface="Arial" panose="020B0604020202020204" pitchFamily="34" charset="0"/>
              <a:buChar char="•"/>
            </a:pPr>
            <a:r>
              <a:rPr lang="en-GB" b="1" dirty="0" smtClean="0"/>
              <a:t>Pair</a:t>
            </a:r>
            <a:r>
              <a:rPr lang="en-GB" dirty="0" smtClean="0"/>
              <a:t> - Discuss with your neighbour for a minute</a:t>
            </a:r>
          </a:p>
          <a:p>
            <a:pPr marL="457200" indent="-457200">
              <a:buFont typeface="Arial" panose="020B0604020202020204" pitchFamily="34" charset="0"/>
              <a:buChar char="•"/>
            </a:pPr>
            <a:r>
              <a:rPr lang="en-GB" b="1" dirty="0" smtClean="0"/>
              <a:t>Share</a:t>
            </a:r>
            <a:r>
              <a:rPr lang="en-GB" dirty="0" smtClean="0"/>
              <a:t> - Send your ideas back via this </a:t>
            </a:r>
            <a:r>
              <a:rPr lang="en-GB" dirty="0" err="1" smtClean="0"/>
              <a:t>Mentimeter</a:t>
            </a:r>
            <a:r>
              <a:rPr lang="en-GB" dirty="0" smtClean="0"/>
              <a:t> wall.</a:t>
            </a:r>
          </a:p>
        </p:txBody>
      </p:sp>
      <p:sp>
        <p:nvSpPr>
          <p:cNvPr id="3" name="Title 2"/>
          <p:cNvSpPr>
            <a:spLocks noGrp="1"/>
          </p:cNvSpPr>
          <p:nvPr>
            <p:ph type="title"/>
          </p:nvPr>
        </p:nvSpPr>
        <p:spPr/>
        <p:txBody>
          <a:bodyPr/>
          <a:lstStyle/>
          <a:p>
            <a:r>
              <a:rPr lang="en-GB" sz="4400" dirty="0" smtClean="0"/>
              <a:t>How can we use interactive tools in teaching?</a:t>
            </a:r>
            <a:endParaRPr lang="en-GB" sz="4400" dirty="0"/>
          </a:p>
        </p:txBody>
      </p:sp>
    </p:spTree>
    <p:extLst>
      <p:ext uri="{BB962C8B-B14F-4D97-AF65-F5344CB8AC3E}">
        <p14:creationId xmlns:p14="http://schemas.microsoft.com/office/powerpoint/2010/main" val="3374941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GB" dirty="0"/>
              <a:t>Recall</a:t>
            </a:r>
          </a:p>
          <a:p>
            <a:r>
              <a:rPr lang="en-GB" dirty="0" smtClean="0"/>
              <a:t>Application </a:t>
            </a:r>
            <a:r>
              <a:rPr lang="en-GB" dirty="0"/>
              <a:t>of knowledge/skill</a:t>
            </a:r>
          </a:p>
          <a:p>
            <a:r>
              <a:rPr lang="en-GB" dirty="0" smtClean="0"/>
              <a:t>Critical </a:t>
            </a:r>
            <a:r>
              <a:rPr lang="en-GB" dirty="0"/>
              <a:t>thinking</a:t>
            </a:r>
          </a:p>
          <a:p>
            <a:r>
              <a:rPr lang="en-GB" dirty="0" smtClean="0"/>
              <a:t>Student perspective</a:t>
            </a:r>
            <a:endParaRPr lang="en-GB" dirty="0"/>
          </a:p>
          <a:p>
            <a:r>
              <a:rPr lang="en-GB" dirty="0" smtClean="0"/>
              <a:t>Monitor </a:t>
            </a:r>
            <a:r>
              <a:rPr lang="en-GB" dirty="0"/>
              <a:t>progress</a:t>
            </a:r>
          </a:p>
          <a:p>
            <a:endParaRPr lang="en-GB" dirty="0"/>
          </a:p>
        </p:txBody>
      </p:sp>
      <p:sp>
        <p:nvSpPr>
          <p:cNvPr id="3" name="Text Placeholder 2"/>
          <p:cNvSpPr>
            <a:spLocks noGrp="1"/>
          </p:cNvSpPr>
          <p:nvPr>
            <p:ph type="body" sz="quarter" idx="16"/>
          </p:nvPr>
        </p:nvSpPr>
        <p:spPr/>
        <p:txBody>
          <a:bodyPr/>
          <a:lstStyle/>
          <a:p>
            <a:r>
              <a:rPr lang="en-GB" dirty="0" smtClean="0"/>
              <a:t>Formative </a:t>
            </a:r>
            <a:r>
              <a:rPr lang="en-GB" dirty="0"/>
              <a:t>assessment</a:t>
            </a:r>
          </a:p>
          <a:p>
            <a:r>
              <a:rPr lang="en-GB" dirty="0" smtClean="0"/>
              <a:t>Discussion </a:t>
            </a:r>
            <a:r>
              <a:rPr lang="en-GB" dirty="0"/>
              <a:t>warm-up</a:t>
            </a:r>
          </a:p>
          <a:p>
            <a:r>
              <a:rPr lang="en-GB" dirty="0" smtClean="0"/>
              <a:t>Peer </a:t>
            </a:r>
            <a:r>
              <a:rPr lang="en-GB" dirty="0"/>
              <a:t>instruction</a:t>
            </a:r>
          </a:p>
          <a:p>
            <a:r>
              <a:rPr lang="en-GB" dirty="0" smtClean="0"/>
              <a:t>Repeated </a:t>
            </a:r>
            <a:r>
              <a:rPr lang="en-GB" dirty="0"/>
              <a:t>question</a:t>
            </a:r>
          </a:p>
          <a:p>
            <a:r>
              <a:rPr lang="en-GB" dirty="0" smtClean="0"/>
              <a:t>Question-driven </a:t>
            </a:r>
            <a:r>
              <a:rPr lang="en-GB" dirty="0"/>
              <a:t>instruction</a:t>
            </a:r>
          </a:p>
          <a:p>
            <a:endParaRPr lang="en-GB" dirty="0"/>
          </a:p>
        </p:txBody>
      </p:sp>
      <p:sp>
        <p:nvSpPr>
          <p:cNvPr id="4" name="Title 3"/>
          <p:cNvSpPr>
            <a:spLocks noGrp="1"/>
          </p:cNvSpPr>
          <p:nvPr>
            <p:ph type="title"/>
          </p:nvPr>
        </p:nvSpPr>
        <p:spPr/>
        <p:txBody>
          <a:bodyPr/>
          <a:lstStyle/>
          <a:p>
            <a:r>
              <a:rPr lang="en-GB" dirty="0" smtClean="0"/>
              <a:t>Activity types</a:t>
            </a:r>
            <a:endParaRPr lang="en-GB" dirty="0"/>
          </a:p>
        </p:txBody>
      </p:sp>
    </p:spTree>
    <p:extLst>
      <p:ext uri="{BB962C8B-B14F-4D97-AF65-F5344CB8AC3E}">
        <p14:creationId xmlns:p14="http://schemas.microsoft.com/office/powerpoint/2010/main" val="225359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GB" dirty="0" smtClean="0"/>
              <a:t>Motivate your students and engage them in their learning (Brewer &amp; Burgess 2005; Petty 2018). </a:t>
            </a:r>
          </a:p>
          <a:p>
            <a:pPr marL="457200" indent="-457200">
              <a:buFont typeface="Arial" panose="020B0604020202020204" pitchFamily="34" charset="0"/>
              <a:buChar char="•"/>
            </a:pPr>
            <a:r>
              <a:rPr lang="en-GB" dirty="0" smtClean="0"/>
              <a:t>Provide your students with opportunities to apply skills, knowledge and understanding (Exley &amp; </a:t>
            </a:r>
            <a:r>
              <a:rPr lang="en-GB" dirty="0" err="1" smtClean="0"/>
              <a:t>Dennick</a:t>
            </a:r>
            <a:r>
              <a:rPr lang="en-GB" dirty="0" smtClean="0"/>
              <a:t> 2009)</a:t>
            </a:r>
          </a:p>
          <a:p>
            <a:pPr marL="457200" indent="-457200">
              <a:buFont typeface="Arial" panose="020B0604020202020204" pitchFamily="34" charset="0"/>
              <a:buChar char="•"/>
            </a:pPr>
            <a:r>
              <a:rPr lang="en-GB" dirty="0" smtClean="0"/>
              <a:t>Fostering deeper learning and higher-order thinking skills (</a:t>
            </a:r>
            <a:r>
              <a:rPr lang="en-GB" dirty="0" err="1" smtClean="0"/>
              <a:t>Persellin</a:t>
            </a:r>
            <a:r>
              <a:rPr lang="en-GB" dirty="0" smtClean="0"/>
              <a:t> &amp; Daniels 2014; Biggs 2003). </a:t>
            </a:r>
          </a:p>
          <a:p>
            <a:pPr marL="457200" indent="-457200">
              <a:buFont typeface="Arial" panose="020B0604020202020204" pitchFamily="34" charset="0"/>
              <a:buChar char="•"/>
            </a:pPr>
            <a:r>
              <a:rPr lang="en-GB" dirty="0" smtClean="0"/>
              <a:t>Facilitate your observation of and interaction with your students as they engage in learning activities (Exley &amp; </a:t>
            </a:r>
            <a:r>
              <a:rPr lang="en-GB" dirty="0" err="1" smtClean="0"/>
              <a:t>Dennick</a:t>
            </a:r>
            <a:r>
              <a:rPr lang="en-GB" dirty="0" smtClean="0"/>
              <a:t> 2009). </a:t>
            </a:r>
          </a:p>
        </p:txBody>
      </p:sp>
      <p:sp>
        <p:nvSpPr>
          <p:cNvPr id="3" name="Title 2"/>
          <p:cNvSpPr>
            <a:spLocks noGrp="1"/>
          </p:cNvSpPr>
          <p:nvPr>
            <p:ph type="title"/>
          </p:nvPr>
        </p:nvSpPr>
        <p:spPr/>
        <p:txBody>
          <a:bodyPr/>
          <a:lstStyle/>
          <a:p>
            <a:r>
              <a:rPr lang="en-GB" smtClean="0"/>
              <a:t>Curriculum 2021 – Active Learning</a:t>
            </a:r>
            <a:endParaRPr lang="en-GB" dirty="0"/>
          </a:p>
        </p:txBody>
      </p:sp>
    </p:spTree>
    <p:extLst>
      <p:ext uri="{BB962C8B-B14F-4D97-AF65-F5344CB8AC3E}">
        <p14:creationId xmlns:p14="http://schemas.microsoft.com/office/powerpoint/2010/main" val="180415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0" lvl="0" indent="0">
              <a:buNone/>
            </a:pPr>
            <a:r>
              <a:rPr lang="en-GB" dirty="0" smtClean="0"/>
              <a:t>By creating resources that </a:t>
            </a:r>
            <a:r>
              <a:rPr lang="en-GB" dirty="0"/>
              <a:t>support and engage students in their </a:t>
            </a:r>
            <a:r>
              <a:rPr lang="en-GB" dirty="0" smtClean="0"/>
              <a:t>learning you will:</a:t>
            </a:r>
          </a:p>
          <a:p>
            <a:pPr marL="0" lvl="0" indent="0">
              <a:buNone/>
            </a:pPr>
            <a:endParaRPr lang="en-GB" dirty="0" smtClean="0"/>
          </a:p>
          <a:p>
            <a:pPr lvl="0"/>
            <a:r>
              <a:rPr lang="en-GB" dirty="0" smtClean="0"/>
              <a:t>Enable </a:t>
            </a:r>
            <a:r>
              <a:rPr lang="en-GB" dirty="0"/>
              <a:t>all learners to participate fully in their </a:t>
            </a:r>
            <a:r>
              <a:rPr lang="en-GB" dirty="0" smtClean="0"/>
              <a:t>learning.</a:t>
            </a:r>
            <a:endParaRPr lang="en-GB" dirty="0"/>
          </a:p>
          <a:p>
            <a:pPr lvl="0"/>
            <a:r>
              <a:rPr lang="en-GB" dirty="0"/>
              <a:t>Reduce the need for adjustments to teaching materials for </a:t>
            </a:r>
            <a:r>
              <a:rPr lang="en-GB" dirty="0" smtClean="0"/>
              <a:t>individuals.</a:t>
            </a:r>
            <a:endParaRPr lang="en-GB" dirty="0"/>
          </a:p>
          <a:p>
            <a:endParaRPr lang="en-GB" dirty="0"/>
          </a:p>
        </p:txBody>
      </p:sp>
      <p:sp>
        <p:nvSpPr>
          <p:cNvPr id="3" name="Title 2"/>
          <p:cNvSpPr>
            <a:spLocks noGrp="1"/>
          </p:cNvSpPr>
          <p:nvPr>
            <p:ph type="title"/>
          </p:nvPr>
        </p:nvSpPr>
        <p:spPr/>
        <p:txBody>
          <a:bodyPr/>
          <a:lstStyle/>
          <a:p>
            <a:r>
              <a:rPr lang="en-GB" dirty="0" smtClean="0"/>
              <a:t>Accessible </a:t>
            </a:r>
            <a:r>
              <a:rPr lang="en-GB" dirty="0"/>
              <a:t>digital content</a:t>
            </a:r>
          </a:p>
        </p:txBody>
      </p:sp>
    </p:spTree>
    <p:extLst>
      <p:ext uri="{BB962C8B-B14F-4D97-AF65-F5344CB8AC3E}">
        <p14:creationId xmlns:p14="http://schemas.microsoft.com/office/powerpoint/2010/main" val="25391431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D94163E9-331D-49AB-932D-19E818FDFC56}"/>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3C802BD-A318-4922-B7C1-9364CD4EE7A3}"/>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7762FBE-1296-4BE8-B0CE-3B691CE31975}"/>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64148766-8A34-4BD0-88D0-A9DC61B1A435}"/>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04F83265-D768-4AC1-9F11-6DB77333C7A3}"/>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3BB3CA84-718E-4FC3-8962-0E9D9EFCAF01}"/>
    </a:ext>
  </a:extLst>
</a:theme>
</file>

<file path=ppt/theme/theme7.xml><?xml version="1.0" encoding="utf-8"?>
<a:theme xmlns:a="http://schemas.openxmlformats.org/drawingml/2006/main" name="1_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7762FBE-1296-4BE8-B0CE-3B691CE3197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2019_SoM_Accessible_Template_PRESENTATIONS (1)</Template>
  <TotalTime>773</TotalTime>
  <Words>1919</Words>
  <Application>Microsoft Office PowerPoint</Application>
  <PresentationFormat>Widescreen</PresentationFormat>
  <Paragraphs>237</Paragraphs>
  <Slides>19</Slides>
  <Notes>18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19</vt:i4>
      </vt:variant>
    </vt:vector>
  </HeadingPairs>
  <TitlesOfParts>
    <vt:vector size="28" baseType="lpstr">
      <vt:lpstr>Arial</vt:lpstr>
      <vt:lpstr>Calibri</vt:lpstr>
      <vt:lpstr>Section pages</vt:lpstr>
      <vt:lpstr>Plain</vt:lpstr>
      <vt:lpstr>Asclepius</vt:lpstr>
      <vt:lpstr>Eye</vt:lpstr>
      <vt:lpstr>Heart</vt:lpstr>
      <vt:lpstr>Thorax</vt:lpstr>
      <vt:lpstr>1_Asclepius</vt:lpstr>
      <vt:lpstr>A spoonful of TEL helps the Medicine go down.</vt:lpstr>
      <vt:lpstr>This session</vt:lpstr>
      <vt:lpstr>Learning Technologies – Learning Technologists</vt:lpstr>
      <vt:lpstr>Poll Everywhere – ice-breaker</vt:lpstr>
      <vt:lpstr>Family of audience response tools</vt:lpstr>
      <vt:lpstr>How can we use interactive tools in teaching?</vt:lpstr>
      <vt:lpstr>Activity types</vt:lpstr>
      <vt:lpstr>Curriculum 2021 – Active Learning</vt:lpstr>
      <vt:lpstr>Accessible digital content</vt:lpstr>
      <vt:lpstr>What does the law say?</vt:lpstr>
      <vt:lpstr>What does the GMC say?</vt:lpstr>
      <vt:lpstr>Accessibility impacts everybody.  </vt:lpstr>
      <vt:lpstr>Some quick wins (1)</vt:lpstr>
      <vt:lpstr>Some quick wins (2)</vt:lpstr>
      <vt:lpstr>Let’s recap</vt:lpstr>
      <vt:lpstr>Final thoughts</vt:lpstr>
      <vt:lpstr>Wrap-up – sharing takeaway thoughts</vt:lpstr>
      <vt:lpstr>How to get to…</vt:lpstr>
      <vt:lpstr>PowerPoint Presentation</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presentation template.</dc:title>
  <dc:creator>Roberts, Daniel (danrob)</dc:creator>
  <cp:keywords>SoM Template</cp:keywords>
  <cp:lastModifiedBy>Juss, Megan</cp:lastModifiedBy>
  <cp:revision>101</cp:revision>
  <dcterms:created xsi:type="dcterms:W3CDTF">2019-09-11T13:30:17Z</dcterms:created>
  <dcterms:modified xsi:type="dcterms:W3CDTF">2019-09-19T09:23:49Z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ies>
</file>