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Lst>
  <p:notesMasterIdLst>
    <p:notesMasterId r:id="rId27"/>
  </p:notesMasterIdLst>
  <p:handoutMasterIdLst>
    <p:handoutMasterId r:id="rId28"/>
  </p:handoutMasterIdLst>
  <p:sldIdLst>
    <p:sldId id="270" r:id="rId7"/>
    <p:sldId id="289" r:id="rId8"/>
    <p:sldId id="271" r:id="rId9"/>
    <p:sldId id="274" r:id="rId10"/>
    <p:sldId id="275" r:id="rId11"/>
    <p:sldId id="281" r:id="rId12"/>
    <p:sldId id="283" r:id="rId13"/>
    <p:sldId id="287" r:id="rId14"/>
    <p:sldId id="279" r:id="rId15"/>
    <p:sldId id="400" r:id="rId16"/>
    <p:sldId id="401" r:id="rId17"/>
    <p:sldId id="277" r:id="rId18"/>
    <p:sldId id="399" r:id="rId19"/>
    <p:sldId id="276" r:id="rId20"/>
    <p:sldId id="278" r:id="rId21"/>
    <p:sldId id="285" r:id="rId22"/>
    <p:sldId id="288" r:id="rId23"/>
    <p:sldId id="286" r:id="rId24"/>
    <p:sldId id="280" r:id="rId25"/>
    <p:sldId id="273"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3111" autoAdjust="0"/>
  </p:normalViewPr>
  <p:slideViewPr>
    <p:cSldViewPr snapToGrid="0">
      <p:cViewPr varScale="1">
        <p:scale>
          <a:sx n="132" d="100"/>
          <a:sy n="132" d="100"/>
        </p:scale>
        <p:origin x="1422" y="1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 Harrison" userId="63852c04d80bfe3b" providerId="LiveId" clId="{D2F9C9F5-2E31-4028-A022-C0B594CA2256}"/>
    <pc:docChg chg="modSld">
      <pc:chgData name="KJ Harrison" userId="63852c04d80bfe3b" providerId="LiveId" clId="{D2F9C9F5-2E31-4028-A022-C0B594CA2256}" dt="2023-09-22T11:12:52.618" v="3" actId="255"/>
      <pc:docMkLst>
        <pc:docMk/>
      </pc:docMkLst>
      <pc:sldChg chg="modSp mod">
        <pc:chgData name="KJ Harrison" userId="63852c04d80bfe3b" providerId="LiveId" clId="{D2F9C9F5-2E31-4028-A022-C0B594CA2256}" dt="2023-09-22T11:12:52.618" v="3" actId="255"/>
        <pc:sldMkLst>
          <pc:docMk/>
          <pc:sldMk cId="867868380" sldId="280"/>
        </pc:sldMkLst>
        <pc:spChg chg="mod">
          <ac:chgData name="KJ Harrison" userId="63852c04d80bfe3b" providerId="LiveId" clId="{D2F9C9F5-2E31-4028-A022-C0B594CA2256}" dt="2023-09-22T11:12:52.618" v="3" actId="255"/>
          <ac:spMkLst>
            <pc:docMk/>
            <pc:sldMk cId="867868380" sldId="28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22/09/2023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22/09/2023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3947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4469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O/E and ACR signed off by doctors please. DOPS can be signed off by person competent to undertake the skill being assessed. </a:t>
            </a:r>
          </a:p>
          <a:p>
            <a:r>
              <a:rPr lang="en-GB" dirty="0"/>
              <a:t>We have changed the end of placement descriptors for 23/24. This will be covered in the sharing concerns presentation </a:t>
            </a:r>
          </a:p>
        </p:txBody>
      </p:sp>
      <p:sp>
        <p:nvSpPr>
          <p:cNvPr id="4" name="Slide Number Placeholder 3"/>
          <p:cNvSpPr>
            <a:spLocks noGrp="1"/>
          </p:cNvSpPr>
          <p:nvPr>
            <p:ph type="sldNum" sz="quarter" idx="10"/>
          </p:nvPr>
        </p:nvSpPr>
        <p:spPr/>
        <p:txBody>
          <a:bodyPr/>
          <a:lstStyle/>
          <a:p>
            <a:fld id="{200194FF-0FE0-45F7-90C8-0D96116D74D4}" type="slidenum">
              <a:rPr lang="en-GB" smtClean="0"/>
              <a:t>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8973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80% attendance to pass the year</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17</a:t>
            </a:fld>
            <a:endParaRPr lang="en-GB"/>
          </a:p>
        </p:txBody>
      </p:sp>
    </p:spTree>
    <p:extLst>
      <p:ext uri="{BB962C8B-B14F-4D97-AF65-F5344CB8AC3E}">
        <p14:creationId xmlns:p14="http://schemas.microsoft.com/office/powerpoint/2010/main" val="418867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270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326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3637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6737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Spend some time showing them the handbook</a:t>
            </a:r>
          </a:p>
        </p:txBody>
      </p:sp>
      <p:sp>
        <p:nvSpPr>
          <p:cNvPr id="4" name="Slide Number Placeholder 3"/>
          <p:cNvSpPr>
            <a:spLocks noGrp="1"/>
          </p:cNvSpPr>
          <p:nvPr>
            <p:ph type="sldNum" sz="quarter" idx="10"/>
          </p:nvPr>
        </p:nvSpPr>
        <p:spPr/>
        <p:txBody>
          <a:bodyPr/>
          <a:lstStyle/>
          <a:p>
            <a:fld id="{200194FF-0FE0-45F7-90C8-0D96116D74D4}" type="slidenum">
              <a:rPr lang="en-GB" smtClean="0"/>
              <a:t>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0242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9880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Timetables are really important for students – they are asked to provide evaluation on if they are provided with one and GMC advises this. </a:t>
            </a:r>
          </a:p>
          <a:p>
            <a:r>
              <a:rPr lang="en-GB" dirty="0"/>
              <a:t>Ideally a week at a time with named GP supervising each session</a:t>
            </a:r>
          </a:p>
          <a:p>
            <a:endParaRPr lang="en-GB" dirty="0"/>
          </a:p>
          <a:p>
            <a:r>
              <a:rPr lang="en-GB" dirty="0"/>
              <a:t>Aim for about 12 patients per week that the students lead on. </a:t>
            </a:r>
          </a:p>
        </p:txBody>
      </p:sp>
      <p:sp>
        <p:nvSpPr>
          <p:cNvPr id="4" name="Slide Number Placeholder 3"/>
          <p:cNvSpPr>
            <a:spLocks noGrp="1"/>
          </p:cNvSpPr>
          <p:nvPr>
            <p:ph type="sldNum" sz="quarter" idx="10"/>
          </p:nvPr>
        </p:nvSpPr>
        <p:spPr/>
        <p:txBody>
          <a:bodyPr/>
          <a:lstStyle/>
          <a:p>
            <a:fld id="{200194FF-0FE0-45F7-90C8-0D96116D74D4}" type="slidenum">
              <a:rPr lang="en-GB" smtClean="0"/>
              <a:t>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9752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204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3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2667786" y="183248"/>
            <a:ext cx="9384877" cy="720000"/>
          </a:xfrm>
          <a:prstGeom prst="rect">
            <a:avLst/>
          </a:prstGeom>
        </p:spPr>
        <p:txBody>
          <a:bodyPr anchor="b" anchorCtr="0"/>
          <a:lstStyle>
            <a:lvl1pPr>
              <a:defRPr sz="4000"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54908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9172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tags" Target="../tags/tag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solidFill>
                  <a:schemeClr val="bg1"/>
                </a:solidFill>
              </a:rPr>
              <a:t>School of Medicine 	</a:t>
            </a:r>
            <a:r>
              <a:rPr lang="en-US" sz="1800" dirty="0">
                <a:solidFill>
                  <a:schemeClr val="bg1"/>
                </a:solidFill>
              </a:rPr>
              <a:t>@</a:t>
            </a:r>
            <a:r>
              <a:rPr lang="en-US" sz="1800" dirty="0" err="1">
                <a:solidFill>
                  <a:schemeClr val="bg1"/>
                </a:solidFill>
              </a:rPr>
              <a:t>LivUniMedicine</a:t>
            </a:r>
            <a:endParaRPr lang="en-GB" dirty="0">
              <a:solidFill>
                <a:schemeClr val="bg1"/>
              </a:solidFill>
            </a:endParaRPr>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6"/>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09" r:id="rId3"/>
    <p:sldLayoutId id="2147483729" r:id="rId4"/>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LivUniMedicine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8"/>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 id="2147483728" r:id="rId6"/>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faq/" TargetMode="External"/><Relationship Id="rId2" Type="http://schemas.openxmlformats.org/officeDocument/2006/relationships/hyperlink" Target="https://view.officeapps.live.com/op/view.aspx?src=https%3A%2F%2Fwww.liverpool.ac.uk%2Fmedia%2Flivacuk%2Fschoolofmedicine%2Fleo%2Fdocuments%2FY5%2CGP%2CTutor%2CHandbook%2C23-24.docx&amp;wdOrigin=BROWSELINK"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akelet.com/wake/JwJZF06v9tnKnBn9ICDhE"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iverpool.instructure.com/courses/61943/pages/clinical-placement-gp-c-the-gp-student-assistan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verpool.ac.uk/medicine/liverpool-educators-online/contact-us/sharing-concer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atlas.pebblepad.co.uk/atlasspa/#/viewer/1985414/R4WrRbcczxx4pddrpq6bnt9w3Z?historyId=1qG7sKTdyN&amp;navId=12DA090E9B2173B04FA1353D35B4A608&amp;pageId=d3852dd4-8c2d-40e3-9853-0a282548fd2d"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_Mandatory_Student_Experience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yr5gp@liverpool.ac.u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www.liverpool.ac.uk%2Fmedia%2Flivacuk%2Fschoolofmedicine%2Fleo%2Fdocuments%2FY5%2CGP%2CTutor%2CHandbook%2C23-24.docx&amp;wdOrigin=BROWSELIN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liverpool.ac.uk/medicine/liverpool-educators-online/resources/primaryca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Job"/>
          <p:cNvSpPr>
            <a:spLocks noGrp="1"/>
          </p:cNvSpPr>
          <p:nvPr>
            <p:ph type="body" sz="quarter" idx="11"/>
          </p:nvPr>
        </p:nvSpPr>
        <p:spPr>
          <a:xfrm>
            <a:off x="339724" y="4959196"/>
            <a:ext cx="10114518" cy="1089266"/>
          </a:xfrm>
        </p:spPr>
        <p:txBody>
          <a:bodyPr/>
          <a:lstStyle/>
          <a:p>
            <a:r>
              <a:rPr lang="en-GB" dirty="0"/>
              <a:t>GP Theme Lead</a:t>
            </a:r>
          </a:p>
          <a:p>
            <a:r>
              <a:rPr lang="en-GB" dirty="0"/>
              <a:t>GP Recruitment and Engagement Lead </a:t>
            </a:r>
          </a:p>
        </p:txBody>
      </p:sp>
      <p:sp>
        <p:nvSpPr>
          <p:cNvPr id="19" name="Name"/>
          <p:cNvSpPr>
            <a:spLocks noGrp="1"/>
          </p:cNvSpPr>
          <p:nvPr>
            <p:ph type="body" sz="quarter" idx="10"/>
          </p:nvPr>
        </p:nvSpPr>
        <p:spPr>
          <a:xfrm>
            <a:off x="339724" y="4145539"/>
            <a:ext cx="10114519" cy="720000"/>
          </a:xfrm>
        </p:spPr>
        <p:txBody>
          <a:bodyPr/>
          <a:lstStyle/>
          <a:p>
            <a:r>
              <a:rPr lang="en-GB" dirty="0"/>
              <a:t>Dr K J Harrison </a:t>
            </a:r>
          </a:p>
        </p:txBody>
      </p:sp>
      <p:sp>
        <p:nvSpPr>
          <p:cNvPr id="18" name="Title"/>
          <p:cNvSpPr>
            <a:spLocks noGrp="1"/>
          </p:cNvSpPr>
          <p:nvPr>
            <p:ph type="title"/>
          </p:nvPr>
        </p:nvSpPr>
        <p:spPr>
          <a:xfrm>
            <a:off x="339766" y="1628804"/>
            <a:ext cx="10114477" cy="1366065"/>
          </a:xfrm>
        </p:spPr>
        <p:txBody>
          <a:bodyPr/>
          <a:lstStyle/>
          <a:p>
            <a:r>
              <a:rPr lang="en-GB" dirty="0"/>
              <a:t>Year 5 Course Update: The GP Student Assistant </a:t>
            </a:r>
          </a:p>
        </p:txBody>
      </p:sp>
    </p:spTree>
    <p:extLst>
      <p:ext uri="{BB962C8B-B14F-4D97-AF65-F5344CB8AC3E}">
        <p14:creationId xmlns:p14="http://schemas.microsoft.com/office/powerpoint/2010/main" val="272618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628B2-FA99-EAE3-CE51-EFCF364B0027}"/>
              </a:ext>
            </a:extLst>
          </p:cNvPr>
          <p:cNvSpPr>
            <a:spLocks noGrp="1"/>
          </p:cNvSpPr>
          <p:nvPr>
            <p:ph type="body" sz="quarter" idx="15"/>
          </p:nvPr>
        </p:nvSpPr>
        <p:spPr/>
        <p:txBody>
          <a:bodyPr/>
          <a:lstStyle/>
          <a:p>
            <a:r>
              <a:rPr lang="en-GB" dirty="0"/>
              <a:t>Students must ‘lead on consultation’ with 9-12 patients per week (on average) as a pair. </a:t>
            </a:r>
          </a:p>
          <a:p>
            <a:r>
              <a:rPr lang="en-GB" dirty="0"/>
              <a:t>This can be achieved by students having their own clinics, if room is available, or by ‘hot desking’ with the </a:t>
            </a:r>
            <a:r>
              <a:rPr lang="en-GB"/>
              <a:t>tutor if not. </a:t>
            </a:r>
            <a:endParaRPr lang="en-GB" dirty="0"/>
          </a:p>
          <a:p>
            <a:r>
              <a:rPr lang="en-GB" dirty="0"/>
              <a:t>If hot desking it may be appropriate for you to ‘step out’ while the student takes the history to provide an opportunity for more independent consulting. </a:t>
            </a:r>
          </a:p>
          <a:p>
            <a:r>
              <a:rPr lang="en-GB" dirty="0"/>
              <a:t>Guidance on how to structure such clinics is included in the </a:t>
            </a:r>
            <a:r>
              <a:rPr lang="en-GB" dirty="0">
                <a:hlinkClick r:id="rId2"/>
              </a:rPr>
              <a:t>Handbook</a:t>
            </a:r>
            <a:r>
              <a:rPr lang="en-GB" dirty="0"/>
              <a:t> and on </a:t>
            </a:r>
            <a:r>
              <a:rPr lang="en-GB" dirty="0">
                <a:hlinkClick r:id="rId3"/>
              </a:rPr>
              <a:t>LEO</a:t>
            </a:r>
            <a:endParaRPr lang="en-GB" dirty="0"/>
          </a:p>
        </p:txBody>
      </p:sp>
      <p:sp>
        <p:nvSpPr>
          <p:cNvPr id="3" name="Title 2">
            <a:extLst>
              <a:ext uri="{FF2B5EF4-FFF2-40B4-BE49-F238E27FC236}">
                <a16:creationId xmlns:a16="http://schemas.microsoft.com/office/drawing/2014/main" id="{C5A6EC74-7186-F2FE-5707-C297C0B8BE62}"/>
              </a:ext>
            </a:extLst>
          </p:cNvPr>
          <p:cNvSpPr>
            <a:spLocks noGrp="1"/>
          </p:cNvSpPr>
          <p:nvPr>
            <p:ph type="title"/>
          </p:nvPr>
        </p:nvSpPr>
        <p:spPr/>
        <p:txBody>
          <a:bodyPr/>
          <a:lstStyle/>
          <a:p>
            <a:r>
              <a:rPr lang="en-GB" dirty="0"/>
              <a:t>Leading on Consultation</a:t>
            </a:r>
          </a:p>
        </p:txBody>
      </p:sp>
    </p:spTree>
    <p:extLst>
      <p:ext uri="{BB962C8B-B14F-4D97-AF65-F5344CB8AC3E}">
        <p14:creationId xmlns:p14="http://schemas.microsoft.com/office/powerpoint/2010/main" val="265787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1029F-5B4A-21B1-7C6B-946A5F341B28}"/>
              </a:ext>
            </a:extLst>
          </p:cNvPr>
          <p:cNvSpPr>
            <a:spLocks noGrp="1"/>
          </p:cNvSpPr>
          <p:nvPr>
            <p:ph type="body" sz="quarter" idx="15"/>
          </p:nvPr>
        </p:nvSpPr>
        <p:spPr/>
        <p:txBody>
          <a:bodyPr/>
          <a:lstStyle/>
          <a:p>
            <a:r>
              <a:rPr lang="en-GB" dirty="0"/>
              <a:t>Important students are advised that patients can now view what they are writing in the electronic medical record. </a:t>
            </a:r>
          </a:p>
          <a:p>
            <a:r>
              <a:rPr lang="en-GB" dirty="0"/>
              <a:t>The UK Council for Communication in Undergraduate Medical Education (UKCCC) have produced a </a:t>
            </a:r>
            <a:r>
              <a:rPr lang="en-GB" dirty="0">
                <a:hlinkClick r:id="rId2"/>
              </a:rPr>
              <a:t>guide</a:t>
            </a:r>
            <a:r>
              <a:rPr lang="en-GB" dirty="0"/>
              <a:t> for students writing in patient GP records. </a:t>
            </a:r>
          </a:p>
          <a:p>
            <a:r>
              <a:rPr lang="en-GB" dirty="0"/>
              <a:t>Please share the </a:t>
            </a:r>
            <a:r>
              <a:rPr lang="en-GB" dirty="0">
                <a:hlinkClick r:id="rId2"/>
              </a:rPr>
              <a:t>‘Do and Don’t’ guide </a:t>
            </a:r>
            <a:r>
              <a:rPr lang="en-GB" dirty="0"/>
              <a:t>with students and ask them to read it during their first ES meeting or Induction (whichever is first)</a:t>
            </a:r>
          </a:p>
        </p:txBody>
      </p:sp>
      <p:sp>
        <p:nvSpPr>
          <p:cNvPr id="3" name="Title 2">
            <a:extLst>
              <a:ext uri="{FF2B5EF4-FFF2-40B4-BE49-F238E27FC236}">
                <a16:creationId xmlns:a16="http://schemas.microsoft.com/office/drawing/2014/main" id="{EBEEEF84-5A6B-0DBA-2F79-A05D082E11E5}"/>
              </a:ext>
            </a:extLst>
          </p:cNvPr>
          <p:cNvSpPr>
            <a:spLocks noGrp="1"/>
          </p:cNvSpPr>
          <p:nvPr>
            <p:ph type="title"/>
          </p:nvPr>
        </p:nvSpPr>
        <p:spPr/>
        <p:txBody>
          <a:bodyPr/>
          <a:lstStyle/>
          <a:p>
            <a:r>
              <a:rPr lang="en-GB" dirty="0"/>
              <a:t>Patient Access to Medical Records</a:t>
            </a:r>
          </a:p>
        </p:txBody>
      </p:sp>
    </p:spTree>
    <p:extLst>
      <p:ext uri="{BB962C8B-B14F-4D97-AF65-F5344CB8AC3E}">
        <p14:creationId xmlns:p14="http://schemas.microsoft.com/office/powerpoint/2010/main" val="334819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Mandatory Experiences - </a:t>
            </a:r>
            <a:r>
              <a:rPr lang="en-GB" sz="3200" dirty="0">
                <a:hlinkClick r:id="rId3"/>
              </a:rPr>
              <a:t>CANVAS link </a:t>
            </a:r>
            <a:br>
              <a:rPr lang="en-GB" sz="1200" dirty="0"/>
            </a:br>
            <a:endParaRPr lang="en-GB" sz="2400" dirty="0"/>
          </a:p>
        </p:txBody>
      </p:sp>
      <p:graphicFrame>
        <p:nvGraphicFramePr>
          <p:cNvPr id="4" name="Table 3">
            <a:extLst>
              <a:ext uri="{FF2B5EF4-FFF2-40B4-BE49-F238E27FC236}">
                <a16:creationId xmlns:a16="http://schemas.microsoft.com/office/drawing/2014/main" id="{741F986C-E192-B3B4-7E7F-9750DF75D653}"/>
              </a:ext>
            </a:extLst>
          </p:cNvPr>
          <p:cNvGraphicFramePr>
            <a:graphicFrameLocks noGrp="1"/>
          </p:cNvGraphicFramePr>
          <p:nvPr>
            <p:extLst>
              <p:ext uri="{D42A27DB-BD31-4B8C-83A1-F6EECF244321}">
                <p14:modId xmlns:p14="http://schemas.microsoft.com/office/powerpoint/2010/main" val="3534395192"/>
              </p:ext>
            </p:extLst>
          </p:nvPr>
        </p:nvGraphicFramePr>
        <p:xfrm>
          <a:off x="1771650" y="2072080"/>
          <a:ext cx="7649187" cy="3059937"/>
        </p:xfrm>
        <a:graphic>
          <a:graphicData uri="http://schemas.openxmlformats.org/drawingml/2006/table">
            <a:tbl>
              <a:tblPr firstRow="1" firstCol="1" bandRow="1">
                <a:tableStyleId>{5C22544A-7EE6-4342-B048-85BDC9FD1C3A}</a:tableStyleId>
              </a:tblPr>
              <a:tblGrid>
                <a:gridCol w="595123">
                  <a:extLst>
                    <a:ext uri="{9D8B030D-6E8A-4147-A177-3AD203B41FA5}">
                      <a16:colId xmlns:a16="http://schemas.microsoft.com/office/drawing/2014/main" val="3902033138"/>
                    </a:ext>
                  </a:extLst>
                </a:gridCol>
                <a:gridCol w="7054064">
                  <a:extLst>
                    <a:ext uri="{9D8B030D-6E8A-4147-A177-3AD203B41FA5}">
                      <a16:colId xmlns:a16="http://schemas.microsoft.com/office/drawing/2014/main" val="1361198807"/>
                    </a:ext>
                  </a:extLst>
                </a:gridCol>
              </a:tblGrid>
              <a:tr h="708109">
                <a:tc gridSpan="2">
                  <a:txBody>
                    <a:bodyPr/>
                    <a:lstStyle/>
                    <a:p>
                      <a:pPr>
                        <a:lnSpc>
                          <a:spcPct val="115000"/>
                        </a:lnSpc>
                        <a:spcAft>
                          <a:spcPts val="1000"/>
                        </a:spcAft>
                      </a:pPr>
                      <a:r>
                        <a:rPr lang="en-GB" sz="1200">
                          <a:effectLst/>
                        </a:rPr>
                        <a:t>Year 5 Mandatory Experiences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33796270"/>
                  </a:ext>
                </a:extLst>
              </a:tr>
              <a:tr h="464387">
                <a:tc>
                  <a:txBody>
                    <a:bodyPr/>
                    <a:lstStyle/>
                    <a:p>
                      <a:pPr>
                        <a:lnSpc>
                          <a:spcPct val="115000"/>
                        </a:lnSpc>
                        <a:spcAft>
                          <a:spcPts val="860"/>
                        </a:spcAft>
                      </a:pPr>
                      <a:r>
                        <a:rPr lang="en-US" sz="1200">
                          <a:effectLst/>
                        </a:rPr>
                        <a:t>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60"/>
                        </a:spcAft>
                      </a:pPr>
                      <a:r>
                        <a:rPr lang="en-GB" sz="1200">
                          <a:effectLst/>
                        </a:rPr>
                        <a:t>Involvement in the Initial Triage of patients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513228"/>
                  </a:ext>
                </a:extLst>
              </a:tr>
              <a:tr h="708109">
                <a:tc>
                  <a:txBody>
                    <a:bodyPr/>
                    <a:lstStyle/>
                    <a:p>
                      <a:pPr>
                        <a:lnSpc>
                          <a:spcPct val="115000"/>
                        </a:lnSpc>
                        <a:spcAft>
                          <a:spcPts val="860"/>
                        </a:spcAft>
                      </a:pPr>
                      <a:r>
                        <a:rPr lang="en-GB" sz="1200">
                          <a:effectLst/>
                        </a:rPr>
                        <a:t>2</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60"/>
                        </a:spcAft>
                      </a:pPr>
                      <a:r>
                        <a:rPr lang="en-GB" sz="1200" dirty="0">
                          <a:effectLst/>
                        </a:rPr>
                        <a:t>Write a referral/admission letter for a patient with whom the student has either led a consultation or observed in a GP consultation.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758632"/>
                  </a:ext>
                </a:extLst>
              </a:tr>
              <a:tr h="657059">
                <a:tc>
                  <a:txBody>
                    <a:bodyPr/>
                    <a:lstStyle/>
                    <a:p>
                      <a:pPr>
                        <a:lnSpc>
                          <a:spcPct val="115000"/>
                        </a:lnSpc>
                        <a:spcAft>
                          <a:spcPts val="860"/>
                        </a:spcAft>
                      </a:pPr>
                      <a:r>
                        <a:rPr lang="en-GB" sz="1200">
                          <a:effectLst/>
                        </a:rPr>
                        <a:t>3</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200" dirty="0">
                          <a:effectLst/>
                        </a:rPr>
                        <a:t>Manage a small caseload of hospital clinic and discharge letters, reviewing patients as required, including medication reviews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40694"/>
                  </a:ext>
                </a:extLst>
              </a:tr>
              <a:tr h="522273">
                <a:tc>
                  <a:txBody>
                    <a:bodyPr/>
                    <a:lstStyle/>
                    <a:p>
                      <a:pPr>
                        <a:lnSpc>
                          <a:spcPct val="115000"/>
                        </a:lnSpc>
                        <a:spcAft>
                          <a:spcPts val="1000"/>
                        </a:spcAft>
                      </a:pPr>
                      <a:r>
                        <a:rPr lang="en-US" sz="1200">
                          <a:effectLst/>
                        </a:rPr>
                        <a:t>4</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860"/>
                        </a:spcAft>
                      </a:pPr>
                      <a:r>
                        <a:rPr lang="en-GB" sz="1200" dirty="0">
                          <a:effectLst/>
                        </a:rPr>
                        <a:t>Manage a small caseload of investigation results, reviewing patients as required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570407"/>
                  </a:ext>
                </a:extLst>
              </a:tr>
            </a:tbl>
          </a:graphicData>
        </a:graphic>
      </p:graphicFrame>
      <p:sp>
        <p:nvSpPr>
          <p:cNvPr id="5" name="TextBox 4">
            <a:extLst>
              <a:ext uri="{FF2B5EF4-FFF2-40B4-BE49-F238E27FC236}">
                <a16:creationId xmlns:a16="http://schemas.microsoft.com/office/drawing/2014/main" id="{8983E074-00F0-2FE6-A4DC-14BC0498A301}"/>
              </a:ext>
            </a:extLst>
          </p:cNvPr>
          <p:cNvSpPr txBox="1"/>
          <p:nvPr/>
        </p:nvSpPr>
        <p:spPr>
          <a:xfrm>
            <a:off x="880844" y="5226341"/>
            <a:ext cx="9395670" cy="984885"/>
          </a:xfrm>
          <a:prstGeom prst="rect">
            <a:avLst/>
          </a:prstGeom>
          <a:noFill/>
        </p:spPr>
        <p:txBody>
          <a:bodyPr wrap="square" rtlCol="0">
            <a:spAutoFit/>
          </a:bodyPr>
          <a:lstStyle/>
          <a:p>
            <a:r>
              <a:rPr lang="en-GB" sz="2000" dirty="0"/>
              <a:t>A debrief should follow the mandatory experiences and can happen straight after or at the weekly meeting with the Educational Supervisor </a:t>
            </a:r>
          </a:p>
          <a:p>
            <a:endParaRPr lang="en-GB" dirty="0"/>
          </a:p>
        </p:txBody>
      </p:sp>
    </p:spTree>
    <p:extLst>
      <p:ext uri="{BB962C8B-B14F-4D97-AF65-F5344CB8AC3E}">
        <p14:creationId xmlns:p14="http://schemas.microsoft.com/office/powerpoint/2010/main" val="393680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84003-1AEA-4529-B3E9-14153C7B8C43}"/>
              </a:ext>
            </a:extLst>
          </p:cNvPr>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en-GB" dirty="0"/>
              <a:t>For each experience we ask you to debrief with the student afterwards.</a:t>
            </a:r>
          </a:p>
          <a:p>
            <a:pPr marL="457200" indent="-457200">
              <a:lnSpc>
                <a:spcPct val="120000"/>
              </a:lnSpc>
              <a:buFont typeface="Arial" panose="020B0604020202020204" pitchFamily="34" charset="0"/>
              <a:buChar char="•"/>
            </a:pPr>
            <a:r>
              <a:rPr lang="en-GB" dirty="0"/>
              <a:t>This can be done immediately after or during your weekly ES meeting. </a:t>
            </a:r>
          </a:p>
          <a:p>
            <a:pPr marL="457200" indent="-457200">
              <a:lnSpc>
                <a:spcPct val="120000"/>
              </a:lnSpc>
              <a:buFont typeface="Arial" panose="020B0604020202020204" pitchFamily="34" charset="0"/>
              <a:buChar char="•"/>
            </a:pPr>
            <a:r>
              <a:rPr lang="en-GB" dirty="0"/>
              <a:t>Check the student has completed a ‘student declaration form’ for this experience at end of placement meeting. </a:t>
            </a:r>
          </a:p>
          <a:p>
            <a:pPr marL="457200" indent="-457200">
              <a:lnSpc>
                <a:spcPct val="120000"/>
              </a:lnSpc>
              <a:buFont typeface="Arial" panose="020B0604020202020204" pitchFamily="34" charset="0"/>
              <a:buChar char="•"/>
            </a:pPr>
            <a:r>
              <a:rPr lang="en-GB" dirty="0"/>
              <a:t>We are now asking our students to reflect on the experience in their declaration form. To help with we ask the students to consider the following questions when reflecting on each ME:</a:t>
            </a:r>
          </a:p>
          <a:p>
            <a:pPr lvl="1">
              <a:lnSpc>
                <a:spcPct val="120000"/>
              </a:lnSpc>
            </a:pPr>
            <a:r>
              <a:rPr lang="en-GB" dirty="0"/>
              <a:t>What went well?</a:t>
            </a:r>
          </a:p>
          <a:p>
            <a:pPr lvl="1">
              <a:lnSpc>
                <a:spcPct val="120000"/>
              </a:lnSpc>
            </a:pPr>
            <a:r>
              <a:rPr lang="en-GB" dirty="0"/>
              <a:t>How could it have been done better?</a:t>
            </a:r>
          </a:p>
          <a:p>
            <a:pPr lvl="1">
              <a:lnSpc>
                <a:spcPct val="120000"/>
              </a:lnSpc>
            </a:pPr>
            <a:r>
              <a:rPr lang="en-GB" dirty="0"/>
              <a:t>How did it make you feel?</a:t>
            </a:r>
          </a:p>
          <a:p>
            <a:pPr lvl="1">
              <a:lnSpc>
                <a:spcPct val="120000"/>
              </a:lnSpc>
            </a:pPr>
            <a:r>
              <a:rPr lang="en-GB" dirty="0"/>
              <a:t>What have you learned and/or what if anything will you do differently? </a:t>
            </a:r>
          </a:p>
          <a:p>
            <a:pPr lvl="1"/>
            <a:endParaRPr lang="en-GB" dirty="0"/>
          </a:p>
        </p:txBody>
      </p:sp>
      <p:sp>
        <p:nvSpPr>
          <p:cNvPr id="2" name="Title 1">
            <a:extLst>
              <a:ext uri="{FF2B5EF4-FFF2-40B4-BE49-F238E27FC236}">
                <a16:creationId xmlns:a16="http://schemas.microsoft.com/office/drawing/2014/main" id="{8F94E409-CD23-45F0-89AC-70204404522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Mandatory Experiences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Educational Supervision</a:t>
            </a:r>
            <a:endParaRPr lang="en-GB" sz="2400" dirty="0"/>
          </a:p>
        </p:txBody>
      </p:sp>
      <p:sp>
        <p:nvSpPr>
          <p:cNvPr id="4" name="Content">
            <a:extLst>
              <a:ext uri="{FF2B5EF4-FFF2-40B4-BE49-F238E27FC236}">
                <a16:creationId xmlns:a16="http://schemas.microsoft.com/office/drawing/2014/main" id="{9D5C5AFA-C24E-5B89-305E-54BF9A61EA85}"/>
              </a:ext>
            </a:extLst>
          </p:cNvPr>
          <p:cNvSpPr>
            <a:spLocks noGrp="1"/>
          </p:cNvSpPr>
          <p:nvPr>
            <p:ph type="body" sz="quarter" idx="15"/>
          </p:nvPr>
        </p:nvSpPr>
        <p:spPr>
          <a:xfrm>
            <a:off x="336550" y="1990725"/>
            <a:ext cx="10083800" cy="4314825"/>
          </a:xfrm>
        </p:spPr>
        <p:txBody>
          <a:bodyPr/>
          <a:lstStyle/>
          <a:p>
            <a:r>
              <a:rPr lang="en-GB" sz="2400" dirty="0"/>
              <a:t>The GP Tutor is the Educational Supervisor for the student’s time in GP</a:t>
            </a:r>
          </a:p>
          <a:p>
            <a:r>
              <a:rPr lang="en-GB" sz="2400" dirty="0"/>
              <a:t>Three meetings over the course of the 4-week placement (individually)</a:t>
            </a:r>
          </a:p>
          <a:p>
            <a:r>
              <a:rPr lang="en-GB" sz="2400" dirty="0"/>
              <a:t>Access their portfolio via </a:t>
            </a:r>
            <a:r>
              <a:rPr lang="en-GB" sz="2400" dirty="0" err="1"/>
              <a:t>Pebblepad</a:t>
            </a:r>
            <a:r>
              <a:rPr lang="en-GB" sz="2400" dirty="0"/>
              <a:t> (see next slide for demonstration)</a:t>
            </a:r>
          </a:p>
          <a:p>
            <a:r>
              <a:rPr lang="en-GB" sz="2400" dirty="0"/>
              <a:t>Review of their progress so far with their Acute Care Reports (ACRs), Observed Examinations (OEs) and Directly Observed Procedural Skills (DOPS).</a:t>
            </a:r>
          </a:p>
          <a:p>
            <a:r>
              <a:rPr lang="en-GB" sz="2400" dirty="0"/>
              <a:t>General review of any issues that may have arisen e.g. punctuality, professionalism, well-being. </a:t>
            </a:r>
            <a:r>
              <a:rPr lang="en-GB" sz="2400" dirty="0">
                <a:hlinkClick r:id="rId3"/>
              </a:rPr>
              <a:t>Refer</a:t>
            </a:r>
            <a:r>
              <a:rPr lang="en-GB" sz="2400" dirty="0"/>
              <a:t> to the University if concerns</a:t>
            </a:r>
          </a:p>
          <a:p>
            <a:r>
              <a:rPr lang="en-GB" sz="2400" dirty="0"/>
              <a:t>Complete the weekly meeting template in Pebblepad </a:t>
            </a:r>
          </a:p>
          <a:p>
            <a:pPr marL="0" indent="0">
              <a:buNone/>
            </a:pPr>
            <a:endParaRPr lang="en-GB" sz="2400" dirty="0"/>
          </a:p>
          <a:p>
            <a:endParaRPr lang="en-GB" dirty="0"/>
          </a:p>
          <a:p>
            <a:endParaRPr lang="en-GB" dirty="0"/>
          </a:p>
        </p:txBody>
      </p:sp>
    </p:spTree>
    <p:extLst>
      <p:ext uri="{BB962C8B-B14F-4D97-AF65-F5344CB8AC3E}">
        <p14:creationId xmlns:p14="http://schemas.microsoft.com/office/powerpoint/2010/main" val="107486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lIns="91440" tIns="45720" rIns="91440" bIns="45720" anchor="t"/>
          <a:lstStyle/>
          <a:p>
            <a:pPr marL="0" indent="0">
              <a:buNone/>
            </a:pPr>
            <a:r>
              <a:rPr lang="en-GB" dirty="0"/>
              <a:t>Please email </a:t>
            </a:r>
            <a:r>
              <a:rPr lang="en-GB" dirty="0">
                <a:effectLst/>
                <a:latin typeface="Arial" panose="020B0604020202020204" pitchFamily="34" charset="0"/>
              </a:rPr>
              <a:t>mbchbep@liverpool.ac.uk if you have not already got access to </a:t>
            </a:r>
            <a:r>
              <a:rPr lang="en-GB" dirty="0" err="1">
                <a:effectLst/>
                <a:latin typeface="Arial" panose="020B0604020202020204" pitchFamily="34" charset="0"/>
              </a:rPr>
              <a:t>Pebblepad</a:t>
            </a:r>
            <a:r>
              <a:rPr lang="en-GB" dirty="0">
                <a:effectLst/>
                <a:latin typeface="Arial" panose="020B0604020202020204" pitchFamily="34" charset="0"/>
              </a:rPr>
              <a:t>. This will give you access to the students’ portfolio. </a:t>
            </a:r>
          </a:p>
          <a:p>
            <a:pPr marL="0" indent="0">
              <a:buNone/>
            </a:pPr>
            <a:endParaRPr lang="en-GB" dirty="0"/>
          </a:p>
          <a:p>
            <a:pPr marL="0" indent="0">
              <a:buNone/>
            </a:pPr>
            <a:r>
              <a:rPr lang="en-GB" dirty="0">
                <a:latin typeface="Arial"/>
                <a:cs typeface="Arial"/>
                <a:hlinkClick r:id="rId3"/>
              </a:rPr>
              <a:t>Pebble Pad Demonstration</a:t>
            </a:r>
            <a:endParaRPr lang="en-GB" dirty="0">
              <a:latin typeface="Arial"/>
              <a:cs typeface="Arial"/>
            </a:endParaRPr>
          </a:p>
          <a:p>
            <a:endParaRPr lang="en-GB" dirty="0"/>
          </a:p>
          <a:p>
            <a:endParaRPr lang="en-GB" dirty="0"/>
          </a:p>
        </p:txBody>
      </p:sp>
      <p:sp>
        <p:nvSpPr>
          <p:cNvPr id="3" name="Title"/>
          <p:cNvSpPr>
            <a:spLocks noGrp="1"/>
          </p:cNvSpPr>
          <p:nvPr>
            <p:ph type="title"/>
          </p:nvPr>
        </p:nvSpPr>
        <p:spPr/>
        <p:txBody>
          <a:bodyPr/>
          <a:lstStyle/>
          <a:p>
            <a:r>
              <a:rPr lang="en-GB" dirty="0" err="1"/>
              <a:t>Pebblepad</a:t>
            </a:r>
            <a:r>
              <a:rPr lang="en-GB" dirty="0"/>
              <a:t>.</a:t>
            </a:r>
          </a:p>
        </p:txBody>
      </p:sp>
    </p:spTree>
    <p:extLst>
      <p:ext uri="{BB962C8B-B14F-4D97-AF65-F5344CB8AC3E}">
        <p14:creationId xmlns:p14="http://schemas.microsoft.com/office/powerpoint/2010/main" val="33285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p:txBody>
      </p:sp>
      <p:sp>
        <p:nvSpPr>
          <p:cNvPr id="3" name="Title"/>
          <p:cNvSpPr>
            <a:spLocks noGrp="1"/>
          </p:cNvSpPr>
          <p:nvPr>
            <p:ph type="title"/>
          </p:nvPr>
        </p:nvSpPr>
        <p:spPr/>
        <p:txBody>
          <a:bodyPr/>
          <a:lstStyle/>
          <a:p>
            <a:r>
              <a:rPr lang="en-GB" dirty="0"/>
              <a:t>Eportfolio Requirements Y5 GP</a:t>
            </a:r>
          </a:p>
        </p:txBody>
      </p:sp>
      <p:graphicFrame>
        <p:nvGraphicFramePr>
          <p:cNvPr id="6" name="Table 5">
            <a:extLst>
              <a:ext uri="{FF2B5EF4-FFF2-40B4-BE49-F238E27FC236}">
                <a16:creationId xmlns:a16="http://schemas.microsoft.com/office/drawing/2014/main" id="{56F5997D-0B89-94E0-E259-2015E827F1DA}"/>
              </a:ext>
            </a:extLst>
          </p:cNvPr>
          <p:cNvGraphicFramePr>
            <a:graphicFrameLocks noGrp="1"/>
          </p:cNvGraphicFramePr>
          <p:nvPr>
            <p:extLst>
              <p:ext uri="{D42A27DB-BD31-4B8C-83A1-F6EECF244321}">
                <p14:modId xmlns:p14="http://schemas.microsoft.com/office/powerpoint/2010/main" val="379759544"/>
              </p:ext>
            </p:extLst>
          </p:nvPr>
        </p:nvGraphicFramePr>
        <p:xfrm>
          <a:off x="2355908" y="2176452"/>
          <a:ext cx="6007916" cy="3490777"/>
        </p:xfrm>
        <a:graphic>
          <a:graphicData uri="http://schemas.openxmlformats.org/drawingml/2006/table">
            <a:tbl>
              <a:tblPr firstRow="1" firstCol="1" lastRow="1" lastCol="1" bandRow="1" bandCol="1">
                <a:tableStyleId>{7E9639D4-E3E2-4D34-9284-5A2195B3D0D7}</a:tableStyleId>
              </a:tblPr>
              <a:tblGrid>
                <a:gridCol w="2337882">
                  <a:extLst>
                    <a:ext uri="{9D8B030D-6E8A-4147-A177-3AD203B41FA5}">
                      <a16:colId xmlns:a16="http://schemas.microsoft.com/office/drawing/2014/main" val="1022191673"/>
                    </a:ext>
                  </a:extLst>
                </a:gridCol>
                <a:gridCol w="3670034">
                  <a:extLst>
                    <a:ext uri="{9D8B030D-6E8A-4147-A177-3AD203B41FA5}">
                      <a16:colId xmlns:a16="http://schemas.microsoft.com/office/drawing/2014/main" val="1128185550"/>
                    </a:ext>
                  </a:extLst>
                </a:gridCol>
              </a:tblGrid>
              <a:tr h="453023">
                <a:tc>
                  <a:txBody>
                    <a:bodyPr/>
                    <a:lstStyle/>
                    <a:p>
                      <a:pPr>
                        <a:lnSpc>
                          <a:spcPct val="115000"/>
                        </a:lnSpc>
                        <a:spcAft>
                          <a:spcPts val="1000"/>
                        </a:spcAft>
                      </a:pPr>
                      <a:r>
                        <a:rPr lang="en-GB" sz="1100">
                          <a:effectLst/>
                        </a:rPr>
                        <a:t>First Educational Supervisor (ES) meeting</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a:effectLst/>
                        </a:rPr>
                        <a:t>All fields completed by Student Doctor and Educational Supervisor in the e-portfolio.</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3260364"/>
                  </a:ext>
                </a:extLst>
              </a:tr>
              <a:tr h="612831">
                <a:tc>
                  <a:txBody>
                    <a:bodyPr/>
                    <a:lstStyle/>
                    <a:p>
                      <a:pPr>
                        <a:lnSpc>
                          <a:spcPct val="115000"/>
                        </a:lnSpc>
                        <a:spcAft>
                          <a:spcPts val="1000"/>
                        </a:spcAft>
                      </a:pPr>
                      <a:r>
                        <a:rPr lang="en-GB" sz="1100">
                          <a:effectLst/>
                        </a:rPr>
                        <a:t>Observed Examinations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a:effectLst/>
                        </a:rPr>
                        <a:t>Recommended number 3 </a:t>
                      </a:r>
                      <a:endParaRPr lang="en-GB" sz="1200">
                        <a:effectLst/>
                      </a:endParaRPr>
                    </a:p>
                    <a:p>
                      <a:pPr>
                        <a:lnSpc>
                          <a:spcPct val="115000"/>
                        </a:lnSpc>
                        <a:spcAft>
                          <a:spcPts val="1000"/>
                        </a:spcAft>
                      </a:pPr>
                      <a:r>
                        <a:rPr lang="en-GB" sz="1100">
                          <a:effectLst/>
                        </a:rPr>
                        <a:t>Minimum number 2</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920372631"/>
                  </a:ext>
                </a:extLst>
              </a:tr>
              <a:tr h="592682">
                <a:tc>
                  <a:txBody>
                    <a:bodyPr/>
                    <a:lstStyle/>
                    <a:p>
                      <a:pPr>
                        <a:lnSpc>
                          <a:spcPct val="115000"/>
                        </a:lnSpc>
                        <a:spcAft>
                          <a:spcPts val="1000"/>
                        </a:spcAft>
                      </a:pPr>
                      <a:r>
                        <a:rPr lang="en-GB" sz="1100">
                          <a:effectLst/>
                        </a:rPr>
                        <a:t>Acute Case Reports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a:effectLst/>
                        </a:rPr>
                        <a:t>Recommended number 8</a:t>
                      </a:r>
                      <a:endParaRPr lang="en-GB" sz="1200">
                        <a:effectLst/>
                      </a:endParaRPr>
                    </a:p>
                    <a:p>
                      <a:pPr>
                        <a:lnSpc>
                          <a:spcPct val="115000"/>
                        </a:lnSpc>
                        <a:spcAft>
                          <a:spcPts val="1000"/>
                        </a:spcAft>
                      </a:pPr>
                      <a:r>
                        <a:rPr lang="en-GB" sz="1100">
                          <a:effectLst/>
                        </a:rPr>
                        <a:t>Minimum number 2</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2089488"/>
                  </a:ext>
                </a:extLst>
              </a:tr>
              <a:tr h="753880">
                <a:tc>
                  <a:txBody>
                    <a:bodyPr/>
                    <a:lstStyle/>
                    <a:p>
                      <a:pPr>
                        <a:lnSpc>
                          <a:spcPct val="115000"/>
                        </a:lnSpc>
                        <a:spcAft>
                          <a:spcPts val="1000"/>
                        </a:spcAft>
                      </a:pPr>
                      <a:r>
                        <a:rPr lang="en-GB" sz="1100">
                          <a:effectLst/>
                        </a:rPr>
                        <a:t>Directly Observed Procedural Skills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Demonstration of progress only (no minimum numbers for placement)</a:t>
                      </a:r>
                      <a:endParaRPr lang="en-GB" sz="1200">
                        <a:effectLst/>
                      </a:endParaRPr>
                    </a:p>
                    <a:p>
                      <a:pPr>
                        <a:lnSpc>
                          <a:spcPct val="115000"/>
                        </a:lnSpc>
                        <a:spcAft>
                          <a:spcPts val="1000"/>
                        </a:spcAft>
                      </a:pPr>
                      <a:r>
                        <a:rPr lang="en-GB" sz="1100">
                          <a:effectLst/>
                        </a:rPr>
                        <a:t>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51015086"/>
                  </a:ext>
                </a:extLst>
              </a:tr>
              <a:tr h="615611">
                <a:tc>
                  <a:txBody>
                    <a:bodyPr/>
                    <a:lstStyle/>
                    <a:p>
                      <a:pPr>
                        <a:lnSpc>
                          <a:spcPct val="115000"/>
                        </a:lnSpc>
                        <a:spcAft>
                          <a:spcPts val="1000"/>
                        </a:spcAft>
                      </a:pPr>
                      <a:r>
                        <a:rPr lang="en-GB" sz="1100">
                          <a:effectLst/>
                        </a:rPr>
                        <a:t>Mandatory Experiences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Student Doctor declaration in their e-portfolio that they have completed all 4 experiences. (See </a:t>
                      </a:r>
                      <a:r>
                        <a:rPr lang="en-US" sz="1100" u="sng">
                          <a:effectLst/>
                          <a:hlinkClick r:id="rId3"/>
                        </a:rPr>
                        <a:t>Mandatory Experiences</a:t>
                      </a:r>
                      <a:r>
                        <a:rPr lang="en-US" sz="1100">
                          <a:effectLst/>
                        </a:rPr>
                        <a:t> section)</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1804882"/>
                  </a:ext>
                </a:extLst>
              </a:tr>
              <a:tr h="462750">
                <a:tc>
                  <a:txBody>
                    <a:bodyPr/>
                    <a:lstStyle/>
                    <a:p>
                      <a:pPr>
                        <a:lnSpc>
                          <a:spcPct val="115000"/>
                        </a:lnSpc>
                        <a:spcAft>
                          <a:spcPts val="1000"/>
                        </a:spcAft>
                      </a:pPr>
                      <a:r>
                        <a:rPr lang="en-GB" sz="1100">
                          <a:effectLst/>
                        </a:rPr>
                        <a:t>End of placement Educational Supervisor (ES) meeting</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100" dirty="0">
                          <a:effectLst/>
                        </a:rPr>
                        <a:t>All fields completed by Student Doctor and Educational Supervisor in the e-portfolio.</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60831808"/>
                  </a:ext>
                </a:extLst>
              </a:tr>
            </a:tbl>
          </a:graphicData>
        </a:graphic>
      </p:graphicFrame>
    </p:spTree>
    <p:extLst>
      <p:ext uri="{BB962C8B-B14F-4D97-AF65-F5344CB8AC3E}">
        <p14:creationId xmlns:p14="http://schemas.microsoft.com/office/powerpoint/2010/main" val="136841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9CAD7-4E04-EA1F-8216-8D2146E1E22A}"/>
              </a:ext>
            </a:extLst>
          </p:cNvPr>
          <p:cNvSpPr>
            <a:spLocks noGrp="1"/>
          </p:cNvSpPr>
          <p:nvPr>
            <p:ph type="body" sz="quarter" idx="15"/>
          </p:nvPr>
        </p:nvSpPr>
        <p:spPr/>
        <p:txBody>
          <a:bodyPr/>
          <a:lstStyle/>
          <a:p>
            <a:r>
              <a:rPr lang="en-GB" dirty="0"/>
              <a:t>GMC &amp; University policies recently updated</a:t>
            </a:r>
          </a:p>
          <a:p>
            <a:r>
              <a:rPr lang="en-GB" dirty="0"/>
              <a:t>‘Participation in Learning’ must be evidenced for progression to the next year (alongside examinations and engagement with study)</a:t>
            </a:r>
          </a:p>
          <a:p>
            <a:r>
              <a:rPr lang="en-GB" dirty="0"/>
              <a:t>Essential that school is informed if a student is absent or if they miss part of the day, even if it has been pre-arranged or for illness.</a:t>
            </a:r>
          </a:p>
          <a:p>
            <a:r>
              <a:rPr lang="en-GB" dirty="0"/>
              <a:t>Please email </a:t>
            </a:r>
            <a:r>
              <a:rPr lang="en-GB" dirty="0">
                <a:hlinkClick r:id="rId3"/>
              </a:rPr>
              <a:t>yr5gp@liverpool.ac.uk</a:t>
            </a:r>
            <a:r>
              <a:rPr lang="en-GB" dirty="0"/>
              <a:t> to inform us of any </a:t>
            </a:r>
            <a:r>
              <a:rPr lang="en-GB"/>
              <a:t>student absences. </a:t>
            </a:r>
            <a:endParaRPr lang="en-GB" dirty="0"/>
          </a:p>
          <a:p>
            <a:endParaRPr lang="en-GB" dirty="0"/>
          </a:p>
        </p:txBody>
      </p:sp>
      <p:sp>
        <p:nvSpPr>
          <p:cNvPr id="3" name="Title 2">
            <a:extLst>
              <a:ext uri="{FF2B5EF4-FFF2-40B4-BE49-F238E27FC236}">
                <a16:creationId xmlns:a16="http://schemas.microsoft.com/office/drawing/2014/main" id="{68B873F2-C232-511C-BF1F-9EEF1B16BC44}"/>
              </a:ext>
            </a:extLst>
          </p:cNvPr>
          <p:cNvSpPr>
            <a:spLocks noGrp="1"/>
          </p:cNvSpPr>
          <p:nvPr>
            <p:ph type="title"/>
          </p:nvPr>
        </p:nvSpPr>
        <p:spPr/>
        <p:txBody>
          <a:bodyPr/>
          <a:lstStyle/>
          <a:p>
            <a:r>
              <a:rPr lang="en-GB" dirty="0"/>
              <a:t>Absence Reporting</a:t>
            </a:r>
          </a:p>
        </p:txBody>
      </p:sp>
    </p:spTree>
    <p:extLst>
      <p:ext uri="{BB962C8B-B14F-4D97-AF65-F5344CB8AC3E}">
        <p14:creationId xmlns:p14="http://schemas.microsoft.com/office/powerpoint/2010/main" val="392362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D8C1C-6C8D-DBAD-7861-84B8655E8841}"/>
              </a:ext>
            </a:extLst>
          </p:cNvPr>
          <p:cNvSpPr>
            <a:spLocks noGrp="1"/>
          </p:cNvSpPr>
          <p:nvPr>
            <p:ph type="body" sz="quarter" idx="15"/>
          </p:nvPr>
        </p:nvSpPr>
        <p:spPr>
          <a:xfrm>
            <a:off x="336000" y="1848236"/>
            <a:ext cx="10084350" cy="4314825"/>
          </a:xfrm>
        </p:spPr>
        <p:txBody>
          <a:bodyPr lIns="91440" tIns="45720" rIns="91440" bIns="45720" anchor="t"/>
          <a:lstStyle/>
          <a:p>
            <a:r>
              <a:rPr lang="en-US" sz="2600" dirty="0">
                <a:latin typeface="Arial"/>
                <a:cs typeface="Arial"/>
              </a:rPr>
              <a:t>Feedback is very important to the students during their time in GP and helps with reflective learning</a:t>
            </a:r>
            <a:endParaRPr lang="en-US" sz="2600" dirty="0"/>
          </a:p>
          <a:p>
            <a:r>
              <a:rPr lang="en-US" sz="2600" dirty="0">
                <a:latin typeface="Arial"/>
                <a:cs typeface="Arial"/>
              </a:rPr>
              <a:t>Please give feedback throughout the placement, when appropriate, and at the Educational Supervisor meetings</a:t>
            </a:r>
          </a:p>
          <a:p>
            <a:r>
              <a:rPr lang="en-US" sz="2600" dirty="0">
                <a:latin typeface="Arial"/>
                <a:cs typeface="Arial"/>
              </a:rPr>
              <a:t>It can be helpful to highlight to the students when you are giving them feedback (so they recognise that is what it is!!!)</a:t>
            </a:r>
            <a:endParaRPr lang="en-US" sz="2600" dirty="0"/>
          </a:p>
        </p:txBody>
      </p:sp>
      <p:sp>
        <p:nvSpPr>
          <p:cNvPr id="3" name="Title 2">
            <a:extLst>
              <a:ext uri="{FF2B5EF4-FFF2-40B4-BE49-F238E27FC236}">
                <a16:creationId xmlns:a16="http://schemas.microsoft.com/office/drawing/2014/main" id="{72811BF0-8930-8EC3-4097-6392A53EDDC7}"/>
              </a:ext>
            </a:extLst>
          </p:cNvPr>
          <p:cNvSpPr>
            <a:spLocks noGrp="1"/>
          </p:cNvSpPr>
          <p:nvPr>
            <p:ph type="title"/>
          </p:nvPr>
        </p:nvSpPr>
        <p:spPr/>
        <p:txBody>
          <a:bodyPr lIns="91440" tIns="45720" rIns="91440" bIns="45720" anchor="t"/>
          <a:lstStyle/>
          <a:p>
            <a:r>
              <a:rPr lang="en-US" dirty="0">
                <a:latin typeface="Arial"/>
                <a:cs typeface="Arial"/>
              </a:rPr>
              <a:t>Feedback</a:t>
            </a:r>
            <a:endParaRPr lang="en-US" dirty="0"/>
          </a:p>
        </p:txBody>
      </p:sp>
    </p:spTree>
    <p:extLst>
      <p:ext uri="{BB962C8B-B14F-4D97-AF65-F5344CB8AC3E}">
        <p14:creationId xmlns:p14="http://schemas.microsoft.com/office/powerpoint/2010/main" val="88996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p:txBody>
      </p:sp>
      <p:sp>
        <p:nvSpPr>
          <p:cNvPr id="3" name="Title"/>
          <p:cNvSpPr>
            <a:spLocks noGrp="1"/>
          </p:cNvSpPr>
          <p:nvPr>
            <p:ph type="title"/>
          </p:nvPr>
        </p:nvSpPr>
        <p:spPr>
          <a:xfrm>
            <a:off x="417023" y="3069000"/>
            <a:ext cx="11520000" cy="720000"/>
          </a:xfrm>
        </p:spPr>
        <p:txBody>
          <a:bodyPr/>
          <a:lstStyle/>
          <a:p>
            <a:r>
              <a:rPr lang="en-GB" dirty="0"/>
              <a:t>Questions?.....</a:t>
            </a:r>
            <a:br>
              <a:rPr lang="en-GB" dirty="0"/>
            </a:br>
            <a:br>
              <a:rPr lang="en-GB" dirty="0"/>
            </a:br>
            <a:r>
              <a:rPr lang="en-GB" sz="1200" dirty="0"/>
              <a:t>https://teams.microsoft.com/l/meetup-join/19%3ameeting_OWMyNTgyYmUtOTA0YS00MmI2LTgxMTUtM2ExNDM4MjllNzU0%40thread.v2/0?context=%7b%22Tid%22%3a%2253255131-b129-4010-86e1-474bfd7e8076%22%2c%22Oid%22%3a%22aeab7d3b-b02f-4f2c-aa8d-60ee6c99f9d8%22%7d</a:t>
            </a:r>
          </a:p>
        </p:txBody>
      </p:sp>
    </p:spTree>
    <p:extLst>
      <p:ext uri="{BB962C8B-B14F-4D97-AF65-F5344CB8AC3E}">
        <p14:creationId xmlns:p14="http://schemas.microsoft.com/office/powerpoint/2010/main" val="86786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Bringing together clinical and management skills developed in Y3&amp;4</a:t>
            </a:r>
          </a:p>
          <a:p>
            <a:pPr marL="457200" lvl="1" indent="0">
              <a:buNone/>
            </a:pPr>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Aims of the Year 5 Course </a:t>
            </a:r>
            <a:r>
              <a:rPr lang="en-GB" sz="2400" dirty="0"/>
              <a:t>(‘Preparing for Practice’)</a:t>
            </a:r>
          </a:p>
        </p:txBody>
      </p:sp>
      <p:pic>
        <p:nvPicPr>
          <p:cNvPr id="4" name="Picture 3">
            <a:extLst>
              <a:ext uri="{FF2B5EF4-FFF2-40B4-BE49-F238E27FC236}">
                <a16:creationId xmlns:a16="http://schemas.microsoft.com/office/drawing/2014/main" id="{1FFEBDE2-F88D-97ED-C249-730DDA0460F1}"/>
              </a:ext>
            </a:extLst>
          </p:cNvPr>
          <p:cNvPicPr>
            <a:picLocks noChangeAspect="1"/>
          </p:cNvPicPr>
          <p:nvPr/>
        </p:nvPicPr>
        <p:blipFill>
          <a:blip r:embed="rId3"/>
          <a:stretch>
            <a:fillRect/>
          </a:stretch>
        </p:blipFill>
        <p:spPr>
          <a:xfrm>
            <a:off x="2217696" y="2426811"/>
            <a:ext cx="7067018" cy="3878737"/>
          </a:xfrm>
          <a:prstGeom prst="rect">
            <a:avLst/>
          </a:prstGeom>
        </p:spPr>
      </p:pic>
    </p:spTree>
    <p:extLst>
      <p:ext uri="{BB962C8B-B14F-4D97-AF65-F5344CB8AC3E}">
        <p14:creationId xmlns:p14="http://schemas.microsoft.com/office/powerpoint/2010/main" val="293224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Contact your Year Lead if you find any digital content difficult or impossible to use.</a:t>
            </a:r>
            <a:endParaRPr lang="en-GB" dirty="0"/>
          </a:p>
        </p:txBody>
      </p:sp>
      <p:sp>
        <p:nvSpPr>
          <p:cNvPr id="3" name="Title 2"/>
          <p:cNvSpPr>
            <a:spLocks noGrp="1"/>
          </p:cNvSpPr>
          <p:nvPr>
            <p:ph type="title"/>
          </p:nvPr>
        </p:nvSpPr>
        <p:spPr/>
        <p:txBody>
          <a:bodyPr/>
          <a:lstStyle/>
          <a:p>
            <a:r>
              <a:rPr lang="en-GB"/>
              <a:t>Thank you.</a:t>
            </a:r>
            <a:endParaRPr lang="en-GB" dirty="0"/>
          </a:p>
        </p:txBody>
      </p:sp>
    </p:spTree>
    <p:extLst>
      <p:ext uri="{BB962C8B-B14F-4D97-AF65-F5344CB8AC3E}">
        <p14:creationId xmlns:p14="http://schemas.microsoft.com/office/powerpoint/2010/main" val="155862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Focus during Year 5 is on ‘acute’ management during their hospital placements. </a:t>
            </a:r>
          </a:p>
          <a:p>
            <a:r>
              <a:rPr lang="en-GB" dirty="0"/>
              <a:t>In the GP placement we aim to explore:</a:t>
            </a:r>
          </a:p>
          <a:p>
            <a:pPr lvl="1"/>
            <a:r>
              <a:rPr lang="en-GB" dirty="0"/>
              <a:t>Complexity and Uncertainty</a:t>
            </a:r>
          </a:p>
          <a:p>
            <a:pPr lvl="1"/>
            <a:r>
              <a:rPr lang="en-GB" dirty="0"/>
              <a:t>MUS</a:t>
            </a:r>
          </a:p>
          <a:p>
            <a:pPr lvl="1"/>
            <a:r>
              <a:rPr lang="en-GB" dirty="0"/>
              <a:t>Admission avoidance and prevention</a:t>
            </a:r>
          </a:p>
          <a:p>
            <a:pPr lvl="1"/>
            <a:r>
              <a:rPr lang="en-GB" dirty="0"/>
              <a:t>Acute illness and admission. </a:t>
            </a:r>
          </a:p>
          <a:p>
            <a:pPr lvl="1"/>
            <a:r>
              <a:rPr lang="en-GB" dirty="0"/>
              <a:t>The patient journey through healthcare</a:t>
            </a:r>
          </a:p>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Aims of the Year 5 Course </a:t>
            </a:r>
            <a:r>
              <a:rPr lang="en-GB" sz="2400" dirty="0"/>
              <a:t>(‘Preparing for Practice’)</a:t>
            </a:r>
          </a:p>
        </p:txBody>
      </p:sp>
    </p:spTree>
    <p:extLst>
      <p:ext uri="{BB962C8B-B14F-4D97-AF65-F5344CB8AC3E}">
        <p14:creationId xmlns:p14="http://schemas.microsoft.com/office/powerpoint/2010/main" val="15115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Encourage student to become part of the team</a:t>
            </a:r>
          </a:p>
          <a:p>
            <a:r>
              <a:rPr lang="en-GB" dirty="0"/>
              <a:t>Mandatory experiences aimed at delivering authentic experiences</a:t>
            </a:r>
          </a:p>
          <a:p>
            <a:r>
              <a:rPr lang="en-GB" dirty="0"/>
              <a:t>Try to involve them in your same day access and on call for part of the week</a:t>
            </a:r>
          </a:p>
          <a:p>
            <a:r>
              <a:rPr lang="en-GB" dirty="0"/>
              <a:t>Aiming for students leading on 9- 12 consultations per week per pair</a:t>
            </a:r>
          </a:p>
          <a:p>
            <a:r>
              <a:rPr lang="en-GB" dirty="0"/>
              <a:t>They cannot work unsupervised. 	</a:t>
            </a:r>
          </a:p>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Th GP Student Assistant</a:t>
            </a:r>
            <a:endParaRPr lang="en-GB" sz="2400" dirty="0"/>
          </a:p>
        </p:txBody>
      </p:sp>
    </p:spTree>
    <p:extLst>
      <p:ext uri="{BB962C8B-B14F-4D97-AF65-F5344CB8AC3E}">
        <p14:creationId xmlns:p14="http://schemas.microsoft.com/office/powerpoint/2010/main" val="424529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4 week GP placement </a:t>
            </a:r>
          </a:p>
          <a:p>
            <a:r>
              <a:rPr lang="en-GB" dirty="0"/>
              <a:t>7 session per week in practice. Half day for self-study and one day CCT teaching in University (Friday)</a:t>
            </a:r>
          </a:p>
          <a:p>
            <a:r>
              <a:rPr lang="en-GB" dirty="0"/>
              <a:t>Three educational supervisor meetings over the four-week placement. </a:t>
            </a:r>
          </a:p>
          <a:p>
            <a:r>
              <a:rPr lang="en-GB" dirty="0"/>
              <a:t>ES meetings must be held individually and not in pairs. </a:t>
            </a:r>
          </a:p>
          <a:p>
            <a:r>
              <a:rPr lang="en-GB" dirty="0"/>
              <a:t>Four mandatory experiences to cover during the four-week placement. </a:t>
            </a:r>
            <a:endParaRPr lang="en-GB" sz="1800" dirty="0"/>
          </a:p>
          <a:p>
            <a:pPr lvl="1"/>
            <a:endParaRPr lang="en-GB" dirty="0"/>
          </a:p>
          <a:p>
            <a:pPr lvl="1"/>
            <a:endParaRPr lang="en-GB" dirty="0"/>
          </a:p>
          <a:p>
            <a:endParaRPr lang="en-GB" dirty="0"/>
          </a:p>
        </p:txBody>
      </p:sp>
      <p:sp>
        <p:nvSpPr>
          <p:cNvPr id="3" name="Title"/>
          <p:cNvSpPr>
            <a:spLocks noGrp="1"/>
          </p:cNvSpPr>
          <p:nvPr>
            <p:ph type="title"/>
          </p:nvPr>
        </p:nvSpPr>
        <p:spPr/>
        <p:txBody>
          <a:bodyPr/>
          <a:lstStyle/>
          <a:p>
            <a:r>
              <a:rPr lang="en-GB" dirty="0"/>
              <a:t>Placement Overview </a:t>
            </a:r>
            <a:endParaRPr lang="en-GB" sz="2400" dirty="0"/>
          </a:p>
        </p:txBody>
      </p:sp>
    </p:spTree>
    <p:extLst>
      <p:ext uri="{BB962C8B-B14F-4D97-AF65-F5344CB8AC3E}">
        <p14:creationId xmlns:p14="http://schemas.microsoft.com/office/powerpoint/2010/main" val="64394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The </a:t>
            </a:r>
            <a:r>
              <a:rPr lang="en-GB" dirty="0">
                <a:hlinkClick r:id="rId3"/>
              </a:rPr>
              <a:t>handbooks</a:t>
            </a:r>
            <a:r>
              <a:rPr lang="en-GB" dirty="0"/>
              <a:t> can be found via Liverpool Educators Online (LEO) www.liverpool.ac.uk/medicine/Liverpool-educators-online</a:t>
            </a:r>
          </a:p>
          <a:p>
            <a:pPr marL="0" indent="0">
              <a:buNone/>
            </a:pPr>
            <a:endParaRPr lang="en-GB" dirty="0"/>
          </a:p>
          <a:p>
            <a:pPr marL="0" indent="0">
              <a:buNone/>
            </a:pPr>
            <a:r>
              <a:rPr lang="en-GB" dirty="0">
                <a:hlinkClick r:id="rId4"/>
              </a:rPr>
              <a:t>Liverpool Educators Online Website</a:t>
            </a:r>
            <a:endParaRPr lang="en-GB" dirty="0"/>
          </a:p>
          <a:p>
            <a:endParaRPr lang="en-GB" dirty="0"/>
          </a:p>
          <a:p>
            <a:pPr marL="0" indent="0">
              <a:buNone/>
            </a:pPr>
            <a:endParaRPr lang="en-GB" dirty="0"/>
          </a:p>
          <a:p>
            <a:endParaRPr lang="en-GB" dirty="0"/>
          </a:p>
          <a:p>
            <a:endParaRPr lang="en-GB" dirty="0"/>
          </a:p>
        </p:txBody>
      </p:sp>
      <p:sp>
        <p:nvSpPr>
          <p:cNvPr id="3" name="Title"/>
          <p:cNvSpPr>
            <a:spLocks noGrp="1"/>
          </p:cNvSpPr>
          <p:nvPr>
            <p:ph type="title"/>
          </p:nvPr>
        </p:nvSpPr>
        <p:spPr/>
        <p:txBody>
          <a:bodyPr/>
          <a:lstStyle/>
          <a:p>
            <a:r>
              <a:rPr lang="en-GB" dirty="0"/>
              <a:t>Handbook information on requirements.</a:t>
            </a:r>
          </a:p>
        </p:txBody>
      </p:sp>
    </p:spTree>
    <p:extLst>
      <p:ext uri="{BB962C8B-B14F-4D97-AF65-F5344CB8AC3E}">
        <p14:creationId xmlns:p14="http://schemas.microsoft.com/office/powerpoint/2010/main" val="24928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Ideally this should take place on the first day of placement.</a:t>
            </a:r>
          </a:p>
          <a:p>
            <a:r>
              <a:rPr lang="en-GB" dirty="0"/>
              <a:t>Provide students with a contact email and phone number to use in case of emergency or sickness.</a:t>
            </a:r>
          </a:p>
          <a:p>
            <a:r>
              <a:rPr lang="en-GB" dirty="0"/>
              <a:t>Induction requirements can be found via the LEO website.</a:t>
            </a:r>
          </a:p>
          <a:p>
            <a:pPr marL="0" indent="0">
              <a:buNone/>
            </a:pPr>
            <a:endParaRPr lang="en-GB" dirty="0"/>
          </a:p>
          <a:p>
            <a:r>
              <a:rPr lang="en-GB" dirty="0">
                <a:hlinkClick r:id="rId3"/>
              </a:rPr>
              <a:t>Induction Requirements </a:t>
            </a:r>
            <a:endParaRPr lang="en-GB" dirty="0"/>
          </a:p>
        </p:txBody>
      </p:sp>
      <p:sp>
        <p:nvSpPr>
          <p:cNvPr id="3" name="Title"/>
          <p:cNvSpPr>
            <a:spLocks noGrp="1"/>
          </p:cNvSpPr>
          <p:nvPr>
            <p:ph type="title"/>
          </p:nvPr>
        </p:nvSpPr>
        <p:spPr/>
        <p:txBody>
          <a:bodyPr/>
          <a:lstStyle/>
          <a:p>
            <a:r>
              <a:rPr lang="en-GB" dirty="0"/>
              <a:t>Induction.</a:t>
            </a:r>
          </a:p>
        </p:txBody>
      </p:sp>
    </p:spTree>
    <p:extLst>
      <p:ext uri="{BB962C8B-B14F-4D97-AF65-F5344CB8AC3E}">
        <p14:creationId xmlns:p14="http://schemas.microsoft.com/office/powerpoint/2010/main" val="16698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4C11F-D932-4BAA-6E07-BFFB5F47A785}"/>
              </a:ext>
            </a:extLst>
          </p:cNvPr>
          <p:cNvSpPr>
            <a:spLocks noGrp="1"/>
          </p:cNvSpPr>
          <p:nvPr>
            <p:ph type="body" sz="quarter" idx="15"/>
          </p:nvPr>
        </p:nvSpPr>
        <p:spPr/>
        <p:txBody>
          <a:bodyPr lIns="91440" tIns="45720" rIns="91440" bIns="45720" anchor="t"/>
          <a:lstStyle/>
          <a:p>
            <a:r>
              <a:rPr lang="en-US" dirty="0">
                <a:latin typeface="Arial"/>
                <a:cs typeface="Arial"/>
              </a:rPr>
              <a:t>The GMC </a:t>
            </a:r>
            <a:r>
              <a:rPr lang="en-US" b="1" dirty="0">
                <a:latin typeface="Arial"/>
                <a:cs typeface="Arial"/>
              </a:rPr>
              <a:t>strongly recommend </a:t>
            </a:r>
            <a:r>
              <a:rPr lang="en-US" dirty="0">
                <a:latin typeface="Arial"/>
                <a:cs typeface="Arial"/>
              </a:rPr>
              <a:t>all students to have a timetable whilst on placement. It is important they know where they are meant to be and who is responsible for supervising them</a:t>
            </a:r>
            <a:endParaRPr lang="en-US" dirty="0"/>
          </a:p>
          <a:p>
            <a:r>
              <a:rPr lang="en-US" dirty="0">
                <a:latin typeface="Arial"/>
                <a:cs typeface="Arial"/>
              </a:rPr>
              <a:t>Timetables can be done on a weekly basis </a:t>
            </a:r>
          </a:p>
          <a:p>
            <a:r>
              <a:rPr lang="en-US" dirty="0">
                <a:latin typeface="Arial"/>
                <a:cs typeface="Arial"/>
              </a:rPr>
              <a:t>Print/email to the students </a:t>
            </a:r>
          </a:p>
          <a:p>
            <a:r>
              <a:rPr lang="en-US" dirty="0">
                <a:latin typeface="Arial"/>
                <a:cs typeface="Arial"/>
              </a:rPr>
              <a:t>The timetable is flexible (apart from CCT) to suit the practice situation providing students fulfil the requirements in the four-week placement</a:t>
            </a:r>
          </a:p>
        </p:txBody>
      </p:sp>
      <p:sp>
        <p:nvSpPr>
          <p:cNvPr id="3" name="Title 2">
            <a:extLst>
              <a:ext uri="{FF2B5EF4-FFF2-40B4-BE49-F238E27FC236}">
                <a16:creationId xmlns:a16="http://schemas.microsoft.com/office/drawing/2014/main" id="{F31DCB39-7B93-DADB-7BD9-2822F1C23A24}"/>
              </a:ext>
            </a:extLst>
          </p:cNvPr>
          <p:cNvSpPr>
            <a:spLocks noGrp="1"/>
          </p:cNvSpPr>
          <p:nvPr>
            <p:ph type="title"/>
          </p:nvPr>
        </p:nvSpPr>
        <p:spPr/>
        <p:txBody>
          <a:bodyPr lIns="91440" tIns="45720" rIns="91440" bIns="45720" anchor="t"/>
          <a:lstStyle/>
          <a:p>
            <a:r>
              <a:rPr lang="en-US" dirty="0">
                <a:latin typeface="Arial"/>
                <a:cs typeface="Arial"/>
              </a:rPr>
              <a:t>Timetable Cont....</a:t>
            </a:r>
            <a:endParaRPr lang="en-US" dirty="0"/>
          </a:p>
        </p:txBody>
      </p:sp>
    </p:spTree>
    <p:extLst>
      <p:ext uri="{BB962C8B-B14F-4D97-AF65-F5344CB8AC3E}">
        <p14:creationId xmlns:p14="http://schemas.microsoft.com/office/powerpoint/2010/main" val="420922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lgn="ctr">
              <a:buNone/>
            </a:pPr>
            <a:endParaRPr lang="en-GB" dirty="0"/>
          </a:p>
          <a:p>
            <a:pPr algn="ctr"/>
            <a:endParaRPr lang="en-GB" dirty="0"/>
          </a:p>
          <a:p>
            <a:pPr algn="ctr"/>
            <a:endParaRPr lang="en-GB" dirty="0"/>
          </a:p>
        </p:txBody>
      </p:sp>
      <p:sp>
        <p:nvSpPr>
          <p:cNvPr id="3" name="Title"/>
          <p:cNvSpPr>
            <a:spLocks noGrp="1"/>
          </p:cNvSpPr>
          <p:nvPr>
            <p:ph type="title"/>
          </p:nvPr>
        </p:nvSpPr>
        <p:spPr/>
        <p:txBody>
          <a:bodyPr/>
          <a:lstStyle/>
          <a:p>
            <a:r>
              <a:rPr lang="en-GB" dirty="0"/>
              <a:t>Example Timetable.</a:t>
            </a:r>
          </a:p>
        </p:txBody>
      </p:sp>
      <p:graphicFrame>
        <p:nvGraphicFramePr>
          <p:cNvPr id="5" name="Table 5">
            <a:extLst>
              <a:ext uri="{FF2B5EF4-FFF2-40B4-BE49-F238E27FC236}">
                <a16:creationId xmlns:a16="http://schemas.microsoft.com/office/drawing/2014/main" id="{02CF114B-F25B-06C5-0994-2705858A6EFB}"/>
              </a:ext>
            </a:extLst>
          </p:cNvPr>
          <p:cNvGraphicFramePr>
            <a:graphicFrameLocks noGrp="1"/>
          </p:cNvGraphicFramePr>
          <p:nvPr>
            <p:extLst>
              <p:ext uri="{D42A27DB-BD31-4B8C-83A1-F6EECF244321}">
                <p14:modId xmlns:p14="http://schemas.microsoft.com/office/powerpoint/2010/main" val="682483983"/>
              </p:ext>
            </p:extLst>
          </p:nvPr>
        </p:nvGraphicFramePr>
        <p:xfrm>
          <a:off x="607671" y="1990724"/>
          <a:ext cx="9526230" cy="4200026"/>
        </p:xfrm>
        <a:graphic>
          <a:graphicData uri="http://schemas.openxmlformats.org/drawingml/2006/table">
            <a:tbl>
              <a:tblPr firstRow="1" bandRow="1">
                <a:tableStyleId>{5C22544A-7EE6-4342-B048-85BDC9FD1C3A}</a:tableStyleId>
              </a:tblPr>
              <a:tblGrid>
                <a:gridCol w="1187573">
                  <a:extLst>
                    <a:ext uri="{9D8B030D-6E8A-4147-A177-3AD203B41FA5}">
                      <a16:colId xmlns:a16="http://schemas.microsoft.com/office/drawing/2014/main" val="4233185357"/>
                    </a:ext>
                  </a:extLst>
                </a:gridCol>
                <a:gridCol w="1656374">
                  <a:extLst>
                    <a:ext uri="{9D8B030D-6E8A-4147-A177-3AD203B41FA5}">
                      <a16:colId xmlns:a16="http://schemas.microsoft.com/office/drawing/2014/main" val="361127270"/>
                    </a:ext>
                  </a:extLst>
                </a:gridCol>
                <a:gridCol w="1723049">
                  <a:extLst>
                    <a:ext uri="{9D8B030D-6E8A-4147-A177-3AD203B41FA5}">
                      <a16:colId xmlns:a16="http://schemas.microsoft.com/office/drawing/2014/main" val="1382770471"/>
                    </a:ext>
                  </a:extLst>
                </a:gridCol>
                <a:gridCol w="1787765">
                  <a:extLst>
                    <a:ext uri="{9D8B030D-6E8A-4147-A177-3AD203B41FA5}">
                      <a16:colId xmlns:a16="http://schemas.microsoft.com/office/drawing/2014/main" val="2110645275"/>
                    </a:ext>
                  </a:extLst>
                </a:gridCol>
                <a:gridCol w="1828212">
                  <a:extLst>
                    <a:ext uri="{9D8B030D-6E8A-4147-A177-3AD203B41FA5}">
                      <a16:colId xmlns:a16="http://schemas.microsoft.com/office/drawing/2014/main" val="1613436124"/>
                    </a:ext>
                  </a:extLst>
                </a:gridCol>
                <a:gridCol w="1343257">
                  <a:extLst>
                    <a:ext uri="{9D8B030D-6E8A-4147-A177-3AD203B41FA5}">
                      <a16:colId xmlns:a16="http://schemas.microsoft.com/office/drawing/2014/main" val="3863857389"/>
                    </a:ext>
                  </a:extLst>
                </a:gridCol>
              </a:tblGrid>
              <a:tr h="335505">
                <a:tc>
                  <a:txBody>
                    <a:bodyPr/>
                    <a:lstStyle/>
                    <a:p>
                      <a:endParaRPr lang="en-GB"/>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3711556017"/>
                  </a:ext>
                </a:extLst>
              </a:tr>
              <a:tr h="2096906">
                <a:tc>
                  <a:txBody>
                    <a:bodyPr/>
                    <a:lstStyle/>
                    <a:p>
                      <a:r>
                        <a:rPr lang="en-GB" dirty="0"/>
                        <a:t>Morning</a:t>
                      </a:r>
                    </a:p>
                  </a:txBody>
                  <a:tcPr/>
                </a:tc>
                <a:tc>
                  <a:txBody>
                    <a:bodyPr/>
                    <a:lstStyle/>
                    <a:p>
                      <a:pPr algn="ctr"/>
                      <a:r>
                        <a:rPr lang="en-GB" dirty="0"/>
                        <a:t>Induction</a:t>
                      </a:r>
                    </a:p>
                    <a:p>
                      <a:pPr algn="ctr"/>
                      <a:r>
                        <a:rPr lang="en-GB" dirty="0"/>
                        <a:t>(week 1 only)</a:t>
                      </a:r>
                    </a:p>
                    <a:p>
                      <a:pPr algn="ctr"/>
                      <a:endParaRPr lang="en-GB" dirty="0"/>
                    </a:p>
                    <a:p>
                      <a:pPr algn="ctr"/>
                      <a:r>
                        <a:rPr lang="en-GB" dirty="0"/>
                        <a:t>Observation GP</a:t>
                      </a:r>
                    </a:p>
                    <a:p>
                      <a:pPr algn="ctr"/>
                      <a:r>
                        <a:rPr lang="en-GB" dirty="0"/>
                        <a:t>(KJH Room 6)</a:t>
                      </a:r>
                    </a:p>
                  </a:txBody>
                  <a:tcPr/>
                </a:tc>
                <a:tc>
                  <a:txBody>
                    <a:bodyPr/>
                    <a:lstStyle/>
                    <a:p>
                      <a:pPr algn="ctr"/>
                      <a:r>
                        <a:rPr lang="en-GB" dirty="0"/>
                        <a:t>Student Led Clinic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(hot desk or independently)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pPr algn="ctr"/>
                      <a:r>
                        <a:rPr lang="en-GB" dirty="0"/>
                        <a:t>(SM Room 4)</a:t>
                      </a:r>
                    </a:p>
                  </a:txBody>
                  <a:tcPr/>
                </a:tc>
                <a:tc>
                  <a:txBody>
                    <a:bodyPr/>
                    <a:lstStyle/>
                    <a:p>
                      <a:pPr algn="ctr"/>
                      <a:r>
                        <a:rPr lang="en-GB" dirty="0"/>
                        <a:t>Student Led Clinic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Emergency Surgery</a:t>
                      </a:r>
                    </a:p>
                    <a:p>
                      <a:pPr algn="ctr"/>
                      <a:r>
                        <a:rPr lang="en-GB" sz="1200" dirty="0"/>
                        <a:t>(hot desk or independently)</a:t>
                      </a:r>
                    </a:p>
                    <a:p>
                      <a:pPr algn="ctr"/>
                      <a:r>
                        <a:rPr lang="en-GB" dirty="0"/>
                        <a:t>(KJH Room 6)</a:t>
                      </a:r>
                    </a:p>
                  </a:txBody>
                  <a:tcPr/>
                </a:tc>
                <a:tc>
                  <a:txBody>
                    <a:bodyPr/>
                    <a:lstStyle/>
                    <a:p>
                      <a:pPr algn="ctr"/>
                      <a:r>
                        <a:rPr lang="en-GB" dirty="0"/>
                        <a:t>Student Led Clinic</a:t>
                      </a:r>
                    </a:p>
                    <a:p>
                      <a:pPr algn="ctr"/>
                      <a:r>
                        <a:rPr lang="en-GB" sz="1200" dirty="0"/>
                        <a:t>(hot desk or independently)</a:t>
                      </a:r>
                    </a:p>
                    <a:p>
                      <a:pPr algn="ctr"/>
                      <a:endParaRPr lang="en-GB" dirty="0"/>
                    </a:p>
                    <a:p>
                      <a:pPr algn="ctr"/>
                      <a:r>
                        <a:rPr lang="en-GB" dirty="0"/>
                        <a:t>ES Meeting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(SM Room 4)</a:t>
                      </a:r>
                    </a:p>
                  </a:txBody>
                  <a:tcPr/>
                </a:tc>
                <a:tc>
                  <a:txBody>
                    <a:bodyPr/>
                    <a:lstStyle/>
                    <a:p>
                      <a:pPr algn="ctr"/>
                      <a:r>
                        <a:rPr lang="en-GB" dirty="0"/>
                        <a:t>CCT</a:t>
                      </a:r>
                    </a:p>
                  </a:txBody>
                  <a:tcPr/>
                </a:tc>
                <a:extLst>
                  <a:ext uri="{0D108BD9-81ED-4DB2-BD59-A6C34878D82A}">
                    <a16:rowId xmlns:a16="http://schemas.microsoft.com/office/drawing/2014/main" val="3354624094"/>
                  </a:ext>
                </a:extLst>
              </a:tr>
              <a:tr h="1583382">
                <a:tc>
                  <a:txBody>
                    <a:bodyPr/>
                    <a:lstStyle/>
                    <a:p>
                      <a:r>
                        <a:rPr lang="en-GB" dirty="0"/>
                        <a:t>Afternoon</a:t>
                      </a:r>
                    </a:p>
                  </a:txBody>
                  <a:tcPr/>
                </a:tc>
                <a:tc>
                  <a:txBody>
                    <a:bodyPr/>
                    <a:lstStyle/>
                    <a:p>
                      <a:pPr algn="ctr"/>
                      <a:r>
                        <a:rPr lang="en-GB" dirty="0"/>
                        <a:t>Admin Session </a:t>
                      </a:r>
                    </a:p>
                    <a:p>
                      <a:pPr algn="ctr"/>
                      <a:r>
                        <a:rPr lang="en-GB" sz="1200" dirty="0"/>
                        <a:t>Mandatory Experiences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ES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(KJH Room 6)</a:t>
                      </a:r>
                    </a:p>
                  </a:txBody>
                  <a:tcPr/>
                </a:tc>
                <a:tc>
                  <a:txBody>
                    <a:bodyPr/>
                    <a:lstStyle/>
                    <a:p>
                      <a:pPr algn="ctr"/>
                      <a:endParaRPr lang="en-GB" dirty="0"/>
                    </a:p>
                    <a:p>
                      <a:pPr algn="ctr"/>
                      <a:r>
                        <a:rPr lang="en-GB" dirty="0"/>
                        <a:t>Observation </a:t>
                      </a:r>
                    </a:p>
                    <a:p>
                      <a:pPr algn="ctr"/>
                      <a:r>
                        <a:rPr lang="en-GB" dirty="0"/>
                        <a:t>GP/NC</a:t>
                      </a:r>
                    </a:p>
                    <a:p>
                      <a:pPr algn="ctr"/>
                      <a:endParaRPr lang="en-GB" dirty="0"/>
                    </a:p>
                    <a:p>
                      <a:pPr algn="ctr"/>
                      <a:r>
                        <a:rPr lang="en-GB" dirty="0"/>
                        <a:t>(DW Room 2/SM Room 4)</a:t>
                      </a:r>
                    </a:p>
                  </a:txBody>
                  <a:tcPr/>
                </a:tc>
                <a:tc>
                  <a:txBody>
                    <a:bodyPr/>
                    <a:lstStyle/>
                    <a:p>
                      <a:pPr algn="ctr"/>
                      <a:endParaRPr lang="en-GB" dirty="0"/>
                    </a:p>
                    <a:p>
                      <a:pPr algn="ctr"/>
                      <a:r>
                        <a:rPr lang="en-GB" dirty="0"/>
                        <a:t>Study Leave</a:t>
                      </a:r>
                    </a:p>
                  </a:txBody>
                  <a:tcPr/>
                </a:tc>
                <a:tc>
                  <a:txBody>
                    <a:bodyPr/>
                    <a:lstStyle/>
                    <a:p>
                      <a:pPr algn="ctr"/>
                      <a:endParaRPr lang="en-GB" dirty="0"/>
                    </a:p>
                    <a:p>
                      <a:pPr algn="ctr"/>
                      <a:r>
                        <a:rPr lang="en-GB" dirty="0"/>
                        <a:t>Supporting On Call GP</a:t>
                      </a:r>
                    </a:p>
                    <a:p>
                      <a:pPr algn="ctr"/>
                      <a:r>
                        <a:rPr lang="en-GB" dirty="0"/>
                        <a:t>(JH Room 1/SB Room 4)</a:t>
                      </a:r>
                    </a:p>
                  </a:txBody>
                  <a:tcPr/>
                </a:tc>
                <a:tc>
                  <a:txBody>
                    <a:bodyPr/>
                    <a:lstStyle/>
                    <a:p>
                      <a:pPr algn="ctr"/>
                      <a:endParaRPr lang="en-GB" dirty="0"/>
                    </a:p>
                    <a:p>
                      <a:pPr algn="ctr"/>
                      <a:r>
                        <a:rPr lang="en-GB" dirty="0"/>
                        <a:t>CCT</a:t>
                      </a:r>
                    </a:p>
                  </a:txBody>
                  <a:tcPr/>
                </a:tc>
                <a:extLst>
                  <a:ext uri="{0D108BD9-81ED-4DB2-BD59-A6C34878D82A}">
                    <a16:rowId xmlns:a16="http://schemas.microsoft.com/office/drawing/2014/main" val="1266038002"/>
                  </a:ext>
                </a:extLst>
              </a:tr>
            </a:tbl>
          </a:graphicData>
        </a:graphic>
      </p:graphicFrame>
    </p:spTree>
    <p:extLst>
      <p:ext uri="{BB962C8B-B14F-4D97-AF65-F5344CB8AC3E}">
        <p14:creationId xmlns:p14="http://schemas.microsoft.com/office/powerpoint/2010/main" val="2295013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D21FFBE5-D341-4FF5-82E6-D6B500A3EB3B}"/>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9E068579-86DC-4E0A-AD2B-4A0B804ABA84}"/>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7343C494-3B54-410B-A19E-EB4097293493}"/>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D140A013-CBAB-46C1-A114-1F7C11B3D608}"/>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7E953E40-F815-4AB8-9417-0ECD997F284B}"/>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38867D74-060C-448D-9DCD-AB46DAA7740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2022_SoM_Accessible_Template_PRESENTATION_NO_IMAGES</Template>
  <TotalTime>275</TotalTime>
  <Words>1397</Words>
  <Application>Microsoft Office PowerPoint</Application>
  <PresentationFormat>Widescreen</PresentationFormat>
  <Paragraphs>182</Paragraphs>
  <Slides>20</Slides>
  <Notes>13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20</vt:i4>
      </vt:variant>
    </vt:vector>
  </HeadingPairs>
  <TitlesOfParts>
    <vt:vector size="28" baseType="lpstr">
      <vt:lpstr>Arial</vt:lpstr>
      <vt:lpstr>Calibri</vt:lpstr>
      <vt:lpstr>Section pages</vt:lpstr>
      <vt:lpstr>Plain</vt:lpstr>
      <vt:lpstr>Asclepius</vt:lpstr>
      <vt:lpstr>Eye</vt:lpstr>
      <vt:lpstr>Heart</vt:lpstr>
      <vt:lpstr>Thorax</vt:lpstr>
      <vt:lpstr>Year 5 Course Update: The GP Student Assistant </vt:lpstr>
      <vt:lpstr>Aims of the Year 5 Course (‘Preparing for Practice’)</vt:lpstr>
      <vt:lpstr>Aims of the Year 5 Course (‘Preparing for Practice’)</vt:lpstr>
      <vt:lpstr>Th GP Student Assistant</vt:lpstr>
      <vt:lpstr>Placement Overview </vt:lpstr>
      <vt:lpstr>Handbook information on requirements.</vt:lpstr>
      <vt:lpstr>Induction.</vt:lpstr>
      <vt:lpstr>Timetable Cont....</vt:lpstr>
      <vt:lpstr>Example Timetable.</vt:lpstr>
      <vt:lpstr>Leading on Consultation</vt:lpstr>
      <vt:lpstr>Patient Access to Medical Records</vt:lpstr>
      <vt:lpstr>Mandatory Experiences - CANVAS link  </vt:lpstr>
      <vt:lpstr>Mandatory Experiences</vt:lpstr>
      <vt:lpstr>Educational Supervision</vt:lpstr>
      <vt:lpstr>Pebblepad.</vt:lpstr>
      <vt:lpstr>Eportfolio Requirements Y5 GP</vt:lpstr>
      <vt:lpstr>Absence Reporting</vt:lpstr>
      <vt:lpstr>Feedback</vt:lpstr>
      <vt:lpstr>Questions?.....  https://teams.microsoft.com/l/meetup-join/19%3ameeting_OWMyNTgyYmUtOTA0YS00MmI2LTgxMTUtM2ExNDM4MjllNzU0%40thread.v2/0?context=%7b%22Tid%22%3a%2253255131-b129-4010-86e1-474bfd7e8076%22%2c%22Oid%22%3a%22aeab7d3b-b02f-4f2c-aa8d-60ee6c99f9d8%22%7d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Course Update: The GP Student Assistant</dc:title>
  <dc:creator>KJ Harrison</dc:creator>
  <cp:keywords>SoM Template</cp:keywords>
  <cp:lastModifiedBy>KJ Harrison</cp:lastModifiedBy>
  <cp:revision>2</cp:revision>
  <dcterms:created xsi:type="dcterms:W3CDTF">2022-09-20T09:28:44Z</dcterms:created>
  <dcterms:modified xsi:type="dcterms:W3CDTF">2023-09-22T11:12:53Z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