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 id="2147483729" r:id="rId7"/>
  </p:sldMasterIdLst>
  <p:notesMasterIdLst>
    <p:notesMasterId r:id="rId29"/>
  </p:notesMasterIdLst>
  <p:handoutMasterIdLst>
    <p:handoutMasterId r:id="rId30"/>
  </p:handoutMasterIdLst>
  <p:sldIdLst>
    <p:sldId id="270" r:id="rId8"/>
    <p:sldId id="271" r:id="rId9"/>
    <p:sldId id="289" r:id="rId10"/>
    <p:sldId id="290" r:id="rId11"/>
    <p:sldId id="274" r:id="rId12"/>
    <p:sldId id="281" r:id="rId13"/>
    <p:sldId id="283" r:id="rId14"/>
    <p:sldId id="275" r:id="rId15"/>
    <p:sldId id="285" r:id="rId16"/>
    <p:sldId id="279" r:id="rId17"/>
    <p:sldId id="292" r:id="rId18"/>
    <p:sldId id="294" r:id="rId19"/>
    <p:sldId id="276" r:id="rId20"/>
    <p:sldId id="293" r:id="rId21"/>
    <p:sldId id="277" r:id="rId22"/>
    <p:sldId id="278" r:id="rId23"/>
    <p:sldId id="284" r:id="rId24"/>
    <p:sldId id="288" r:id="rId25"/>
    <p:sldId id="286" r:id="rId26"/>
    <p:sldId id="280" r:id="rId27"/>
    <p:sldId id="273"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09F"/>
    <a:srgbClr val="F2ECE0"/>
    <a:srgbClr val="FCFDF1"/>
    <a:srgbClr val="72C3EE"/>
    <a:srgbClr val="1EB75C"/>
    <a:srgbClr val="FF7C00"/>
    <a:srgbClr val="C692F6"/>
    <a:srgbClr val="FBFF90"/>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6395" autoAdjust="0"/>
  </p:normalViewPr>
  <p:slideViewPr>
    <p:cSldViewPr snapToGrid="0">
      <p:cViewPr varScale="1">
        <p:scale>
          <a:sx n="98" d="100"/>
          <a:sy n="98" d="100"/>
        </p:scale>
        <p:origin x="48" y="35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22/09/2023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22/09/2023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3263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8973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270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0198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0242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9880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5526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9752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0367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1678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200194FF-0FE0-45F7-90C8-0D96116D74D4}" type="slidenum">
              <a:rPr lang="en-GB" smtClean="0"/>
              <a:t>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44690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2667786" y="183248"/>
            <a:ext cx="9384877" cy="720000"/>
          </a:xfrm>
          <a:prstGeom prst="rect">
            <a:avLst/>
          </a:prstGeom>
        </p:spPr>
        <p:txBody>
          <a:bodyPr anchor="b" anchorCtr="0"/>
          <a:lstStyle>
            <a:lvl1pPr>
              <a:defRPr sz="4000"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20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Student Doctors">
    <p:spTree>
      <p:nvGrpSpPr>
        <p:cNvPr id="1" name=""/>
        <p:cNvGrpSpPr/>
        <p:nvPr/>
      </p:nvGrpSpPr>
      <p:grpSpPr>
        <a:xfrm>
          <a:off x="0" y="0"/>
          <a:ext cx="0" cy="0"/>
          <a:chOff x="0" y="0"/>
          <a:chExt cx="0" cy="0"/>
        </a:xfrm>
      </p:grpSpPr>
      <p:pic>
        <p:nvPicPr>
          <p:cNvPr id="7" name="Student Doctors" descr="Student doctors laughing"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3919" b="9451"/>
          <a:stretch/>
        </p:blipFill>
        <p:spPr>
          <a:xfrm>
            <a:off x="0" y="1096175"/>
            <a:ext cx="12192000" cy="5220525"/>
          </a:xfrm>
          <a:prstGeom prst="rect">
            <a:avLst/>
          </a:prstGeom>
        </p:spPr>
      </p:pic>
      <p:sp>
        <p:nvSpPr>
          <p:cNvPr id="8" name="Title"/>
          <p:cNvSpPr>
            <a:spLocks noGrp="1"/>
          </p:cNvSpPr>
          <p:nvPr>
            <p:ph type="title"/>
          </p:nvPr>
        </p:nvSpPr>
        <p:spPr>
          <a:xfrm>
            <a:off x="1776000" y="3879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1988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Anatomy">
    <p:spTree>
      <p:nvGrpSpPr>
        <p:cNvPr id="1" name=""/>
        <p:cNvGrpSpPr/>
        <p:nvPr/>
      </p:nvGrpSpPr>
      <p:grpSpPr>
        <a:xfrm>
          <a:off x="0" y="0"/>
          <a:ext cx="0" cy="0"/>
          <a:chOff x="0" y="0"/>
          <a:chExt cx="0" cy="0"/>
        </a:xfrm>
      </p:grpSpPr>
      <p:pic>
        <p:nvPicPr>
          <p:cNvPr id="10" name="Anatomy class" descr="Student doctors in an anatomy class" title="Decorative">
            <a:extLst>
              <a:ext uri="{FF2B5EF4-FFF2-40B4-BE49-F238E27FC236}">
                <a16:creationId xmlns:a16="http://schemas.microsoft.com/office/drawing/2014/main" id="{807ABD34-9C9F-F347-9914-35BBB31ED2E1}"/>
              </a:ext>
            </a:extLst>
          </p:cNvPr>
          <p:cNvPicPr>
            <a:picLocks noChangeAspect="1"/>
          </p:cNvPicPr>
          <p:nvPr userDrawn="1"/>
        </p:nvPicPr>
        <p:blipFill rotWithShape="1">
          <a:blip r:embed="rId3"/>
          <a:srcRect t="20859" b="15265"/>
          <a:stretch/>
        </p:blipFill>
        <p:spPr>
          <a:xfrm>
            <a:off x="0" y="1085850"/>
            <a:ext cx="12192000" cy="5219700"/>
          </a:xfrm>
          <a:prstGeom prst="rect">
            <a:avLst/>
          </a:prstGeom>
        </p:spPr>
      </p:pic>
      <p:sp>
        <p:nvSpPr>
          <p:cNvPr id="8" name="Title"/>
          <p:cNvSpPr>
            <a:spLocks noGrp="1"/>
          </p:cNvSpPr>
          <p:nvPr>
            <p:ph type="title"/>
          </p:nvPr>
        </p:nvSpPr>
        <p:spPr>
          <a:xfrm>
            <a:off x="1776000" y="2542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732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 Clinical Skills">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97280"/>
            <a:ext cx="6552000" cy="5218627"/>
          </a:xfrm>
          <a:prstGeom prst="rect">
            <a:avLst/>
          </a:prstGeom>
        </p:spPr>
      </p:pic>
      <p:pic>
        <p:nvPicPr>
          <p:cNvPr id="4" name="Picture 3" descr="Student Doctors in Clinical Skills with VR headset and iPad" title="Decorative"/>
          <p:cNvPicPr>
            <a:picLocks noChangeAspect="1"/>
          </p:cNvPicPr>
          <p:nvPr userDrawn="1"/>
        </p:nvPicPr>
        <p:blipFill rotWithShape="1">
          <a:blip r:embed="rId4"/>
          <a:srcRect l="3385" r="12991" b="34"/>
          <a:stretch/>
        </p:blipFill>
        <p:spPr>
          <a:xfrm>
            <a:off x="0" y="1085780"/>
            <a:ext cx="6552000" cy="5221581"/>
          </a:xfrm>
          <a:prstGeom prst="rect">
            <a:avLst/>
          </a:prstGeom>
        </p:spPr>
      </p:pic>
    </p:spTree>
    <p:custDataLst>
      <p:tags r:id="rId1"/>
    </p:custDataLst>
    <p:extLst>
      <p:ext uri="{BB962C8B-B14F-4D97-AF65-F5344CB8AC3E}">
        <p14:creationId xmlns:p14="http://schemas.microsoft.com/office/powerpoint/2010/main" val="344346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Clinical Skills Learning Zone">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88734"/>
            <a:ext cx="6552000" cy="5218627"/>
          </a:xfrm>
          <a:prstGeom prst="rect">
            <a:avLst/>
          </a:prstGeom>
        </p:spPr>
      </p:pic>
    </p:spTree>
    <p:custDataLst>
      <p:tags r:id="rId1"/>
    </p:custDataLst>
    <p:extLst>
      <p:ext uri="{BB962C8B-B14F-4D97-AF65-F5344CB8AC3E}">
        <p14:creationId xmlns:p14="http://schemas.microsoft.com/office/powerpoint/2010/main" val="30874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Intercalation">
    <p:bg>
      <p:bgPr>
        <a:solidFill>
          <a:srgbClr val="FCFDF1"/>
        </a:solidFill>
        <a:effectLst/>
      </p:bgPr>
    </p:bg>
    <p:spTree>
      <p:nvGrpSpPr>
        <p:cNvPr id="1" name=""/>
        <p:cNvGrpSpPr/>
        <p:nvPr/>
      </p:nvGrpSpPr>
      <p:grpSpPr>
        <a:xfrm>
          <a:off x="0" y="0"/>
          <a:ext cx="0" cy="0"/>
          <a:chOff x="0" y="0"/>
          <a:chExt cx="0" cy="0"/>
        </a:xfrm>
      </p:grpSpPr>
      <p:pic>
        <p:nvPicPr>
          <p:cNvPr id="5" name="Student Doctor" descr="Student doctor with child patient in the field" title="Decorative">
            <a:extLst>
              <a:ext uri="{FF2B5EF4-FFF2-40B4-BE49-F238E27FC236}">
                <a16:creationId xmlns:a16="http://schemas.microsoft.com/office/drawing/2014/main" id="{12A74CBC-9DA9-6A44-B283-366AE5BA7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18" t="201" b="-1"/>
          <a:stretch/>
        </p:blipFill>
        <p:spPr>
          <a:xfrm>
            <a:off x="0" y="1088455"/>
            <a:ext cx="6486993" cy="5220000"/>
          </a:xfrm>
          <a:prstGeom prst="rect">
            <a:avLst/>
          </a:prstGeom>
        </p:spPr>
      </p:pic>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6261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verpool">
    <p:spTree>
      <p:nvGrpSpPr>
        <p:cNvPr id="1" name=""/>
        <p:cNvGrpSpPr/>
        <p:nvPr/>
      </p:nvGrpSpPr>
      <p:grpSpPr>
        <a:xfrm>
          <a:off x="0" y="0"/>
          <a:ext cx="0" cy="0"/>
          <a:chOff x="0" y="0"/>
          <a:chExt cx="0" cy="0"/>
        </a:xfrm>
      </p:grpSpPr>
      <p:pic>
        <p:nvPicPr>
          <p:cNvPr id="4" name="Liverpool Pier Head" descr="Liverpool pier head"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10" b="20684"/>
          <a:stretch/>
        </p:blipFill>
        <p:spPr>
          <a:xfrm>
            <a:off x="0" y="1088079"/>
            <a:ext cx="12192000" cy="5220357"/>
          </a:xfrm>
          <a:prstGeom prst="rect">
            <a:avLst/>
          </a:prstGeom>
        </p:spPr>
      </p:pic>
      <p:sp>
        <p:nvSpPr>
          <p:cNvPr id="8" name="Title"/>
          <p:cNvSpPr>
            <a:spLocks noGrp="1"/>
          </p:cNvSpPr>
          <p:nvPr>
            <p:ph type="title"/>
          </p:nvPr>
        </p:nvSpPr>
        <p:spPr>
          <a:xfrm>
            <a:off x="1776000" y="47267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920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tags" Target="../tags/tag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tags" Target="../tags/tag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tags" Target="../tags/tag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solidFill>
                  <a:schemeClr val="bg1"/>
                </a:solidFill>
              </a:rPr>
              <a:t>School of Medicine 	</a:t>
            </a:r>
            <a:r>
              <a:rPr lang="en-US" sz="1800" dirty="0">
                <a:solidFill>
                  <a:schemeClr val="bg1"/>
                </a:solidFill>
              </a:rPr>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11"/>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20" r:id="rId3"/>
    <p:sldLayoutId id="2147483723" r:id="rId4"/>
    <p:sldLayoutId id="2147483727" r:id="rId5"/>
    <p:sldLayoutId id="2147483725" r:id="rId6"/>
    <p:sldLayoutId id="2147483726" r:id="rId7"/>
    <p:sldLayoutId id="2147483721" r:id="rId8"/>
    <p:sldLayoutId id="2147483709" r:id="rId9"/>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8"/>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 id="2147483728" r:id="rId6"/>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11482388" algn="r"/>
              </a:tabLst>
              <a:defRPr/>
            </a:pPr>
            <a:r>
              <a:rPr lang="en-US" dirty="0"/>
              <a:t>School of Medicine 	</a:t>
            </a:r>
            <a:r>
              <a:rPr lang="en-US" sz="1800" dirty="0"/>
              <a:t>@</a:t>
            </a:r>
            <a:r>
              <a:rPr lang="en-US" sz="1800" dirty="0" err="1"/>
              <a:t>LivUniMedicine</a:t>
            </a:r>
            <a:endParaRPr lang="en-GB" sz="1800"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s://www.liverpool.ac.uk/medicine/liverpool-educators-online/resources/primarycare/faq/"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wakelet.com/wake/JwJZF06v9tnKnBn9ICDhE"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liverpool.instructure.com/courses/61944/pages/clinical-placement-general-practice-b"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atlas.pebblepad.co.uk/atlasspa/#/viewer/1985414/R4WrRbcczxx4pddrpq6bnt9w3Z?historyId=1qG7sKTdyN&amp;navId=12DA090E9B2173B04FA1353D35B4A608&amp;pageId=d3852dd4-8c2d-40e3-9853-0a282548fd2d"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mailto:yr4gp@liverpool.ac.uk" TargetMode="Externa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liverpool.ac.uk/medicine/liverpool-educators-online/resources/primarycare/"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Job"/>
          <p:cNvSpPr>
            <a:spLocks noGrp="1"/>
          </p:cNvSpPr>
          <p:nvPr>
            <p:ph type="body" sz="quarter" idx="11"/>
          </p:nvPr>
        </p:nvSpPr>
        <p:spPr>
          <a:xfrm>
            <a:off x="380237" y="5363157"/>
            <a:ext cx="10114518" cy="540000"/>
          </a:xfrm>
        </p:spPr>
        <p:txBody>
          <a:bodyPr/>
          <a:lstStyle/>
          <a:p>
            <a:r>
              <a:rPr lang="en-GB" dirty="0"/>
              <a:t>General Practitioner and Community Clinical Teacher.</a:t>
            </a:r>
          </a:p>
        </p:txBody>
      </p:sp>
      <p:sp>
        <p:nvSpPr>
          <p:cNvPr id="19" name="Name"/>
          <p:cNvSpPr>
            <a:spLocks noGrp="1"/>
          </p:cNvSpPr>
          <p:nvPr>
            <p:ph type="body" sz="quarter" idx="10"/>
          </p:nvPr>
        </p:nvSpPr>
        <p:spPr>
          <a:xfrm>
            <a:off x="380236" y="4828352"/>
            <a:ext cx="10114519" cy="720000"/>
          </a:xfrm>
        </p:spPr>
        <p:txBody>
          <a:bodyPr/>
          <a:lstStyle/>
          <a:p>
            <a:r>
              <a:rPr lang="en-GB" dirty="0"/>
              <a:t>Dr Stephanie Woodcock.</a:t>
            </a:r>
          </a:p>
        </p:txBody>
      </p:sp>
      <p:sp>
        <p:nvSpPr>
          <p:cNvPr id="18" name="Title"/>
          <p:cNvSpPr>
            <a:spLocks noGrp="1"/>
          </p:cNvSpPr>
          <p:nvPr>
            <p:ph type="title"/>
          </p:nvPr>
        </p:nvSpPr>
        <p:spPr/>
        <p:txBody>
          <a:bodyPr/>
          <a:lstStyle/>
          <a:p>
            <a:r>
              <a:rPr lang="en-GB" dirty="0"/>
              <a:t>Year 4 Course Update: Broadening Expertise: Managing Patients in Primary Care.  </a:t>
            </a:r>
            <a:br>
              <a:rPr lang="en-GB" dirty="0"/>
            </a:br>
            <a:r>
              <a:rPr lang="en-GB" sz="3600" dirty="0"/>
              <a:t>2023-2024</a:t>
            </a:r>
          </a:p>
        </p:txBody>
      </p:sp>
    </p:spTree>
    <p:extLst>
      <p:ext uri="{BB962C8B-B14F-4D97-AF65-F5344CB8AC3E}">
        <p14:creationId xmlns:p14="http://schemas.microsoft.com/office/powerpoint/2010/main" val="272618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a:p>
            <a:endParaRPr lang="en-GB" dirty="0"/>
          </a:p>
        </p:txBody>
      </p:sp>
      <p:sp>
        <p:nvSpPr>
          <p:cNvPr id="3" name="Title"/>
          <p:cNvSpPr>
            <a:spLocks noGrp="1"/>
          </p:cNvSpPr>
          <p:nvPr>
            <p:ph type="title"/>
          </p:nvPr>
        </p:nvSpPr>
        <p:spPr/>
        <p:txBody>
          <a:bodyPr/>
          <a:lstStyle/>
          <a:p>
            <a:r>
              <a:rPr lang="en-GB" dirty="0"/>
              <a:t>Example Timetable.</a:t>
            </a:r>
          </a:p>
        </p:txBody>
      </p:sp>
      <p:graphicFrame>
        <p:nvGraphicFramePr>
          <p:cNvPr id="5" name="Table 5">
            <a:extLst>
              <a:ext uri="{FF2B5EF4-FFF2-40B4-BE49-F238E27FC236}">
                <a16:creationId xmlns:a16="http://schemas.microsoft.com/office/drawing/2014/main" id="{02CF114B-F25B-06C5-0994-2705858A6EFB}"/>
              </a:ext>
            </a:extLst>
          </p:cNvPr>
          <p:cNvGraphicFramePr>
            <a:graphicFrameLocks noGrp="1"/>
          </p:cNvGraphicFramePr>
          <p:nvPr>
            <p:extLst>
              <p:ext uri="{D42A27DB-BD31-4B8C-83A1-F6EECF244321}">
                <p14:modId xmlns:p14="http://schemas.microsoft.com/office/powerpoint/2010/main" val="2291384915"/>
              </p:ext>
            </p:extLst>
          </p:nvPr>
        </p:nvGraphicFramePr>
        <p:xfrm>
          <a:off x="625707" y="1858536"/>
          <a:ext cx="9813940" cy="4547820"/>
        </p:xfrm>
        <a:graphic>
          <a:graphicData uri="http://schemas.openxmlformats.org/drawingml/2006/table">
            <a:tbl>
              <a:tblPr firstRow="1" bandRow="1">
                <a:tableStyleId>{5C22544A-7EE6-4342-B048-85BDC9FD1C3A}</a:tableStyleId>
              </a:tblPr>
              <a:tblGrid>
                <a:gridCol w="1635656">
                  <a:extLst>
                    <a:ext uri="{9D8B030D-6E8A-4147-A177-3AD203B41FA5}">
                      <a16:colId xmlns:a16="http://schemas.microsoft.com/office/drawing/2014/main" val="4233185357"/>
                    </a:ext>
                  </a:extLst>
                </a:gridCol>
                <a:gridCol w="1635656">
                  <a:extLst>
                    <a:ext uri="{9D8B030D-6E8A-4147-A177-3AD203B41FA5}">
                      <a16:colId xmlns:a16="http://schemas.microsoft.com/office/drawing/2014/main" val="361127270"/>
                    </a:ext>
                  </a:extLst>
                </a:gridCol>
                <a:gridCol w="1293577">
                  <a:extLst>
                    <a:ext uri="{9D8B030D-6E8A-4147-A177-3AD203B41FA5}">
                      <a16:colId xmlns:a16="http://schemas.microsoft.com/office/drawing/2014/main" val="1382770471"/>
                    </a:ext>
                  </a:extLst>
                </a:gridCol>
                <a:gridCol w="1851253">
                  <a:extLst>
                    <a:ext uri="{9D8B030D-6E8A-4147-A177-3AD203B41FA5}">
                      <a16:colId xmlns:a16="http://schemas.microsoft.com/office/drawing/2014/main" val="2110645275"/>
                    </a:ext>
                  </a:extLst>
                </a:gridCol>
                <a:gridCol w="1696024">
                  <a:extLst>
                    <a:ext uri="{9D8B030D-6E8A-4147-A177-3AD203B41FA5}">
                      <a16:colId xmlns:a16="http://schemas.microsoft.com/office/drawing/2014/main" val="1613436124"/>
                    </a:ext>
                  </a:extLst>
                </a:gridCol>
                <a:gridCol w="1701774">
                  <a:extLst>
                    <a:ext uri="{9D8B030D-6E8A-4147-A177-3AD203B41FA5}">
                      <a16:colId xmlns:a16="http://schemas.microsoft.com/office/drawing/2014/main" val="3863857389"/>
                    </a:ext>
                  </a:extLst>
                </a:gridCol>
              </a:tblGrid>
              <a:tr h="332696">
                <a:tc>
                  <a:txBody>
                    <a:bodyPr/>
                    <a:lstStyle/>
                    <a:p>
                      <a:endParaRPr lang="en-GB"/>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3711556017"/>
                  </a:ext>
                </a:extLst>
              </a:tr>
              <a:tr h="2362144">
                <a:tc>
                  <a:txBody>
                    <a:bodyPr/>
                    <a:lstStyle/>
                    <a:p>
                      <a:r>
                        <a:rPr lang="en-GB" dirty="0"/>
                        <a:t>Morning</a:t>
                      </a:r>
                    </a:p>
                  </a:txBody>
                  <a:tcPr/>
                </a:tc>
                <a:tc>
                  <a:txBody>
                    <a:bodyPr/>
                    <a:lstStyle/>
                    <a:p>
                      <a:pPr algn="ctr"/>
                      <a:r>
                        <a:rPr lang="en-GB" dirty="0"/>
                        <a:t>Induction</a:t>
                      </a:r>
                    </a:p>
                    <a:p>
                      <a:pPr algn="ctr"/>
                      <a:endParaRPr lang="en-GB" dirty="0"/>
                    </a:p>
                    <a:p>
                      <a:pPr algn="ctr"/>
                      <a:r>
                        <a:rPr lang="en-GB" dirty="0"/>
                        <a:t>Observation GP</a:t>
                      </a:r>
                    </a:p>
                    <a:p>
                      <a:pPr lvl="0" algn="ctr">
                        <a:buNone/>
                      </a:pPr>
                      <a:endParaRPr lang="en-GB" dirty="0"/>
                    </a:p>
                    <a:p>
                      <a:pPr lvl="0" algn="ctr">
                        <a:buNone/>
                      </a:pPr>
                      <a:r>
                        <a:rPr lang="en-GB" dirty="0"/>
                        <a:t>(Dr A)</a:t>
                      </a:r>
                    </a:p>
                  </a:txBody>
                  <a:tcPr/>
                </a:tc>
                <a:tc>
                  <a:txBody>
                    <a:bodyPr/>
                    <a:lstStyle/>
                    <a:p>
                      <a:pPr algn="ctr"/>
                      <a:endParaRPr lang="en-GB" dirty="0"/>
                    </a:p>
                    <a:p>
                      <a:pPr algn="ctr"/>
                      <a:endParaRPr lang="en-GB" dirty="0"/>
                    </a:p>
                    <a:p>
                      <a:pPr algn="ctr"/>
                      <a:r>
                        <a:rPr lang="en-GB" dirty="0"/>
                        <a:t>CCT</a:t>
                      </a:r>
                    </a:p>
                    <a:p>
                      <a:pPr algn="ctr"/>
                      <a:endParaRPr lang="en-GB" dirty="0"/>
                    </a:p>
                  </a:txBody>
                  <a:tcPr/>
                </a:tc>
                <a:tc>
                  <a:txBody>
                    <a:bodyPr/>
                    <a:lstStyle/>
                    <a:p>
                      <a:pPr algn="ctr"/>
                      <a:r>
                        <a:rPr lang="en-GB" dirty="0"/>
                        <a:t>Consulting</a:t>
                      </a:r>
                    </a:p>
                    <a:p>
                      <a:pPr algn="ctr"/>
                      <a:r>
                        <a:rPr lang="en-GB" dirty="0"/>
                        <a:t> </a:t>
                      </a:r>
                    </a:p>
                    <a:p>
                      <a:pPr algn="ctr"/>
                      <a:r>
                        <a:rPr lang="en-GB" dirty="0"/>
                        <a:t>(hot desk or independently)</a:t>
                      </a:r>
                    </a:p>
                    <a:p>
                      <a:pPr algn="ctr"/>
                      <a:r>
                        <a:rPr lang="en-GB" dirty="0"/>
                        <a:t>(Dr B)</a:t>
                      </a:r>
                    </a:p>
                    <a:p>
                      <a:pPr lvl="0" algn="ctr">
                        <a:buNone/>
                      </a:pPr>
                      <a:endParaRPr lang="en-GB" dirty="0"/>
                    </a:p>
                    <a:p>
                      <a:pPr algn="ctr"/>
                      <a:r>
                        <a:rPr lang="en-GB" dirty="0"/>
                        <a:t>Educational Supervisor Meeting</a:t>
                      </a:r>
                    </a:p>
                    <a:p>
                      <a:pPr lvl="0" algn="ctr">
                        <a:buNone/>
                      </a:pPr>
                      <a:r>
                        <a:rPr lang="en-GB" dirty="0"/>
                        <a:t>(Dr A)</a:t>
                      </a:r>
                    </a:p>
                  </a:txBody>
                  <a:tcPr/>
                </a:tc>
                <a:tc>
                  <a:txBody>
                    <a:bodyPr/>
                    <a:lstStyle/>
                    <a:p>
                      <a:pPr algn="ctr"/>
                      <a:r>
                        <a:rPr lang="en-GB" dirty="0"/>
                        <a:t>Consulting</a:t>
                      </a:r>
                    </a:p>
                    <a:p>
                      <a:pPr algn="ctr"/>
                      <a:endParaRPr lang="en-GB" dirty="0"/>
                    </a:p>
                    <a:p>
                      <a:pPr algn="ctr"/>
                      <a:r>
                        <a:rPr lang="en-GB" dirty="0"/>
                        <a:t>(hot desk or independently)</a:t>
                      </a:r>
                    </a:p>
                    <a:p>
                      <a:pPr lvl="0" algn="ctr">
                        <a:buNone/>
                      </a:pPr>
                      <a:endParaRPr lang="en-GB" dirty="0"/>
                    </a:p>
                    <a:p>
                      <a:pPr lvl="0" algn="ctr">
                        <a:buNone/>
                      </a:pPr>
                      <a:r>
                        <a:rPr lang="en-GB" dirty="0"/>
                        <a:t>(Dr A)</a:t>
                      </a:r>
                    </a:p>
                  </a:txBody>
                  <a:tcPr/>
                </a:tc>
                <a:tc>
                  <a:txBody>
                    <a:bodyPr/>
                    <a:lstStyle/>
                    <a:p>
                      <a:pPr algn="ctr"/>
                      <a:r>
                        <a:rPr lang="en-GB" dirty="0"/>
                        <a:t>Consulting</a:t>
                      </a:r>
                    </a:p>
                    <a:p>
                      <a:pPr algn="ctr"/>
                      <a:endParaRPr lang="en-GB" dirty="0"/>
                    </a:p>
                    <a:p>
                      <a:pPr algn="ctr"/>
                      <a:r>
                        <a:rPr lang="en-GB" dirty="0"/>
                        <a:t>(hot desk or independently)</a:t>
                      </a:r>
                    </a:p>
                    <a:p>
                      <a:pPr lvl="0" algn="ctr">
                        <a:buNone/>
                      </a:pPr>
                      <a:endParaRPr lang="en-GB" dirty="0"/>
                    </a:p>
                    <a:p>
                      <a:pPr lvl="0" algn="ctr">
                        <a:buNone/>
                      </a:pPr>
                      <a:r>
                        <a:rPr lang="en-GB" dirty="0"/>
                        <a:t>(Dr B)</a:t>
                      </a:r>
                    </a:p>
                  </a:txBody>
                  <a:tcPr/>
                </a:tc>
                <a:extLst>
                  <a:ext uri="{0D108BD9-81ED-4DB2-BD59-A6C34878D82A}">
                    <a16:rowId xmlns:a16="http://schemas.microsoft.com/office/drawing/2014/main" val="3354624094"/>
                  </a:ext>
                </a:extLst>
              </a:tr>
              <a:tr h="1347420">
                <a:tc>
                  <a:txBody>
                    <a:bodyPr/>
                    <a:lstStyle/>
                    <a:p>
                      <a:r>
                        <a:rPr lang="en-GB" dirty="0"/>
                        <a:t>Afternoon</a:t>
                      </a:r>
                    </a:p>
                  </a:txBody>
                  <a:tcPr/>
                </a:tc>
                <a:tc>
                  <a:txBody>
                    <a:bodyPr/>
                    <a:lstStyle/>
                    <a:p>
                      <a:pPr algn="ctr"/>
                      <a:r>
                        <a:rPr lang="en-GB" dirty="0"/>
                        <a:t>Observing Allied Health Professional</a:t>
                      </a:r>
                    </a:p>
                    <a:p>
                      <a:pPr lvl="0" algn="ctr">
                        <a:buNone/>
                      </a:pPr>
                      <a:r>
                        <a:rPr lang="en-GB" dirty="0"/>
                        <a:t>(Nurse A)</a:t>
                      </a:r>
                    </a:p>
                  </a:txBody>
                  <a:tcPr/>
                </a:tc>
                <a:tc>
                  <a:txBody>
                    <a:bodyPr/>
                    <a:lstStyle/>
                    <a:p>
                      <a:pPr algn="ctr"/>
                      <a:endParaRPr lang="en-GB" dirty="0"/>
                    </a:p>
                    <a:p>
                      <a:pPr algn="ctr"/>
                      <a:r>
                        <a:rPr lang="en-GB" dirty="0"/>
                        <a:t>CCT</a:t>
                      </a:r>
                    </a:p>
                    <a:p>
                      <a:pPr algn="ctr"/>
                      <a:endParaRPr lang="en-GB" dirty="0"/>
                    </a:p>
                    <a:p>
                      <a:pPr algn="ctr"/>
                      <a:endParaRPr lang="en-GB" dirty="0"/>
                    </a:p>
                  </a:txBody>
                  <a:tcPr/>
                </a:tc>
                <a:tc>
                  <a:txBody>
                    <a:bodyPr/>
                    <a:lstStyle/>
                    <a:p>
                      <a:pPr algn="ctr"/>
                      <a:endParaRPr lang="en-GB" dirty="0"/>
                    </a:p>
                    <a:p>
                      <a:pPr algn="ctr"/>
                      <a:r>
                        <a:rPr lang="en-GB" dirty="0"/>
                        <a:t>Study Leave</a:t>
                      </a:r>
                    </a:p>
                  </a:txBody>
                  <a:tcPr/>
                </a:tc>
                <a:tc>
                  <a:txBody>
                    <a:bodyPr/>
                    <a:lstStyle/>
                    <a:p>
                      <a:pPr algn="ctr"/>
                      <a:endParaRPr lang="en-GB" dirty="0"/>
                    </a:p>
                    <a:p>
                      <a:pPr algn="ctr"/>
                      <a:r>
                        <a:rPr lang="en-GB" dirty="0"/>
                        <a:t>Observing GP</a:t>
                      </a:r>
                    </a:p>
                    <a:p>
                      <a:pPr lvl="0" algn="ctr">
                        <a:buNone/>
                      </a:pPr>
                      <a:endParaRPr lang="en-GB" dirty="0"/>
                    </a:p>
                    <a:p>
                      <a:pPr lvl="0" algn="ctr">
                        <a:buNone/>
                      </a:pPr>
                      <a:r>
                        <a:rPr lang="en-GB" dirty="0"/>
                        <a:t>(Dr C)</a:t>
                      </a:r>
                    </a:p>
                  </a:txBody>
                  <a:tcPr/>
                </a:tc>
                <a:tc>
                  <a:txBody>
                    <a:bodyPr/>
                    <a:lstStyle/>
                    <a:p>
                      <a:pPr algn="ctr"/>
                      <a:endParaRPr lang="en-GB" dirty="0"/>
                    </a:p>
                    <a:p>
                      <a:pPr algn="ctr"/>
                      <a:r>
                        <a:rPr lang="en-GB" dirty="0"/>
                        <a:t>Observing GP</a:t>
                      </a:r>
                    </a:p>
                    <a:p>
                      <a:pPr lvl="0" algn="ctr">
                        <a:buNone/>
                      </a:pPr>
                      <a:endParaRPr lang="en-GB" dirty="0"/>
                    </a:p>
                    <a:p>
                      <a:pPr lvl="0" algn="ctr">
                        <a:buNone/>
                      </a:pPr>
                      <a:r>
                        <a:rPr lang="en-GB" dirty="0"/>
                        <a:t>(Dr C)</a:t>
                      </a:r>
                    </a:p>
                  </a:txBody>
                  <a:tcPr/>
                </a:tc>
                <a:extLst>
                  <a:ext uri="{0D108BD9-81ED-4DB2-BD59-A6C34878D82A}">
                    <a16:rowId xmlns:a16="http://schemas.microsoft.com/office/drawing/2014/main" val="1266038002"/>
                  </a:ext>
                </a:extLst>
              </a:tr>
            </a:tbl>
          </a:graphicData>
        </a:graphic>
      </p:graphicFrame>
    </p:spTree>
    <p:extLst>
      <p:ext uri="{BB962C8B-B14F-4D97-AF65-F5344CB8AC3E}">
        <p14:creationId xmlns:p14="http://schemas.microsoft.com/office/powerpoint/2010/main" val="229501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54878-42B9-46CA-BE68-75E47E5847AD}"/>
              </a:ext>
            </a:extLst>
          </p:cNvPr>
          <p:cNvSpPr>
            <a:spLocks noGrp="1"/>
          </p:cNvSpPr>
          <p:nvPr>
            <p:ph type="body" sz="quarter" idx="15"/>
          </p:nvPr>
        </p:nvSpPr>
        <p:spPr/>
        <p:txBody>
          <a:bodyPr/>
          <a:lstStyle/>
          <a:p>
            <a:r>
              <a:rPr lang="en-GB" dirty="0"/>
              <a:t>Students must ‘lead on consultation’ with 9-12 patients per week (on average) as a pair. </a:t>
            </a:r>
          </a:p>
          <a:p>
            <a:r>
              <a:rPr lang="en-GB" dirty="0"/>
              <a:t>This can be achieved by students having their own clinics, if room is available, or by ‘hot desking’ with the tutor if not. </a:t>
            </a:r>
          </a:p>
          <a:p>
            <a:r>
              <a:rPr lang="en-GB" dirty="0"/>
              <a:t>If hot desking it may be appropriate for you to ‘step out’ while the student takes the history to provide an opportunity for more independent consulting. </a:t>
            </a:r>
          </a:p>
          <a:p>
            <a:r>
              <a:rPr lang="en-GB" dirty="0"/>
              <a:t>Guidance on how to structure such clinics is included in the Handbook and on </a:t>
            </a:r>
            <a:r>
              <a:rPr lang="en-GB" dirty="0">
                <a:hlinkClick r:id="rId2"/>
              </a:rPr>
              <a:t>LEO</a:t>
            </a:r>
            <a:endParaRPr lang="en-GB" dirty="0"/>
          </a:p>
          <a:p>
            <a:endParaRPr lang="en-GB" dirty="0"/>
          </a:p>
        </p:txBody>
      </p:sp>
      <p:sp>
        <p:nvSpPr>
          <p:cNvPr id="3" name="Title 2">
            <a:extLst>
              <a:ext uri="{FF2B5EF4-FFF2-40B4-BE49-F238E27FC236}">
                <a16:creationId xmlns:a16="http://schemas.microsoft.com/office/drawing/2014/main" id="{E40532D4-DFB0-4F06-A501-9F171A323D74}"/>
              </a:ext>
            </a:extLst>
          </p:cNvPr>
          <p:cNvSpPr>
            <a:spLocks noGrp="1"/>
          </p:cNvSpPr>
          <p:nvPr>
            <p:ph type="title"/>
          </p:nvPr>
        </p:nvSpPr>
        <p:spPr/>
        <p:txBody>
          <a:bodyPr/>
          <a:lstStyle/>
          <a:p>
            <a:r>
              <a:rPr lang="en-GB" dirty="0"/>
              <a:t>Leading on Consultation</a:t>
            </a:r>
          </a:p>
        </p:txBody>
      </p:sp>
    </p:spTree>
    <p:extLst>
      <p:ext uri="{BB962C8B-B14F-4D97-AF65-F5344CB8AC3E}">
        <p14:creationId xmlns:p14="http://schemas.microsoft.com/office/powerpoint/2010/main" val="41206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D31F9-EEE4-44BD-A0E4-4E0A70CAA4BB}"/>
              </a:ext>
            </a:extLst>
          </p:cNvPr>
          <p:cNvSpPr>
            <a:spLocks noGrp="1"/>
          </p:cNvSpPr>
          <p:nvPr>
            <p:ph type="body" sz="quarter" idx="15"/>
          </p:nvPr>
        </p:nvSpPr>
        <p:spPr/>
        <p:txBody>
          <a:bodyPr/>
          <a:lstStyle/>
          <a:p>
            <a:r>
              <a:rPr lang="en-GB" dirty="0"/>
              <a:t>Important students are advised that patients can now view what they are writing in the electronic medical record. </a:t>
            </a:r>
          </a:p>
          <a:p>
            <a:r>
              <a:rPr lang="en-GB" dirty="0"/>
              <a:t>The UK Council for Communication in Undergraduate Medical Education (UKCCC) have produced a </a:t>
            </a:r>
            <a:r>
              <a:rPr lang="en-GB" dirty="0">
                <a:hlinkClick r:id="rId2"/>
              </a:rPr>
              <a:t>guide</a:t>
            </a:r>
            <a:r>
              <a:rPr lang="en-GB" dirty="0"/>
              <a:t> for students writing in patient GP records. </a:t>
            </a:r>
          </a:p>
          <a:p>
            <a:r>
              <a:rPr lang="en-GB" dirty="0"/>
              <a:t>Please share the </a:t>
            </a:r>
            <a:r>
              <a:rPr lang="en-GB" dirty="0">
                <a:hlinkClick r:id="rId2"/>
              </a:rPr>
              <a:t>‘Do and Don’t’ guide </a:t>
            </a:r>
            <a:r>
              <a:rPr lang="en-GB" dirty="0"/>
              <a:t>with students and ask them to read it during their first ES meeting or Induction (whichever is first)</a:t>
            </a:r>
          </a:p>
        </p:txBody>
      </p:sp>
      <p:sp>
        <p:nvSpPr>
          <p:cNvPr id="3" name="Title 2">
            <a:extLst>
              <a:ext uri="{FF2B5EF4-FFF2-40B4-BE49-F238E27FC236}">
                <a16:creationId xmlns:a16="http://schemas.microsoft.com/office/drawing/2014/main" id="{0590363A-F4F1-4141-8126-C8F2781D8263}"/>
              </a:ext>
            </a:extLst>
          </p:cNvPr>
          <p:cNvSpPr>
            <a:spLocks noGrp="1"/>
          </p:cNvSpPr>
          <p:nvPr>
            <p:ph type="title"/>
          </p:nvPr>
        </p:nvSpPr>
        <p:spPr/>
        <p:txBody>
          <a:bodyPr/>
          <a:lstStyle/>
          <a:p>
            <a:r>
              <a:rPr lang="en-GB" dirty="0"/>
              <a:t>Patient Access to Medical Records</a:t>
            </a:r>
          </a:p>
        </p:txBody>
      </p:sp>
    </p:spTree>
    <p:extLst>
      <p:ext uri="{BB962C8B-B14F-4D97-AF65-F5344CB8AC3E}">
        <p14:creationId xmlns:p14="http://schemas.microsoft.com/office/powerpoint/2010/main" val="362856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a:xfrm>
            <a:off x="336000" y="1848820"/>
            <a:ext cx="11609566" cy="4457311"/>
          </a:xfrm>
        </p:spPr>
        <p:txBody>
          <a:bodyPr lIns="91440" tIns="45720" rIns="91440" bIns="45720" anchor="t"/>
          <a:lstStyle/>
          <a:p>
            <a:pPr marL="0" indent="0">
              <a:buNone/>
            </a:pPr>
            <a:r>
              <a:rPr lang="en-GB" sz="2400" dirty="0">
                <a:latin typeface="Arial"/>
                <a:cs typeface="Arial"/>
              </a:rPr>
              <a:t>These should be encountered on their placement,</a:t>
            </a:r>
          </a:p>
          <a:p>
            <a:pPr marL="514350" indent="-514350">
              <a:buFont typeface="+mj-lt"/>
              <a:buAutoNum type="arabicParenR"/>
            </a:pPr>
            <a:r>
              <a:rPr lang="en-GB" sz="2400" dirty="0">
                <a:latin typeface="Arial"/>
                <a:cs typeface="Arial"/>
              </a:rPr>
              <a:t>Review of a palliative care patient followed by a debrief with a GP in the form of a CBD (HV, remote consultation, case review, GSF meeting</a:t>
            </a:r>
            <a:endParaRPr lang="en-GB" sz="2400" dirty="0"/>
          </a:p>
          <a:p>
            <a:pPr marL="514350" indent="-514350">
              <a:buFont typeface="+mj-lt"/>
              <a:buAutoNum type="arabicParenR"/>
            </a:pPr>
            <a:r>
              <a:rPr lang="en-GB" sz="2400" dirty="0">
                <a:latin typeface="Arial"/>
                <a:cs typeface="Arial"/>
              </a:rPr>
              <a:t>Review of a care home patient and debrief with a GP in the form of a CBD (HV, MDT, Virtual WR, case review)</a:t>
            </a:r>
          </a:p>
          <a:p>
            <a:pPr marL="514350" indent="-514350">
              <a:buFont typeface="+mj-lt"/>
              <a:buAutoNum type="arabicParenR"/>
            </a:pPr>
            <a:r>
              <a:rPr lang="en-GB" sz="2400" dirty="0">
                <a:latin typeface="Arial"/>
                <a:cs typeface="Arial"/>
              </a:rPr>
              <a:t>Review and discussion of investigation results</a:t>
            </a:r>
          </a:p>
          <a:p>
            <a:pPr marL="514350" indent="-514350">
              <a:buFont typeface="+mj-lt"/>
              <a:buAutoNum type="arabicParenR"/>
            </a:pPr>
            <a:r>
              <a:rPr lang="en-GB" sz="2400" dirty="0">
                <a:latin typeface="Arial"/>
                <a:cs typeface="Arial"/>
              </a:rPr>
              <a:t>Attendance at a practice* or locality meeting followed by a debrief with GP</a:t>
            </a:r>
            <a:endParaRPr lang="en-GB" sz="2400" dirty="0"/>
          </a:p>
          <a:p>
            <a:pPr marL="0" indent="0">
              <a:buNone/>
            </a:pPr>
            <a:r>
              <a:rPr lang="en-GB" dirty="0">
                <a:latin typeface="Arial"/>
                <a:cs typeface="Arial"/>
              </a:rPr>
              <a:t>*</a:t>
            </a:r>
            <a:r>
              <a:rPr lang="en-GB" sz="2000" dirty="0">
                <a:latin typeface="Arial"/>
                <a:cs typeface="Arial"/>
              </a:rPr>
              <a:t>Not GSF meeting if this has been used for the first mandatory experience</a:t>
            </a:r>
          </a:p>
          <a:p>
            <a:pPr marL="0" indent="0">
              <a:buNone/>
            </a:pPr>
            <a:r>
              <a:rPr lang="en-GB" sz="2000" dirty="0">
                <a:hlinkClick r:id="rId3"/>
              </a:rPr>
              <a:t>Student Canvas</a:t>
            </a:r>
            <a:endParaRPr lang="en-GB" sz="2000" dirty="0"/>
          </a:p>
        </p:txBody>
      </p:sp>
      <p:sp>
        <p:nvSpPr>
          <p:cNvPr id="3" name="Title"/>
          <p:cNvSpPr>
            <a:spLocks noGrp="1"/>
          </p:cNvSpPr>
          <p:nvPr>
            <p:ph type="title"/>
          </p:nvPr>
        </p:nvSpPr>
        <p:spPr>
          <a:xfrm>
            <a:off x="336000" y="1128820"/>
            <a:ext cx="11520000" cy="720000"/>
          </a:xfrm>
        </p:spPr>
        <p:txBody>
          <a:bodyPr/>
          <a:lstStyle/>
          <a:p>
            <a:r>
              <a:rPr lang="en-GB" dirty="0"/>
              <a:t>Mandatory Experiences.</a:t>
            </a:r>
          </a:p>
        </p:txBody>
      </p:sp>
    </p:spTree>
    <p:extLst>
      <p:ext uri="{BB962C8B-B14F-4D97-AF65-F5344CB8AC3E}">
        <p14:creationId xmlns:p14="http://schemas.microsoft.com/office/powerpoint/2010/main" val="258034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0B8D4-9612-4864-ABE8-131F51FBC88E}"/>
              </a:ext>
            </a:extLst>
          </p:cNvPr>
          <p:cNvSpPr>
            <a:spLocks noGrp="1"/>
          </p:cNvSpPr>
          <p:nvPr>
            <p:ph type="body" sz="quarter" idx="15"/>
          </p:nvPr>
        </p:nvSpPr>
        <p:spPr>
          <a:xfrm>
            <a:off x="336000" y="1159330"/>
            <a:ext cx="10084350" cy="5146220"/>
          </a:xfrm>
        </p:spPr>
        <p:txBody>
          <a:bodyPr/>
          <a:lstStyle/>
          <a:p>
            <a:pPr marL="457200" indent="-457200">
              <a:lnSpc>
                <a:spcPct val="120000"/>
              </a:lnSpc>
            </a:pPr>
            <a:r>
              <a:rPr lang="en-GB" sz="2200" dirty="0"/>
              <a:t>For each experience we ask you to debrief with the student afterwards.</a:t>
            </a:r>
          </a:p>
          <a:p>
            <a:pPr marL="457200" indent="-457200">
              <a:lnSpc>
                <a:spcPct val="120000"/>
              </a:lnSpc>
            </a:pPr>
            <a:r>
              <a:rPr lang="en-GB" sz="2200" dirty="0"/>
              <a:t>This can be done immediately after or during your weekly ES meeting. </a:t>
            </a:r>
          </a:p>
          <a:p>
            <a:pPr marL="457200" indent="-457200">
              <a:lnSpc>
                <a:spcPct val="120000"/>
              </a:lnSpc>
            </a:pPr>
            <a:r>
              <a:rPr lang="en-GB" sz="2200" dirty="0"/>
              <a:t>Check the student has completed a ‘student declaration form’ for this experience at end of placement meeting. </a:t>
            </a:r>
          </a:p>
          <a:p>
            <a:pPr marL="457200" indent="-457200">
              <a:lnSpc>
                <a:spcPct val="120000"/>
              </a:lnSpc>
            </a:pPr>
            <a:r>
              <a:rPr lang="en-GB" sz="2200" dirty="0"/>
              <a:t>We are now asking our students to reflect on the experience in their declaration form. To help with we ask the students to consider the following questions when reflecting on each ME:</a:t>
            </a:r>
          </a:p>
          <a:p>
            <a:pPr lvl="1">
              <a:lnSpc>
                <a:spcPct val="120000"/>
              </a:lnSpc>
            </a:pPr>
            <a:r>
              <a:rPr lang="en-GB" sz="2200" dirty="0"/>
              <a:t>What went well?</a:t>
            </a:r>
          </a:p>
          <a:p>
            <a:pPr lvl="1">
              <a:lnSpc>
                <a:spcPct val="120000"/>
              </a:lnSpc>
            </a:pPr>
            <a:r>
              <a:rPr lang="en-GB" sz="2200" dirty="0"/>
              <a:t>How could it have been done better?</a:t>
            </a:r>
          </a:p>
          <a:p>
            <a:pPr lvl="1">
              <a:lnSpc>
                <a:spcPct val="120000"/>
              </a:lnSpc>
            </a:pPr>
            <a:r>
              <a:rPr lang="en-GB" sz="2200" dirty="0"/>
              <a:t>How did it make you feel?</a:t>
            </a:r>
          </a:p>
          <a:p>
            <a:pPr lvl="1">
              <a:lnSpc>
                <a:spcPct val="120000"/>
              </a:lnSpc>
            </a:pPr>
            <a:r>
              <a:rPr lang="en-GB" sz="2200" dirty="0"/>
              <a:t>What have you learned and/or what if anything will you do differently? </a:t>
            </a:r>
          </a:p>
          <a:p>
            <a:endParaRPr lang="en-GB" dirty="0"/>
          </a:p>
        </p:txBody>
      </p:sp>
    </p:spTree>
    <p:extLst>
      <p:ext uri="{BB962C8B-B14F-4D97-AF65-F5344CB8AC3E}">
        <p14:creationId xmlns:p14="http://schemas.microsoft.com/office/powerpoint/2010/main" val="408162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a:xfrm>
            <a:off x="336000" y="1848236"/>
            <a:ext cx="10084350" cy="4314825"/>
          </a:xfrm>
        </p:spPr>
        <p:txBody>
          <a:bodyPr lIns="91440" tIns="45720" rIns="91440" bIns="45720" anchor="t"/>
          <a:lstStyle/>
          <a:p>
            <a:r>
              <a:rPr lang="en-GB" sz="2400" dirty="0">
                <a:latin typeface="Arial"/>
                <a:cs typeface="Arial"/>
              </a:rPr>
              <a:t>The GP Tutor is the Educational Supervisor for the student’s time in GP</a:t>
            </a:r>
          </a:p>
          <a:p>
            <a:r>
              <a:rPr lang="en-GB" sz="2400" dirty="0">
                <a:latin typeface="Arial"/>
                <a:cs typeface="Arial"/>
              </a:rPr>
              <a:t>One meeting a week </a:t>
            </a:r>
            <a:r>
              <a:rPr lang="en-GB" sz="2400" i="1" dirty="0">
                <a:latin typeface="Arial"/>
                <a:cs typeface="Arial"/>
              </a:rPr>
              <a:t>individually</a:t>
            </a:r>
            <a:r>
              <a:rPr lang="en-GB" sz="2400" dirty="0">
                <a:latin typeface="Arial"/>
                <a:cs typeface="Arial"/>
              </a:rPr>
              <a:t> with each student.</a:t>
            </a:r>
          </a:p>
          <a:p>
            <a:r>
              <a:rPr lang="en-GB" sz="2400" dirty="0">
                <a:latin typeface="Arial"/>
                <a:cs typeface="Arial"/>
              </a:rPr>
              <a:t>Access their portfolio via </a:t>
            </a:r>
            <a:r>
              <a:rPr lang="en-GB" sz="2400" dirty="0" err="1">
                <a:latin typeface="Arial"/>
                <a:cs typeface="Arial"/>
              </a:rPr>
              <a:t>Pebblepad</a:t>
            </a:r>
            <a:r>
              <a:rPr lang="en-GB" sz="2400" dirty="0">
                <a:latin typeface="Arial"/>
                <a:cs typeface="Arial"/>
              </a:rPr>
              <a:t> (see next slide for demonstration).</a:t>
            </a:r>
          </a:p>
          <a:p>
            <a:r>
              <a:rPr lang="en-GB" sz="2400" dirty="0">
                <a:latin typeface="Arial"/>
                <a:cs typeface="Arial"/>
              </a:rPr>
              <a:t>Review of their progress so far with their Case Presentation and Discussions (CPADs), Observed Examinations (OEs) and Directly Observed Procedural Skills (DOPS).</a:t>
            </a:r>
          </a:p>
          <a:p>
            <a:r>
              <a:rPr lang="en-GB" sz="2400" dirty="0">
                <a:latin typeface="Arial"/>
                <a:cs typeface="Arial"/>
              </a:rPr>
              <a:t>General review of any issues that may have arisen e.g. punctuality, professionalism, wellbeing. Refer to the University if concerns</a:t>
            </a:r>
          </a:p>
          <a:p>
            <a:r>
              <a:rPr lang="en-GB" sz="2400" dirty="0">
                <a:latin typeface="Arial"/>
                <a:cs typeface="Arial"/>
              </a:rPr>
              <a:t>Complete the weekly meeting template in </a:t>
            </a:r>
            <a:r>
              <a:rPr lang="en-GB" sz="2400" dirty="0" err="1">
                <a:latin typeface="Arial"/>
                <a:cs typeface="Arial"/>
              </a:rPr>
              <a:t>Pebblepad</a:t>
            </a:r>
            <a:endParaRPr lang="en-GB" sz="2400" dirty="0">
              <a:latin typeface="Arial"/>
              <a:cs typeface="Arial"/>
            </a:endParaRPr>
          </a:p>
          <a:p>
            <a:endParaRPr lang="en-GB" dirty="0"/>
          </a:p>
          <a:p>
            <a:endParaRPr lang="en-GB" dirty="0"/>
          </a:p>
        </p:txBody>
      </p:sp>
      <p:sp>
        <p:nvSpPr>
          <p:cNvPr id="3" name="Title"/>
          <p:cNvSpPr>
            <a:spLocks noGrp="1"/>
          </p:cNvSpPr>
          <p:nvPr>
            <p:ph type="title"/>
          </p:nvPr>
        </p:nvSpPr>
        <p:spPr/>
        <p:txBody>
          <a:bodyPr/>
          <a:lstStyle/>
          <a:p>
            <a:r>
              <a:rPr lang="en-GB" dirty="0"/>
              <a:t>Educational Supervision</a:t>
            </a:r>
          </a:p>
        </p:txBody>
      </p:sp>
    </p:spTree>
    <p:extLst>
      <p:ext uri="{BB962C8B-B14F-4D97-AF65-F5344CB8AC3E}">
        <p14:creationId xmlns:p14="http://schemas.microsoft.com/office/powerpoint/2010/main" val="26042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lIns="91440" tIns="45720" rIns="91440" bIns="45720" anchor="t"/>
          <a:lstStyle/>
          <a:p>
            <a:pPr marL="0" indent="0">
              <a:buNone/>
            </a:pPr>
            <a:r>
              <a:rPr lang="en-GB" dirty="0"/>
              <a:t>Please email </a:t>
            </a:r>
            <a:r>
              <a:rPr lang="en-GB" dirty="0">
                <a:effectLst/>
                <a:latin typeface="Arial" panose="020B0604020202020204" pitchFamily="34" charset="0"/>
              </a:rPr>
              <a:t>mbchbep@liverpool.ac.uk if you have not already got access to </a:t>
            </a:r>
            <a:r>
              <a:rPr lang="en-GB" dirty="0" err="1">
                <a:effectLst/>
                <a:latin typeface="Arial" panose="020B0604020202020204" pitchFamily="34" charset="0"/>
              </a:rPr>
              <a:t>Pebblepad</a:t>
            </a:r>
            <a:r>
              <a:rPr lang="en-GB" dirty="0">
                <a:effectLst/>
                <a:latin typeface="Arial" panose="020B0604020202020204" pitchFamily="34" charset="0"/>
              </a:rPr>
              <a:t>. This will give you access to the student’s portfolio. </a:t>
            </a:r>
          </a:p>
          <a:p>
            <a:pPr marL="0" indent="0">
              <a:buNone/>
            </a:pPr>
            <a:endParaRPr lang="en-GB" dirty="0"/>
          </a:p>
          <a:p>
            <a:pPr marL="0" indent="0">
              <a:buNone/>
            </a:pPr>
            <a:r>
              <a:rPr lang="en-GB" dirty="0">
                <a:latin typeface="Arial"/>
                <a:cs typeface="Arial"/>
                <a:hlinkClick r:id="rId3"/>
              </a:rPr>
              <a:t>Pebble Pad Demonstration</a:t>
            </a:r>
            <a:endParaRPr lang="en-GB" dirty="0">
              <a:latin typeface="Arial"/>
              <a:cs typeface="Arial"/>
            </a:endParaRPr>
          </a:p>
          <a:p>
            <a:endParaRPr lang="en-GB" dirty="0"/>
          </a:p>
          <a:p>
            <a:endParaRPr lang="en-GB" dirty="0"/>
          </a:p>
        </p:txBody>
      </p:sp>
      <p:sp>
        <p:nvSpPr>
          <p:cNvPr id="3" name="Title"/>
          <p:cNvSpPr>
            <a:spLocks noGrp="1"/>
          </p:cNvSpPr>
          <p:nvPr>
            <p:ph type="title"/>
          </p:nvPr>
        </p:nvSpPr>
        <p:spPr/>
        <p:txBody>
          <a:bodyPr/>
          <a:lstStyle/>
          <a:p>
            <a:r>
              <a:rPr lang="en-GB" dirty="0" err="1"/>
              <a:t>Pebblepad</a:t>
            </a:r>
            <a:r>
              <a:rPr lang="en-GB" dirty="0"/>
              <a:t>.</a:t>
            </a:r>
          </a:p>
        </p:txBody>
      </p:sp>
    </p:spTree>
    <p:extLst>
      <p:ext uri="{BB962C8B-B14F-4D97-AF65-F5344CB8AC3E}">
        <p14:creationId xmlns:p14="http://schemas.microsoft.com/office/powerpoint/2010/main" val="33285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p:txBody>
      </p:sp>
      <p:sp>
        <p:nvSpPr>
          <p:cNvPr id="3" name="Title"/>
          <p:cNvSpPr>
            <a:spLocks noGrp="1"/>
          </p:cNvSpPr>
          <p:nvPr>
            <p:ph type="title"/>
          </p:nvPr>
        </p:nvSpPr>
        <p:spPr/>
        <p:txBody>
          <a:bodyPr/>
          <a:lstStyle/>
          <a:p>
            <a:r>
              <a:rPr lang="en-GB" dirty="0" err="1"/>
              <a:t>Eportfolio</a:t>
            </a:r>
            <a:r>
              <a:rPr lang="en-GB" dirty="0"/>
              <a:t> Requirements Year 4 GP.</a:t>
            </a:r>
          </a:p>
        </p:txBody>
      </p:sp>
      <p:graphicFrame>
        <p:nvGraphicFramePr>
          <p:cNvPr id="4" name="Table 4">
            <a:extLst>
              <a:ext uri="{FF2B5EF4-FFF2-40B4-BE49-F238E27FC236}">
                <a16:creationId xmlns:a16="http://schemas.microsoft.com/office/drawing/2014/main" id="{90BF2714-3C19-B2A4-FC3D-CD82A3DDFB87}"/>
              </a:ext>
            </a:extLst>
          </p:cNvPr>
          <p:cNvGraphicFramePr>
            <a:graphicFrameLocks noGrp="1"/>
          </p:cNvGraphicFramePr>
          <p:nvPr>
            <p:extLst>
              <p:ext uri="{D42A27DB-BD31-4B8C-83A1-F6EECF244321}">
                <p14:modId xmlns:p14="http://schemas.microsoft.com/office/powerpoint/2010/main" val="1795488333"/>
              </p:ext>
            </p:extLst>
          </p:nvPr>
        </p:nvGraphicFramePr>
        <p:xfrm>
          <a:off x="1488070" y="2467443"/>
          <a:ext cx="8127999" cy="3032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78478866"/>
                    </a:ext>
                  </a:extLst>
                </a:gridCol>
                <a:gridCol w="2709333">
                  <a:extLst>
                    <a:ext uri="{9D8B030D-6E8A-4147-A177-3AD203B41FA5}">
                      <a16:colId xmlns:a16="http://schemas.microsoft.com/office/drawing/2014/main" val="1418216066"/>
                    </a:ext>
                  </a:extLst>
                </a:gridCol>
                <a:gridCol w="2709333">
                  <a:extLst>
                    <a:ext uri="{9D8B030D-6E8A-4147-A177-3AD203B41FA5}">
                      <a16:colId xmlns:a16="http://schemas.microsoft.com/office/drawing/2014/main" val="2292738786"/>
                    </a:ext>
                  </a:extLst>
                </a:gridCol>
              </a:tblGrid>
              <a:tr h="370840">
                <a:tc>
                  <a:txBody>
                    <a:bodyPr/>
                    <a:lstStyle/>
                    <a:p>
                      <a:r>
                        <a:rPr lang="en-GB" dirty="0"/>
                        <a:t>Activity</a:t>
                      </a:r>
                    </a:p>
                  </a:txBody>
                  <a:tcPr/>
                </a:tc>
                <a:tc>
                  <a:txBody>
                    <a:bodyPr/>
                    <a:lstStyle/>
                    <a:p>
                      <a:pPr algn="ctr"/>
                      <a:r>
                        <a:rPr lang="en-GB" dirty="0"/>
                        <a:t>Recommended</a:t>
                      </a:r>
                    </a:p>
                  </a:txBody>
                  <a:tcPr/>
                </a:tc>
                <a:tc>
                  <a:txBody>
                    <a:bodyPr/>
                    <a:lstStyle/>
                    <a:p>
                      <a:pPr algn="ctr"/>
                      <a:r>
                        <a:rPr lang="en-GB" dirty="0"/>
                        <a:t>Minimum</a:t>
                      </a:r>
                    </a:p>
                  </a:txBody>
                  <a:tcPr/>
                </a:tc>
                <a:extLst>
                  <a:ext uri="{0D108BD9-81ED-4DB2-BD59-A6C34878D82A}">
                    <a16:rowId xmlns:a16="http://schemas.microsoft.com/office/drawing/2014/main" val="2628414783"/>
                  </a:ext>
                </a:extLst>
              </a:tr>
              <a:tr h="370840">
                <a:tc>
                  <a:txBody>
                    <a:bodyPr/>
                    <a:lstStyle/>
                    <a:p>
                      <a:r>
                        <a:rPr lang="en-GB" dirty="0"/>
                        <a:t>Case Presentation and Discussion (CPAD)</a:t>
                      </a:r>
                    </a:p>
                  </a:txBody>
                  <a:tcPr/>
                </a:tc>
                <a:tc>
                  <a:txBody>
                    <a:bodyPr/>
                    <a:lstStyle/>
                    <a:p>
                      <a:pPr algn="ctr"/>
                      <a:r>
                        <a:rPr lang="en-GB" dirty="0"/>
                        <a:t>10</a:t>
                      </a:r>
                    </a:p>
                  </a:txBody>
                  <a:tcPr/>
                </a:tc>
                <a:tc>
                  <a:txBody>
                    <a:bodyPr/>
                    <a:lstStyle/>
                    <a:p>
                      <a:pPr algn="ctr"/>
                      <a:r>
                        <a:rPr lang="en-GB" dirty="0"/>
                        <a:t>5</a:t>
                      </a:r>
                    </a:p>
                  </a:txBody>
                  <a:tcPr/>
                </a:tc>
                <a:extLst>
                  <a:ext uri="{0D108BD9-81ED-4DB2-BD59-A6C34878D82A}">
                    <a16:rowId xmlns:a16="http://schemas.microsoft.com/office/drawing/2014/main" val="213963811"/>
                  </a:ext>
                </a:extLst>
              </a:tr>
              <a:tr h="370840">
                <a:tc>
                  <a:txBody>
                    <a:bodyPr/>
                    <a:lstStyle/>
                    <a:p>
                      <a:r>
                        <a:rPr lang="en-GB" dirty="0"/>
                        <a:t>Observed Examination</a:t>
                      </a:r>
                    </a:p>
                    <a:p>
                      <a:r>
                        <a:rPr lang="en-GB" dirty="0"/>
                        <a:t>(OE)</a:t>
                      </a:r>
                    </a:p>
                  </a:txBody>
                  <a:tcPr/>
                </a:tc>
                <a:tc>
                  <a:txBody>
                    <a:bodyPr/>
                    <a:lstStyle/>
                    <a:p>
                      <a:pPr algn="ctr"/>
                      <a:r>
                        <a:rPr lang="en-GB" dirty="0"/>
                        <a:t>3</a:t>
                      </a:r>
                    </a:p>
                  </a:txBody>
                  <a:tcPr/>
                </a:tc>
                <a:tc>
                  <a:txBody>
                    <a:bodyPr/>
                    <a:lstStyle/>
                    <a:p>
                      <a:pPr algn="ctr"/>
                      <a:r>
                        <a:rPr lang="en-GB" dirty="0"/>
                        <a:t>2</a:t>
                      </a:r>
                    </a:p>
                  </a:txBody>
                  <a:tcPr/>
                </a:tc>
                <a:extLst>
                  <a:ext uri="{0D108BD9-81ED-4DB2-BD59-A6C34878D82A}">
                    <a16:rowId xmlns:a16="http://schemas.microsoft.com/office/drawing/2014/main" val="2648747229"/>
                  </a:ext>
                </a:extLst>
              </a:tr>
              <a:tr h="370840">
                <a:tc>
                  <a:txBody>
                    <a:bodyPr/>
                    <a:lstStyle/>
                    <a:p>
                      <a:r>
                        <a:rPr lang="en-GB" dirty="0"/>
                        <a:t>Directly Observed Procedural Skill (DOPS)</a:t>
                      </a:r>
                    </a:p>
                  </a:txBody>
                  <a:tcPr/>
                </a:tc>
                <a:tc>
                  <a:txBody>
                    <a:bodyPr/>
                    <a:lstStyle/>
                    <a:p>
                      <a:pPr algn="ctr"/>
                      <a:r>
                        <a:rPr lang="en-GB" dirty="0"/>
                        <a:t>Progression only</a:t>
                      </a:r>
                    </a:p>
                  </a:txBody>
                  <a:tcPr/>
                </a:tc>
                <a:tc>
                  <a:txBody>
                    <a:bodyPr/>
                    <a:lstStyle/>
                    <a:p>
                      <a:pPr algn="ctr"/>
                      <a:r>
                        <a:rPr lang="en-GB" dirty="0"/>
                        <a:t>Progression only </a:t>
                      </a:r>
                    </a:p>
                  </a:txBody>
                  <a:tcPr/>
                </a:tc>
                <a:extLst>
                  <a:ext uri="{0D108BD9-81ED-4DB2-BD59-A6C34878D82A}">
                    <a16:rowId xmlns:a16="http://schemas.microsoft.com/office/drawing/2014/main" val="2359839396"/>
                  </a:ext>
                </a:extLst>
              </a:tr>
              <a:tr h="370840">
                <a:tc>
                  <a:txBody>
                    <a:bodyPr/>
                    <a:lstStyle/>
                    <a:p>
                      <a:r>
                        <a:rPr lang="en-GB" dirty="0"/>
                        <a:t>Mandatory Experience</a:t>
                      </a:r>
                    </a:p>
                  </a:txBody>
                  <a:tcPr/>
                </a:tc>
                <a:tc>
                  <a:txBody>
                    <a:bodyPr/>
                    <a:lstStyle/>
                    <a:p>
                      <a:pPr algn="ctr"/>
                      <a:r>
                        <a:rPr lang="en-GB" dirty="0"/>
                        <a:t>4</a:t>
                      </a:r>
                    </a:p>
                  </a:txBody>
                  <a:tcPr/>
                </a:tc>
                <a:tc>
                  <a:txBody>
                    <a:bodyPr/>
                    <a:lstStyle/>
                    <a:p>
                      <a:pPr algn="ctr"/>
                      <a:r>
                        <a:rPr lang="en-GB" dirty="0"/>
                        <a:t>4</a:t>
                      </a:r>
                    </a:p>
                  </a:txBody>
                  <a:tcPr/>
                </a:tc>
                <a:extLst>
                  <a:ext uri="{0D108BD9-81ED-4DB2-BD59-A6C34878D82A}">
                    <a16:rowId xmlns:a16="http://schemas.microsoft.com/office/drawing/2014/main" val="641507605"/>
                  </a:ext>
                </a:extLst>
              </a:tr>
              <a:tr h="370840">
                <a:tc>
                  <a:txBody>
                    <a:bodyPr/>
                    <a:lstStyle/>
                    <a:p>
                      <a:r>
                        <a:rPr lang="en-GB" dirty="0"/>
                        <a:t>ES Meeting </a:t>
                      </a:r>
                    </a:p>
                  </a:txBody>
                  <a:tcPr/>
                </a:tc>
                <a:tc>
                  <a:txBody>
                    <a:bodyPr/>
                    <a:lstStyle/>
                    <a:p>
                      <a:pPr algn="ctr"/>
                      <a:r>
                        <a:rPr lang="en-GB" dirty="0"/>
                        <a:t>Completed</a:t>
                      </a:r>
                    </a:p>
                  </a:txBody>
                  <a:tcPr/>
                </a:tc>
                <a:tc>
                  <a:txBody>
                    <a:bodyPr/>
                    <a:lstStyle/>
                    <a:p>
                      <a:pPr algn="ctr"/>
                      <a:r>
                        <a:rPr lang="en-GB" dirty="0"/>
                        <a:t>Completed</a:t>
                      </a:r>
                    </a:p>
                  </a:txBody>
                  <a:tcPr/>
                </a:tc>
                <a:extLst>
                  <a:ext uri="{0D108BD9-81ED-4DB2-BD59-A6C34878D82A}">
                    <a16:rowId xmlns:a16="http://schemas.microsoft.com/office/drawing/2014/main" val="1764115648"/>
                  </a:ext>
                </a:extLst>
              </a:tr>
            </a:tbl>
          </a:graphicData>
        </a:graphic>
      </p:graphicFrame>
    </p:spTree>
    <p:extLst>
      <p:ext uri="{BB962C8B-B14F-4D97-AF65-F5344CB8AC3E}">
        <p14:creationId xmlns:p14="http://schemas.microsoft.com/office/powerpoint/2010/main" val="136841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9CAD7-4E04-EA1F-8216-8D2146E1E22A}"/>
              </a:ext>
            </a:extLst>
          </p:cNvPr>
          <p:cNvSpPr>
            <a:spLocks noGrp="1"/>
          </p:cNvSpPr>
          <p:nvPr>
            <p:ph type="body" sz="quarter" idx="15"/>
          </p:nvPr>
        </p:nvSpPr>
        <p:spPr/>
        <p:txBody>
          <a:bodyPr lIns="91440" tIns="45720" rIns="91440" bIns="45720" anchor="t"/>
          <a:lstStyle/>
          <a:p>
            <a:r>
              <a:rPr lang="en-GB" dirty="0">
                <a:latin typeface="Arial"/>
                <a:cs typeface="Arial"/>
              </a:rPr>
              <a:t>GMC &amp; University policies recently updated</a:t>
            </a:r>
          </a:p>
          <a:p>
            <a:r>
              <a:rPr lang="en-GB" dirty="0">
                <a:latin typeface="Arial"/>
                <a:cs typeface="Arial"/>
              </a:rPr>
              <a:t>‘Participation in Learning’ must be evidenced for progression to the next year (alongside examinations and engagement with study)</a:t>
            </a:r>
          </a:p>
          <a:p>
            <a:r>
              <a:rPr lang="en-GB" dirty="0">
                <a:latin typeface="Arial"/>
                <a:cs typeface="Arial"/>
              </a:rPr>
              <a:t>Essential that school is informed if a student is absent or if they miss part of the day, even if it has been pre-arranged or for illness.</a:t>
            </a:r>
          </a:p>
          <a:p>
            <a:r>
              <a:rPr lang="en-GB" dirty="0">
                <a:latin typeface="Arial"/>
                <a:cs typeface="Arial"/>
              </a:rPr>
              <a:t>Please email </a:t>
            </a:r>
            <a:r>
              <a:rPr lang="en-GB" dirty="0">
                <a:latin typeface="Arial"/>
                <a:cs typeface="Arial"/>
                <a:hlinkClick r:id="rId2"/>
              </a:rPr>
              <a:t>yr4gp@liverpool.ac.uk</a:t>
            </a:r>
            <a:r>
              <a:rPr lang="en-GB" dirty="0">
                <a:latin typeface="Arial"/>
                <a:cs typeface="Arial"/>
              </a:rPr>
              <a:t> to inform us of any student absences. </a:t>
            </a:r>
            <a:endParaRPr lang="en-GB" dirty="0"/>
          </a:p>
          <a:p>
            <a:endParaRPr lang="en-GB" dirty="0"/>
          </a:p>
        </p:txBody>
      </p:sp>
      <p:sp>
        <p:nvSpPr>
          <p:cNvPr id="3" name="Title 2">
            <a:extLst>
              <a:ext uri="{FF2B5EF4-FFF2-40B4-BE49-F238E27FC236}">
                <a16:creationId xmlns:a16="http://schemas.microsoft.com/office/drawing/2014/main" id="{68B873F2-C232-511C-BF1F-9EEF1B16BC44}"/>
              </a:ext>
            </a:extLst>
          </p:cNvPr>
          <p:cNvSpPr>
            <a:spLocks noGrp="1"/>
          </p:cNvSpPr>
          <p:nvPr>
            <p:ph type="title"/>
          </p:nvPr>
        </p:nvSpPr>
        <p:spPr/>
        <p:txBody>
          <a:bodyPr/>
          <a:lstStyle/>
          <a:p>
            <a:r>
              <a:rPr lang="en-GB" dirty="0"/>
              <a:t>Absence Reporting</a:t>
            </a:r>
          </a:p>
        </p:txBody>
      </p:sp>
    </p:spTree>
    <p:extLst>
      <p:ext uri="{BB962C8B-B14F-4D97-AF65-F5344CB8AC3E}">
        <p14:creationId xmlns:p14="http://schemas.microsoft.com/office/powerpoint/2010/main" val="92025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D8C1C-6C8D-DBAD-7861-84B8655E8841}"/>
              </a:ext>
            </a:extLst>
          </p:cNvPr>
          <p:cNvSpPr>
            <a:spLocks noGrp="1"/>
          </p:cNvSpPr>
          <p:nvPr>
            <p:ph type="body" sz="quarter" idx="15"/>
          </p:nvPr>
        </p:nvSpPr>
        <p:spPr>
          <a:xfrm>
            <a:off x="336000" y="1848236"/>
            <a:ext cx="10084350" cy="4314825"/>
          </a:xfrm>
        </p:spPr>
        <p:txBody>
          <a:bodyPr lIns="91440" tIns="45720" rIns="91440" bIns="45720" anchor="t"/>
          <a:lstStyle/>
          <a:p>
            <a:endParaRPr lang="en-US" sz="2600" dirty="0">
              <a:latin typeface="Arial"/>
              <a:cs typeface="Arial"/>
            </a:endParaRPr>
          </a:p>
          <a:p>
            <a:r>
              <a:rPr lang="en-US" sz="2600" dirty="0">
                <a:latin typeface="Arial"/>
                <a:cs typeface="Arial"/>
              </a:rPr>
              <a:t>Feedback is very important to the students during their time in GP and helps with reflective learning</a:t>
            </a:r>
            <a:endParaRPr lang="en-US" sz="2600" dirty="0"/>
          </a:p>
          <a:p>
            <a:r>
              <a:rPr lang="en-US" sz="2600" dirty="0">
                <a:latin typeface="Arial"/>
                <a:cs typeface="Arial"/>
              </a:rPr>
              <a:t>Please give feedback throughout the placement, when appropriate, and at the Educational Supervisor meetings</a:t>
            </a:r>
          </a:p>
          <a:p>
            <a:r>
              <a:rPr lang="en-US" sz="2600" dirty="0">
                <a:latin typeface="Arial"/>
                <a:cs typeface="Arial"/>
              </a:rPr>
              <a:t>It can be helpful to highlight to the students when you are giving them feedback, so they </a:t>
            </a:r>
            <a:r>
              <a:rPr lang="en-US" sz="2600" dirty="0" err="1">
                <a:latin typeface="Arial"/>
                <a:cs typeface="Arial"/>
              </a:rPr>
              <a:t>recognise</a:t>
            </a:r>
            <a:r>
              <a:rPr lang="en-US" sz="2600" dirty="0">
                <a:latin typeface="Arial"/>
                <a:cs typeface="Arial"/>
              </a:rPr>
              <a:t> this is what is happening  </a:t>
            </a:r>
          </a:p>
          <a:p>
            <a:r>
              <a:rPr lang="en-US" sz="2600" dirty="0">
                <a:latin typeface="Arial"/>
                <a:cs typeface="Arial"/>
              </a:rPr>
              <a:t>Tutor workshop at the University will cover feedback in more detail</a:t>
            </a:r>
            <a:endParaRPr lang="en-US" sz="2600" dirty="0"/>
          </a:p>
        </p:txBody>
      </p:sp>
      <p:sp>
        <p:nvSpPr>
          <p:cNvPr id="3" name="Title 2">
            <a:extLst>
              <a:ext uri="{FF2B5EF4-FFF2-40B4-BE49-F238E27FC236}">
                <a16:creationId xmlns:a16="http://schemas.microsoft.com/office/drawing/2014/main" id="{72811BF0-8930-8EC3-4097-6392A53EDDC7}"/>
              </a:ext>
            </a:extLst>
          </p:cNvPr>
          <p:cNvSpPr>
            <a:spLocks noGrp="1"/>
          </p:cNvSpPr>
          <p:nvPr>
            <p:ph type="title"/>
          </p:nvPr>
        </p:nvSpPr>
        <p:spPr/>
        <p:txBody>
          <a:bodyPr lIns="91440" tIns="45720" rIns="91440" bIns="45720" anchor="t"/>
          <a:lstStyle/>
          <a:p>
            <a:r>
              <a:rPr lang="en-US" dirty="0">
                <a:latin typeface="Arial"/>
                <a:cs typeface="Arial"/>
              </a:rPr>
              <a:t>Feedback</a:t>
            </a:r>
            <a:endParaRPr lang="en-US" dirty="0"/>
          </a:p>
        </p:txBody>
      </p:sp>
    </p:spTree>
    <p:extLst>
      <p:ext uri="{BB962C8B-B14F-4D97-AF65-F5344CB8AC3E}">
        <p14:creationId xmlns:p14="http://schemas.microsoft.com/office/powerpoint/2010/main" val="88996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endParaRPr lang="en-GB" dirty="0"/>
          </a:p>
          <a:p>
            <a:endParaRPr lang="en-GB" dirty="0"/>
          </a:p>
          <a:p>
            <a:endParaRPr lang="en-GB" dirty="0"/>
          </a:p>
        </p:txBody>
      </p:sp>
      <p:sp>
        <p:nvSpPr>
          <p:cNvPr id="3" name="Title"/>
          <p:cNvSpPr>
            <a:spLocks noGrp="1"/>
          </p:cNvSpPr>
          <p:nvPr>
            <p:ph type="title"/>
          </p:nvPr>
        </p:nvSpPr>
        <p:spPr/>
        <p:txBody>
          <a:bodyPr/>
          <a:lstStyle/>
          <a:p>
            <a:r>
              <a:rPr lang="en-GB" dirty="0"/>
              <a:t>My experience of Year 4 Student Doctors in practice…...</a:t>
            </a:r>
          </a:p>
        </p:txBody>
      </p:sp>
    </p:spTree>
    <p:extLst>
      <p:ext uri="{BB962C8B-B14F-4D97-AF65-F5344CB8AC3E}">
        <p14:creationId xmlns:p14="http://schemas.microsoft.com/office/powerpoint/2010/main" val="15115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pPr marL="0" indent="0">
              <a:buNone/>
            </a:pPr>
            <a:endParaRPr lang="en-GB" dirty="0"/>
          </a:p>
          <a:p>
            <a:endParaRPr lang="en-GB" dirty="0"/>
          </a:p>
        </p:txBody>
      </p:sp>
      <p:sp>
        <p:nvSpPr>
          <p:cNvPr id="3" name="Title"/>
          <p:cNvSpPr>
            <a:spLocks noGrp="1"/>
          </p:cNvSpPr>
          <p:nvPr>
            <p:ph type="title"/>
          </p:nvPr>
        </p:nvSpPr>
        <p:spPr>
          <a:xfrm>
            <a:off x="417023" y="3069000"/>
            <a:ext cx="11520000" cy="720000"/>
          </a:xfrm>
        </p:spPr>
        <p:txBody>
          <a:bodyPr/>
          <a:lstStyle/>
          <a:p>
            <a:r>
              <a:rPr lang="en-GB" dirty="0"/>
              <a:t>Questions?.....</a:t>
            </a:r>
          </a:p>
        </p:txBody>
      </p:sp>
    </p:spTree>
    <p:extLst>
      <p:ext uri="{BB962C8B-B14F-4D97-AF65-F5344CB8AC3E}">
        <p14:creationId xmlns:p14="http://schemas.microsoft.com/office/powerpoint/2010/main" val="86786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6000" y="4425226"/>
            <a:ext cx="8640000" cy="1746250"/>
          </a:xfrm>
        </p:spPr>
        <p:txBody>
          <a:bodyPr/>
          <a:lstStyle/>
          <a:p>
            <a:r>
              <a:rPr lang="en-GB" dirty="0"/>
              <a:t>Email contacts for any queries can be found in the GP Handbook on LEO</a:t>
            </a:r>
          </a:p>
        </p:txBody>
      </p:sp>
      <p:sp>
        <p:nvSpPr>
          <p:cNvPr id="3" name="Title 2"/>
          <p:cNvSpPr>
            <a:spLocks noGrp="1"/>
          </p:cNvSpPr>
          <p:nvPr>
            <p:ph type="title"/>
          </p:nvPr>
        </p:nvSpPr>
        <p:spPr>
          <a:xfrm>
            <a:off x="1451909" y="2906897"/>
            <a:ext cx="8640000" cy="720000"/>
          </a:xfrm>
        </p:spPr>
        <p:txBody>
          <a:bodyPr/>
          <a:lstStyle/>
          <a:p>
            <a:r>
              <a:rPr lang="en-GB" dirty="0"/>
              <a:t>Thank you.</a:t>
            </a:r>
          </a:p>
        </p:txBody>
      </p:sp>
    </p:spTree>
    <p:extLst>
      <p:ext uri="{BB962C8B-B14F-4D97-AF65-F5344CB8AC3E}">
        <p14:creationId xmlns:p14="http://schemas.microsoft.com/office/powerpoint/2010/main" val="155862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44FC50-FA69-479F-AC27-E8A69008F1B4}"/>
              </a:ext>
            </a:extLst>
          </p:cNvPr>
          <p:cNvPicPr>
            <a:picLocks noGrp="1" noChangeAspect="1"/>
          </p:cNvPicPr>
          <p:nvPr>
            <p:ph idx="1"/>
          </p:nvPr>
        </p:nvPicPr>
        <p:blipFill>
          <a:blip r:embed="rId2"/>
          <a:stretch>
            <a:fillRect/>
          </a:stretch>
        </p:blipFill>
        <p:spPr>
          <a:xfrm>
            <a:off x="1850274" y="2207854"/>
            <a:ext cx="7065876" cy="3877392"/>
          </a:xfrm>
          <a:prstGeom prst="rect">
            <a:avLst/>
          </a:prstGeom>
        </p:spPr>
      </p:pic>
      <p:sp>
        <p:nvSpPr>
          <p:cNvPr id="3" name="Title 2">
            <a:extLst>
              <a:ext uri="{FF2B5EF4-FFF2-40B4-BE49-F238E27FC236}">
                <a16:creationId xmlns:a16="http://schemas.microsoft.com/office/drawing/2014/main" id="{922C0001-D74F-4DB4-883E-F639A4C501BB}"/>
              </a:ext>
            </a:extLst>
          </p:cNvPr>
          <p:cNvSpPr>
            <a:spLocks noGrp="1"/>
          </p:cNvSpPr>
          <p:nvPr>
            <p:ph type="title"/>
          </p:nvPr>
        </p:nvSpPr>
        <p:spPr/>
        <p:txBody>
          <a:bodyPr/>
          <a:lstStyle/>
          <a:p>
            <a:r>
              <a:rPr lang="en-GB" dirty="0"/>
              <a:t>Aims of the Year 4 Course </a:t>
            </a:r>
          </a:p>
        </p:txBody>
      </p:sp>
      <p:sp>
        <p:nvSpPr>
          <p:cNvPr id="6" name="Rectangle 5">
            <a:extLst>
              <a:ext uri="{FF2B5EF4-FFF2-40B4-BE49-F238E27FC236}">
                <a16:creationId xmlns:a16="http://schemas.microsoft.com/office/drawing/2014/main" id="{870F65E9-2253-4676-833D-1E1EB07F2E97}"/>
              </a:ext>
            </a:extLst>
          </p:cNvPr>
          <p:cNvSpPr/>
          <p:nvPr/>
        </p:nvSpPr>
        <p:spPr>
          <a:xfrm>
            <a:off x="336000" y="1884688"/>
            <a:ext cx="11045014" cy="369332"/>
          </a:xfrm>
          <a:prstGeom prst="rect">
            <a:avLst/>
          </a:prstGeom>
        </p:spPr>
        <p:txBody>
          <a:bodyPr wrap="square">
            <a:spAutoFit/>
          </a:bodyPr>
          <a:lstStyle/>
          <a:p>
            <a:r>
              <a:rPr lang="en-GB" b="1" dirty="0"/>
              <a:t>Building on skills developed in Year 3</a:t>
            </a:r>
          </a:p>
        </p:txBody>
      </p:sp>
    </p:spTree>
    <p:extLst>
      <p:ext uri="{BB962C8B-B14F-4D97-AF65-F5344CB8AC3E}">
        <p14:creationId xmlns:p14="http://schemas.microsoft.com/office/powerpoint/2010/main" val="199007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1AC1C-CEA6-4C7A-A9E5-F3D527A2637A}"/>
              </a:ext>
            </a:extLst>
          </p:cNvPr>
          <p:cNvSpPr>
            <a:spLocks noGrp="1"/>
          </p:cNvSpPr>
          <p:nvPr>
            <p:ph type="body" sz="quarter" idx="15"/>
          </p:nvPr>
        </p:nvSpPr>
        <p:spPr/>
        <p:txBody>
          <a:bodyPr/>
          <a:lstStyle/>
          <a:p>
            <a:r>
              <a:rPr lang="en-GB" dirty="0"/>
              <a:t>Patient contact and supervised clinical experience </a:t>
            </a:r>
          </a:p>
          <a:p>
            <a:r>
              <a:rPr lang="en-GB" dirty="0"/>
              <a:t>Further development of assessment skills including consultation and examination skills. </a:t>
            </a:r>
          </a:p>
          <a:p>
            <a:r>
              <a:rPr lang="en-GB" dirty="0"/>
              <a:t>Integrating differential diagnosis into assessment process </a:t>
            </a:r>
          </a:p>
          <a:p>
            <a:r>
              <a:rPr lang="en-GB" dirty="0"/>
              <a:t>Production of management skills </a:t>
            </a:r>
          </a:p>
          <a:p>
            <a:r>
              <a:rPr lang="en-GB" dirty="0"/>
              <a:t>Experience wide range of both acute and chronic illness presentations</a:t>
            </a:r>
          </a:p>
          <a:p>
            <a:r>
              <a:rPr lang="en-GB" dirty="0"/>
              <a:t>Knowledge of the variety of </a:t>
            </a:r>
            <a:r>
              <a:rPr lang="en-GB"/>
              <a:t>General Practice  </a:t>
            </a:r>
            <a:endParaRPr lang="en-GB" dirty="0"/>
          </a:p>
        </p:txBody>
      </p:sp>
      <p:sp>
        <p:nvSpPr>
          <p:cNvPr id="3" name="Title 2">
            <a:extLst>
              <a:ext uri="{FF2B5EF4-FFF2-40B4-BE49-F238E27FC236}">
                <a16:creationId xmlns:a16="http://schemas.microsoft.com/office/drawing/2014/main" id="{BE58D428-8CFC-42A6-9C97-4AE88933EE7E}"/>
              </a:ext>
            </a:extLst>
          </p:cNvPr>
          <p:cNvSpPr>
            <a:spLocks noGrp="1"/>
          </p:cNvSpPr>
          <p:nvPr>
            <p:ph type="title"/>
          </p:nvPr>
        </p:nvSpPr>
        <p:spPr/>
        <p:txBody>
          <a:bodyPr/>
          <a:lstStyle/>
          <a:p>
            <a:r>
              <a:rPr lang="en-GB" dirty="0"/>
              <a:t>Focus of the Year 4 GP</a:t>
            </a:r>
          </a:p>
        </p:txBody>
      </p:sp>
    </p:spTree>
    <p:extLst>
      <p:ext uri="{BB962C8B-B14F-4D97-AF65-F5344CB8AC3E}">
        <p14:creationId xmlns:p14="http://schemas.microsoft.com/office/powerpoint/2010/main" val="348450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a:xfrm>
            <a:off x="336000" y="1910771"/>
            <a:ext cx="10084350" cy="4314825"/>
          </a:xfrm>
        </p:spPr>
        <p:txBody>
          <a:bodyPr/>
          <a:lstStyle/>
          <a:p>
            <a:r>
              <a:rPr lang="en-GB" dirty="0"/>
              <a:t>4 week GP placement.</a:t>
            </a:r>
          </a:p>
          <a:p>
            <a:r>
              <a:rPr lang="en-GB" dirty="0"/>
              <a:t>7 sessions per week in practice. Half a day for self-study and one day at the University for Community Clinical Teaching (Tuesday, North Wales Thursday)</a:t>
            </a:r>
          </a:p>
          <a:p>
            <a:r>
              <a:rPr lang="en-GB" dirty="0"/>
              <a:t>Students placed in pairs.</a:t>
            </a:r>
          </a:p>
          <a:p>
            <a:r>
              <a:rPr lang="en-GB" dirty="0"/>
              <a:t>One Educational Supervisor meeting per week per student. This must be held individually and not in a pair.</a:t>
            </a:r>
          </a:p>
          <a:p>
            <a:r>
              <a:rPr lang="en-GB" dirty="0"/>
              <a:t>Four mandatory experiences to cover during their 4 weeks in GP.</a:t>
            </a:r>
          </a:p>
          <a:p>
            <a:endParaRPr lang="en-GB" dirty="0"/>
          </a:p>
          <a:p>
            <a:endParaRPr lang="en-GB" dirty="0"/>
          </a:p>
        </p:txBody>
      </p:sp>
      <p:sp>
        <p:nvSpPr>
          <p:cNvPr id="3" name="Title"/>
          <p:cNvSpPr>
            <a:spLocks noGrp="1"/>
          </p:cNvSpPr>
          <p:nvPr>
            <p:ph type="title"/>
          </p:nvPr>
        </p:nvSpPr>
        <p:spPr/>
        <p:txBody>
          <a:bodyPr/>
          <a:lstStyle/>
          <a:p>
            <a:r>
              <a:rPr lang="en-GB" dirty="0"/>
              <a:t>Placement Overview </a:t>
            </a:r>
          </a:p>
        </p:txBody>
      </p:sp>
    </p:spTree>
    <p:extLst>
      <p:ext uri="{BB962C8B-B14F-4D97-AF65-F5344CB8AC3E}">
        <p14:creationId xmlns:p14="http://schemas.microsoft.com/office/powerpoint/2010/main" val="428695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The handbooks can be found via Liverpool Educators Online (LEO) www.liverpool.ac.uk/medicine/Liverpool-educators-online</a:t>
            </a:r>
          </a:p>
          <a:p>
            <a:endParaRPr lang="en-GB" dirty="0"/>
          </a:p>
          <a:p>
            <a:pPr marL="0" indent="0">
              <a:buNone/>
            </a:pPr>
            <a:r>
              <a:rPr lang="en-GB" dirty="0">
                <a:hlinkClick r:id="rId3"/>
              </a:rPr>
              <a:t>Liverpool Educators Online Website</a:t>
            </a:r>
            <a:endParaRPr lang="en-GB" dirty="0"/>
          </a:p>
          <a:p>
            <a:endParaRPr lang="en-GB" dirty="0"/>
          </a:p>
          <a:p>
            <a:pPr marL="0" indent="0">
              <a:buNone/>
            </a:pPr>
            <a:endParaRPr lang="en-GB" dirty="0"/>
          </a:p>
          <a:p>
            <a:endParaRPr lang="en-GB" dirty="0"/>
          </a:p>
          <a:p>
            <a:endParaRPr lang="en-GB" dirty="0"/>
          </a:p>
        </p:txBody>
      </p:sp>
      <p:sp>
        <p:nvSpPr>
          <p:cNvPr id="3" name="Title"/>
          <p:cNvSpPr>
            <a:spLocks noGrp="1"/>
          </p:cNvSpPr>
          <p:nvPr>
            <p:ph type="title"/>
          </p:nvPr>
        </p:nvSpPr>
        <p:spPr/>
        <p:txBody>
          <a:bodyPr/>
          <a:lstStyle/>
          <a:p>
            <a:r>
              <a:rPr lang="en-GB" dirty="0"/>
              <a:t>Handbook information on requirements.</a:t>
            </a:r>
          </a:p>
        </p:txBody>
      </p:sp>
    </p:spTree>
    <p:extLst>
      <p:ext uri="{BB962C8B-B14F-4D97-AF65-F5344CB8AC3E}">
        <p14:creationId xmlns:p14="http://schemas.microsoft.com/office/powerpoint/2010/main" val="24928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Ideally this should take place on the first day of placement.</a:t>
            </a:r>
          </a:p>
          <a:p>
            <a:r>
              <a:rPr lang="en-GB" dirty="0"/>
              <a:t>Provide students with a contact email and phone number to use in case of emergency or sickness.</a:t>
            </a:r>
          </a:p>
          <a:p>
            <a:r>
              <a:rPr lang="en-GB" dirty="0"/>
              <a:t>Induction requirements can be found via the LEO website.</a:t>
            </a:r>
          </a:p>
          <a:p>
            <a:endParaRPr lang="en-GB" dirty="0"/>
          </a:p>
          <a:p>
            <a:r>
              <a:rPr lang="en-GB" dirty="0">
                <a:hlinkClick r:id="rId3"/>
              </a:rPr>
              <a:t>Induction Requirements </a:t>
            </a:r>
            <a:endParaRPr lang="en-GB" dirty="0"/>
          </a:p>
        </p:txBody>
      </p:sp>
      <p:sp>
        <p:nvSpPr>
          <p:cNvPr id="3" name="Title"/>
          <p:cNvSpPr>
            <a:spLocks noGrp="1"/>
          </p:cNvSpPr>
          <p:nvPr>
            <p:ph type="title"/>
          </p:nvPr>
        </p:nvSpPr>
        <p:spPr/>
        <p:txBody>
          <a:bodyPr/>
          <a:lstStyle/>
          <a:p>
            <a:r>
              <a:rPr lang="en-GB" dirty="0"/>
              <a:t>Induction.</a:t>
            </a:r>
          </a:p>
        </p:txBody>
      </p:sp>
    </p:spTree>
    <p:extLst>
      <p:ext uri="{BB962C8B-B14F-4D97-AF65-F5344CB8AC3E}">
        <p14:creationId xmlns:p14="http://schemas.microsoft.com/office/powerpoint/2010/main" val="16698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type="body" sz="quarter" idx="15"/>
          </p:nvPr>
        </p:nvSpPr>
        <p:spPr/>
        <p:txBody>
          <a:bodyPr/>
          <a:lstStyle/>
          <a:p>
            <a:r>
              <a:rPr lang="en-GB" dirty="0"/>
              <a:t>Both observed and student led. These must be supervised by a GP.</a:t>
            </a:r>
          </a:p>
          <a:p>
            <a:r>
              <a:rPr lang="en-GB" dirty="0"/>
              <a:t>Aim for 9-12 student led consultations per week.(see later slide)</a:t>
            </a:r>
          </a:p>
          <a:p>
            <a:r>
              <a:rPr lang="en-GB" dirty="0"/>
              <a:t>Observation of allied health care professionals is included in the seven sessions per week. This can involve observation of Pharmacists, Nurses, ANPs, HCA’s, Paramedics, Midwives etc.</a:t>
            </a:r>
          </a:p>
          <a:p>
            <a:pPr marL="0" indent="0">
              <a:buNone/>
            </a:pPr>
            <a:endParaRPr lang="en-GB" dirty="0"/>
          </a:p>
          <a:p>
            <a:endParaRPr lang="en-GB" dirty="0"/>
          </a:p>
        </p:txBody>
      </p:sp>
      <p:sp>
        <p:nvSpPr>
          <p:cNvPr id="3" name="Title"/>
          <p:cNvSpPr>
            <a:spLocks noGrp="1"/>
          </p:cNvSpPr>
          <p:nvPr>
            <p:ph type="title"/>
          </p:nvPr>
        </p:nvSpPr>
        <p:spPr/>
        <p:txBody>
          <a:bodyPr/>
          <a:lstStyle/>
          <a:p>
            <a:r>
              <a:rPr lang="en-GB" dirty="0"/>
              <a:t>GP Sessions.</a:t>
            </a:r>
          </a:p>
        </p:txBody>
      </p:sp>
    </p:spTree>
    <p:extLst>
      <p:ext uri="{BB962C8B-B14F-4D97-AF65-F5344CB8AC3E}">
        <p14:creationId xmlns:p14="http://schemas.microsoft.com/office/powerpoint/2010/main" val="118410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4C11F-D932-4BAA-6E07-BFFB5F47A785}"/>
              </a:ext>
            </a:extLst>
          </p:cNvPr>
          <p:cNvSpPr>
            <a:spLocks noGrp="1"/>
          </p:cNvSpPr>
          <p:nvPr>
            <p:ph type="body" sz="quarter" idx="15"/>
          </p:nvPr>
        </p:nvSpPr>
        <p:spPr/>
        <p:txBody>
          <a:bodyPr lIns="91440" tIns="45720" rIns="91440" bIns="45720" anchor="t"/>
          <a:lstStyle/>
          <a:p>
            <a:r>
              <a:rPr lang="en-US" dirty="0">
                <a:latin typeface="Arial"/>
                <a:cs typeface="Arial"/>
              </a:rPr>
              <a:t>The GMC </a:t>
            </a:r>
            <a:r>
              <a:rPr lang="en-US" b="1" dirty="0">
                <a:latin typeface="Arial"/>
                <a:cs typeface="Arial"/>
              </a:rPr>
              <a:t>strongly recommend </a:t>
            </a:r>
            <a:r>
              <a:rPr lang="en-US" dirty="0">
                <a:latin typeface="Arial"/>
                <a:cs typeface="Arial"/>
              </a:rPr>
              <a:t>all students to have a timetable whilst on placement. It is important they know where they are meant to be and who is responsible for supervising them.</a:t>
            </a:r>
            <a:endParaRPr lang="en-US" dirty="0"/>
          </a:p>
          <a:p>
            <a:r>
              <a:rPr lang="en-US" dirty="0">
                <a:latin typeface="Arial"/>
                <a:cs typeface="Arial"/>
              </a:rPr>
              <a:t>Timetables can be done on a weekly basis </a:t>
            </a:r>
          </a:p>
          <a:p>
            <a:r>
              <a:rPr lang="en-US" dirty="0">
                <a:latin typeface="Arial"/>
                <a:cs typeface="Arial"/>
              </a:rPr>
              <a:t>Print/email to the students </a:t>
            </a:r>
          </a:p>
          <a:p>
            <a:r>
              <a:rPr lang="en-US" dirty="0">
                <a:latin typeface="Arial"/>
                <a:cs typeface="Arial"/>
              </a:rPr>
              <a:t>The timetable is flexible (apart from CCT) to suit the practice situation, as long as students fulfil the requirements in the four-week placement</a:t>
            </a:r>
          </a:p>
        </p:txBody>
      </p:sp>
      <p:sp>
        <p:nvSpPr>
          <p:cNvPr id="3" name="Title 2">
            <a:extLst>
              <a:ext uri="{FF2B5EF4-FFF2-40B4-BE49-F238E27FC236}">
                <a16:creationId xmlns:a16="http://schemas.microsoft.com/office/drawing/2014/main" id="{F31DCB39-7B93-DADB-7BD9-2822F1C23A24}"/>
              </a:ext>
            </a:extLst>
          </p:cNvPr>
          <p:cNvSpPr>
            <a:spLocks noGrp="1"/>
          </p:cNvSpPr>
          <p:nvPr>
            <p:ph type="title"/>
          </p:nvPr>
        </p:nvSpPr>
        <p:spPr/>
        <p:txBody>
          <a:bodyPr lIns="91440" tIns="45720" rIns="91440" bIns="45720" anchor="t"/>
          <a:lstStyle/>
          <a:p>
            <a:r>
              <a:rPr lang="en-US" dirty="0">
                <a:latin typeface="Arial"/>
                <a:cs typeface="Arial"/>
              </a:rPr>
              <a:t>Timetable</a:t>
            </a:r>
            <a:endParaRPr lang="en-US" dirty="0"/>
          </a:p>
        </p:txBody>
      </p:sp>
    </p:spTree>
    <p:extLst>
      <p:ext uri="{BB962C8B-B14F-4D97-AF65-F5344CB8AC3E}">
        <p14:creationId xmlns:p14="http://schemas.microsoft.com/office/powerpoint/2010/main" val="4209226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97F79D76-CA1B-40AC-B37D-4F71A7F93127}"/>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ECDEADD5-AAD1-44DF-962B-42494DD00768}"/>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D9FA17B1-B3DE-4714-9AAD-313A290FDD2F}"/>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35177736-7ADF-488B-BC3F-CD9E40DA1DA2}"/>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C1534207-031C-4DCA-B645-2780B532BC02}"/>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WITH_IMAGES.pptx" id="{E6AAFDCF-B18C-4717-9A50-5FF42C561485}" vid="{FEB84C5F-EF9C-4743-BC6B-DF2F55404DEA}"/>
    </a:ext>
  </a:extLst>
</a:theme>
</file>

<file path=ppt/theme/theme7.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SoM_Accessible_Template_PRESENTATION_NO_IMAGES.pptx" id="{DE523AE8-112E-461D-B0A9-6A7BB6EDD0AD}" vid="{7343C494-3B54-410B-A19E-EB409729349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2022_SoM_Accessible_Template_PRESENTATION_WITH_IMAGES</Template>
  <TotalTime>225</TotalTime>
  <Words>1208</Words>
  <Application>Microsoft Office PowerPoint</Application>
  <PresentationFormat>Widescreen</PresentationFormat>
  <Paragraphs>170</Paragraphs>
  <Slides>21</Slides>
  <Notes>11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21</vt:i4>
      </vt:variant>
    </vt:vector>
  </HeadingPairs>
  <TitlesOfParts>
    <vt:vector size="30" baseType="lpstr">
      <vt:lpstr>Arial</vt:lpstr>
      <vt:lpstr>Calibri</vt:lpstr>
      <vt:lpstr>Section pages</vt:lpstr>
      <vt:lpstr>Plain</vt:lpstr>
      <vt:lpstr>Asclepius</vt:lpstr>
      <vt:lpstr>Eye</vt:lpstr>
      <vt:lpstr>Heart</vt:lpstr>
      <vt:lpstr>Thorax</vt:lpstr>
      <vt:lpstr>Asclepius</vt:lpstr>
      <vt:lpstr>Year 4 Course Update: Broadening Expertise: Managing Patients in Primary Care.   2023-2024</vt:lpstr>
      <vt:lpstr>My experience of Year 4 Student Doctors in practice…...</vt:lpstr>
      <vt:lpstr>Aims of the Year 4 Course </vt:lpstr>
      <vt:lpstr>Focus of the Year 4 GP</vt:lpstr>
      <vt:lpstr>Placement Overview </vt:lpstr>
      <vt:lpstr>Handbook information on requirements.</vt:lpstr>
      <vt:lpstr>Induction.</vt:lpstr>
      <vt:lpstr>GP Sessions.</vt:lpstr>
      <vt:lpstr>Timetable</vt:lpstr>
      <vt:lpstr>Example Timetable.</vt:lpstr>
      <vt:lpstr>Leading on Consultation</vt:lpstr>
      <vt:lpstr>Patient Access to Medical Records</vt:lpstr>
      <vt:lpstr>Mandatory Experiences.</vt:lpstr>
      <vt:lpstr>PowerPoint Presentation</vt:lpstr>
      <vt:lpstr>Educational Supervision</vt:lpstr>
      <vt:lpstr>Pebblepad.</vt:lpstr>
      <vt:lpstr>Eportfolio Requirements Year 4 GP.</vt:lpstr>
      <vt:lpstr>Absence Reporting</vt:lpstr>
      <vt:lpstr>Feedback</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Course Update.</dc:title>
  <dc:creator>Stephanie Cook</dc:creator>
  <cp:keywords>SoM Template</cp:keywords>
  <cp:lastModifiedBy>Woodcock, Stephanie</cp:lastModifiedBy>
  <cp:revision>168</cp:revision>
  <dcterms:created xsi:type="dcterms:W3CDTF">2022-09-13T09:10:19Z</dcterms:created>
  <dcterms:modified xsi:type="dcterms:W3CDTF">2023-09-22T11:17:51Z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