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693" r:id="rId2"/>
    <p:sldMasterId id="2147483706" r:id="rId3"/>
    <p:sldMasterId id="2147483679" r:id="rId4"/>
    <p:sldMasterId id="2147483687" r:id="rId5"/>
    <p:sldMasterId id="2147483690" r:id="rId6"/>
  </p:sldMasterIdLst>
  <p:notesMasterIdLst>
    <p:notesMasterId r:id="rId26"/>
  </p:notesMasterIdLst>
  <p:handoutMasterIdLst>
    <p:handoutMasterId r:id="rId27"/>
  </p:handoutMasterIdLst>
  <p:sldIdLst>
    <p:sldId id="270" r:id="rId7"/>
    <p:sldId id="271" r:id="rId8"/>
    <p:sldId id="289" r:id="rId9"/>
    <p:sldId id="275" r:id="rId10"/>
    <p:sldId id="281" r:id="rId11"/>
    <p:sldId id="283" r:id="rId12"/>
    <p:sldId id="287" r:id="rId13"/>
    <p:sldId id="279" r:id="rId14"/>
    <p:sldId id="400" r:id="rId15"/>
    <p:sldId id="401" r:id="rId16"/>
    <p:sldId id="325" r:id="rId17"/>
    <p:sldId id="399" r:id="rId18"/>
    <p:sldId id="276" r:id="rId19"/>
    <p:sldId id="278" r:id="rId20"/>
    <p:sldId id="285" r:id="rId21"/>
    <p:sldId id="327" r:id="rId22"/>
    <p:sldId id="286" r:id="rId23"/>
    <p:sldId id="280" r:id="rId24"/>
    <p:sldId id="273"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CE0"/>
    <a:srgbClr val="FCFDF1"/>
    <a:srgbClr val="72C3EE"/>
    <a:srgbClr val="1EB75C"/>
    <a:srgbClr val="FF7C00"/>
    <a:srgbClr val="C692F6"/>
    <a:srgbClr val="FBFF90"/>
    <a:srgbClr val="45509F"/>
    <a:srgbClr val="482C66"/>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4430C-BF21-4904-82E2-11827DC0B62F}" v="9" dt="2023-09-19T19:16:15.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83111" autoAdjust="0"/>
  </p:normalViewPr>
  <p:slideViewPr>
    <p:cSldViewPr snapToGrid="0">
      <p:cViewPr>
        <p:scale>
          <a:sx n="68" d="100"/>
          <a:sy n="68" d="100"/>
        </p:scale>
        <p:origin x="1262" y="67"/>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220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 Harrison" userId="63852c04d80bfe3b" providerId="LiveId" clId="{7E84430C-BF21-4904-82E2-11827DC0B62F}"/>
    <pc:docChg chg="undo custSel addSld delSld modSld sldOrd">
      <pc:chgData name="KJ Harrison" userId="63852c04d80bfe3b" providerId="LiveId" clId="{7E84430C-BF21-4904-82E2-11827DC0B62F}" dt="2023-09-19T19:21:56.421" v="1209" actId="14100"/>
      <pc:docMkLst>
        <pc:docMk/>
      </pc:docMkLst>
      <pc:sldChg chg="modSp mod">
        <pc:chgData name="KJ Harrison" userId="63852c04d80bfe3b" providerId="LiveId" clId="{7E84430C-BF21-4904-82E2-11827DC0B62F}" dt="2023-09-19T19:21:56.421" v="1209" actId="14100"/>
        <pc:sldMkLst>
          <pc:docMk/>
          <pc:sldMk cId="151152552" sldId="271"/>
        </pc:sldMkLst>
        <pc:spChg chg="mod">
          <ac:chgData name="KJ Harrison" userId="63852c04d80bfe3b" providerId="LiveId" clId="{7E84430C-BF21-4904-82E2-11827DC0B62F}" dt="2023-09-19T18:59:09.866" v="635" actId="5793"/>
          <ac:spMkLst>
            <pc:docMk/>
            <pc:sldMk cId="151152552" sldId="271"/>
            <ac:spMk id="2" creationId="{00000000-0000-0000-0000-000000000000}"/>
          </ac:spMkLst>
        </pc:spChg>
        <pc:picChg chg="mod">
          <ac:chgData name="KJ Harrison" userId="63852c04d80bfe3b" providerId="LiveId" clId="{7E84430C-BF21-4904-82E2-11827DC0B62F}" dt="2023-09-19T19:21:56.421" v="1209" actId="14100"/>
          <ac:picMkLst>
            <pc:docMk/>
            <pc:sldMk cId="151152552" sldId="271"/>
            <ac:picMk id="4" creationId="{89EB3E52-D016-9063-1728-37D268FD0379}"/>
          </ac:picMkLst>
        </pc:picChg>
      </pc:sldChg>
      <pc:sldChg chg="modSp del mod ord">
        <pc:chgData name="KJ Harrison" userId="63852c04d80bfe3b" providerId="LiveId" clId="{7E84430C-BF21-4904-82E2-11827DC0B62F}" dt="2023-09-19T18:47:33.585" v="61" actId="47"/>
        <pc:sldMkLst>
          <pc:docMk/>
          <pc:sldMk cId="4245290893" sldId="274"/>
        </pc:sldMkLst>
        <pc:spChg chg="mod">
          <ac:chgData name="KJ Harrison" userId="63852c04d80bfe3b" providerId="LiveId" clId="{7E84430C-BF21-4904-82E2-11827DC0B62F}" dt="2023-09-19T18:45:19.195" v="1" actId="20577"/>
          <ac:spMkLst>
            <pc:docMk/>
            <pc:sldMk cId="4245290893" sldId="274"/>
            <ac:spMk id="2" creationId="{00000000-0000-0000-0000-000000000000}"/>
          </ac:spMkLst>
        </pc:spChg>
        <pc:spChg chg="mod">
          <ac:chgData name="KJ Harrison" userId="63852c04d80bfe3b" providerId="LiveId" clId="{7E84430C-BF21-4904-82E2-11827DC0B62F}" dt="2023-09-19T18:46:07.382" v="47" actId="20577"/>
          <ac:spMkLst>
            <pc:docMk/>
            <pc:sldMk cId="4245290893" sldId="274"/>
            <ac:spMk id="3" creationId="{00000000-0000-0000-0000-000000000000}"/>
          </ac:spMkLst>
        </pc:spChg>
      </pc:sldChg>
      <pc:sldChg chg="modSp mod ord">
        <pc:chgData name="KJ Harrison" userId="63852c04d80bfe3b" providerId="LiveId" clId="{7E84430C-BF21-4904-82E2-11827DC0B62F}" dt="2023-09-19T19:00:07.325" v="736" actId="113"/>
        <pc:sldMkLst>
          <pc:docMk/>
          <pc:sldMk cId="643948879" sldId="275"/>
        </pc:sldMkLst>
        <pc:spChg chg="mod">
          <ac:chgData name="KJ Harrison" userId="63852c04d80bfe3b" providerId="LiveId" clId="{7E84430C-BF21-4904-82E2-11827DC0B62F}" dt="2023-09-19T19:00:07.325" v="736" actId="113"/>
          <ac:spMkLst>
            <pc:docMk/>
            <pc:sldMk cId="643948879" sldId="275"/>
            <ac:spMk id="2" creationId="{00000000-0000-0000-0000-000000000000}"/>
          </ac:spMkLst>
        </pc:spChg>
      </pc:sldChg>
      <pc:sldChg chg="modSp mod ord">
        <pc:chgData name="KJ Harrison" userId="63852c04d80bfe3b" providerId="LiveId" clId="{7E84430C-BF21-4904-82E2-11827DC0B62F}" dt="2023-09-19T19:16:57.764" v="1051"/>
        <pc:sldMkLst>
          <pc:docMk/>
          <pc:sldMk cId="1074861985" sldId="276"/>
        </pc:sldMkLst>
        <pc:spChg chg="mod">
          <ac:chgData name="KJ Harrison" userId="63852c04d80bfe3b" providerId="LiveId" clId="{7E84430C-BF21-4904-82E2-11827DC0B62F}" dt="2023-09-19T19:03:36.367" v="920" actId="20577"/>
          <ac:spMkLst>
            <pc:docMk/>
            <pc:sldMk cId="1074861985" sldId="276"/>
            <ac:spMk id="4" creationId="{9D5C5AFA-C24E-5B89-305E-54BF9A61EA85}"/>
          </ac:spMkLst>
        </pc:spChg>
      </pc:sldChg>
      <pc:sldChg chg="modSp mod">
        <pc:chgData name="KJ Harrison" userId="63852c04d80bfe3b" providerId="LiveId" clId="{7E84430C-BF21-4904-82E2-11827DC0B62F}" dt="2023-09-19T18:53:21.014" v="403" actId="20577"/>
        <pc:sldMkLst>
          <pc:docMk/>
          <pc:sldMk cId="2295013111" sldId="279"/>
        </pc:sldMkLst>
        <pc:graphicFrameChg chg="mod modGraphic">
          <ac:chgData name="KJ Harrison" userId="63852c04d80bfe3b" providerId="LiveId" clId="{7E84430C-BF21-4904-82E2-11827DC0B62F}" dt="2023-09-19T18:53:21.014" v="403" actId="20577"/>
          <ac:graphicFrameMkLst>
            <pc:docMk/>
            <pc:sldMk cId="2295013111" sldId="279"/>
            <ac:graphicFrameMk id="5" creationId="{02CF114B-F25B-06C5-0994-2705858A6EFB}"/>
          </ac:graphicFrameMkLst>
        </pc:graphicFrameChg>
      </pc:sldChg>
      <pc:sldChg chg="modSp mod">
        <pc:chgData name="KJ Harrison" userId="63852c04d80bfe3b" providerId="LiveId" clId="{7E84430C-BF21-4904-82E2-11827DC0B62F}" dt="2023-09-19T19:04:02.830" v="921" actId="1076"/>
        <pc:sldMkLst>
          <pc:docMk/>
          <pc:sldMk cId="1368413884" sldId="285"/>
        </pc:sldMkLst>
        <pc:spChg chg="mod">
          <ac:chgData name="KJ Harrison" userId="63852c04d80bfe3b" providerId="LiveId" clId="{7E84430C-BF21-4904-82E2-11827DC0B62F}" dt="2023-09-19T19:04:02.830" v="921" actId="1076"/>
          <ac:spMkLst>
            <pc:docMk/>
            <pc:sldMk cId="1368413884" sldId="285"/>
            <ac:spMk id="2" creationId="{00000000-0000-0000-0000-000000000000}"/>
          </ac:spMkLst>
        </pc:spChg>
      </pc:sldChg>
      <pc:sldChg chg="modSp mod">
        <pc:chgData name="KJ Harrison" userId="63852c04d80bfe3b" providerId="LiveId" clId="{7E84430C-BF21-4904-82E2-11827DC0B62F}" dt="2023-09-19T18:54:40.027" v="425" actId="20577"/>
        <pc:sldMkLst>
          <pc:docMk/>
          <pc:sldMk cId="4209226543" sldId="287"/>
        </pc:sldMkLst>
        <pc:spChg chg="mod">
          <ac:chgData name="KJ Harrison" userId="63852c04d80bfe3b" providerId="LiveId" clId="{7E84430C-BF21-4904-82E2-11827DC0B62F}" dt="2023-09-19T18:54:40.027" v="425" actId="20577"/>
          <ac:spMkLst>
            <pc:docMk/>
            <pc:sldMk cId="4209226543" sldId="287"/>
            <ac:spMk id="2" creationId="{8FC4C11F-D932-4BAA-6E07-BFFB5F47A785}"/>
          </ac:spMkLst>
        </pc:spChg>
      </pc:sldChg>
      <pc:sldChg chg="modSp del mod ord">
        <pc:chgData name="KJ Harrison" userId="63852c04d80bfe3b" providerId="LiveId" clId="{7E84430C-BF21-4904-82E2-11827DC0B62F}" dt="2023-09-19T18:48:29.708" v="119" actId="47"/>
        <pc:sldMkLst>
          <pc:docMk/>
          <pc:sldMk cId="2938463305" sldId="288"/>
        </pc:sldMkLst>
        <pc:spChg chg="mod">
          <ac:chgData name="KJ Harrison" userId="63852c04d80bfe3b" providerId="LiveId" clId="{7E84430C-BF21-4904-82E2-11827DC0B62F}" dt="2023-09-19T18:48:22.467" v="118" actId="20577"/>
          <ac:spMkLst>
            <pc:docMk/>
            <pc:sldMk cId="2938463305" sldId="288"/>
            <ac:spMk id="2" creationId="{EC34A9D6-6265-43FF-B282-7B6FB44F23A4}"/>
          </ac:spMkLst>
        </pc:spChg>
      </pc:sldChg>
      <pc:sldChg chg="modSp mod">
        <pc:chgData name="KJ Harrison" userId="63852c04d80bfe3b" providerId="LiveId" clId="{7E84430C-BF21-4904-82E2-11827DC0B62F}" dt="2023-09-19T18:59:38.399" v="731" actId="20577"/>
        <pc:sldMkLst>
          <pc:docMk/>
          <pc:sldMk cId="479811477" sldId="289"/>
        </pc:sldMkLst>
        <pc:spChg chg="mod">
          <ac:chgData name="KJ Harrison" userId="63852c04d80bfe3b" providerId="LiveId" clId="{7E84430C-BF21-4904-82E2-11827DC0B62F}" dt="2023-09-19T18:59:38.399" v="731" actId="20577"/>
          <ac:spMkLst>
            <pc:docMk/>
            <pc:sldMk cId="479811477" sldId="289"/>
            <ac:spMk id="2" creationId="{85BF1C46-1D29-4EA3-A712-4C588D2268A2}"/>
          </ac:spMkLst>
        </pc:spChg>
      </pc:sldChg>
      <pc:sldChg chg="modSp add del mod">
        <pc:chgData name="KJ Harrison" userId="63852c04d80bfe3b" providerId="LiveId" clId="{7E84430C-BF21-4904-82E2-11827DC0B62F}" dt="2023-09-19T19:21:19.250" v="1208" actId="6549"/>
        <pc:sldMkLst>
          <pc:docMk/>
          <pc:sldMk cId="3672013147" sldId="325"/>
        </pc:sldMkLst>
        <pc:spChg chg="mod">
          <ac:chgData name="KJ Harrison" userId="63852c04d80bfe3b" providerId="LiveId" clId="{7E84430C-BF21-4904-82E2-11827DC0B62F}" dt="2023-09-19T19:21:19.250" v="1208" actId="6549"/>
          <ac:spMkLst>
            <pc:docMk/>
            <pc:sldMk cId="3672013147" sldId="325"/>
            <ac:spMk id="2" creationId="{6C40EA3C-05D4-4FD5-A35F-0EB3E9706A4B}"/>
          </ac:spMkLst>
        </pc:spChg>
      </pc:sldChg>
      <pc:sldChg chg="modNotesTx">
        <pc:chgData name="KJ Harrison" userId="63852c04d80bfe3b" providerId="LiveId" clId="{7E84430C-BF21-4904-82E2-11827DC0B62F}" dt="2023-09-19T18:58:34.570" v="634" actId="20577"/>
        <pc:sldMkLst>
          <pc:docMk/>
          <pc:sldMk cId="3923622090" sldId="327"/>
        </pc:sldMkLst>
      </pc:sldChg>
      <pc:sldChg chg="del">
        <pc:chgData name="KJ Harrison" userId="63852c04d80bfe3b" providerId="LiveId" clId="{7E84430C-BF21-4904-82E2-11827DC0B62F}" dt="2023-09-19T19:16:15.849" v="1049"/>
        <pc:sldMkLst>
          <pc:docMk/>
          <pc:sldMk cId="2788380168" sldId="334"/>
        </pc:sldMkLst>
      </pc:sldChg>
      <pc:sldChg chg="ord">
        <pc:chgData name="KJ Harrison" userId="63852c04d80bfe3b" providerId="LiveId" clId="{7E84430C-BF21-4904-82E2-11827DC0B62F}" dt="2023-09-19T19:17:07.594" v="1053"/>
        <pc:sldMkLst>
          <pc:docMk/>
          <pc:sldMk cId="1174147951" sldId="399"/>
        </pc:sldMkLst>
      </pc:sldChg>
      <pc:sldChg chg="ord">
        <pc:chgData name="KJ Harrison" userId="63852c04d80bfe3b" providerId="LiveId" clId="{7E84430C-BF21-4904-82E2-11827DC0B62F}" dt="2023-09-19T19:00:49.266" v="738"/>
        <pc:sldMkLst>
          <pc:docMk/>
          <pc:sldMk cId="2657878530" sldId="400"/>
        </pc:sldMkLst>
      </pc:sldChg>
      <pc:sldChg chg="ord">
        <pc:chgData name="KJ Harrison" userId="63852c04d80bfe3b" providerId="LiveId" clId="{7E84430C-BF21-4904-82E2-11827DC0B62F}" dt="2023-09-19T19:00:54.392" v="740"/>
        <pc:sldMkLst>
          <pc:docMk/>
          <pc:sldMk cId="3348196104" sldId="4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694EBED8-7E38-4180-AF87-A24C1801F234}" type="datetimeFigureOut">
              <a:rPr lang="en-GB" smtClean="0"/>
              <a:t>19/09/2023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885CC1-AEEF-4051-9D83-CC8BF8FECCE9}" type="slidenum">
              <a:rPr lang="en-GB" smtClean="0"/>
              <a:t>‹#›</a:t>
            </a:fld>
            <a:endParaRPr lang="en-GB"/>
          </a:p>
        </p:txBody>
      </p:sp>
    </p:spTree>
    <p:extLst>
      <p:ext uri="{BB962C8B-B14F-4D97-AF65-F5344CB8AC3E}">
        <p14:creationId xmlns:p14="http://schemas.microsoft.com/office/powerpoint/2010/main" val="36844571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7F5A018-01E5-4A25-B38C-7CB7C7350355}" type="datetimeFigureOut">
              <a:rPr lang="en-GB" smtClean="0"/>
              <a:t>19/09/2023</a:t>
            </a:fld>
            <a:endParaRPr lang="en-GB"/>
          </a:p>
        </p:txBody>
      </p:sp>
      <p:sp>
        <p:nvSpPr>
          <p:cNvPr id="4" name="Slide Image Placeholder 3"/>
          <p:cNvSpPr>
            <a:spLocks noGrp="1" noRot="1" noChangeAspect="1"/>
          </p:cNvSpPr>
          <p:nvPr>
            <p:ph type="sldImg" idx="2"/>
          </p:nvPr>
        </p:nvSpPr>
        <p:spPr>
          <a:xfrm>
            <a:off x="685800" y="696686"/>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194FF-0FE0-45F7-90C8-0D96116D74D4}" type="slidenum">
              <a:rPr lang="en-GB" smtClean="0"/>
              <a:t>‹#›</a:t>
            </a:fld>
            <a:endParaRPr lang="en-GB"/>
          </a:p>
        </p:txBody>
      </p:sp>
    </p:spTree>
    <p:extLst>
      <p:ext uri="{BB962C8B-B14F-4D97-AF65-F5344CB8AC3E}">
        <p14:creationId xmlns:p14="http://schemas.microsoft.com/office/powerpoint/2010/main" val="34434672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3263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18</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270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6737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0242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9880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Timetables are really important for students – they are asked to provide evaluation on if they are provided with one and GMC advises this. </a:t>
            </a:r>
          </a:p>
          <a:p>
            <a:r>
              <a:rPr lang="en-GB" dirty="0"/>
              <a:t>Ideally a week at a time with named GP supervising each session</a:t>
            </a:r>
          </a:p>
          <a:p>
            <a:endParaRPr lang="en-GB" dirty="0"/>
          </a:p>
          <a:p>
            <a:r>
              <a:rPr lang="en-GB" dirty="0"/>
              <a:t>Aim for about 12 patients per week that the students lead on. </a:t>
            </a:r>
          </a:p>
        </p:txBody>
      </p:sp>
      <p:sp>
        <p:nvSpPr>
          <p:cNvPr id="4" name="Slide Number Placeholder 3"/>
          <p:cNvSpPr>
            <a:spLocks noGrp="1"/>
          </p:cNvSpPr>
          <p:nvPr>
            <p:ph type="sldNum" sz="quarter" idx="10"/>
          </p:nvPr>
        </p:nvSpPr>
        <p:spPr/>
        <p:txBody>
          <a:bodyPr/>
          <a:lstStyle/>
          <a:p>
            <a:fld id="{200194FF-0FE0-45F7-90C8-0D96116D74D4}" type="slidenum">
              <a:rPr lang="en-GB" smtClean="0"/>
              <a:t>8</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9752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43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4469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8973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80% attendance to pass the year</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16</a:t>
            </a:fld>
            <a:endParaRPr lang="en-GB"/>
          </a:p>
        </p:txBody>
      </p:sp>
    </p:spTree>
    <p:extLst>
      <p:ext uri="{BB962C8B-B14F-4D97-AF65-F5344CB8AC3E}">
        <p14:creationId xmlns:p14="http://schemas.microsoft.com/office/powerpoint/2010/main" val="3656960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9"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26" name="Job"/>
          <p:cNvSpPr>
            <a:spLocks noGrp="1"/>
          </p:cNvSpPr>
          <p:nvPr>
            <p:ph type="body" sz="quarter" idx="11" hasCustomPrompt="1"/>
          </p:nvPr>
        </p:nvSpPr>
        <p:spPr>
          <a:xfrm>
            <a:off x="339725" y="3789000"/>
            <a:ext cx="10114518" cy="540000"/>
          </a:xfrm>
          <a:prstGeom prst="rect">
            <a:avLst/>
          </a:prstGeom>
        </p:spPr>
        <p:txBody>
          <a:bodyP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add job title.</a:t>
            </a:r>
            <a:endParaRPr lang="en-GB" dirty="0"/>
          </a:p>
        </p:txBody>
      </p:sp>
      <p:sp>
        <p:nvSpPr>
          <p:cNvPr id="24" name="Name"/>
          <p:cNvSpPr>
            <a:spLocks noGrp="1"/>
          </p:cNvSpPr>
          <p:nvPr>
            <p:ph type="body" sz="quarter" idx="10" hasCustomPrompt="1"/>
          </p:nvPr>
        </p:nvSpPr>
        <p:spPr>
          <a:xfrm>
            <a:off x="339724" y="3069000"/>
            <a:ext cx="10114519" cy="720000"/>
          </a:xfrm>
          <a:prstGeom prst="rect">
            <a:avLst/>
          </a:prstGeom>
        </p:spPr>
        <p:txBody>
          <a:bodyPr/>
          <a:lstStyle>
            <a:lvl1pPr>
              <a:defRPr sz="36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name.</a:t>
            </a:r>
            <a:endParaRPr lang="en-GB" dirty="0"/>
          </a:p>
        </p:txBody>
      </p:sp>
      <p:sp>
        <p:nvSpPr>
          <p:cNvPr id="4" name="Title"/>
          <p:cNvSpPr>
            <a:spLocks noGrp="1"/>
          </p:cNvSpPr>
          <p:nvPr>
            <p:ph type="title" hasCustomPrompt="1"/>
          </p:nvPr>
        </p:nvSpPr>
        <p:spPr>
          <a:xfrm>
            <a:off x="339766" y="1628805"/>
            <a:ext cx="10114477" cy="720000"/>
          </a:xfrm>
          <a:prstGeom prst="rect">
            <a:avLst/>
          </a:prstGeom>
        </p:spPr>
        <p:txBody>
          <a:bodyPr/>
          <a:lstStyle>
            <a:lvl1pPr algn="l">
              <a:defRPr b="0" i="0" baseline="0">
                <a:solidFill>
                  <a:schemeClr val="tx1"/>
                </a:solidFill>
                <a:latin typeface="Arial" panose="020B0604020202020204" pitchFamily="34" charset="0"/>
                <a:cs typeface="Arial" panose="020B0604020202020204" pitchFamily="34" charset="0"/>
              </a:defRPr>
            </a:lvl1pPr>
          </a:lstStyle>
          <a:p>
            <a:r>
              <a:rPr lang="en-US" dirty="0"/>
              <a:t>Click to add presentation title.</a:t>
            </a:r>
            <a:endParaRPr lang="en-GB" dirty="0"/>
          </a:p>
        </p:txBody>
      </p:sp>
    </p:spTree>
    <p:custDataLst>
      <p:tags r:id="rId1"/>
    </p:custDataLst>
    <p:extLst>
      <p:ext uri="{BB962C8B-B14F-4D97-AF65-F5344CB8AC3E}">
        <p14:creationId xmlns:p14="http://schemas.microsoft.com/office/powerpoint/2010/main" val="22903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85818"/>
            <a:ext cx="10093875" cy="432097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00710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4"/>
            <a:ext cx="1008435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6496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4"/>
            <a:ext cx="8640000" cy="432000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483248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6"/>
            <a:ext cx="863655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077665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8640000" cy="4314825"/>
          </a:xfrm>
          <a:prstGeom prst="rect">
            <a:avLst/>
          </a:prstGeom>
        </p:spPr>
        <p:txBody>
          <a:bodyPr/>
          <a:lstStyle>
            <a:lvl1pPr>
              <a:lnSpc>
                <a:spcPct val="100000"/>
              </a:lnSpc>
              <a:defRPr>
                <a:solidFill>
                  <a:schemeClr val="tx1"/>
                </a:solidFill>
                <a:latin typeface="Arial" panose="020B0604020202020204" pitchFamily="34" charset="0"/>
                <a:cs typeface="Arial" panose="020B0604020202020204" pitchFamily="34" charset="0"/>
              </a:defRPr>
            </a:lvl1pPr>
            <a:lvl2pPr>
              <a:lnSpc>
                <a:spcPct val="100000"/>
              </a:lnSpc>
              <a:defRPr>
                <a:solidFill>
                  <a:schemeClr val="tx1"/>
                </a:solidFill>
                <a:latin typeface="Arial" panose="020B0604020202020204" pitchFamily="34" charset="0"/>
                <a:cs typeface="Arial" panose="020B0604020202020204" pitchFamily="34" charset="0"/>
              </a:defRPr>
            </a:lvl2pPr>
            <a:lvl3pPr>
              <a:lnSpc>
                <a:spcPct val="100000"/>
              </a:lnSpc>
              <a:defRPr>
                <a:solidFill>
                  <a:schemeClr val="tx1"/>
                </a:solidFill>
                <a:latin typeface="Arial" panose="020B0604020202020204" pitchFamily="34" charset="0"/>
                <a:cs typeface="Arial" panose="020B0604020202020204" pitchFamily="34" charset="0"/>
              </a:defRPr>
            </a:lvl3pPr>
            <a:lvl4pPr>
              <a:lnSpc>
                <a:spcPct val="100000"/>
              </a:lnSpc>
              <a:defRPr>
                <a:solidFill>
                  <a:schemeClr val="tx1"/>
                </a:solidFill>
                <a:latin typeface="Arial" panose="020B0604020202020204" pitchFamily="34" charset="0"/>
                <a:cs typeface="Arial" panose="020B0604020202020204" pitchFamily="34" charset="0"/>
              </a:defRPr>
            </a:lvl4pPr>
            <a:lvl5pPr>
              <a:lnSpc>
                <a:spcPct val="100000"/>
              </a:lnSpc>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73302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6"/>
            <a:ext cx="864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255117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5"/>
            <a:ext cx="864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23133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5999" y="1990726"/>
            <a:ext cx="8640000" cy="4301812"/>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51416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 School colour">
    <p:bg>
      <p:bgPr>
        <a:solidFill>
          <a:schemeClr val="tx1"/>
        </a:solidFill>
        <a:effectLst/>
      </p:bgPr>
    </p:bg>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28A0092B-C50C-407E-A947-70E740481C1C}">
                <a14:useLocalDpi xmlns:a14="http://schemas.microsoft.com/office/drawing/2010/main" val="0"/>
              </a:ext>
            </a:extLst>
          </a:blip>
          <a:srcRect b="33300"/>
          <a:stretch/>
        </p:blipFill>
        <p:spPr>
          <a:xfrm>
            <a:off x="10307504" y="2485135"/>
            <a:ext cx="1496867" cy="3832990"/>
          </a:xfrm>
          <a:prstGeom prst="rect">
            <a:avLst/>
          </a:prstGeom>
        </p:spPr>
      </p:pic>
      <p:sp>
        <p:nvSpPr>
          <p:cNvPr id="4" name="Title"/>
          <p:cNvSpPr>
            <a:spLocks noGrp="1"/>
          </p:cNvSpPr>
          <p:nvPr>
            <p:ph type="title"/>
          </p:nvPr>
        </p:nvSpPr>
        <p:spPr>
          <a:xfrm>
            <a:off x="1776000" y="2709970"/>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397204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6" name="Text"/>
          <p:cNvSpPr>
            <a:spLocks noGrp="1"/>
          </p:cNvSpPr>
          <p:nvPr>
            <p:ph type="body" sz="quarter" idx="10" hasCustomPrompt="1"/>
          </p:nvPr>
        </p:nvSpPr>
        <p:spPr>
          <a:xfrm>
            <a:off x="1776000" y="3111500"/>
            <a:ext cx="8640000" cy="1746250"/>
          </a:xfrm>
          <a:prstGeom prst="rect">
            <a:avLst/>
          </a:prstGeom>
        </p:spPr>
        <p:txBody>
          <a:bodyPr/>
          <a:lstStyle>
            <a:lvl1pPr algn="ct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contact details.</a:t>
            </a:r>
          </a:p>
        </p:txBody>
      </p:sp>
      <p:sp>
        <p:nvSpPr>
          <p:cNvPr id="4" name="Title"/>
          <p:cNvSpPr>
            <a:spLocks noGrp="1"/>
          </p:cNvSpPr>
          <p:nvPr>
            <p:ph type="title" hasCustomPrompt="1"/>
          </p:nvPr>
        </p:nvSpPr>
        <p:spPr>
          <a:xfrm>
            <a:off x="1776000" y="2206628"/>
            <a:ext cx="8640000" cy="720000"/>
          </a:xfrm>
          <a:prstGeom prst="rect">
            <a:avLst/>
          </a:prstGeom>
        </p:spPr>
        <p:txBody>
          <a:bodyPr/>
          <a:lstStyle>
            <a:lvl1pPr algn="ctr">
              <a:defRPr b="0" i="0">
                <a:solidFill>
                  <a:schemeClr val="tx1"/>
                </a:solidFill>
                <a:latin typeface="Arial" panose="020B0604020202020204" pitchFamily="34" charset="0"/>
                <a:cs typeface="Arial" panose="020B0604020202020204" pitchFamily="34" charset="0"/>
              </a:defRPr>
            </a:lvl1pPr>
          </a:lstStyle>
          <a:p>
            <a:r>
              <a:rPr lang="en-US" dirty="0"/>
              <a:t>Click to add title.</a:t>
            </a:r>
            <a:endParaRPr lang="en-GB" dirty="0"/>
          </a:p>
        </p:txBody>
      </p:sp>
    </p:spTree>
    <p:custDataLst>
      <p:tags r:id="rId1"/>
    </p:custDataLst>
    <p:extLst>
      <p:ext uri="{BB962C8B-B14F-4D97-AF65-F5344CB8AC3E}">
        <p14:creationId xmlns:p14="http://schemas.microsoft.com/office/powerpoint/2010/main" val="188201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1152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71928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 list">
    <p:bg>
      <p:bgPr>
        <a:solidFill>
          <a:srgbClr val="FCFDF1"/>
        </a:solidFill>
        <a:effectLst/>
      </p:bgPr>
    </p:bg>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5"/>
            <a:ext cx="1152000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83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bullet list and content">
    <p:spTree>
      <p:nvGrpSpPr>
        <p:cNvPr id="1" name=""/>
        <p:cNvGrpSpPr/>
        <p:nvPr/>
      </p:nvGrpSpPr>
      <p:grpSpPr>
        <a:xfrm>
          <a:off x="0" y="0"/>
          <a:ext cx="0" cy="0"/>
          <a:chOff x="0" y="0"/>
          <a:chExt cx="0" cy="0"/>
        </a:xfrm>
      </p:grpSpPr>
      <p:sp>
        <p:nvSpPr>
          <p:cNvPr id="6" name="Content"/>
          <p:cNvSpPr>
            <a:spLocks noGrp="1"/>
          </p:cNvSpPr>
          <p:nvPr>
            <p:ph sz="quarter" idx="15"/>
          </p:nvPr>
        </p:nvSpPr>
        <p:spPr>
          <a:xfrm>
            <a:off x="6456000" y="1990725"/>
            <a:ext cx="5400000" cy="4316278"/>
          </a:xfrm>
          <a:prstGeom prst="rect">
            <a:avLst/>
          </a:prstGeom>
        </p:spPr>
        <p:txBody>
          <a:bodyPr/>
          <a:lstStyle/>
          <a:p>
            <a:pPr lvl="0"/>
            <a:endParaRPr lang="en-GB" dirty="0"/>
          </a:p>
        </p:txBody>
      </p:sp>
      <p:sp>
        <p:nvSpPr>
          <p:cNvPr id="12" name="Text"/>
          <p:cNvSpPr>
            <a:spLocks noGrp="1"/>
          </p:cNvSpPr>
          <p:nvPr>
            <p:ph type="body" sz="quarter" idx="16"/>
          </p:nvPr>
        </p:nvSpPr>
        <p:spPr>
          <a:xfrm>
            <a:off x="336000" y="1990725"/>
            <a:ext cx="576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72262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column bullet list">
    <p:spTree>
      <p:nvGrpSpPr>
        <p:cNvPr id="1" name=""/>
        <p:cNvGrpSpPr/>
        <p:nvPr/>
      </p:nvGrpSpPr>
      <p:grpSpPr>
        <a:xfrm>
          <a:off x="0" y="0"/>
          <a:ext cx="0" cy="0"/>
          <a:chOff x="0" y="0"/>
          <a:chExt cx="0" cy="0"/>
        </a:xfrm>
      </p:grpSpPr>
      <p:sp>
        <p:nvSpPr>
          <p:cNvPr id="7" name="Text 2"/>
          <p:cNvSpPr>
            <a:spLocks noGrp="1"/>
          </p:cNvSpPr>
          <p:nvPr>
            <p:ph type="body" sz="quarter" idx="17"/>
          </p:nvPr>
        </p:nvSpPr>
        <p:spPr>
          <a:xfrm>
            <a:off x="609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cNvSpPr>
            <a:spLocks noGrp="1"/>
          </p:cNvSpPr>
          <p:nvPr>
            <p:ph type="body" sz="quarter" idx="16"/>
          </p:nvPr>
        </p:nvSpPr>
        <p:spPr>
          <a:xfrm>
            <a:off x="33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19732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11738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2667786" y="183248"/>
            <a:ext cx="9384877" cy="720000"/>
          </a:xfrm>
          <a:prstGeom prst="rect">
            <a:avLst/>
          </a:prstGeom>
        </p:spPr>
        <p:txBody>
          <a:bodyPr anchor="b" anchorCtr="0"/>
          <a:lstStyle>
            <a:lvl1pPr>
              <a:defRPr sz="4000"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549089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ags" Target="../tags/tag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tags" Target="../tags/tag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tags" Target="../tags/tag1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tags" Target="../tags/tag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solidFill>
                  <a:schemeClr val="bg1"/>
                </a:solidFill>
              </a:rPr>
              <a:t>School of Medicine 	</a:t>
            </a:r>
            <a:r>
              <a:rPr lang="en-US" sz="1800" dirty="0">
                <a:solidFill>
                  <a:schemeClr val="bg1"/>
                </a:solidFill>
              </a:rPr>
              <a:t>@</a:t>
            </a:r>
            <a:r>
              <a:rPr lang="en-US" sz="1800" dirty="0" err="1">
                <a:solidFill>
                  <a:schemeClr val="bg1"/>
                </a:solidFill>
              </a:rPr>
              <a:t>LivUniMedicine</a:t>
            </a:r>
            <a:endParaRPr lang="en-GB" dirty="0">
              <a:solidFill>
                <a:schemeClr val="bg1"/>
              </a:solidFill>
            </a:endParaRPr>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UoL logo" descr="University of Liverpool Logo" title="Decorativ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5"/>
    </p:custDataLst>
    <p:extLst>
      <p:ext uri="{BB962C8B-B14F-4D97-AF65-F5344CB8AC3E}">
        <p14:creationId xmlns:p14="http://schemas.microsoft.com/office/powerpoint/2010/main" val="2611607325"/>
      </p:ext>
    </p:extLst>
  </p:cSld>
  <p:clrMap bg1="lt1" tx1="dk1" bg2="lt2" tx2="dk2" accent1="accent1" accent2="accent2" accent3="accent3" accent4="accent4" accent5="accent5" accent6="accent6" hlink="hlink" folHlink="folHlink"/>
  <p:sldLayoutIdLst>
    <p:sldLayoutId id="2147483705" r:id="rId1"/>
    <p:sldLayoutId id="2147483713" r:id="rId2"/>
    <p:sldLayoutId id="2147483709" r:id="rId3"/>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LivUniMedicine</a:t>
            </a:r>
            <a:endParaRPr lang="en-GB"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UoL logo"/>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8"/>
    </p:custDataLst>
    <p:extLst>
      <p:ext uri="{BB962C8B-B14F-4D97-AF65-F5344CB8AC3E}">
        <p14:creationId xmlns:p14="http://schemas.microsoft.com/office/powerpoint/2010/main" val="874670215"/>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5" r:id="rId3"/>
    <p:sldLayoutId id="2147483710" r:id="rId4"/>
    <p:sldLayoutId id="2147483697" r:id="rId5"/>
    <p:sldLayoutId id="2147483728" r:id="rId6"/>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19" name="Asclepius"/>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8"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1950761366"/>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Eye"/>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r="31401"/>
          <a:stretch/>
        </p:blipFill>
        <p:spPr>
          <a:xfrm>
            <a:off x="9226582" y="2478258"/>
            <a:ext cx="2297762" cy="3201114"/>
          </a:xfrm>
          <a:prstGeom prst="rect">
            <a:avLst/>
          </a:prstGeom>
        </p:spPr>
      </p:pic>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xmlns:p14="http://schemas.microsoft.com/office/powerpoint/2010/main" val="739655316"/>
      </p:ext>
    </p:extLst>
  </p:cSld>
  <p:clrMap bg1="lt1" tx1="dk1" bg2="lt2" tx2="dk2" accent1="accent1" accent2="accent2" accent3="accent3" accent4="accent4" accent5="accent5" accent6="accent6" hlink="hlink" folHlink="folHlink"/>
  <p:sldLayoutIdLst>
    <p:sldLayoutId id="2147483682" r:id="rId1"/>
    <p:sldLayoutId id="2147483683"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8" name="Heart"/>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373" t="15007" r="22574" b="15005"/>
          <a:stretch/>
        </p:blipFill>
        <p:spPr>
          <a:xfrm>
            <a:off x="9282435" y="2204834"/>
            <a:ext cx="2307771" cy="3468915"/>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3631099561"/>
      </p:ext>
    </p:extLst>
  </p:cSld>
  <p:clrMap bg1="lt1" tx1="dk1" bg2="lt2" tx2="dk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Thorax"/>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194" r="13741"/>
          <a:stretch/>
        </p:blipFill>
        <p:spPr>
          <a:xfrm>
            <a:off x="8403773" y="2659327"/>
            <a:ext cx="3556000" cy="3153408"/>
          </a:xfrm>
          <a:prstGeom prst="rect">
            <a:avLst/>
          </a:prstGeom>
        </p:spPr>
      </p:pic>
      <p:sp>
        <p:nvSpPr>
          <p:cNvPr id="10"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11"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2830739130"/>
      </p:ext>
    </p:extLst>
  </p:cSld>
  <p:clrMap bg1="lt1" tx1="dk1" bg2="lt2" tx2="dk2" accent1="accent1" accent2="accent2" accent3="accent3" accent4="accent4" accent5="accent5" accent6="accent6" hlink="hlink" folHlink="folHlink"/>
  <p:sldLayoutIdLst>
    <p:sldLayoutId id="2147483691" r:id="rId1"/>
    <p:sldLayoutId id="2147483692"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akelet.com/wake/JwJZF06v9tnKnBn9ICDhE"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canvas.liverpool.ac.uk/courses/66766/pages/clinical-placement-general-practice-a"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verpool.ac.uk/medicine/liverpool-educators-online/contact-us/sharing-concern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atlas.pebblepad.co.uk/atlasspa/#/viewer/1985414/R4WrRbcczxx4pddrpq6bnt9w3Z?historyId=1qG7sKTdyN&amp;navId=12DA090E9B2173B04FA1353D35B4A608&amp;pageId=d3852dd4-8c2d-40e3-9853-0a282548fd2d"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mailto:Year%203,%20MBChB%20Programme%20%3cyr3mbchb@liverpool.ac.uk%3e"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liverpool.ac.uk/medicine/liverpool-educators-online/resources/primarycare/"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liverpool.ac.uk/medicine/liverpool-educators-online/resources/primarycare/"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liverpool.ac.uk/medicine/liverpool-educators-online/resources/primarycare/faq/" TargetMode="External"/><Relationship Id="rId2" Type="http://schemas.openxmlformats.org/officeDocument/2006/relationships/hyperlink" Target="https://view.officeapps.live.com/op/view.aspx?src=https%3A%2F%2Fwww.liverpool.ac.uk%2Fmedia%2Flivacuk%2Fschoolofmedicine%2Fleo%2Fdocuments%2FY5%2CGP%2CTutor%2CHandbook%2C23-24.docx&amp;wdOrigin=BROWSELINK"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Job"/>
          <p:cNvSpPr>
            <a:spLocks noGrp="1"/>
          </p:cNvSpPr>
          <p:nvPr>
            <p:ph type="body" sz="quarter" idx="11"/>
          </p:nvPr>
        </p:nvSpPr>
        <p:spPr>
          <a:xfrm>
            <a:off x="339724" y="4959196"/>
            <a:ext cx="10114518" cy="1089266"/>
          </a:xfrm>
        </p:spPr>
        <p:txBody>
          <a:bodyPr/>
          <a:lstStyle/>
          <a:p>
            <a:r>
              <a:rPr lang="en-GB" dirty="0"/>
              <a:t>GP/Community Clinical Teacher </a:t>
            </a:r>
          </a:p>
        </p:txBody>
      </p:sp>
      <p:sp>
        <p:nvSpPr>
          <p:cNvPr id="19" name="Name"/>
          <p:cNvSpPr>
            <a:spLocks noGrp="1"/>
          </p:cNvSpPr>
          <p:nvPr>
            <p:ph type="body" sz="quarter" idx="10"/>
          </p:nvPr>
        </p:nvSpPr>
        <p:spPr>
          <a:xfrm>
            <a:off x="339724" y="4145539"/>
            <a:ext cx="10114519" cy="720000"/>
          </a:xfrm>
        </p:spPr>
        <p:txBody>
          <a:bodyPr/>
          <a:lstStyle/>
          <a:p>
            <a:r>
              <a:rPr lang="en-GB" dirty="0"/>
              <a:t>Dr Rebecca Chambers  </a:t>
            </a:r>
          </a:p>
        </p:txBody>
      </p:sp>
      <p:sp>
        <p:nvSpPr>
          <p:cNvPr id="18" name="Title"/>
          <p:cNvSpPr>
            <a:spLocks noGrp="1"/>
          </p:cNvSpPr>
          <p:nvPr>
            <p:ph type="title"/>
          </p:nvPr>
        </p:nvSpPr>
        <p:spPr>
          <a:xfrm>
            <a:off x="339766" y="1628804"/>
            <a:ext cx="10114477" cy="1366065"/>
          </a:xfrm>
        </p:spPr>
        <p:txBody>
          <a:bodyPr/>
          <a:lstStyle/>
          <a:p>
            <a:r>
              <a:rPr lang="en-GB" dirty="0"/>
              <a:t>Year 3 Course Update: Becoming a Practitioner </a:t>
            </a:r>
          </a:p>
        </p:txBody>
      </p:sp>
    </p:spTree>
    <p:extLst>
      <p:ext uri="{BB962C8B-B14F-4D97-AF65-F5344CB8AC3E}">
        <p14:creationId xmlns:p14="http://schemas.microsoft.com/office/powerpoint/2010/main" val="272618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E1029F-5B4A-21B1-7C6B-946A5F341B28}"/>
              </a:ext>
            </a:extLst>
          </p:cNvPr>
          <p:cNvSpPr>
            <a:spLocks noGrp="1"/>
          </p:cNvSpPr>
          <p:nvPr>
            <p:ph type="body" sz="quarter" idx="15"/>
          </p:nvPr>
        </p:nvSpPr>
        <p:spPr/>
        <p:txBody>
          <a:bodyPr/>
          <a:lstStyle/>
          <a:p>
            <a:r>
              <a:rPr lang="en-GB" dirty="0"/>
              <a:t>Important students are advised that patients can now view what they are writing in the electronic medical record. </a:t>
            </a:r>
          </a:p>
          <a:p>
            <a:r>
              <a:rPr lang="en-GB" dirty="0"/>
              <a:t>The UK Council for Communication in Undergraduate Medical Education (UKCCC) have produced a </a:t>
            </a:r>
            <a:r>
              <a:rPr lang="en-GB" dirty="0">
                <a:hlinkClick r:id="rId2"/>
              </a:rPr>
              <a:t>guide</a:t>
            </a:r>
            <a:r>
              <a:rPr lang="en-GB" dirty="0"/>
              <a:t> for students writing in patient GP records. </a:t>
            </a:r>
          </a:p>
          <a:p>
            <a:r>
              <a:rPr lang="en-GB" dirty="0"/>
              <a:t>Please share the </a:t>
            </a:r>
            <a:r>
              <a:rPr lang="en-GB" dirty="0">
                <a:hlinkClick r:id="rId2"/>
              </a:rPr>
              <a:t>‘Do and Don’t’ guide </a:t>
            </a:r>
            <a:r>
              <a:rPr lang="en-GB" dirty="0"/>
              <a:t>with students and ask them to read it during their first ES meeting or Induction (whichever is first)</a:t>
            </a:r>
          </a:p>
        </p:txBody>
      </p:sp>
      <p:sp>
        <p:nvSpPr>
          <p:cNvPr id="3" name="Title 2">
            <a:extLst>
              <a:ext uri="{FF2B5EF4-FFF2-40B4-BE49-F238E27FC236}">
                <a16:creationId xmlns:a16="http://schemas.microsoft.com/office/drawing/2014/main" id="{EBEEEF84-5A6B-0DBA-2F79-A05D082E11E5}"/>
              </a:ext>
            </a:extLst>
          </p:cNvPr>
          <p:cNvSpPr>
            <a:spLocks noGrp="1"/>
          </p:cNvSpPr>
          <p:nvPr>
            <p:ph type="title"/>
          </p:nvPr>
        </p:nvSpPr>
        <p:spPr/>
        <p:txBody>
          <a:bodyPr/>
          <a:lstStyle/>
          <a:p>
            <a:r>
              <a:rPr lang="en-GB" dirty="0"/>
              <a:t>Patient Access to Medical Records</a:t>
            </a:r>
          </a:p>
        </p:txBody>
      </p:sp>
    </p:spTree>
    <p:extLst>
      <p:ext uri="{BB962C8B-B14F-4D97-AF65-F5344CB8AC3E}">
        <p14:creationId xmlns:p14="http://schemas.microsoft.com/office/powerpoint/2010/main" val="3348196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40EA3C-05D4-4FD5-A35F-0EB3E9706A4B}"/>
              </a:ext>
            </a:extLst>
          </p:cNvPr>
          <p:cNvSpPr>
            <a:spLocks noGrp="1"/>
          </p:cNvSpPr>
          <p:nvPr>
            <p:ph type="body" sz="quarter" idx="15"/>
          </p:nvPr>
        </p:nvSpPr>
        <p:spPr>
          <a:xfrm>
            <a:off x="335999" y="1910772"/>
            <a:ext cx="10264267" cy="4455738"/>
          </a:xfrm>
        </p:spPr>
        <p:txBody>
          <a:bodyPr/>
          <a:lstStyle/>
          <a:p>
            <a:pPr marL="288990" marR="0" lvl="0" indent="-285750" algn="l" defTabSz="914400" rtl="0" eaLnBrk="1" fontAlgn="auto" latinLnBrk="0" hangingPunct="1">
              <a:lnSpc>
                <a:spcPct val="90000"/>
              </a:lnSpc>
              <a:spcBef>
                <a:spcPts val="1001"/>
              </a:spcBef>
              <a:spcAft>
                <a:spcPts val="1200"/>
              </a:spcAft>
              <a:buClr>
                <a:srgbClr val="374C81"/>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1F497D"/>
                </a:solidFill>
                <a:effectLst/>
                <a:uLnTx/>
                <a:uFillTx/>
                <a:latin typeface="Arial"/>
              </a:rPr>
              <a:t>Each Mandatory Experience is outlined in more detail on the </a:t>
            </a:r>
            <a:r>
              <a:rPr kumimoji="0" lang="en-GB" sz="1800" b="0" i="0" u="none" strike="noStrike" kern="1200" cap="none" spc="0" normalizeH="0" baseline="0" noProof="0" dirty="0">
                <a:ln>
                  <a:noFill/>
                </a:ln>
                <a:solidFill>
                  <a:srgbClr val="1F497D"/>
                </a:solidFill>
                <a:effectLst/>
                <a:uLnTx/>
                <a:uFillTx/>
                <a:latin typeface="Arial"/>
                <a:hlinkClick r:id="rId2">
                  <a:extLst>
                    <a:ext uri="{A12FA001-AC4F-418D-AE19-62706E023703}">
                      <ahyp:hlinkClr xmlns:ahyp="http://schemas.microsoft.com/office/drawing/2018/hyperlinkcolor" val="tx"/>
                    </a:ext>
                  </a:extLst>
                </a:hlinkClick>
              </a:rPr>
              <a:t>CANVAS</a:t>
            </a:r>
            <a:r>
              <a:rPr kumimoji="0" lang="en-GB" sz="1800" b="0" i="0" u="none" strike="noStrike" kern="1200" cap="none" spc="0" normalizeH="0" baseline="0" noProof="0" dirty="0">
                <a:ln>
                  <a:noFill/>
                </a:ln>
                <a:solidFill>
                  <a:srgbClr val="1F497D"/>
                </a:solidFill>
                <a:effectLst/>
                <a:uLnTx/>
                <a:uFillTx/>
                <a:latin typeface="Arial"/>
              </a:rPr>
              <a:t> GP Placement </a:t>
            </a:r>
            <a:r>
              <a:rPr kumimoji="0" lang="en-GB" sz="1800" b="0" i="0" u="none" strike="noStrike" kern="1200" cap="none" spc="0" normalizeH="0" baseline="0" noProof="0" dirty="0" err="1">
                <a:ln>
                  <a:noFill/>
                </a:ln>
                <a:solidFill>
                  <a:srgbClr val="1F497D"/>
                </a:solidFill>
                <a:effectLst/>
                <a:uLnTx/>
                <a:uFillTx/>
                <a:latin typeface="Arial"/>
              </a:rPr>
              <a:t>area.This</a:t>
            </a:r>
            <a:r>
              <a:rPr kumimoji="0" lang="en-GB" sz="1800" b="0" i="0" u="none" strike="noStrike" kern="1200" cap="none" spc="0" normalizeH="0" baseline="0" noProof="0" dirty="0">
                <a:ln>
                  <a:noFill/>
                </a:ln>
                <a:solidFill>
                  <a:srgbClr val="1F497D"/>
                </a:solidFill>
                <a:effectLst/>
                <a:uLnTx/>
                <a:uFillTx/>
                <a:latin typeface="Arial"/>
              </a:rPr>
              <a:t> area is not accessible to GP Tutors, but students can access this remotely for supporting information. </a:t>
            </a:r>
          </a:p>
          <a:p>
            <a:pPr marL="803340" lvl="1" indent="-342900">
              <a:lnSpc>
                <a:spcPct val="90000"/>
              </a:lnSpc>
              <a:spcBef>
                <a:spcPts val="1001"/>
              </a:spcBef>
              <a:spcAft>
                <a:spcPts val="1200"/>
              </a:spcAft>
              <a:buClr>
                <a:srgbClr val="374C81"/>
              </a:buClr>
              <a:defRPr/>
            </a:pPr>
            <a:r>
              <a:rPr kumimoji="0" lang="en-GB" sz="1800" b="1" i="0" u="none" strike="noStrike" kern="1200" cap="none" spc="0" normalizeH="0" baseline="0" noProof="0" dirty="0">
                <a:ln>
                  <a:noFill/>
                </a:ln>
                <a:solidFill>
                  <a:srgbClr val="1F497D"/>
                </a:solidFill>
                <a:effectLst/>
                <a:uLnTx/>
                <a:uFillTx/>
                <a:latin typeface="Arial"/>
              </a:rPr>
              <a:t>Observe a 6-week Baby Check </a:t>
            </a:r>
            <a:r>
              <a:rPr kumimoji="0" lang="en-GB" sz="1800" b="0" i="0" u="none" strike="noStrike" kern="1200" cap="none" spc="0" normalizeH="0" baseline="0" noProof="0" dirty="0">
                <a:ln>
                  <a:noFill/>
                </a:ln>
                <a:solidFill>
                  <a:srgbClr val="1F497D"/>
                </a:solidFill>
                <a:effectLst/>
                <a:uLnTx/>
                <a:uFillTx/>
                <a:latin typeface="Arial"/>
              </a:rPr>
              <a:t>(student should then arrange a later follow-up with the family as either a phone call or seeing them in practice) We suggest this is done as early as possible during the placement. </a:t>
            </a:r>
          </a:p>
          <a:p>
            <a:pPr marL="803340" lvl="1" indent="-342900">
              <a:lnSpc>
                <a:spcPct val="90000"/>
              </a:lnSpc>
              <a:spcBef>
                <a:spcPts val="1001"/>
              </a:spcBef>
              <a:spcAft>
                <a:spcPts val="1200"/>
              </a:spcAft>
              <a:buClr>
                <a:srgbClr val="374C81"/>
              </a:buClr>
              <a:defRPr/>
            </a:pPr>
            <a:r>
              <a:rPr kumimoji="0" lang="en-GB" sz="1800" b="1" i="0" u="none" strike="noStrike" kern="1200" cap="none" spc="0" normalizeH="0" baseline="0" noProof="0" dirty="0">
                <a:ln>
                  <a:noFill/>
                </a:ln>
                <a:solidFill>
                  <a:srgbClr val="1F497D"/>
                </a:solidFill>
                <a:effectLst/>
                <a:uLnTx/>
                <a:uFillTx/>
                <a:latin typeface="Arial"/>
              </a:rPr>
              <a:t>At least 1 Home Visit with a GP </a:t>
            </a:r>
            <a:r>
              <a:rPr kumimoji="0" lang="en-GB" sz="1800" b="0" i="0" u="none" strike="noStrike" kern="1200" cap="none" spc="0" normalizeH="0" baseline="0" noProof="0" dirty="0">
                <a:ln>
                  <a:noFill/>
                </a:ln>
                <a:solidFill>
                  <a:srgbClr val="1F497D"/>
                </a:solidFill>
                <a:effectLst/>
                <a:uLnTx/>
                <a:uFillTx/>
                <a:latin typeface="Arial"/>
              </a:rPr>
              <a:t>(student should then arrange a later follow-up as either a phone call or visit). </a:t>
            </a:r>
          </a:p>
          <a:p>
            <a:pPr marL="803340" lvl="1" indent="-342900">
              <a:lnSpc>
                <a:spcPct val="90000"/>
              </a:lnSpc>
              <a:spcBef>
                <a:spcPts val="1001"/>
              </a:spcBef>
              <a:spcAft>
                <a:spcPts val="1200"/>
              </a:spcAft>
              <a:buClr>
                <a:srgbClr val="374C81"/>
              </a:buClr>
              <a:defRPr/>
            </a:pPr>
            <a:r>
              <a:rPr kumimoji="0" lang="en-GB" sz="1800" b="1" i="0" u="none" strike="noStrike" kern="1200" cap="none" spc="0" normalizeH="0" baseline="0" noProof="0" dirty="0">
                <a:ln>
                  <a:noFill/>
                </a:ln>
                <a:solidFill>
                  <a:srgbClr val="1F497D"/>
                </a:solidFill>
                <a:effectLst/>
                <a:uLnTx/>
                <a:uFillTx/>
                <a:latin typeface="Arial"/>
              </a:rPr>
              <a:t>2 x Chronic Disease Reviews </a:t>
            </a:r>
            <a:r>
              <a:rPr kumimoji="0" lang="en-GB" sz="1800" b="0" i="0" u="none" strike="noStrike" kern="1200" cap="none" spc="0" normalizeH="0" baseline="0" noProof="0" dirty="0">
                <a:ln>
                  <a:noFill/>
                </a:ln>
                <a:solidFill>
                  <a:srgbClr val="1F497D"/>
                </a:solidFill>
                <a:effectLst/>
                <a:uLnTx/>
                <a:uFillTx/>
                <a:latin typeface="Arial"/>
              </a:rPr>
              <a:t>(any clinician), 2 different of any of Asthma/COPD/CV Disease/Diabetes.</a:t>
            </a:r>
          </a:p>
          <a:p>
            <a:pPr marL="803340" lvl="1" indent="-342900">
              <a:lnSpc>
                <a:spcPct val="90000"/>
              </a:lnSpc>
              <a:spcBef>
                <a:spcPts val="1001"/>
              </a:spcBef>
              <a:spcAft>
                <a:spcPts val="1200"/>
              </a:spcAft>
              <a:buClr>
                <a:srgbClr val="374C81"/>
              </a:buClr>
              <a:defRPr/>
            </a:pPr>
            <a:r>
              <a:rPr kumimoji="0" lang="en-GB" sz="1800" b="1" i="0" u="none" strike="noStrike" kern="1200" cap="none" spc="0" normalizeH="0" baseline="0" noProof="0" dirty="0">
                <a:ln>
                  <a:noFill/>
                </a:ln>
                <a:solidFill>
                  <a:srgbClr val="1F497D"/>
                </a:solidFill>
                <a:effectLst/>
                <a:uLnTx/>
                <a:uFillTx/>
                <a:latin typeface="Arial"/>
              </a:rPr>
              <a:t>Lead a Consultation with a patient </a:t>
            </a:r>
            <a:r>
              <a:rPr kumimoji="0" lang="en-GB" sz="1800" b="0" i="0" u="none" strike="noStrike" kern="1200" cap="none" spc="0" normalizeH="0" baseline="0" noProof="0" dirty="0">
                <a:ln>
                  <a:noFill/>
                </a:ln>
                <a:solidFill>
                  <a:srgbClr val="1F497D"/>
                </a:solidFill>
                <a:effectLst/>
                <a:uLnTx/>
                <a:uFillTx/>
                <a:latin typeface="Arial"/>
              </a:rPr>
              <a:t>with a long-term condition causing a physical disability. </a:t>
            </a:r>
            <a:r>
              <a:rPr lang="en-GB" sz="1800" dirty="0">
                <a:solidFill>
                  <a:srgbClr val="1F497D"/>
                </a:solidFill>
                <a:latin typeface="Arial"/>
              </a:rPr>
              <a:t>Students</a:t>
            </a:r>
            <a:r>
              <a:rPr kumimoji="0" lang="en-GB" sz="1800" b="0" i="0" u="none" strike="noStrike" kern="1200" cap="none" spc="0" normalizeH="0" baseline="0" noProof="0" dirty="0">
                <a:ln>
                  <a:noFill/>
                </a:ln>
                <a:solidFill>
                  <a:srgbClr val="1F497D"/>
                </a:solidFill>
                <a:effectLst/>
                <a:uLnTx/>
                <a:uFillTx/>
                <a:latin typeface="Arial"/>
              </a:rPr>
              <a:t> will need  to liaise with you early in the placement to arrange this. </a:t>
            </a:r>
            <a:endParaRPr lang="en-GB" sz="1800" dirty="0"/>
          </a:p>
        </p:txBody>
      </p:sp>
      <p:sp>
        <p:nvSpPr>
          <p:cNvPr id="3" name="Title 2">
            <a:extLst>
              <a:ext uri="{FF2B5EF4-FFF2-40B4-BE49-F238E27FC236}">
                <a16:creationId xmlns:a16="http://schemas.microsoft.com/office/drawing/2014/main" id="{3BD530BF-D3C7-4E3C-BA85-CE74FAAF0477}"/>
              </a:ext>
            </a:extLst>
          </p:cNvPr>
          <p:cNvSpPr>
            <a:spLocks noGrp="1"/>
          </p:cNvSpPr>
          <p:nvPr>
            <p:ph type="title"/>
          </p:nvPr>
        </p:nvSpPr>
        <p:spPr/>
        <p:txBody>
          <a:bodyPr/>
          <a:lstStyle/>
          <a:p>
            <a:r>
              <a:rPr lang="en-GB" dirty="0"/>
              <a:t>Mandatory Experiences </a:t>
            </a:r>
          </a:p>
        </p:txBody>
      </p:sp>
    </p:spTree>
    <p:extLst>
      <p:ext uri="{BB962C8B-B14F-4D97-AF65-F5344CB8AC3E}">
        <p14:creationId xmlns:p14="http://schemas.microsoft.com/office/powerpoint/2010/main" val="367201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84003-1AEA-4529-B3E9-14153C7B8C43}"/>
              </a:ext>
            </a:extLst>
          </p:cNvPr>
          <p:cNvSpPr>
            <a:spLocks noGrp="1"/>
          </p:cNvSpPr>
          <p:nvPr>
            <p:ph idx="1"/>
          </p:nvPr>
        </p:nvSpPr>
        <p:spPr/>
        <p:txBody>
          <a:bodyPr>
            <a:normAutofit fontScale="77500" lnSpcReduction="20000"/>
          </a:bodyPr>
          <a:lstStyle/>
          <a:p>
            <a:pPr marL="457200" indent="-457200">
              <a:lnSpc>
                <a:spcPct val="120000"/>
              </a:lnSpc>
              <a:buFont typeface="Arial" panose="020B0604020202020204" pitchFamily="34" charset="0"/>
              <a:buChar char="•"/>
            </a:pPr>
            <a:r>
              <a:rPr lang="en-GB" dirty="0"/>
              <a:t>For each experience we ask you to debrief with the student afterwards.</a:t>
            </a:r>
          </a:p>
          <a:p>
            <a:pPr marL="457200" indent="-457200">
              <a:lnSpc>
                <a:spcPct val="120000"/>
              </a:lnSpc>
              <a:buFont typeface="Arial" panose="020B0604020202020204" pitchFamily="34" charset="0"/>
              <a:buChar char="•"/>
            </a:pPr>
            <a:r>
              <a:rPr lang="en-GB" dirty="0"/>
              <a:t>This can be done immediately after or during your weekly ES meeting. </a:t>
            </a:r>
          </a:p>
          <a:p>
            <a:pPr marL="457200" indent="-457200">
              <a:lnSpc>
                <a:spcPct val="120000"/>
              </a:lnSpc>
              <a:buFont typeface="Arial" panose="020B0604020202020204" pitchFamily="34" charset="0"/>
              <a:buChar char="•"/>
            </a:pPr>
            <a:r>
              <a:rPr lang="en-GB" dirty="0"/>
              <a:t>Check the student has completed a ‘student declaration form’ for this experience at end of placement meeting. </a:t>
            </a:r>
          </a:p>
          <a:p>
            <a:pPr marL="457200" indent="-457200">
              <a:lnSpc>
                <a:spcPct val="120000"/>
              </a:lnSpc>
              <a:buFont typeface="Arial" panose="020B0604020202020204" pitchFamily="34" charset="0"/>
              <a:buChar char="•"/>
            </a:pPr>
            <a:r>
              <a:rPr lang="en-GB" dirty="0"/>
              <a:t>We are now asking our students to reflect on the experience in their declaration form. To help with we ask the students to consider the following questions when reflecting on each ME:</a:t>
            </a:r>
          </a:p>
          <a:p>
            <a:pPr lvl="1">
              <a:lnSpc>
                <a:spcPct val="120000"/>
              </a:lnSpc>
            </a:pPr>
            <a:r>
              <a:rPr lang="en-GB" dirty="0"/>
              <a:t>What went well?</a:t>
            </a:r>
          </a:p>
          <a:p>
            <a:pPr lvl="1">
              <a:lnSpc>
                <a:spcPct val="120000"/>
              </a:lnSpc>
            </a:pPr>
            <a:r>
              <a:rPr lang="en-GB" dirty="0"/>
              <a:t>How could it have been done better?</a:t>
            </a:r>
          </a:p>
          <a:p>
            <a:pPr lvl="1">
              <a:lnSpc>
                <a:spcPct val="120000"/>
              </a:lnSpc>
            </a:pPr>
            <a:r>
              <a:rPr lang="en-GB" dirty="0"/>
              <a:t>How did it make you feel?</a:t>
            </a:r>
          </a:p>
          <a:p>
            <a:pPr lvl="1">
              <a:lnSpc>
                <a:spcPct val="120000"/>
              </a:lnSpc>
            </a:pPr>
            <a:r>
              <a:rPr lang="en-GB" dirty="0"/>
              <a:t>What have you learned and/or what if anything will you do differently? </a:t>
            </a:r>
          </a:p>
          <a:p>
            <a:pPr lvl="1"/>
            <a:endParaRPr lang="en-GB" dirty="0"/>
          </a:p>
        </p:txBody>
      </p:sp>
      <p:sp>
        <p:nvSpPr>
          <p:cNvPr id="2" name="Title 1">
            <a:extLst>
              <a:ext uri="{FF2B5EF4-FFF2-40B4-BE49-F238E27FC236}">
                <a16:creationId xmlns:a16="http://schemas.microsoft.com/office/drawing/2014/main" id="{8F94E409-CD23-45F0-89AC-702044045225}"/>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Mandatory Experiences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1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GB" dirty="0"/>
              <a:t>Educational Supervision</a:t>
            </a:r>
            <a:endParaRPr lang="en-GB" sz="2400" dirty="0"/>
          </a:p>
        </p:txBody>
      </p:sp>
      <p:sp>
        <p:nvSpPr>
          <p:cNvPr id="4" name="Content">
            <a:extLst>
              <a:ext uri="{FF2B5EF4-FFF2-40B4-BE49-F238E27FC236}">
                <a16:creationId xmlns:a16="http://schemas.microsoft.com/office/drawing/2014/main" id="{9D5C5AFA-C24E-5B89-305E-54BF9A61EA85}"/>
              </a:ext>
            </a:extLst>
          </p:cNvPr>
          <p:cNvSpPr>
            <a:spLocks noGrp="1"/>
          </p:cNvSpPr>
          <p:nvPr>
            <p:ph type="body" sz="quarter" idx="15"/>
          </p:nvPr>
        </p:nvSpPr>
        <p:spPr>
          <a:xfrm>
            <a:off x="336550" y="1990725"/>
            <a:ext cx="10083800" cy="4314825"/>
          </a:xfrm>
        </p:spPr>
        <p:txBody>
          <a:bodyPr/>
          <a:lstStyle/>
          <a:p>
            <a:r>
              <a:rPr lang="en-GB" sz="2400" dirty="0"/>
              <a:t>The GP Tutor is the Educational Supervisor for the student’s time in GP</a:t>
            </a:r>
          </a:p>
          <a:p>
            <a:r>
              <a:rPr lang="en-GB" sz="2400" dirty="0"/>
              <a:t>One meeting per week over the course of the 4 week placement (individually)</a:t>
            </a:r>
          </a:p>
          <a:p>
            <a:r>
              <a:rPr lang="en-GB" sz="2400" dirty="0"/>
              <a:t>Access their portfolio via </a:t>
            </a:r>
            <a:r>
              <a:rPr lang="en-GB" sz="2400" dirty="0" err="1"/>
              <a:t>Pebblepad</a:t>
            </a:r>
            <a:r>
              <a:rPr lang="en-GB" sz="2400" dirty="0"/>
              <a:t> (see next slide for demonstration)</a:t>
            </a:r>
          </a:p>
          <a:p>
            <a:r>
              <a:rPr lang="en-GB" sz="2400" dirty="0"/>
              <a:t>Review of their progress so far with their Case Presentation and Discussions (CPADs), Observed Examinations (OEs) and Directly Observed Procedural Skills (DOPS).</a:t>
            </a:r>
          </a:p>
          <a:p>
            <a:r>
              <a:rPr lang="en-GB" sz="2400" dirty="0"/>
              <a:t>General review of any issues that may have arisen e.g. punctuality, professionalism, well being. </a:t>
            </a:r>
            <a:r>
              <a:rPr lang="en-GB" sz="2400" dirty="0">
                <a:hlinkClick r:id="rId3"/>
              </a:rPr>
              <a:t>Refer</a:t>
            </a:r>
            <a:r>
              <a:rPr lang="en-GB" sz="2400" dirty="0"/>
              <a:t> to the University if concerns</a:t>
            </a:r>
          </a:p>
          <a:p>
            <a:r>
              <a:rPr lang="en-GB" sz="2400" dirty="0"/>
              <a:t>Complete the weekly meeting template in </a:t>
            </a:r>
            <a:r>
              <a:rPr lang="en-GB" sz="2400" dirty="0" err="1"/>
              <a:t>Pebblepad</a:t>
            </a:r>
            <a:r>
              <a:rPr lang="en-GB" sz="2400" dirty="0"/>
              <a:t> </a:t>
            </a:r>
          </a:p>
          <a:p>
            <a:endParaRPr lang="en-GB" dirty="0"/>
          </a:p>
          <a:p>
            <a:endParaRPr lang="en-GB" dirty="0"/>
          </a:p>
        </p:txBody>
      </p:sp>
    </p:spTree>
    <p:extLst>
      <p:ext uri="{BB962C8B-B14F-4D97-AF65-F5344CB8AC3E}">
        <p14:creationId xmlns:p14="http://schemas.microsoft.com/office/powerpoint/2010/main" val="107486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lIns="91440" tIns="45720" rIns="91440" bIns="45720" anchor="t"/>
          <a:lstStyle/>
          <a:p>
            <a:pPr marL="0" indent="0">
              <a:buNone/>
            </a:pPr>
            <a:r>
              <a:rPr lang="en-GB" dirty="0"/>
              <a:t>Please email </a:t>
            </a:r>
            <a:r>
              <a:rPr lang="en-GB" dirty="0">
                <a:effectLst/>
                <a:latin typeface="Arial" panose="020B0604020202020204" pitchFamily="34" charset="0"/>
              </a:rPr>
              <a:t>mbchbep@liverpool.ac.uk if you have not already got access to </a:t>
            </a:r>
            <a:r>
              <a:rPr lang="en-GB" dirty="0" err="1">
                <a:effectLst/>
                <a:latin typeface="Arial" panose="020B0604020202020204" pitchFamily="34" charset="0"/>
              </a:rPr>
              <a:t>Pebblepad</a:t>
            </a:r>
            <a:r>
              <a:rPr lang="en-GB" dirty="0">
                <a:effectLst/>
                <a:latin typeface="Arial" panose="020B0604020202020204" pitchFamily="34" charset="0"/>
              </a:rPr>
              <a:t>. This will give you access to the students portfolio. </a:t>
            </a:r>
          </a:p>
          <a:p>
            <a:pPr marL="0" indent="0">
              <a:buNone/>
            </a:pPr>
            <a:endParaRPr lang="en-GB" dirty="0"/>
          </a:p>
          <a:p>
            <a:pPr marL="0" indent="0">
              <a:buNone/>
            </a:pPr>
            <a:r>
              <a:rPr lang="en-GB" dirty="0">
                <a:latin typeface="Arial"/>
                <a:cs typeface="Arial"/>
                <a:hlinkClick r:id="rId3"/>
              </a:rPr>
              <a:t>Pebble Pad Demonstration</a:t>
            </a:r>
            <a:endParaRPr lang="en-GB" dirty="0">
              <a:latin typeface="Arial"/>
              <a:cs typeface="Arial"/>
            </a:endParaRPr>
          </a:p>
          <a:p>
            <a:endParaRPr lang="en-GB" dirty="0"/>
          </a:p>
          <a:p>
            <a:endParaRPr lang="en-GB" dirty="0"/>
          </a:p>
        </p:txBody>
      </p:sp>
      <p:sp>
        <p:nvSpPr>
          <p:cNvPr id="3" name="Title"/>
          <p:cNvSpPr>
            <a:spLocks noGrp="1"/>
          </p:cNvSpPr>
          <p:nvPr>
            <p:ph type="title"/>
          </p:nvPr>
        </p:nvSpPr>
        <p:spPr/>
        <p:txBody>
          <a:bodyPr/>
          <a:lstStyle/>
          <a:p>
            <a:r>
              <a:rPr lang="en-GB" dirty="0" err="1"/>
              <a:t>Pebblepad</a:t>
            </a:r>
            <a:r>
              <a:rPr lang="en-GB" dirty="0"/>
              <a:t>.</a:t>
            </a:r>
          </a:p>
        </p:txBody>
      </p:sp>
    </p:spTree>
    <p:extLst>
      <p:ext uri="{BB962C8B-B14F-4D97-AF65-F5344CB8AC3E}">
        <p14:creationId xmlns:p14="http://schemas.microsoft.com/office/powerpoint/2010/main" val="33285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a:xfrm>
            <a:off x="103271" y="2343650"/>
            <a:ext cx="10084350" cy="4314825"/>
          </a:xfrm>
        </p:spPr>
        <p:txBody>
          <a:bodyPr/>
          <a:lstStyle/>
          <a:p>
            <a:pPr marL="0" indent="0">
              <a:buNone/>
            </a:pPr>
            <a:endParaRPr lang="en-GB" dirty="0"/>
          </a:p>
          <a:p>
            <a:endParaRPr lang="en-GB" dirty="0"/>
          </a:p>
        </p:txBody>
      </p:sp>
      <p:sp>
        <p:nvSpPr>
          <p:cNvPr id="3" name="Title"/>
          <p:cNvSpPr>
            <a:spLocks noGrp="1"/>
          </p:cNvSpPr>
          <p:nvPr>
            <p:ph type="title"/>
          </p:nvPr>
        </p:nvSpPr>
        <p:spPr/>
        <p:txBody>
          <a:bodyPr/>
          <a:lstStyle/>
          <a:p>
            <a:r>
              <a:rPr lang="en-GB" dirty="0"/>
              <a:t>Eportfolio Requirements Y3 GP</a:t>
            </a:r>
          </a:p>
        </p:txBody>
      </p:sp>
      <p:graphicFrame>
        <p:nvGraphicFramePr>
          <p:cNvPr id="6" name="Table 5">
            <a:extLst>
              <a:ext uri="{FF2B5EF4-FFF2-40B4-BE49-F238E27FC236}">
                <a16:creationId xmlns:a16="http://schemas.microsoft.com/office/drawing/2014/main" id="{56F5997D-0B89-94E0-E259-2015E827F1DA}"/>
              </a:ext>
            </a:extLst>
          </p:cNvPr>
          <p:cNvGraphicFramePr>
            <a:graphicFrameLocks noGrp="1"/>
          </p:cNvGraphicFramePr>
          <p:nvPr>
            <p:extLst>
              <p:ext uri="{D42A27DB-BD31-4B8C-83A1-F6EECF244321}">
                <p14:modId xmlns:p14="http://schemas.microsoft.com/office/powerpoint/2010/main" val="2129981580"/>
              </p:ext>
            </p:extLst>
          </p:nvPr>
        </p:nvGraphicFramePr>
        <p:xfrm>
          <a:off x="1508760" y="1910772"/>
          <a:ext cx="7166610" cy="3756458"/>
        </p:xfrm>
        <a:graphic>
          <a:graphicData uri="http://schemas.openxmlformats.org/drawingml/2006/table">
            <a:tbl>
              <a:tblPr firstRow="1" firstCol="1" lastRow="1" lastCol="1" bandRow="1" bandCol="1">
                <a:tableStyleId>{7E9639D4-E3E2-4D34-9284-5A2195B3D0D7}</a:tableStyleId>
              </a:tblPr>
              <a:tblGrid>
                <a:gridCol w="2864382">
                  <a:extLst>
                    <a:ext uri="{9D8B030D-6E8A-4147-A177-3AD203B41FA5}">
                      <a16:colId xmlns:a16="http://schemas.microsoft.com/office/drawing/2014/main" val="1022191673"/>
                    </a:ext>
                  </a:extLst>
                </a:gridCol>
                <a:gridCol w="4302228">
                  <a:extLst>
                    <a:ext uri="{9D8B030D-6E8A-4147-A177-3AD203B41FA5}">
                      <a16:colId xmlns:a16="http://schemas.microsoft.com/office/drawing/2014/main" val="1128185550"/>
                    </a:ext>
                  </a:extLst>
                </a:gridCol>
              </a:tblGrid>
              <a:tr h="487502">
                <a:tc>
                  <a:txBody>
                    <a:bodyPr/>
                    <a:lstStyle/>
                    <a:p>
                      <a:pPr>
                        <a:lnSpc>
                          <a:spcPct val="115000"/>
                        </a:lnSpc>
                        <a:spcAft>
                          <a:spcPts val="1000"/>
                        </a:spcAft>
                      </a:pPr>
                      <a:r>
                        <a:rPr lang="en-GB" sz="1100">
                          <a:effectLst/>
                        </a:rPr>
                        <a:t>First Educational Supervisor (ES) meeting</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100">
                          <a:effectLst/>
                        </a:rPr>
                        <a:t>All fields completed by Student Doctor and Educational Supervisor in the e-portfolio.</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773260364"/>
                  </a:ext>
                </a:extLst>
              </a:tr>
              <a:tr h="659473">
                <a:tc>
                  <a:txBody>
                    <a:bodyPr/>
                    <a:lstStyle/>
                    <a:p>
                      <a:pPr>
                        <a:lnSpc>
                          <a:spcPct val="115000"/>
                        </a:lnSpc>
                        <a:spcAft>
                          <a:spcPts val="1000"/>
                        </a:spcAft>
                      </a:pPr>
                      <a:r>
                        <a:rPr lang="en-GB" sz="1100" dirty="0">
                          <a:effectLst/>
                        </a:rPr>
                        <a:t>Observed Examinations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100" dirty="0">
                          <a:effectLst/>
                        </a:rPr>
                        <a:t>Recommended number 3 </a:t>
                      </a:r>
                      <a:endParaRPr lang="en-GB" sz="1200" dirty="0">
                        <a:effectLst/>
                      </a:endParaRPr>
                    </a:p>
                    <a:p>
                      <a:pPr>
                        <a:lnSpc>
                          <a:spcPct val="115000"/>
                        </a:lnSpc>
                        <a:spcAft>
                          <a:spcPts val="1000"/>
                        </a:spcAft>
                      </a:pPr>
                      <a:r>
                        <a:rPr lang="en-GB" sz="1100" dirty="0">
                          <a:effectLst/>
                        </a:rPr>
                        <a:t>Minimum number 2</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920372631"/>
                  </a:ext>
                </a:extLst>
              </a:tr>
              <a:tr h="637791">
                <a:tc>
                  <a:txBody>
                    <a:bodyPr/>
                    <a:lstStyle/>
                    <a:p>
                      <a:pPr>
                        <a:lnSpc>
                          <a:spcPct val="115000"/>
                        </a:lnSpc>
                        <a:spcAft>
                          <a:spcPts val="10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Case Presentation and Discussion</a:t>
                      </a:r>
                    </a:p>
                  </a:txBody>
                  <a:tcPr marL="0" marR="0" marT="0" marB="0"/>
                </a:tc>
                <a:tc>
                  <a:txBody>
                    <a:bodyPr/>
                    <a:lstStyle/>
                    <a:p>
                      <a:pPr>
                        <a:lnSpc>
                          <a:spcPct val="115000"/>
                        </a:lnSpc>
                        <a:spcAft>
                          <a:spcPts val="1000"/>
                        </a:spcAft>
                      </a:pPr>
                      <a:r>
                        <a:rPr lang="en-GB" sz="1100" dirty="0">
                          <a:effectLst/>
                        </a:rPr>
                        <a:t>Recommended number 10</a:t>
                      </a:r>
                      <a:endParaRPr lang="en-GB" sz="1200" dirty="0">
                        <a:effectLst/>
                      </a:endParaRPr>
                    </a:p>
                    <a:p>
                      <a:pPr>
                        <a:lnSpc>
                          <a:spcPct val="115000"/>
                        </a:lnSpc>
                        <a:spcAft>
                          <a:spcPts val="1000"/>
                        </a:spcAft>
                      </a:pPr>
                      <a:r>
                        <a:rPr lang="en-GB" sz="1100" dirty="0">
                          <a:effectLst/>
                        </a:rPr>
                        <a:t>Minimum number 5</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532089488"/>
                  </a:ext>
                </a:extLst>
              </a:tr>
              <a:tr h="811257">
                <a:tc>
                  <a:txBody>
                    <a:bodyPr/>
                    <a:lstStyle/>
                    <a:p>
                      <a:pPr>
                        <a:lnSpc>
                          <a:spcPct val="115000"/>
                        </a:lnSpc>
                        <a:spcAft>
                          <a:spcPts val="1000"/>
                        </a:spcAft>
                      </a:pPr>
                      <a:r>
                        <a:rPr lang="en-GB" sz="1100">
                          <a:effectLst/>
                        </a:rPr>
                        <a:t>Directly Observed Procedural Skills</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a:effectLst/>
                        </a:rPr>
                        <a:t>Demonstration of progress only (no minimum numbers for placement)</a:t>
                      </a:r>
                      <a:endParaRPr lang="en-GB" sz="1200">
                        <a:effectLst/>
                      </a:endParaRPr>
                    </a:p>
                    <a:p>
                      <a:pPr>
                        <a:lnSpc>
                          <a:spcPct val="115000"/>
                        </a:lnSpc>
                        <a:spcAft>
                          <a:spcPts val="1000"/>
                        </a:spcAft>
                      </a:pPr>
                      <a:r>
                        <a:rPr lang="en-GB" sz="1100">
                          <a:effectLst/>
                        </a:rPr>
                        <a:t> </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551015086"/>
                  </a:ext>
                </a:extLst>
              </a:tr>
              <a:tr h="662465">
                <a:tc>
                  <a:txBody>
                    <a:bodyPr/>
                    <a:lstStyle/>
                    <a:p>
                      <a:pPr>
                        <a:lnSpc>
                          <a:spcPct val="115000"/>
                        </a:lnSpc>
                        <a:spcAft>
                          <a:spcPts val="1000"/>
                        </a:spcAft>
                      </a:pPr>
                      <a:r>
                        <a:rPr lang="en-GB" sz="1100" dirty="0">
                          <a:effectLst/>
                        </a:rPr>
                        <a:t>Mandatory Experiences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dirty="0">
                          <a:effectLst/>
                        </a:rPr>
                        <a:t>Student Doctor declaration in their e-portfolio that they have completed all 4 experiences.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121804882"/>
                  </a:ext>
                </a:extLst>
              </a:tr>
              <a:tr h="497970">
                <a:tc>
                  <a:txBody>
                    <a:bodyPr/>
                    <a:lstStyle/>
                    <a:p>
                      <a:pPr>
                        <a:lnSpc>
                          <a:spcPct val="115000"/>
                        </a:lnSpc>
                        <a:spcAft>
                          <a:spcPts val="1000"/>
                        </a:spcAft>
                      </a:pPr>
                      <a:r>
                        <a:rPr lang="en-GB" sz="1100" dirty="0">
                          <a:effectLst/>
                        </a:rPr>
                        <a:t>End of placement Educational Supervisor (ES) meeting</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100" dirty="0">
                          <a:effectLst/>
                        </a:rPr>
                        <a:t>All fields completed by Student Doctor and Educational Supervisor in the e-portfolio.</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760831808"/>
                  </a:ext>
                </a:extLst>
              </a:tr>
            </a:tbl>
          </a:graphicData>
        </a:graphic>
      </p:graphicFrame>
    </p:spTree>
    <p:extLst>
      <p:ext uri="{BB962C8B-B14F-4D97-AF65-F5344CB8AC3E}">
        <p14:creationId xmlns:p14="http://schemas.microsoft.com/office/powerpoint/2010/main" val="136841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29CAD7-4E04-EA1F-8216-8D2146E1E22A}"/>
              </a:ext>
            </a:extLst>
          </p:cNvPr>
          <p:cNvSpPr>
            <a:spLocks noGrp="1"/>
          </p:cNvSpPr>
          <p:nvPr>
            <p:ph type="body" sz="quarter" idx="15"/>
          </p:nvPr>
        </p:nvSpPr>
        <p:spPr/>
        <p:txBody>
          <a:bodyPr/>
          <a:lstStyle/>
          <a:p>
            <a:r>
              <a:rPr lang="en-GB" dirty="0"/>
              <a:t>GMC &amp; University policies recently updated</a:t>
            </a:r>
          </a:p>
          <a:p>
            <a:r>
              <a:rPr lang="en-GB" dirty="0"/>
              <a:t>‘Participation in Learning’ must be evidenced for progression to the next year (alongside examinations and engagement with study)</a:t>
            </a:r>
          </a:p>
          <a:p>
            <a:r>
              <a:rPr lang="en-GB" dirty="0"/>
              <a:t>Essential that school is informed if a student is absent or if they miss part of the day, even if it has been pre-arranged or for illness.</a:t>
            </a:r>
          </a:p>
          <a:p>
            <a:r>
              <a:rPr lang="en-GB" dirty="0"/>
              <a:t>Please email </a:t>
            </a:r>
            <a:r>
              <a:rPr lang="en-GB" dirty="0">
                <a:hlinkClick r:id="rId3"/>
              </a:rPr>
              <a:t>yr3gp@liverpool.ac.uk </a:t>
            </a:r>
            <a:r>
              <a:rPr lang="en-GB" dirty="0"/>
              <a:t>to inform us of any student absences. </a:t>
            </a:r>
          </a:p>
          <a:p>
            <a:endParaRPr lang="en-GB" dirty="0"/>
          </a:p>
        </p:txBody>
      </p:sp>
      <p:sp>
        <p:nvSpPr>
          <p:cNvPr id="3" name="Title 2">
            <a:extLst>
              <a:ext uri="{FF2B5EF4-FFF2-40B4-BE49-F238E27FC236}">
                <a16:creationId xmlns:a16="http://schemas.microsoft.com/office/drawing/2014/main" id="{68B873F2-C232-511C-BF1F-9EEF1B16BC44}"/>
              </a:ext>
            </a:extLst>
          </p:cNvPr>
          <p:cNvSpPr>
            <a:spLocks noGrp="1"/>
          </p:cNvSpPr>
          <p:nvPr>
            <p:ph type="title"/>
          </p:nvPr>
        </p:nvSpPr>
        <p:spPr/>
        <p:txBody>
          <a:bodyPr/>
          <a:lstStyle/>
          <a:p>
            <a:r>
              <a:rPr lang="en-GB" dirty="0"/>
              <a:t>Absence Reporting</a:t>
            </a:r>
          </a:p>
        </p:txBody>
      </p:sp>
    </p:spTree>
    <p:extLst>
      <p:ext uri="{BB962C8B-B14F-4D97-AF65-F5344CB8AC3E}">
        <p14:creationId xmlns:p14="http://schemas.microsoft.com/office/powerpoint/2010/main" val="392362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CD8C1C-6C8D-DBAD-7861-84B8655E8841}"/>
              </a:ext>
            </a:extLst>
          </p:cNvPr>
          <p:cNvSpPr>
            <a:spLocks noGrp="1"/>
          </p:cNvSpPr>
          <p:nvPr>
            <p:ph type="body" sz="quarter" idx="15"/>
          </p:nvPr>
        </p:nvSpPr>
        <p:spPr>
          <a:xfrm>
            <a:off x="336000" y="1848236"/>
            <a:ext cx="10084350" cy="4314825"/>
          </a:xfrm>
        </p:spPr>
        <p:txBody>
          <a:bodyPr lIns="91440" tIns="45720" rIns="91440" bIns="45720" anchor="t"/>
          <a:lstStyle/>
          <a:p>
            <a:r>
              <a:rPr lang="en-US" sz="2600" dirty="0">
                <a:latin typeface="Arial"/>
                <a:cs typeface="Arial"/>
              </a:rPr>
              <a:t>Feedback is very important to the students during their time in GP and helps with reflective learning</a:t>
            </a:r>
            <a:endParaRPr lang="en-US" sz="2600" dirty="0"/>
          </a:p>
          <a:p>
            <a:r>
              <a:rPr lang="en-US" sz="2600" dirty="0">
                <a:latin typeface="Arial"/>
                <a:cs typeface="Arial"/>
              </a:rPr>
              <a:t>Please give feedback throughout the placement, when appropriate, and at the Educational Supervisor meetings</a:t>
            </a:r>
          </a:p>
          <a:p>
            <a:r>
              <a:rPr lang="en-US" sz="2600" dirty="0">
                <a:latin typeface="Arial"/>
                <a:cs typeface="Arial"/>
              </a:rPr>
              <a:t>It can be helpful to highlight to the students when you are giving them feedback (so they recognise that is what it is!!!)</a:t>
            </a:r>
            <a:endParaRPr lang="en-US" sz="2600" dirty="0"/>
          </a:p>
        </p:txBody>
      </p:sp>
      <p:sp>
        <p:nvSpPr>
          <p:cNvPr id="3" name="Title 2">
            <a:extLst>
              <a:ext uri="{FF2B5EF4-FFF2-40B4-BE49-F238E27FC236}">
                <a16:creationId xmlns:a16="http://schemas.microsoft.com/office/drawing/2014/main" id="{72811BF0-8930-8EC3-4097-6392A53EDDC7}"/>
              </a:ext>
            </a:extLst>
          </p:cNvPr>
          <p:cNvSpPr>
            <a:spLocks noGrp="1"/>
          </p:cNvSpPr>
          <p:nvPr>
            <p:ph type="title"/>
          </p:nvPr>
        </p:nvSpPr>
        <p:spPr/>
        <p:txBody>
          <a:bodyPr lIns="91440" tIns="45720" rIns="91440" bIns="45720" anchor="t"/>
          <a:lstStyle/>
          <a:p>
            <a:r>
              <a:rPr lang="en-US" dirty="0">
                <a:latin typeface="Arial"/>
                <a:cs typeface="Arial"/>
              </a:rPr>
              <a:t>Feedback</a:t>
            </a:r>
            <a:endParaRPr lang="en-US" dirty="0"/>
          </a:p>
        </p:txBody>
      </p:sp>
    </p:spTree>
    <p:extLst>
      <p:ext uri="{BB962C8B-B14F-4D97-AF65-F5344CB8AC3E}">
        <p14:creationId xmlns:p14="http://schemas.microsoft.com/office/powerpoint/2010/main" val="88996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pPr marL="0" indent="0">
              <a:buNone/>
            </a:pPr>
            <a:endParaRPr lang="en-GB" dirty="0"/>
          </a:p>
          <a:p>
            <a:endParaRPr lang="en-GB" dirty="0"/>
          </a:p>
        </p:txBody>
      </p:sp>
      <p:sp>
        <p:nvSpPr>
          <p:cNvPr id="3" name="Title"/>
          <p:cNvSpPr>
            <a:spLocks noGrp="1"/>
          </p:cNvSpPr>
          <p:nvPr>
            <p:ph type="title"/>
          </p:nvPr>
        </p:nvSpPr>
        <p:spPr>
          <a:xfrm>
            <a:off x="417023" y="3069000"/>
            <a:ext cx="11520000" cy="720000"/>
          </a:xfrm>
        </p:spPr>
        <p:txBody>
          <a:bodyPr/>
          <a:lstStyle/>
          <a:p>
            <a:r>
              <a:rPr lang="en-GB" dirty="0"/>
              <a:t>Questions?.....</a:t>
            </a:r>
          </a:p>
        </p:txBody>
      </p:sp>
    </p:spTree>
    <p:extLst>
      <p:ext uri="{BB962C8B-B14F-4D97-AF65-F5344CB8AC3E}">
        <p14:creationId xmlns:p14="http://schemas.microsoft.com/office/powerpoint/2010/main" val="86786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Contact your Year Lead if you find any digital content difficult or impossible to use.</a:t>
            </a:r>
            <a:endParaRPr lang="en-GB" dirty="0"/>
          </a:p>
        </p:txBody>
      </p:sp>
      <p:sp>
        <p:nvSpPr>
          <p:cNvPr id="3" name="Title 2"/>
          <p:cNvSpPr>
            <a:spLocks noGrp="1"/>
          </p:cNvSpPr>
          <p:nvPr>
            <p:ph type="title"/>
          </p:nvPr>
        </p:nvSpPr>
        <p:spPr/>
        <p:txBody>
          <a:bodyPr/>
          <a:lstStyle/>
          <a:p>
            <a:r>
              <a:rPr lang="en-GB"/>
              <a:t>Thank you.</a:t>
            </a:r>
            <a:endParaRPr lang="en-GB" dirty="0"/>
          </a:p>
        </p:txBody>
      </p:sp>
    </p:spTree>
    <p:extLst>
      <p:ext uri="{BB962C8B-B14F-4D97-AF65-F5344CB8AC3E}">
        <p14:creationId xmlns:p14="http://schemas.microsoft.com/office/powerpoint/2010/main" val="155862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pPr marL="0" indent="0">
              <a:buNone/>
            </a:pPr>
            <a:r>
              <a:rPr lang="en-GB" dirty="0"/>
              <a:t>‘Becoming a practitioner’  </a:t>
            </a:r>
          </a:p>
          <a:p>
            <a:pPr marL="0" indent="0">
              <a:buNone/>
            </a:pPr>
            <a:endParaRPr lang="en-GB" dirty="0"/>
          </a:p>
          <a:p>
            <a:pPr lvl="1"/>
            <a:endParaRPr lang="en-GB" dirty="0"/>
          </a:p>
          <a:p>
            <a:pPr lvl="1"/>
            <a:endParaRPr lang="en-GB" dirty="0"/>
          </a:p>
          <a:p>
            <a:endParaRPr lang="en-GB" dirty="0"/>
          </a:p>
        </p:txBody>
      </p:sp>
      <p:sp>
        <p:nvSpPr>
          <p:cNvPr id="3" name="Title"/>
          <p:cNvSpPr>
            <a:spLocks noGrp="1"/>
          </p:cNvSpPr>
          <p:nvPr>
            <p:ph type="title"/>
          </p:nvPr>
        </p:nvSpPr>
        <p:spPr/>
        <p:txBody>
          <a:bodyPr/>
          <a:lstStyle/>
          <a:p>
            <a:r>
              <a:rPr lang="en-GB" dirty="0"/>
              <a:t>Aims of the Year 3 Placement </a:t>
            </a:r>
            <a:endParaRPr lang="en-GB" sz="2400" dirty="0"/>
          </a:p>
        </p:txBody>
      </p:sp>
      <p:pic>
        <p:nvPicPr>
          <p:cNvPr id="4" name="Picture 3">
            <a:extLst>
              <a:ext uri="{FF2B5EF4-FFF2-40B4-BE49-F238E27FC236}">
                <a16:creationId xmlns:a16="http://schemas.microsoft.com/office/drawing/2014/main" id="{89EB3E52-D016-9063-1728-37D268FD0379}"/>
              </a:ext>
            </a:extLst>
          </p:cNvPr>
          <p:cNvPicPr>
            <a:picLocks noChangeAspect="1"/>
          </p:cNvPicPr>
          <p:nvPr/>
        </p:nvPicPr>
        <p:blipFill>
          <a:blip r:embed="rId3"/>
          <a:stretch>
            <a:fillRect/>
          </a:stretch>
        </p:blipFill>
        <p:spPr>
          <a:xfrm>
            <a:off x="2217696" y="1990725"/>
            <a:ext cx="7861564" cy="4314824"/>
          </a:xfrm>
          <a:prstGeom prst="rect">
            <a:avLst/>
          </a:prstGeom>
        </p:spPr>
      </p:pic>
    </p:spTree>
    <p:extLst>
      <p:ext uri="{BB962C8B-B14F-4D97-AF65-F5344CB8AC3E}">
        <p14:creationId xmlns:p14="http://schemas.microsoft.com/office/powerpoint/2010/main" val="15115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BF1C46-1D29-4EA3-A712-4C588D2268A2}"/>
              </a:ext>
            </a:extLst>
          </p:cNvPr>
          <p:cNvSpPr>
            <a:spLocks noGrp="1"/>
          </p:cNvSpPr>
          <p:nvPr>
            <p:ph type="body" sz="quarter" idx="15"/>
          </p:nvPr>
        </p:nvSpPr>
        <p:spPr/>
        <p:txBody>
          <a:bodyPr/>
          <a:lstStyle/>
          <a:p>
            <a:r>
              <a:rPr lang="en-GB" b="0" i="0" dirty="0">
                <a:effectLst/>
                <a:latin typeface="Arial" panose="020B0604020202020204" pitchFamily="34" charset="0"/>
              </a:rPr>
              <a:t>The focus of the Year 3 GP placement is on patient contact and supervised clinical experience</a:t>
            </a:r>
          </a:p>
          <a:p>
            <a:r>
              <a:rPr lang="en-GB" dirty="0"/>
              <a:t>Students</a:t>
            </a:r>
            <a:r>
              <a:rPr lang="en-GB" b="0" i="0" dirty="0">
                <a:effectLst/>
                <a:latin typeface="Arial" panose="020B0604020202020204" pitchFamily="34" charset="0"/>
              </a:rPr>
              <a:t> should see a wide range of both acute and chronic illness presentations.</a:t>
            </a:r>
          </a:p>
          <a:p>
            <a:r>
              <a:rPr lang="en-GB" dirty="0"/>
              <a:t>Support students to </a:t>
            </a:r>
            <a:r>
              <a:rPr lang="en-GB" b="0" i="0" dirty="0">
                <a:effectLst/>
                <a:latin typeface="Arial" panose="020B0604020202020204" pitchFamily="34" charset="0"/>
              </a:rPr>
              <a:t>develop good consultation and examination skills and gain knowledge of the variety within general practice</a:t>
            </a:r>
          </a:p>
          <a:p>
            <a:r>
              <a:rPr lang="en-GB" dirty="0"/>
              <a:t>This is the first year of clinical placements for the students</a:t>
            </a:r>
            <a:endParaRPr lang="en-GB" b="0" i="0" dirty="0">
              <a:effectLst/>
              <a:latin typeface="Arial" panose="020B0604020202020204" pitchFamily="34" charset="0"/>
            </a:endParaRPr>
          </a:p>
          <a:p>
            <a:pPr marL="0" indent="0">
              <a:buNone/>
            </a:pPr>
            <a:endParaRPr lang="en-GB" dirty="0"/>
          </a:p>
        </p:txBody>
      </p:sp>
      <p:sp>
        <p:nvSpPr>
          <p:cNvPr id="3" name="Title 2">
            <a:extLst>
              <a:ext uri="{FF2B5EF4-FFF2-40B4-BE49-F238E27FC236}">
                <a16:creationId xmlns:a16="http://schemas.microsoft.com/office/drawing/2014/main" id="{142F59A7-29A3-4150-B39F-BF9756E6EBE7}"/>
              </a:ext>
            </a:extLst>
          </p:cNvPr>
          <p:cNvSpPr>
            <a:spLocks noGrp="1"/>
          </p:cNvSpPr>
          <p:nvPr>
            <p:ph type="title"/>
          </p:nvPr>
        </p:nvSpPr>
        <p:spPr/>
        <p:txBody>
          <a:bodyPr/>
          <a:lstStyle/>
          <a:p>
            <a:r>
              <a:rPr lang="en-GB" dirty="0"/>
              <a:t>Aims of the Year 3 Placement</a:t>
            </a:r>
          </a:p>
        </p:txBody>
      </p:sp>
    </p:spTree>
    <p:extLst>
      <p:ext uri="{BB962C8B-B14F-4D97-AF65-F5344CB8AC3E}">
        <p14:creationId xmlns:p14="http://schemas.microsoft.com/office/powerpoint/2010/main" val="47981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4 week GP placement </a:t>
            </a:r>
          </a:p>
          <a:p>
            <a:r>
              <a:rPr lang="en-GB" dirty="0"/>
              <a:t>7 session per week in practice. Half day for self-study and one day CCT teaching in University (Thursday)</a:t>
            </a:r>
          </a:p>
          <a:p>
            <a:r>
              <a:rPr lang="en-GB" dirty="0"/>
              <a:t>Four educational supervisor meetings over the four week placement. </a:t>
            </a:r>
          </a:p>
          <a:p>
            <a:r>
              <a:rPr lang="en-GB" dirty="0"/>
              <a:t>ES meetings must be held individually</a:t>
            </a:r>
            <a:r>
              <a:rPr lang="en-GB" b="1" dirty="0"/>
              <a:t> </a:t>
            </a:r>
            <a:r>
              <a:rPr lang="en-GB" dirty="0"/>
              <a:t>and not in pairs. </a:t>
            </a:r>
          </a:p>
          <a:p>
            <a:r>
              <a:rPr lang="en-GB" dirty="0"/>
              <a:t>Four </a:t>
            </a:r>
            <a:r>
              <a:rPr lang="en-GB" b="1" dirty="0"/>
              <a:t>mandatory</a:t>
            </a:r>
            <a:r>
              <a:rPr lang="en-GB" dirty="0"/>
              <a:t> experiences to cover during the 4 week placement. </a:t>
            </a:r>
            <a:endParaRPr lang="en-GB" sz="1800" dirty="0"/>
          </a:p>
          <a:p>
            <a:pPr lvl="1"/>
            <a:endParaRPr lang="en-GB" dirty="0"/>
          </a:p>
          <a:p>
            <a:pPr lvl="1"/>
            <a:endParaRPr lang="en-GB" dirty="0"/>
          </a:p>
          <a:p>
            <a:endParaRPr lang="en-GB" dirty="0"/>
          </a:p>
        </p:txBody>
      </p:sp>
      <p:sp>
        <p:nvSpPr>
          <p:cNvPr id="3" name="Title"/>
          <p:cNvSpPr>
            <a:spLocks noGrp="1"/>
          </p:cNvSpPr>
          <p:nvPr>
            <p:ph type="title"/>
          </p:nvPr>
        </p:nvSpPr>
        <p:spPr/>
        <p:txBody>
          <a:bodyPr/>
          <a:lstStyle/>
          <a:p>
            <a:r>
              <a:rPr lang="en-GB" dirty="0"/>
              <a:t>Placement Overview </a:t>
            </a:r>
            <a:endParaRPr lang="en-GB" sz="2400" dirty="0"/>
          </a:p>
        </p:txBody>
      </p:sp>
    </p:spTree>
    <p:extLst>
      <p:ext uri="{BB962C8B-B14F-4D97-AF65-F5344CB8AC3E}">
        <p14:creationId xmlns:p14="http://schemas.microsoft.com/office/powerpoint/2010/main" val="64394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The handbooks can be found via Liverpool Educators Online (LEO) www.liverpool.ac.uk/medicine/Liverpool-educators-online</a:t>
            </a:r>
          </a:p>
          <a:p>
            <a:endParaRPr lang="en-GB" dirty="0"/>
          </a:p>
          <a:p>
            <a:pPr marL="0" indent="0">
              <a:buNone/>
            </a:pPr>
            <a:r>
              <a:rPr lang="en-GB" dirty="0">
                <a:hlinkClick r:id="rId3"/>
              </a:rPr>
              <a:t>Liverpool Educators Online Website</a:t>
            </a:r>
            <a:endParaRPr lang="en-GB" dirty="0"/>
          </a:p>
          <a:p>
            <a:endParaRPr lang="en-GB" dirty="0"/>
          </a:p>
          <a:p>
            <a:pPr marL="0" indent="0">
              <a:buNone/>
            </a:pPr>
            <a:endParaRPr lang="en-GB" dirty="0"/>
          </a:p>
          <a:p>
            <a:endParaRPr lang="en-GB" dirty="0"/>
          </a:p>
          <a:p>
            <a:endParaRPr lang="en-GB" dirty="0"/>
          </a:p>
        </p:txBody>
      </p:sp>
      <p:sp>
        <p:nvSpPr>
          <p:cNvPr id="3" name="Title"/>
          <p:cNvSpPr>
            <a:spLocks noGrp="1"/>
          </p:cNvSpPr>
          <p:nvPr>
            <p:ph type="title"/>
          </p:nvPr>
        </p:nvSpPr>
        <p:spPr/>
        <p:txBody>
          <a:bodyPr/>
          <a:lstStyle/>
          <a:p>
            <a:r>
              <a:rPr lang="en-GB" dirty="0"/>
              <a:t>Handbook information on requirements.</a:t>
            </a:r>
          </a:p>
        </p:txBody>
      </p:sp>
    </p:spTree>
    <p:extLst>
      <p:ext uri="{BB962C8B-B14F-4D97-AF65-F5344CB8AC3E}">
        <p14:creationId xmlns:p14="http://schemas.microsoft.com/office/powerpoint/2010/main" val="249281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Ideally this should take place on the first day of placement.</a:t>
            </a:r>
          </a:p>
          <a:p>
            <a:r>
              <a:rPr lang="en-GB" dirty="0"/>
              <a:t>Provide students with a contact email and phone number to use in case of emergency or sickness.</a:t>
            </a:r>
          </a:p>
          <a:p>
            <a:r>
              <a:rPr lang="en-GB" dirty="0"/>
              <a:t>Induction requirements can be found via the LEO website.</a:t>
            </a:r>
          </a:p>
          <a:p>
            <a:pPr marL="0" indent="0">
              <a:buNone/>
            </a:pPr>
            <a:endParaRPr lang="en-GB" dirty="0"/>
          </a:p>
          <a:p>
            <a:r>
              <a:rPr lang="en-GB" dirty="0">
                <a:hlinkClick r:id="rId3"/>
              </a:rPr>
              <a:t>Induction Requirements </a:t>
            </a:r>
            <a:endParaRPr lang="en-GB" dirty="0"/>
          </a:p>
        </p:txBody>
      </p:sp>
      <p:sp>
        <p:nvSpPr>
          <p:cNvPr id="3" name="Title"/>
          <p:cNvSpPr>
            <a:spLocks noGrp="1"/>
          </p:cNvSpPr>
          <p:nvPr>
            <p:ph type="title"/>
          </p:nvPr>
        </p:nvSpPr>
        <p:spPr/>
        <p:txBody>
          <a:bodyPr/>
          <a:lstStyle/>
          <a:p>
            <a:r>
              <a:rPr lang="en-GB" dirty="0"/>
              <a:t>Induction.</a:t>
            </a:r>
          </a:p>
        </p:txBody>
      </p:sp>
    </p:spTree>
    <p:extLst>
      <p:ext uri="{BB962C8B-B14F-4D97-AF65-F5344CB8AC3E}">
        <p14:creationId xmlns:p14="http://schemas.microsoft.com/office/powerpoint/2010/main" val="16698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4C11F-D932-4BAA-6E07-BFFB5F47A785}"/>
              </a:ext>
            </a:extLst>
          </p:cNvPr>
          <p:cNvSpPr>
            <a:spLocks noGrp="1"/>
          </p:cNvSpPr>
          <p:nvPr>
            <p:ph type="body" sz="quarter" idx="15"/>
          </p:nvPr>
        </p:nvSpPr>
        <p:spPr/>
        <p:txBody>
          <a:bodyPr lIns="91440" tIns="45720" rIns="91440" bIns="45720" anchor="t"/>
          <a:lstStyle/>
          <a:p>
            <a:r>
              <a:rPr lang="en-US" dirty="0">
                <a:latin typeface="Arial"/>
                <a:cs typeface="Arial"/>
              </a:rPr>
              <a:t>The GMC </a:t>
            </a:r>
            <a:r>
              <a:rPr lang="en-US" b="1" dirty="0">
                <a:latin typeface="Arial"/>
                <a:cs typeface="Arial"/>
              </a:rPr>
              <a:t>strongly recommend </a:t>
            </a:r>
            <a:r>
              <a:rPr lang="en-US" dirty="0">
                <a:latin typeface="Arial"/>
                <a:cs typeface="Arial"/>
              </a:rPr>
              <a:t>all students to have a timetable whilst on placement. It is important they know where they are meant to be and who is responsible for supervising them</a:t>
            </a:r>
            <a:endParaRPr lang="en-US" dirty="0"/>
          </a:p>
          <a:p>
            <a:r>
              <a:rPr lang="en-US" dirty="0">
                <a:latin typeface="Arial"/>
                <a:cs typeface="Arial"/>
              </a:rPr>
              <a:t>Timetables can be done on a weekly basis </a:t>
            </a:r>
          </a:p>
          <a:p>
            <a:r>
              <a:rPr lang="en-US" dirty="0">
                <a:latin typeface="Arial"/>
                <a:cs typeface="Arial"/>
              </a:rPr>
              <a:t>Print/email to the students </a:t>
            </a:r>
          </a:p>
          <a:p>
            <a:r>
              <a:rPr lang="en-US" dirty="0">
                <a:latin typeface="Arial"/>
                <a:cs typeface="Arial"/>
              </a:rPr>
              <a:t>The timetable is flexible (apart from CCT) to suit the practice situation providing students fulfil the requirements in the four week placement</a:t>
            </a:r>
          </a:p>
        </p:txBody>
      </p:sp>
      <p:sp>
        <p:nvSpPr>
          <p:cNvPr id="3" name="Title 2">
            <a:extLst>
              <a:ext uri="{FF2B5EF4-FFF2-40B4-BE49-F238E27FC236}">
                <a16:creationId xmlns:a16="http://schemas.microsoft.com/office/drawing/2014/main" id="{F31DCB39-7B93-DADB-7BD9-2822F1C23A24}"/>
              </a:ext>
            </a:extLst>
          </p:cNvPr>
          <p:cNvSpPr>
            <a:spLocks noGrp="1"/>
          </p:cNvSpPr>
          <p:nvPr>
            <p:ph type="title"/>
          </p:nvPr>
        </p:nvSpPr>
        <p:spPr/>
        <p:txBody>
          <a:bodyPr lIns="91440" tIns="45720" rIns="91440" bIns="45720" anchor="t"/>
          <a:lstStyle/>
          <a:p>
            <a:r>
              <a:rPr lang="en-US" dirty="0">
                <a:latin typeface="Arial"/>
                <a:cs typeface="Arial"/>
              </a:rPr>
              <a:t>Timetable Cont....</a:t>
            </a:r>
            <a:endParaRPr lang="en-US" dirty="0"/>
          </a:p>
        </p:txBody>
      </p:sp>
    </p:spTree>
    <p:extLst>
      <p:ext uri="{BB962C8B-B14F-4D97-AF65-F5344CB8AC3E}">
        <p14:creationId xmlns:p14="http://schemas.microsoft.com/office/powerpoint/2010/main" val="420922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pPr marL="0" indent="0" algn="ctr">
              <a:buNone/>
            </a:pPr>
            <a:endParaRPr lang="en-GB" dirty="0"/>
          </a:p>
          <a:p>
            <a:pPr algn="ctr"/>
            <a:endParaRPr lang="en-GB" dirty="0"/>
          </a:p>
          <a:p>
            <a:pPr algn="ctr"/>
            <a:endParaRPr lang="en-GB" dirty="0"/>
          </a:p>
        </p:txBody>
      </p:sp>
      <p:sp>
        <p:nvSpPr>
          <p:cNvPr id="3" name="Title"/>
          <p:cNvSpPr>
            <a:spLocks noGrp="1"/>
          </p:cNvSpPr>
          <p:nvPr>
            <p:ph type="title"/>
          </p:nvPr>
        </p:nvSpPr>
        <p:spPr/>
        <p:txBody>
          <a:bodyPr/>
          <a:lstStyle/>
          <a:p>
            <a:r>
              <a:rPr lang="en-GB" dirty="0"/>
              <a:t>Example Timetable.</a:t>
            </a:r>
          </a:p>
        </p:txBody>
      </p:sp>
      <p:graphicFrame>
        <p:nvGraphicFramePr>
          <p:cNvPr id="5" name="Table 5">
            <a:extLst>
              <a:ext uri="{FF2B5EF4-FFF2-40B4-BE49-F238E27FC236}">
                <a16:creationId xmlns:a16="http://schemas.microsoft.com/office/drawing/2014/main" id="{02CF114B-F25B-06C5-0994-2705858A6EFB}"/>
              </a:ext>
            </a:extLst>
          </p:cNvPr>
          <p:cNvGraphicFramePr>
            <a:graphicFrameLocks noGrp="1"/>
          </p:cNvGraphicFramePr>
          <p:nvPr>
            <p:extLst>
              <p:ext uri="{D42A27DB-BD31-4B8C-83A1-F6EECF244321}">
                <p14:modId xmlns:p14="http://schemas.microsoft.com/office/powerpoint/2010/main" val="1519478723"/>
              </p:ext>
            </p:extLst>
          </p:nvPr>
        </p:nvGraphicFramePr>
        <p:xfrm>
          <a:off x="607670" y="1990724"/>
          <a:ext cx="9691361" cy="4114800"/>
        </p:xfrm>
        <a:graphic>
          <a:graphicData uri="http://schemas.openxmlformats.org/drawingml/2006/table">
            <a:tbl>
              <a:tblPr firstRow="1" bandRow="1">
                <a:tableStyleId>{5C22544A-7EE6-4342-B048-85BDC9FD1C3A}</a:tableStyleId>
              </a:tblPr>
              <a:tblGrid>
                <a:gridCol w="1208159">
                  <a:extLst>
                    <a:ext uri="{9D8B030D-6E8A-4147-A177-3AD203B41FA5}">
                      <a16:colId xmlns:a16="http://schemas.microsoft.com/office/drawing/2014/main" val="4233185357"/>
                    </a:ext>
                  </a:extLst>
                </a:gridCol>
                <a:gridCol w="1685086">
                  <a:extLst>
                    <a:ext uri="{9D8B030D-6E8A-4147-A177-3AD203B41FA5}">
                      <a16:colId xmlns:a16="http://schemas.microsoft.com/office/drawing/2014/main" val="361127270"/>
                    </a:ext>
                  </a:extLst>
                </a:gridCol>
                <a:gridCol w="1752917">
                  <a:extLst>
                    <a:ext uri="{9D8B030D-6E8A-4147-A177-3AD203B41FA5}">
                      <a16:colId xmlns:a16="http://schemas.microsoft.com/office/drawing/2014/main" val="1382770471"/>
                    </a:ext>
                  </a:extLst>
                </a:gridCol>
                <a:gridCol w="1818755">
                  <a:extLst>
                    <a:ext uri="{9D8B030D-6E8A-4147-A177-3AD203B41FA5}">
                      <a16:colId xmlns:a16="http://schemas.microsoft.com/office/drawing/2014/main" val="2110645275"/>
                    </a:ext>
                  </a:extLst>
                </a:gridCol>
                <a:gridCol w="1445771">
                  <a:extLst>
                    <a:ext uri="{9D8B030D-6E8A-4147-A177-3AD203B41FA5}">
                      <a16:colId xmlns:a16="http://schemas.microsoft.com/office/drawing/2014/main" val="1613436124"/>
                    </a:ext>
                  </a:extLst>
                </a:gridCol>
                <a:gridCol w="1780673">
                  <a:extLst>
                    <a:ext uri="{9D8B030D-6E8A-4147-A177-3AD203B41FA5}">
                      <a16:colId xmlns:a16="http://schemas.microsoft.com/office/drawing/2014/main" val="3863857389"/>
                    </a:ext>
                  </a:extLst>
                </a:gridCol>
              </a:tblGrid>
              <a:tr h="335505">
                <a:tc>
                  <a:txBody>
                    <a:bodyPr/>
                    <a:lstStyle/>
                    <a:p>
                      <a:endParaRPr lang="en-GB"/>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3711556017"/>
                  </a:ext>
                </a:extLst>
              </a:tr>
              <a:tr h="2096906">
                <a:tc>
                  <a:txBody>
                    <a:bodyPr/>
                    <a:lstStyle/>
                    <a:p>
                      <a:r>
                        <a:rPr lang="en-GB" dirty="0"/>
                        <a:t>Morning</a:t>
                      </a:r>
                    </a:p>
                  </a:txBody>
                  <a:tcPr/>
                </a:tc>
                <a:tc>
                  <a:txBody>
                    <a:bodyPr/>
                    <a:lstStyle/>
                    <a:p>
                      <a:pPr algn="ctr"/>
                      <a:r>
                        <a:rPr lang="en-GB" dirty="0"/>
                        <a:t>Induction</a:t>
                      </a:r>
                    </a:p>
                    <a:p>
                      <a:pPr algn="ctr"/>
                      <a:r>
                        <a:rPr lang="en-GB" dirty="0"/>
                        <a:t>(week 1 only)</a:t>
                      </a:r>
                    </a:p>
                    <a:p>
                      <a:pPr algn="ctr"/>
                      <a:endParaRPr lang="en-GB" dirty="0"/>
                    </a:p>
                    <a:p>
                      <a:pPr algn="ctr"/>
                      <a:r>
                        <a:rPr lang="en-GB" dirty="0"/>
                        <a:t>Observation GP</a:t>
                      </a:r>
                    </a:p>
                    <a:p>
                      <a:pPr algn="ctr"/>
                      <a:r>
                        <a:rPr lang="en-GB" dirty="0"/>
                        <a:t>(KJH)</a:t>
                      </a:r>
                    </a:p>
                  </a:txBody>
                  <a:tcPr/>
                </a:tc>
                <a:tc>
                  <a:txBody>
                    <a:bodyPr/>
                    <a:lstStyle/>
                    <a:p>
                      <a:pPr algn="ctr"/>
                      <a:r>
                        <a:rPr lang="en-GB" dirty="0"/>
                        <a:t>Student Led Clinic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(hot desk or independently)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p>
                      <a:pPr algn="ctr"/>
                      <a:r>
                        <a:rPr lang="en-GB" dirty="0"/>
                        <a:t>(SM)</a:t>
                      </a:r>
                    </a:p>
                  </a:txBody>
                  <a:tcPr/>
                </a:tc>
                <a:tc>
                  <a:txBody>
                    <a:bodyPr/>
                    <a:lstStyle/>
                    <a:p>
                      <a:pPr algn="ctr"/>
                      <a:r>
                        <a:rPr lang="en-GB" dirty="0"/>
                        <a:t>Student Led Clinic</a:t>
                      </a:r>
                    </a:p>
                    <a:p>
                      <a:pPr algn="ctr"/>
                      <a:r>
                        <a:rPr lang="en-GB" sz="1200" dirty="0"/>
                        <a:t>(hot desk or independently)</a:t>
                      </a:r>
                    </a:p>
                    <a:p>
                      <a:pPr algn="ctr"/>
                      <a:endParaRPr lang="en-GB" dirty="0"/>
                    </a:p>
                    <a:p>
                      <a:pPr algn="ctr"/>
                      <a:r>
                        <a:rPr lang="en-GB" dirty="0"/>
                        <a:t>(KJH)</a:t>
                      </a:r>
                    </a:p>
                  </a:txBody>
                  <a:tcPr/>
                </a:tc>
                <a:tc>
                  <a:txBody>
                    <a:bodyPr/>
                    <a:lstStyle/>
                    <a:p>
                      <a:pPr algn="ctr"/>
                      <a:r>
                        <a:rPr lang="en-GB" dirty="0"/>
                        <a:t>CCT</a:t>
                      </a:r>
                    </a:p>
                  </a:txBody>
                  <a:tcPr/>
                </a:tc>
                <a:tc>
                  <a:txBody>
                    <a:bodyPr/>
                    <a:lstStyle/>
                    <a:p>
                      <a:pPr algn="ctr"/>
                      <a:r>
                        <a:rPr lang="en-GB" dirty="0"/>
                        <a:t>Student Led Clinic</a:t>
                      </a:r>
                    </a:p>
                    <a:p>
                      <a:pPr algn="ctr"/>
                      <a:r>
                        <a:rPr lang="en-GB" sz="1200" dirty="0"/>
                        <a:t>(hot desk or independently)</a:t>
                      </a:r>
                    </a:p>
                    <a:p>
                      <a:pPr algn="ctr"/>
                      <a:endParaRPr lang="en-GB" dirty="0"/>
                    </a:p>
                    <a:p>
                      <a:pPr algn="ctr"/>
                      <a:r>
                        <a:rPr lang="en-GB" dirty="0"/>
                        <a:t>ES Meeting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(SM)</a:t>
                      </a:r>
                    </a:p>
                    <a:p>
                      <a:pPr algn="ctr"/>
                      <a:endParaRPr lang="en-GB" dirty="0"/>
                    </a:p>
                  </a:txBody>
                  <a:tcPr/>
                </a:tc>
                <a:extLst>
                  <a:ext uri="{0D108BD9-81ED-4DB2-BD59-A6C34878D82A}">
                    <a16:rowId xmlns:a16="http://schemas.microsoft.com/office/drawing/2014/main" val="3354624094"/>
                  </a:ext>
                </a:extLst>
              </a:tr>
              <a:tr h="1583382">
                <a:tc>
                  <a:txBody>
                    <a:bodyPr/>
                    <a:lstStyle/>
                    <a:p>
                      <a:r>
                        <a:rPr lang="en-GB" dirty="0"/>
                        <a:t>Afternoon</a:t>
                      </a:r>
                    </a:p>
                  </a:txBody>
                  <a:tcPr/>
                </a:tc>
                <a:tc>
                  <a:txBody>
                    <a:bodyPr/>
                    <a:lstStyle/>
                    <a:p>
                      <a:pPr algn="ctr"/>
                      <a:endParaRPr lang="en-GB" dirty="0"/>
                    </a:p>
                    <a:p>
                      <a:pPr algn="ctr"/>
                      <a:r>
                        <a:rPr lang="en-GB" dirty="0"/>
                        <a:t>Observation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GP/NC</a:t>
                      </a:r>
                    </a:p>
                    <a:p>
                      <a:pPr algn="ctr"/>
                      <a:endParaRPr lang="en-GB"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ES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(KJH)</a:t>
                      </a:r>
                    </a:p>
                  </a:txBody>
                  <a:tcPr/>
                </a:tc>
                <a:tc>
                  <a:txBody>
                    <a:bodyPr/>
                    <a:lstStyle/>
                    <a:p>
                      <a:pPr algn="ctr"/>
                      <a:endParaRPr lang="en-GB" dirty="0"/>
                    </a:p>
                    <a:p>
                      <a:pPr algn="ctr"/>
                      <a:r>
                        <a:rPr lang="en-GB" dirty="0"/>
                        <a:t>Observation </a:t>
                      </a:r>
                    </a:p>
                    <a:p>
                      <a:pPr algn="ctr"/>
                      <a:r>
                        <a:rPr lang="en-GB" dirty="0"/>
                        <a:t>GP/NC</a:t>
                      </a:r>
                    </a:p>
                    <a:p>
                      <a:pPr algn="ctr"/>
                      <a:endParaRPr lang="en-GB" dirty="0"/>
                    </a:p>
                    <a:p>
                      <a:pPr algn="ctr"/>
                      <a:r>
                        <a:rPr lang="en-GB" dirty="0"/>
                        <a:t>(DW/SM)</a:t>
                      </a:r>
                    </a:p>
                  </a:txBody>
                  <a:tcPr/>
                </a:tc>
                <a:tc>
                  <a:txBody>
                    <a:bodyPr/>
                    <a:lstStyle/>
                    <a:p>
                      <a:pPr algn="ctr"/>
                      <a:endParaRPr lang="en-GB" dirty="0"/>
                    </a:p>
                    <a:p>
                      <a:pPr algn="ctr"/>
                      <a:r>
                        <a:rPr lang="en-GB" dirty="0"/>
                        <a:t>Personal Study</a:t>
                      </a:r>
                    </a:p>
                  </a:txBody>
                  <a:tcPr/>
                </a:tc>
                <a:tc>
                  <a:txBody>
                    <a:bodyPr/>
                    <a:lstStyle/>
                    <a:p>
                      <a:pPr algn="ctr"/>
                      <a:endParaRPr lang="en-GB" dirty="0"/>
                    </a:p>
                    <a:p>
                      <a:pPr algn="ctr"/>
                      <a:r>
                        <a:rPr lang="en-GB" dirty="0"/>
                        <a:t>CCT</a:t>
                      </a:r>
                    </a:p>
                  </a:txBody>
                  <a:tcPr/>
                </a:tc>
                <a:tc>
                  <a:txBody>
                    <a:bodyPr/>
                    <a:lstStyle/>
                    <a:p>
                      <a:pPr algn="ctr"/>
                      <a:endParaRPr lang="en-GB" dirty="0"/>
                    </a:p>
                    <a:p>
                      <a:pPr algn="ctr"/>
                      <a:r>
                        <a:rPr lang="en-GB" dirty="0"/>
                        <a:t>Observation GP </a:t>
                      </a:r>
                    </a:p>
                    <a:p>
                      <a:pPr algn="ctr"/>
                      <a:r>
                        <a:rPr lang="en-GB" dirty="0"/>
                        <a:t>(JH/SB)</a:t>
                      </a:r>
                    </a:p>
                    <a:p>
                      <a:pPr algn="ctr"/>
                      <a:endParaRPr lang="en-GB" dirty="0"/>
                    </a:p>
                  </a:txBody>
                  <a:tcPr/>
                </a:tc>
                <a:extLst>
                  <a:ext uri="{0D108BD9-81ED-4DB2-BD59-A6C34878D82A}">
                    <a16:rowId xmlns:a16="http://schemas.microsoft.com/office/drawing/2014/main" val="1266038002"/>
                  </a:ext>
                </a:extLst>
              </a:tr>
            </a:tbl>
          </a:graphicData>
        </a:graphic>
      </p:graphicFrame>
    </p:spTree>
    <p:extLst>
      <p:ext uri="{BB962C8B-B14F-4D97-AF65-F5344CB8AC3E}">
        <p14:creationId xmlns:p14="http://schemas.microsoft.com/office/powerpoint/2010/main" val="229501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628B2-FA99-EAE3-CE51-EFCF364B0027}"/>
              </a:ext>
            </a:extLst>
          </p:cNvPr>
          <p:cNvSpPr>
            <a:spLocks noGrp="1"/>
          </p:cNvSpPr>
          <p:nvPr>
            <p:ph type="body" sz="quarter" idx="15"/>
          </p:nvPr>
        </p:nvSpPr>
        <p:spPr/>
        <p:txBody>
          <a:bodyPr/>
          <a:lstStyle/>
          <a:p>
            <a:r>
              <a:rPr lang="en-GB" dirty="0"/>
              <a:t>Students must ‘lead on consultation’ with 9-12 patients per week (on average) as a pair. </a:t>
            </a:r>
          </a:p>
          <a:p>
            <a:r>
              <a:rPr lang="en-GB" dirty="0"/>
              <a:t>This can be achieved by students having their own clinics, if room is available, or by ‘hot desking’ with the </a:t>
            </a:r>
            <a:r>
              <a:rPr lang="en-GB"/>
              <a:t>tutor if not. </a:t>
            </a:r>
            <a:endParaRPr lang="en-GB" dirty="0"/>
          </a:p>
          <a:p>
            <a:r>
              <a:rPr lang="en-GB" dirty="0"/>
              <a:t>If hot desking it may be appropriate for you to ‘step out’ while the student takes the history to provide an opportunity for more independent consulting. </a:t>
            </a:r>
          </a:p>
          <a:p>
            <a:r>
              <a:rPr lang="en-GB" dirty="0"/>
              <a:t>Guidance on how to structure such clinics is included in the </a:t>
            </a:r>
            <a:r>
              <a:rPr lang="en-GB" dirty="0">
                <a:hlinkClick r:id="rId2"/>
              </a:rPr>
              <a:t>Handbook</a:t>
            </a:r>
            <a:r>
              <a:rPr lang="en-GB" dirty="0"/>
              <a:t> and on </a:t>
            </a:r>
            <a:r>
              <a:rPr lang="en-GB" dirty="0">
                <a:hlinkClick r:id="rId3"/>
              </a:rPr>
              <a:t>LEO</a:t>
            </a:r>
            <a:endParaRPr lang="en-GB" dirty="0"/>
          </a:p>
        </p:txBody>
      </p:sp>
      <p:sp>
        <p:nvSpPr>
          <p:cNvPr id="3" name="Title 2">
            <a:extLst>
              <a:ext uri="{FF2B5EF4-FFF2-40B4-BE49-F238E27FC236}">
                <a16:creationId xmlns:a16="http://schemas.microsoft.com/office/drawing/2014/main" id="{C5A6EC74-7186-F2FE-5707-C297C0B8BE62}"/>
              </a:ext>
            </a:extLst>
          </p:cNvPr>
          <p:cNvSpPr>
            <a:spLocks noGrp="1"/>
          </p:cNvSpPr>
          <p:nvPr>
            <p:ph type="title"/>
          </p:nvPr>
        </p:nvSpPr>
        <p:spPr/>
        <p:txBody>
          <a:bodyPr/>
          <a:lstStyle/>
          <a:p>
            <a:r>
              <a:rPr lang="en-GB" dirty="0"/>
              <a:t>Leading on Consultation</a:t>
            </a:r>
          </a:p>
        </p:txBody>
      </p:sp>
    </p:spTree>
    <p:extLst>
      <p:ext uri="{BB962C8B-B14F-4D97-AF65-F5344CB8AC3E}">
        <p14:creationId xmlns:p14="http://schemas.microsoft.com/office/powerpoint/2010/main" val="2657878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ZogjIPnt"/>
  <p:tag name="ARTICULATE_SLIDE_THUMBNAIL_REFRESH" val="1"/>
  <p:tag name="ARTICULATE_DESIGN_ID_CUSTOM DESIGN" val="lH7qg3Uz"/>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ction pages">
  <a:themeElements>
    <a:clrScheme name="SoM">
      <a:dk1>
        <a:srgbClr val="031F73"/>
      </a:dk1>
      <a:lt1>
        <a:sysClr val="window" lastClr="FFFFFF"/>
      </a:lt1>
      <a:dk2>
        <a:srgbClr val="0000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D21FFBE5-D341-4FF5-82E6-D6B500A3EB3B}"/>
    </a:ext>
  </a:extLst>
</a:theme>
</file>

<file path=ppt/theme/theme2.xml><?xml version="1.0" encoding="utf-8"?>
<a:theme xmlns:a="http://schemas.openxmlformats.org/drawingml/2006/main" name="Plain">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9E068579-86DC-4E0A-AD2B-4A0B804ABA84}"/>
    </a:ext>
  </a:extLst>
</a:theme>
</file>

<file path=ppt/theme/theme3.xml><?xml version="1.0" encoding="utf-8"?>
<a:theme xmlns:a="http://schemas.openxmlformats.org/drawingml/2006/main" name="Asclepius">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7343C494-3B54-410B-A19E-EB4097293493}"/>
    </a:ext>
  </a:extLst>
</a:theme>
</file>

<file path=ppt/theme/theme4.xml><?xml version="1.0" encoding="utf-8"?>
<a:theme xmlns:a="http://schemas.openxmlformats.org/drawingml/2006/main" name="Eye">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D140A013-CBAB-46C1-A114-1F7C11B3D608}"/>
    </a:ext>
  </a:extLst>
</a:theme>
</file>

<file path=ppt/theme/theme5.xml><?xml version="1.0" encoding="utf-8"?>
<a:theme xmlns:a="http://schemas.openxmlformats.org/drawingml/2006/main" name="Heart">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7E953E40-F815-4AB8-9417-0ECD997F284B}"/>
    </a:ext>
  </a:extLst>
</a:theme>
</file>

<file path=ppt/theme/theme6.xml><?xml version="1.0" encoding="utf-8"?>
<a:theme xmlns:a="http://schemas.openxmlformats.org/drawingml/2006/main" name="Thorax">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38867D74-060C-448D-9DCD-AB46DAA7740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2022_SoM_Accessible_Template_PRESENTATION_NO_IMAGES</Template>
  <TotalTime>460</TotalTime>
  <Words>1285</Words>
  <Application>Microsoft Office PowerPoint</Application>
  <PresentationFormat>Widescreen</PresentationFormat>
  <Paragraphs>160</Paragraphs>
  <Slides>19</Slides>
  <Notes>10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19</vt:i4>
      </vt:variant>
    </vt:vector>
  </HeadingPairs>
  <TitlesOfParts>
    <vt:vector size="27" baseType="lpstr">
      <vt:lpstr>Arial</vt:lpstr>
      <vt:lpstr>Calibri</vt:lpstr>
      <vt:lpstr>Section pages</vt:lpstr>
      <vt:lpstr>Plain</vt:lpstr>
      <vt:lpstr>Asclepius</vt:lpstr>
      <vt:lpstr>Eye</vt:lpstr>
      <vt:lpstr>Heart</vt:lpstr>
      <vt:lpstr>Thorax</vt:lpstr>
      <vt:lpstr>Year 3 Course Update: Becoming a Practitioner </vt:lpstr>
      <vt:lpstr>Aims of the Year 3 Placement </vt:lpstr>
      <vt:lpstr>Aims of the Year 3 Placement</vt:lpstr>
      <vt:lpstr>Placement Overview </vt:lpstr>
      <vt:lpstr>Handbook information on requirements.</vt:lpstr>
      <vt:lpstr>Induction.</vt:lpstr>
      <vt:lpstr>Timetable Cont....</vt:lpstr>
      <vt:lpstr>Example Timetable.</vt:lpstr>
      <vt:lpstr>Leading on Consultation</vt:lpstr>
      <vt:lpstr>Patient Access to Medical Records</vt:lpstr>
      <vt:lpstr>Mandatory Experiences </vt:lpstr>
      <vt:lpstr>Mandatory Experiences</vt:lpstr>
      <vt:lpstr>Educational Supervision</vt:lpstr>
      <vt:lpstr>Pebblepad.</vt:lpstr>
      <vt:lpstr>Eportfolio Requirements Y3 GP</vt:lpstr>
      <vt:lpstr>Absence Reporting</vt:lpstr>
      <vt:lpstr>Feedback</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Course Update: The GP Student Assistant</dc:title>
  <dc:creator>KJ Harrison</dc:creator>
  <cp:keywords>SoM Template</cp:keywords>
  <cp:lastModifiedBy>KJ Harrison</cp:lastModifiedBy>
  <cp:revision>14</cp:revision>
  <dcterms:created xsi:type="dcterms:W3CDTF">2022-09-20T09:28:44Z</dcterms:created>
  <dcterms:modified xsi:type="dcterms:W3CDTF">2023-09-19T19:21:58Z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435B03E8-D148-4437-99E9-7C8400295497</vt:lpwstr>
  </property>
  <property fmtid="{D5CDD505-2E9C-101B-9397-08002B2CF9AE}" pid="3" name="ArticulatePath">
    <vt:lpwstr>Away-Day-2019 - Copy</vt:lpwstr>
  </property>
</Properties>
</file>