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93" r:id="rId5"/>
    <p:sldMasterId id="2147483706" r:id="rId6"/>
    <p:sldMasterId id="2147483679" r:id="rId7"/>
    <p:sldMasterId id="2147483687" r:id="rId8"/>
    <p:sldMasterId id="2147483690" r:id="rId9"/>
  </p:sldMasterIdLst>
  <p:notesMasterIdLst>
    <p:notesMasterId r:id="rId24"/>
  </p:notesMasterIdLst>
  <p:handoutMasterIdLst>
    <p:handoutMasterId r:id="rId25"/>
  </p:handoutMasterIdLst>
  <p:sldIdLst>
    <p:sldId id="270" r:id="rId10"/>
    <p:sldId id="271" r:id="rId11"/>
    <p:sldId id="307" r:id="rId12"/>
    <p:sldId id="297" r:id="rId13"/>
    <p:sldId id="308" r:id="rId14"/>
    <p:sldId id="2082" r:id="rId15"/>
    <p:sldId id="298" r:id="rId16"/>
    <p:sldId id="311" r:id="rId17"/>
    <p:sldId id="312" r:id="rId18"/>
    <p:sldId id="2083" r:id="rId19"/>
    <p:sldId id="305" r:id="rId20"/>
    <p:sldId id="306" r:id="rId21"/>
    <p:sldId id="377" r:id="rId22"/>
    <p:sldId id="273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1"/>
    <a:srgbClr val="45509F"/>
    <a:srgbClr val="F2ECE0"/>
    <a:srgbClr val="72C3EE"/>
    <a:srgbClr val="1EB75C"/>
    <a:srgbClr val="FF7C00"/>
    <a:srgbClr val="C692F6"/>
    <a:srgbClr val="FBFF90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CD54F-9915-4E63-BF38-5D9F1EA8D721}" v="449" dt="2023-09-19T10:28:19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3883" autoAdjust="0"/>
  </p:normalViewPr>
  <p:slideViewPr>
    <p:cSldViewPr snapToGrid="0">
      <p:cViewPr varScale="1">
        <p:scale>
          <a:sx n="149" d="100"/>
          <a:sy n="149" d="100"/>
        </p:scale>
        <p:origin x="42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 Harrison" userId="63852c04d80bfe3b" providerId="LiveId" clId="{005CD54F-9915-4E63-BF38-5D9F1EA8D721}"/>
    <pc:docChg chg="undo custSel addSld delSld modSld">
      <pc:chgData name="KJ Harrison" userId="63852c04d80bfe3b" providerId="LiveId" clId="{005CD54F-9915-4E63-BF38-5D9F1EA8D721}" dt="2023-09-22T10:58:28.397" v="574"/>
      <pc:docMkLst>
        <pc:docMk/>
      </pc:docMkLst>
      <pc:sldChg chg="modSp mod">
        <pc:chgData name="KJ Harrison" userId="63852c04d80bfe3b" providerId="LiveId" clId="{005CD54F-9915-4E63-BF38-5D9F1EA8D721}" dt="2023-09-22T10:58:28.397" v="574"/>
        <pc:sldMkLst>
          <pc:docMk/>
          <pc:sldMk cId="1558624986" sldId="273"/>
        </pc:sldMkLst>
        <pc:spChg chg="mod">
          <ac:chgData name="KJ Harrison" userId="63852c04d80bfe3b" providerId="LiveId" clId="{005CD54F-9915-4E63-BF38-5D9F1EA8D721}" dt="2023-09-22T10:58:28.397" v="574"/>
          <ac:spMkLst>
            <pc:docMk/>
            <pc:sldMk cId="1558624986" sldId="273"/>
            <ac:spMk id="3" creationId="{00000000-0000-0000-0000-000000000000}"/>
          </ac:spMkLst>
        </pc:spChg>
      </pc:sldChg>
      <pc:sldChg chg="modSp mod">
        <pc:chgData name="KJ Harrison" userId="63852c04d80bfe3b" providerId="LiveId" clId="{005CD54F-9915-4E63-BF38-5D9F1EA8D721}" dt="2023-09-12T11:17:30.541" v="478" actId="1076"/>
        <pc:sldMkLst>
          <pc:docMk/>
          <pc:sldMk cId="457977492" sldId="297"/>
        </pc:sldMkLst>
        <pc:picChg chg="mod">
          <ac:chgData name="KJ Harrison" userId="63852c04d80bfe3b" providerId="LiveId" clId="{005CD54F-9915-4E63-BF38-5D9F1EA8D721}" dt="2023-09-12T11:17:15.609" v="475" actId="1076"/>
          <ac:picMkLst>
            <pc:docMk/>
            <pc:sldMk cId="457977492" sldId="297"/>
            <ac:picMk id="4" creationId="{A089C936-90FA-BA12-6370-68F954EDB6A1}"/>
          </ac:picMkLst>
        </pc:picChg>
        <pc:picChg chg="mod">
          <ac:chgData name="KJ Harrison" userId="63852c04d80bfe3b" providerId="LiveId" clId="{005CD54F-9915-4E63-BF38-5D9F1EA8D721}" dt="2023-09-12T11:17:30.541" v="478" actId="1076"/>
          <ac:picMkLst>
            <pc:docMk/>
            <pc:sldMk cId="457977492" sldId="297"/>
            <ac:picMk id="1034" creationId="{F0AB1953-587C-9633-4B7D-35A05D169547}"/>
          </ac:picMkLst>
        </pc:picChg>
      </pc:sldChg>
      <pc:sldChg chg="modNotesTx">
        <pc:chgData name="KJ Harrison" userId="63852c04d80bfe3b" providerId="LiveId" clId="{005CD54F-9915-4E63-BF38-5D9F1EA8D721}" dt="2023-09-21T11:45:10.736" v="571" actId="20577"/>
        <pc:sldMkLst>
          <pc:docMk/>
          <pc:sldMk cId="3617922998" sldId="298"/>
        </pc:sldMkLst>
      </pc:sldChg>
      <pc:sldChg chg="modSp mod">
        <pc:chgData name="KJ Harrison" userId="63852c04d80bfe3b" providerId="LiveId" clId="{005CD54F-9915-4E63-BF38-5D9F1EA8D721}" dt="2023-09-19T10:30:24.305" v="521" actId="1076"/>
        <pc:sldMkLst>
          <pc:docMk/>
          <pc:sldMk cId="450439740" sldId="305"/>
        </pc:sldMkLst>
        <pc:spChg chg="mod">
          <ac:chgData name="KJ Harrison" userId="63852c04d80bfe3b" providerId="LiveId" clId="{005CD54F-9915-4E63-BF38-5D9F1EA8D721}" dt="2023-09-19T10:30:24.305" v="521" actId="1076"/>
          <ac:spMkLst>
            <pc:docMk/>
            <pc:sldMk cId="450439740" sldId="305"/>
            <ac:spMk id="2" creationId="{9602D073-FD20-B12B-4D44-A130B3BB5742}"/>
          </ac:spMkLst>
        </pc:spChg>
        <pc:spChg chg="mod">
          <ac:chgData name="KJ Harrison" userId="63852c04d80bfe3b" providerId="LiveId" clId="{005CD54F-9915-4E63-BF38-5D9F1EA8D721}" dt="2023-09-12T11:24:14.369" v="496" actId="1076"/>
          <ac:spMkLst>
            <pc:docMk/>
            <pc:sldMk cId="450439740" sldId="305"/>
            <ac:spMk id="6" creationId="{5A7064BD-001B-DC04-DBE1-CA42FD8EB1C4}"/>
          </ac:spMkLst>
        </pc:spChg>
      </pc:sldChg>
      <pc:sldChg chg="modSp">
        <pc:chgData name="KJ Harrison" userId="63852c04d80bfe3b" providerId="LiveId" clId="{005CD54F-9915-4E63-BF38-5D9F1EA8D721}" dt="2023-09-12T11:28:29.031" v="500" actId="20577"/>
        <pc:sldMkLst>
          <pc:docMk/>
          <pc:sldMk cId="3983759340" sldId="306"/>
        </pc:sldMkLst>
        <pc:spChg chg="mod">
          <ac:chgData name="KJ Harrison" userId="63852c04d80bfe3b" providerId="LiveId" clId="{005CD54F-9915-4E63-BF38-5D9F1EA8D721}" dt="2023-09-12T11:28:29.031" v="500" actId="20577"/>
          <ac:spMkLst>
            <pc:docMk/>
            <pc:sldMk cId="3983759340" sldId="306"/>
            <ac:spMk id="2" creationId="{120D101D-CCC6-5FA1-2E97-AFE9AD059E41}"/>
          </ac:spMkLst>
        </pc:spChg>
      </pc:sldChg>
      <pc:sldChg chg="modSp mod">
        <pc:chgData name="KJ Harrison" userId="63852c04d80bfe3b" providerId="LiveId" clId="{005CD54F-9915-4E63-BF38-5D9F1EA8D721}" dt="2023-09-19T10:29:09.804" v="520" actId="14100"/>
        <pc:sldMkLst>
          <pc:docMk/>
          <pc:sldMk cId="2271300599" sldId="308"/>
        </pc:sldMkLst>
        <pc:picChg chg="mod">
          <ac:chgData name="KJ Harrison" userId="63852c04d80bfe3b" providerId="LiveId" clId="{005CD54F-9915-4E63-BF38-5D9F1EA8D721}" dt="2023-09-19T10:29:09.804" v="520" actId="14100"/>
          <ac:picMkLst>
            <pc:docMk/>
            <pc:sldMk cId="2271300599" sldId="308"/>
            <ac:picMk id="4" creationId="{FDA01A06-7C2B-DE45-0872-24A5D673B7B4}"/>
          </ac:picMkLst>
        </pc:picChg>
      </pc:sldChg>
      <pc:sldChg chg="addSp delSp modSp mod delAnim modAnim">
        <pc:chgData name="KJ Harrison" userId="63852c04d80bfe3b" providerId="LiveId" clId="{005CD54F-9915-4E63-BF38-5D9F1EA8D721}" dt="2023-09-19T10:28:19.636" v="516" actId="14100"/>
        <pc:sldMkLst>
          <pc:docMk/>
          <pc:sldMk cId="177204959" sldId="377"/>
        </pc:sldMkLst>
        <pc:spChg chg="del">
          <ac:chgData name="KJ Harrison" userId="63852c04d80bfe3b" providerId="LiveId" clId="{005CD54F-9915-4E63-BF38-5D9F1EA8D721}" dt="2023-09-05T11:04:09.461" v="49" actId="478"/>
          <ac:spMkLst>
            <pc:docMk/>
            <pc:sldMk cId="177204959" sldId="377"/>
            <ac:spMk id="2" creationId="{6ABB2659-9C71-CE71-485A-932194E79312}"/>
          </ac:spMkLst>
        </pc:spChg>
        <pc:spChg chg="add del">
          <ac:chgData name="KJ Harrison" userId="63852c04d80bfe3b" providerId="LiveId" clId="{005CD54F-9915-4E63-BF38-5D9F1EA8D721}" dt="2023-09-05T11:05:01.406" v="57" actId="22"/>
          <ac:spMkLst>
            <pc:docMk/>
            <pc:sldMk cId="177204959" sldId="377"/>
            <ac:spMk id="7" creationId="{9BA9693B-CF3E-B622-851A-B8C5062EBAB2}"/>
          </ac:spMkLst>
        </pc:spChg>
        <pc:spChg chg="mod">
          <ac:chgData name="KJ Harrison" userId="63852c04d80bfe3b" providerId="LiveId" clId="{005CD54F-9915-4E63-BF38-5D9F1EA8D721}" dt="2023-09-19T10:27:40.050" v="511" actId="14100"/>
          <ac:spMkLst>
            <pc:docMk/>
            <pc:sldMk cId="177204959" sldId="377"/>
            <ac:spMk id="12" creationId="{C123553E-EF07-2BAB-9B8C-A1D5D90F246B}"/>
          </ac:spMkLst>
        </pc:spChg>
        <pc:spChg chg="del">
          <ac:chgData name="KJ Harrison" userId="63852c04d80bfe3b" providerId="LiveId" clId="{005CD54F-9915-4E63-BF38-5D9F1EA8D721}" dt="2023-09-05T11:04:11.014" v="50" actId="478"/>
          <ac:spMkLst>
            <pc:docMk/>
            <pc:sldMk cId="177204959" sldId="377"/>
            <ac:spMk id="13" creationId="{A18A5082-08DE-FF59-1E65-45A3E374AFB1}"/>
          </ac:spMkLst>
        </pc:spChg>
        <pc:picChg chg="del">
          <ac:chgData name="KJ Harrison" userId="63852c04d80bfe3b" providerId="LiveId" clId="{005CD54F-9915-4E63-BF38-5D9F1EA8D721}" dt="2023-09-05T11:04:07.946" v="48" actId="478"/>
          <ac:picMkLst>
            <pc:docMk/>
            <pc:sldMk cId="177204959" sldId="377"/>
            <ac:picMk id="5" creationId="{CAE76BE7-E3A7-8CE3-1904-7314EE9917D0}"/>
          </ac:picMkLst>
        </pc:picChg>
        <pc:picChg chg="add mod">
          <ac:chgData name="KJ Harrison" userId="63852c04d80bfe3b" providerId="LiveId" clId="{005CD54F-9915-4E63-BF38-5D9F1EA8D721}" dt="2023-09-19T10:28:19.636" v="516" actId="14100"/>
          <ac:picMkLst>
            <pc:docMk/>
            <pc:sldMk cId="177204959" sldId="377"/>
            <ac:picMk id="2050" creationId="{1A664B73-2C7F-38A8-ED8B-D53E1E76DE1D}"/>
          </ac:picMkLst>
        </pc:picChg>
        <pc:cxnChg chg="del">
          <ac:chgData name="KJ Harrison" userId="63852c04d80bfe3b" providerId="LiveId" clId="{005CD54F-9915-4E63-BF38-5D9F1EA8D721}" dt="2023-09-05T11:04:12.046" v="51" actId="478"/>
          <ac:cxnSpMkLst>
            <pc:docMk/>
            <pc:sldMk cId="177204959" sldId="377"/>
            <ac:cxnSpMk id="6" creationId="{384CBECA-E58E-9239-33A2-E96224945833}"/>
          </ac:cxnSpMkLst>
        </pc:cxnChg>
      </pc:sldChg>
      <pc:sldChg chg="addSp delSp add del mod delAnim">
        <pc:chgData name="KJ Harrison" userId="63852c04d80bfe3b" providerId="LiveId" clId="{005CD54F-9915-4E63-BF38-5D9F1EA8D721}" dt="2023-09-05T11:08:06.538" v="472" actId="47"/>
        <pc:sldMkLst>
          <pc:docMk/>
          <pc:sldMk cId="3733714601" sldId="378"/>
        </pc:sldMkLst>
        <pc:spChg chg="del">
          <ac:chgData name="KJ Harrison" userId="63852c04d80bfe3b" providerId="LiveId" clId="{005CD54F-9915-4E63-BF38-5D9F1EA8D721}" dt="2023-09-05T11:04:18.230" v="52" actId="478"/>
          <ac:spMkLst>
            <pc:docMk/>
            <pc:sldMk cId="3733714601" sldId="378"/>
            <ac:spMk id="2" creationId="{6ABB2659-9C71-CE71-485A-932194E79312}"/>
          </ac:spMkLst>
        </pc:spChg>
        <pc:picChg chg="add del">
          <ac:chgData name="KJ Harrison" userId="63852c04d80bfe3b" providerId="LiveId" clId="{005CD54F-9915-4E63-BF38-5D9F1EA8D721}" dt="2023-09-05T11:05:05.284" v="59" actId="478"/>
          <ac:picMkLst>
            <pc:docMk/>
            <pc:sldMk cId="3733714601" sldId="378"/>
            <ac:picMk id="5" creationId="{CAE76BE7-E3A7-8CE3-1904-7314EE9917D0}"/>
          </ac:picMkLst>
        </pc:picChg>
      </pc:sldChg>
      <pc:sldChg chg="addSp delSp modSp mod">
        <pc:chgData name="KJ Harrison" userId="63852c04d80bfe3b" providerId="LiveId" clId="{005CD54F-9915-4E63-BF38-5D9F1EA8D721}" dt="2023-09-05T11:03:43.197" v="47" actId="1076"/>
        <pc:sldMkLst>
          <pc:docMk/>
          <pc:sldMk cId="3712536862" sldId="2083"/>
        </pc:sldMkLst>
        <pc:spChg chg="mod">
          <ac:chgData name="KJ Harrison" userId="63852c04d80bfe3b" providerId="LiveId" clId="{005CD54F-9915-4E63-BF38-5D9F1EA8D721}" dt="2023-09-05T11:03:27.356" v="42" actId="14100"/>
          <ac:spMkLst>
            <pc:docMk/>
            <pc:sldMk cId="3712536862" sldId="2083"/>
            <ac:spMk id="5" creationId="{82C893AA-87C4-4CD6-FA37-D25A932901D8}"/>
          </ac:spMkLst>
        </pc:spChg>
        <pc:picChg chg="add del mod">
          <ac:chgData name="KJ Harrison" userId="63852c04d80bfe3b" providerId="LiveId" clId="{005CD54F-9915-4E63-BF38-5D9F1EA8D721}" dt="2023-09-05T11:02:58.393" v="3"/>
          <ac:picMkLst>
            <pc:docMk/>
            <pc:sldMk cId="3712536862" sldId="2083"/>
            <ac:picMk id="1026" creationId="{FA983660-CC86-E24C-2CC4-67DDCD68C727}"/>
          </ac:picMkLst>
        </pc:picChg>
        <pc:picChg chg="add del mod">
          <ac:chgData name="KJ Harrison" userId="63852c04d80bfe3b" providerId="LiveId" clId="{005CD54F-9915-4E63-BF38-5D9F1EA8D721}" dt="2023-09-05T11:03:23.406" v="41"/>
          <ac:picMkLst>
            <pc:docMk/>
            <pc:sldMk cId="3712536862" sldId="2083"/>
            <ac:picMk id="1028" creationId="{48BA4989-1EF5-3CB8-6E00-FE03B4E06596}"/>
          </ac:picMkLst>
        </pc:picChg>
        <pc:picChg chg="add mod">
          <ac:chgData name="KJ Harrison" userId="63852c04d80bfe3b" providerId="LiveId" clId="{005CD54F-9915-4E63-BF38-5D9F1EA8D721}" dt="2023-09-05T11:03:43.197" v="47" actId="1076"/>
          <ac:picMkLst>
            <pc:docMk/>
            <pc:sldMk cId="3712536862" sldId="2083"/>
            <ac:picMk id="1030" creationId="{561CA7D1-2367-A8A3-4A34-4856A9DF552D}"/>
          </ac:picMkLst>
        </pc:picChg>
      </pc:sldChg>
    </pc:docChg>
  </pc:docChgLst>
  <pc:docChgLst>
    <pc:chgData name="KJ Harrison" userId="63852c04d80bfe3b" providerId="LiveId" clId="{842E3F06-BE2C-462F-B347-76D79F2196D2}"/>
    <pc:docChg chg="modSld">
      <pc:chgData name="KJ Harrison" userId="63852c04d80bfe3b" providerId="LiveId" clId="{842E3F06-BE2C-462F-B347-76D79F2196D2}" dt="2023-08-10T10:28:14.648" v="21" actId="20577"/>
      <pc:docMkLst>
        <pc:docMk/>
      </pc:docMkLst>
      <pc:sldChg chg="modSp mod">
        <pc:chgData name="KJ Harrison" userId="63852c04d80bfe3b" providerId="LiveId" clId="{842E3F06-BE2C-462F-B347-76D79F2196D2}" dt="2023-08-10T10:26:52.635" v="19" actId="20577"/>
        <pc:sldMkLst>
          <pc:docMk/>
          <pc:sldMk cId="2271300599" sldId="308"/>
        </pc:sldMkLst>
        <pc:spChg chg="mod">
          <ac:chgData name="KJ Harrison" userId="63852c04d80bfe3b" providerId="LiveId" clId="{842E3F06-BE2C-462F-B347-76D79F2196D2}" dt="2023-08-10T10:26:52.635" v="19" actId="20577"/>
          <ac:spMkLst>
            <pc:docMk/>
            <pc:sldMk cId="2271300599" sldId="308"/>
            <ac:spMk id="3" creationId="{B5B8BD1D-AEB4-B2F3-6076-685AF35A256D}"/>
          </ac:spMkLst>
        </pc:spChg>
      </pc:sldChg>
      <pc:sldChg chg="modSp">
        <pc:chgData name="KJ Harrison" userId="63852c04d80bfe3b" providerId="LiveId" clId="{842E3F06-BE2C-462F-B347-76D79F2196D2}" dt="2023-08-10T10:28:14.648" v="21" actId="20577"/>
        <pc:sldMkLst>
          <pc:docMk/>
          <pc:sldMk cId="3712536862" sldId="2083"/>
        </pc:sldMkLst>
        <pc:spChg chg="mod">
          <ac:chgData name="KJ Harrison" userId="63852c04d80bfe3b" providerId="LiveId" clId="{842E3F06-BE2C-462F-B347-76D79F2196D2}" dt="2023-08-10T10:28:14.648" v="21" actId="20577"/>
          <ac:spMkLst>
            <pc:docMk/>
            <pc:sldMk cId="3712536862" sldId="2083"/>
            <ac:spMk id="2" creationId="{9B4C7960-1B03-5037-48AC-74A20A6414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/>
              <a:t>Appointments</a:t>
            </a:r>
          </a:p>
        </c:rich>
      </c:tx>
      <c:layout>
        <c:manualLayout>
          <c:xMode val="edge"/>
          <c:yMode val="edge"/>
          <c:x val="0.25909296862698478"/>
          <c:y val="3.9060992747573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Sheet1!$B$4:$B$6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769</c:v>
                </c:pt>
                <c:pt idx="1">
                  <c:v>1867</c:v>
                </c:pt>
                <c:pt idx="2">
                  <c:v>2456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4-FD46-AEB8-BA9DFB96CA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3965936"/>
        <c:axId val="275640304"/>
      </c:barChart>
      <c:catAx>
        <c:axId val="27396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40304"/>
        <c:crosses val="autoZero"/>
        <c:auto val="1"/>
        <c:lblAlgn val="ctr"/>
        <c:lblOffset val="100"/>
        <c:noMultiLvlLbl val="0"/>
      </c:catAx>
      <c:valAx>
        <c:axId val="27564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6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/>
              <a:t>Phone</a:t>
            </a:r>
            <a:r>
              <a:rPr lang="en-GB" baseline="0"/>
              <a:t> c</a:t>
            </a:r>
            <a:r>
              <a:rPr lang="en-GB"/>
              <a:t>all or email</a:t>
            </a:r>
          </a:p>
        </c:rich>
      </c:tx>
      <c:layout>
        <c:manualLayout>
          <c:xMode val="edge"/>
          <c:yMode val="edge"/>
          <c:x val="0.14620835283564473"/>
          <c:y val="3.9061003669273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Sheet1!$B$8:$B$10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1777</c:v>
                </c:pt>
                <c:pt idx="1">
                  <c:v>7997</c:v>
                </c:pt>
                <c:pt idx="2">
                  <c:v>13301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F-014A-A279-C876FED21A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3799584"/>
        <c:axId val="273800464"/>
      </c:barChart>
      <c:catAx>
        <c:axId val="2737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800464"/>
        <c:crosses val="autoZero"/>
        <c:auto val="1"/>
        <c:lblAlgn val="ctr"/>
        <c:lblOffset val="100"/>
        <c:noMultiLvlLbl val="0"/>
      </c:catAx>
      <c:valAx>
        <c:axId val="27380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7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83D86-59A3-43BC-A085-7E45D3E003A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68096A1-D8C2-4164-8ECE-8C3985CA1B63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Lack of engagement</a:t>
          </a:r>
        </a:p>
      </dgm:t>
    </dgm:pt>
    <dgm:pt modelId="{1144DF50-364A-4C16-98C0-8002B843820E}" type="parTrans" cxnId="{C6DB6FED-0B87-41D0-A9B1-ADE8C41012EE}">
      <dgm:prSet/>
      <dgm:spPr/>
      <dgm:t>
        <a:bodyPr/>
        <a:lstStyle/>
        <a:p>
          <a:endParaRPr lang="en-GB"/>
        </a:p>
      </dgm:t>
    </dgm:pt>
    <dgm:pt modelId="{0FC2F9AA-FFC8-4D12-8136-BF69F44450BF}" type="sibTrans" cxnId="{C6DB6FED-0B87-41D0-A9B1-ADE8C41012EE}">
      <dgm:prSet/>
      <dgm:spPr/>
      <dgm:t>
        <a:bodyPr/>
        <a:lstStyle/>
        <a:p>
          <a:endParaRPr lang="en-GB"/>
        </a:p>
      </dgm:t>
    </dgm:pt>
    <dgm:pt modelId="{64F86680-315D-4E91-97C1-A6B204B6DBE9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Neglect of administrative  tasks</a:t>
          </a:r>
        </a:p>
      </dgm:t>
    </dgm:pt>
    <dgm:pt modelId="{DBAE3AF5-4F5D-427B-9341-A4E54311F1D2}" type="parTrans" cxnId="{11B9A87C-2CBA-4222-8E59-95C258657C4D}">
      <dgm:prSet/>
      <dgm:spPr/>
      <dgm:t>
        <a:bodyPr/>
        <a:lstStyle/>
        <a:p>
          <a:endParaRPr lang="en-GB"/>
        </a:p>
      </dgm:t>
    </dgm:pt>
    <dgm:pt modelId="{D2B0328E-4F75-44B1-BDF9-6686B91705C4}" type="sibTrans" cxnId="{11B9A87C-2CBA-4222-8E59-95C258657C4D}">
      <dgm:prSet/>
      <dgm:spPr/>
      <dgm:t>
        <a:bodyPr/>
        <a:lstStyle/>
        <a:p>
          <a:endParaRPr lang="en-GB"/>
        </a:p>
      </dgm:t>
    </dgm:pt>
    <dgm:pt modelId="{DACDA658-B2D7-4FAE-BA65-9F3ACABB2572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Misuse of Alcohol/drugs</a:t>
          </a:r>
        </a:p>
      </dgm:t>
    </dgm:pt>
    <dgm:pt modelId="{CF9D7753-31BA-4457-A60F-B31659DFEB77}" type="parTrans" cxnId="{52A06EB3-9A6B-4816-8924-E5453AE1C84F}">
      <dgm:prSet/>
      <dgm:spPr/>
      <dgm:t>
        <a:bodyPr/>
        <a:lstStyle/>
        <a:p>
          <a:endParaRPr lang="en-GB"/>
        </a:p>
      </dgm:t>
    </dgm:pt>
    <dgm:pt modelId="{A358318C-46B3-4A06-BDF2-E635AD593FB3}" type="sibTrans" cxnId="{52A06EB3-9A6B-4816-8924-E5453AE1C84F}">
      <dgm:prSet/>
      <dgm:spPr/>
      <dgm:t>
        <a:bodyPr/>
        <a:lstStyle/>
        <a:p>
          <a:endParaRPr lang="en-GB"/>
        </a:p>
      </dgm:t>
    </dgm:pt>
    <dgm:pt modelId="{E516EE77-FB6F-4F2C-8ED1-C74FB54081B6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Failure to act appropriately regarding own health</a:t>
          </a:r>
        </a:p>
      </dgm:t>
    </dgm:pt>
    <dgm:pt modelId="{0429BC96-A83F-471A-A360-7487DA8EB7AE}" type="parTrans" cxnId="{E096C630-F240-4C1A-9F85-4195BAD5BD12}">
      <dgm:prSet/>
      <dgm:spPr/>
      <dgm:t>
        <a:bodyPr/>
        <a:lstStyle/>
        <a:p>
          <a:endParaRPr lang="en-GB"/>
        </a:p>
      </dgm:t>
    </dgm:pt>
    <dgm:pt modelId="{0A57AA89-72A8-44FC-8DE4-8D93CF6C3C29}" type="sibTrans" cxnId="{E096C630-F240-4C1A-9F85-4195BAD5BD12}">
      <dgm:prSet/>
      <dgm:spPr/>
      <dgm:t>
        <a:bodyPr/>
        <a:lstStyle/>
        <a:p>
          <a:endParaRPr lang="en-GB"/>
        </a:p>
      </dgm:t>
    </dgm:pt>
    <dgm:pt modelId="{37C9091D-009E-4440-AFE6-356A0C4E5A80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Dishonesty e.g. cheating, plagiarism </a:t>
          </a:r>
        </a:p>
      </dgm:t>
    </dgm:pt>
    <dgm:pt modelId="{2E412274-82B0-4778-A53A-332115269438}" type="parTrans" cxnId="{A8B86321-F1D7-4E45-8A1E-7F2485AA40A1}">
      <dgm:prSet/>
      <dgm:spPr/>
      <dgm:t>
        <a:bodyPr/>
        <a:lstStyle/>
        <a:p>
          <a:endParaRPr lang="en-GB"/>
        </a:p>
      </dgm:t>
    </dgm:pt>
    <dgm:pt modelId="{C5604495-38D6-4C08-A8AC-7097B738BE40}" type="sibTrans" cxnId="{A8B86321-F1D7-4E45-8A1E-7F2485AA40A1}">
      <dgm:prSet/>
      <dgm:spPr/>
      <dgm:t>
        <a:bodyPr/>
        <a:lstStyle/>
        <a:p>
          <a:endParaRPr lang="en-GB"/>
        </a:p>
      </dgm:t>
    </dgm:pt>
    <dgm:pt modelId="{F3AB64D3-B60E-46D5-9AB1-C1538D2F5FA2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Social media Mis-use</a:t>
          </a:r>
        </a:p>
      </dgm:t>
    </dgm:pt>
    <dgm:pt modelId="{621F6935-F8A6-4874-BFB3-ECFE1BEDB60F}" type="parTrans" cxnId="{8EF92D09-4941-4626-905F-9741E5327602}">
      <dgm:prSet/>
      <dgm:spPr/>
      <dgm:t>
        <a:bodyPr/>
        <a:lstStyle/>
        <a:p>
          <a:endParaRPr lang="en-GB"/>
        </a:p>
      </dgm:t>
    </dgm:pt>
    <dgm:pt modelId="{51EABF79-3EB1-4764-8F56-9848E298886C}" type="sibTrans" cxnId="{8EF92D09-4941-4626-905F-9741E5327602}">
      <dgm:prSet/>
      <dgm:spPr/>
      <dgm:t>
        <a:bodyPr/>
        <a:lstStyle/>
        <a:p>
          <a:endParaRPr lang="en-GB"/>
        </a:p>
      </dgm:t>
    </dgm:pt>
    <dgm:pt modelId="{6588F2EA-FEE7-4B06-A180-44A03B820697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Challenging behaviour</a:t>
          </a:r>
        </a:p>
      </dgm:t>
    </dgm:pt>
    <dgm:pt modelId="{E0396DAD-24EE-436F-959C-FA5027556E37}" type="parTrans" cxnId="{AA1CCF1C-2FD0-4A50-847F-5FF6FEA9C012}">
      <dgm:prSet/>
      <dgm:spPr/>
      <dgm:t>
        <a:bodyPr/>
        <a:lstStyle/>
        <a:p>
          <a:endParaRPr lang="en-GB"/>
        </a:p>
      </dgm:t>
    </dgm:pt>
    <dgm:pt modelId="{E2CF54FA-5522-4922-95E9-FB2DD160D946}" type="sibTrans" cxnId="{AA1CCF1C-2FD0-4A50-847F-5FF6FEA9C012}">
      <dgm:prSet/>
      <dgm:spPr/>
      <dgm:t>
        <a:bodyPr/>
        <a:lstStyle/>
        <a:p>
          <a:endParaRPr lang="en-GB"/>
        </a:p>
      </dgm:t>
    </dgm:pt>
    <dgm:pt modelId="{13D7F107-963A-44BA-B12D-DF8D60874792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Breach of confidentiality</a:t>
          </a:r>
        </a:p>
      </dgm:t>
    </dgm:pt>
    <dgm:pt modelId="{17CFA0CB-A7FE-4AFF-8413-16D33FA91035}" type="parTrans" cxnId="{236FEE96-5442-49C7-8BFE-04F306A1E596}">
      <dgm:prSet/>
      <dgm:spPr/>
      <dgm:t>
        <a:bodyPr/>
        <a:lstStyle/>
        <a:p>
          <a:endParaRPr lang="en-GB"/>
        </a:p>
      </dgm:t>
    </dgm:pt>
    <dgm:pt modelId="{BA43DB10-99E0-435C-B329-974042CC6472}" type="sibTrans" cxnId="{236FEE96-5442-49C7-8BFE-04F306A1E596}">
      <dgm:prSet/>
      <dgm:spPr/>
      <dgm:t>
        <a:bodyPr/>
        <a:lstStyle/>
        <a:p>
          <a:endParaRPr lang="en-GB"/>
        </a:p>
      </dgm:t>
    </dgm:pt>
    <dgm:pt modelId="{D7F10ED3-FC7A-454B-AF64-8C65C68B25F0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Failure to obtain consent</a:t>
          </a:r>
        </a:p>
      </dgm:t>
    </dgm:pt>
    <dgm:pt modelId="{0F5243B0-6C62-4E49-9B61-2AAF8016C2F3}" type="parTrans" cxnId="{302B536B-366D-4A4A-8821-5A3D5A72A6B6}">
      <dgm:prSet/>
      <dgm:spPr/>
      <dgm:t>
        <a:bodyPr/>
        <a:lstStyle/>
        <a:p>
          <a:endParaRPr lang="en-GB"/>
        </a:p>
      </dgm:t>
    </dgm:pt>
    <dgm:pt modelId="{9F75F403-F9CD-47AF-9DEB-CA9A1BC469DB}" type="sibTrans" cxnId="{302B536B-366D-4A4A-8821-5A3D5A72A6B6}">
      <dgm:prSet/>
      <dgm:spPr/>
      <dgm:t>
        <a:bodyPr/>
        <a:lstStyle/>
        <a:p>
          <a:endParaRPr lang="en-GB"/>
        </a:p>
      </dgm:t>
    </dgm:pt>
    <dgm:pt modelId="{374EAEAF-C059-411E-B1DB-134240DAE6FE}" type="pres">
      <dgm:prSet presAssocID="{85083D86-59A3-43BC-A085-7E45D3E003A4}" presName="diagram" presStyleCnt="0">
        <dgm:presLayoutVars>
          <dgm:dir/>
          <dgm:resizeHandles val="exact"/>
        </dgm:presLayoutVars>
      </dgm:prSet>
      <dgm:spPr/>
    </dgm:pt>
    <dgm:pt modelId="{A88E98E3-9AFD-451F-AE95-5D0115C58EB9}" type="pres">
      <dgm:prSet presAssocID="{968096A1-D8C2-4164-8ECE-8C3985CA1B63}" presName="node" presStyleLbl="node1" presStyleIdx="0" presStyleCnt="9">
        <dgm:presLayoutVars>
          <dgm:bulletEnabled val="1"/>
        </dgm:presLayoutVars>
      </dgm:prSet>
      <dgm:spPr/>
    </dgm:pt>
    <dgm:pt modelId="{E226CC59-3D19-4AC6-9650-FE9DC8BF0849}" type="pres">
      <dgm:prSet presAssocID="{0FC2F9AA-FFC8-4D12-8136-BF69F44450BF}" presName="sibTrans" presStyleCnt="0"/>
      <dgm:spPr/>
    </dgm:pt>
    <dgm:pt modelId="{47B55B03-1925-414B-837B-77BE66C677A7}" type="pres">
      <dgm:prSet presAssocID="{F3AB64D3-B60E-46D5-9AB1-C1538D2F5FA2}" presName="node" presStyleLbl="node1" presStyleIdx="1" presStyleCnt="9">
        <dgm:presLayoutVars>
          <dgm:bulletEnabled val="1"/>
        </dgm:presLayoutVars>
      </dgm:prSet>
      <dgm:spPr/>
    </dgm:pt>
    <dgm:pt modelId="{182F9F0F-EDEB-4FD8-B3CC-1C74855A14EE}" type="pres">
      <dgm:prSet presAssocID="{51EABF79-3EB1-4764-8F56-9848E298886C}" presName="sibTrans" presStyleCnt="0"/>
      <dgm:spPr/>
    </dgm:pt>
    <dgm:pt modelId="{DB0C5F95-7C53-4BD7-81F6-07875A152F0E}" type="pres">
      <dgm:prSet presAssocID="{6588F2EA-FEE7-4B06-A180-44A03B820697}" presName="node" presStyleLbl="node1" presStyleIdx="2" presStyleCnt="9">
        <dgm:presLayoutVars>
          <dgm:bulletEnabled val="1"/>
        </dgm:presLayoutVars>
      </dgm:prSet>
      <dgm:spPr/>
    </dgm:pt>
    <dgm:pt modelId="{EB3B1656-5B23-412A-8A53-2054963F1F3E}" type="pres">
      <dgm:prSet presAssocID="{E2CF54FA-5522-4922-95E9-FB2DD160D946}" presName="sibTrans" presStyleCnt="0"/>
      <dgm:spPr/>
    </dgm:pt>
    <dgm:pt modelId="{55BBD615-1E1C-4466-BA93-70D28EC4404A}" type="pres">
      <dgm:prSet presAssocID="{13D7F107-963A-44BA-B12D-DF8D60874792}" presName="node" presStyleLbl="node1" presStyleIdx="3" presStyleCnt="9">
        <dgm:presLayoutVars>
          <dgm:bulletEnabled val="1"/>
        </dgm:presLayoutVars>
      </dgm:prSet>
      <dgm:spPr/>
    </dgm:pt>
    <dgm:pt modelId="{83CB2776-D5C8-429C-AE69-7D563B3F14E9}" type="pres">
      <dgm:prSet presAssocID="{BA43DB10-99E0-435C-B329-974042CC6472}" presName="sibTrans" presStyleCnt="0"/>
      <dgm:spPr/>
    </dgm:pt>
    <dgm:pt modelId="{374DA5EA-305D-4B75-986D-3EAECA57C60E}" type="pres">
      <dgm:prSet presAssocID="{D7F10ED3-FC7A-454B-AF64-8C65C68B25F0}" presName="node" presStyleLbl="node1" presStyleIdx="4" presStyleCnt="9">
        <dgm:presLayoutVars>
          <dgm:bulletEnabled val="1"/>
        </dgm:presLayoutVars>
      </dgm:prSet>
      <dgm:spPr/>
    </dgm:pt>
    <dgm:pt modelId="{7994242E-5E44-4621-B57E-C8699A4A3424}" type="pres">
      <dgm:prSet presAssocID="{9F75F403-F9CD-47AF-9DEB-CA9A1BC469DB}" presName="sibTrans" presStyleCnt="0"/>
      <dgm:spPr/>
    </dgm:pt>
    <dgm:pt modelId="{0817BF8B-E8E2-4BE0-98CF-D8BDB0059069}" type="pres">
      <dgm:prSet presAssocID="{64F86680-315D-4E91-97C1-A6B204B6DBE9}" presName="node" presStyleLbl="node1" presStyleIdx="5" presStyleCnt="9">
        <dgm:presLayoutVars>
          <dgm:bulletEnabled val="1"/>
        </dgm:presLayoutVars>
      </dgm:prSet>
      <dgm:spPr/>
    </dgm:pt>
    <dgm:pt modelId="{8F3C23DA-0BF2-4A41-98CA-8E393A6727C8}" type="pres">
      <dgm:prSet presAssocID="{D2B0328E-4F75-44B1-BDF9-6686B91705C4}" presName="sibTrans" presStyleCnt="0"/>
      <dgm:spPr/>
    </dgm:pt>
    <dgm:pt modelId="{C80D35CB-5743-46F9-971D-A0B1E5D018E9}" type="pres">
      <dgm:prSet presAssocID="{DACDA658-B2D7-4FAE-BA65-9F3ACABB2572}" presName="node" presStyleLbl="node1" presStyleIdx="6" presStyleCnt="9">
        <dgm:presLayoutVars>
          <dgm:bulletEnabled val="1"/>
        </dgm:presLayoutVars>
      </dgm:prSet>
      <dgm:spPr/>
    </dgm:pt>
    <dgm:pt modelId="{85452EED-CB09-493D-AC0F-478933F048A2}" type="pres">
      <dgm:prSet presAssocID="{A358318C-46B3-4A06-BDF2-E635AD593FB3}" presName="sibTrans" presStyleCnt="0"/>
      <dgm:spPr/>
    </dgm:pt>
    <dgm:pt modelId="{7E437198-6204-405F-9B85-E7534B2A74D6}" type="pres">
      <dgm:prSet presAssocID="{E516EE77-FB6F-4F2C-8ED1-C74FB54081B6}" presName="node" presStyleLbl="node1" presStyleIdx="7" presStyleCnt="9">
        <dgm:presLayoutVars>
          <dgm:bulletEnabled val="1"/>
        </dgm:presLayoutVars>
      </dgm:prSet>
      <dgm:spPr/>
    </dgm:pt>
    <dgm:pt modelId="{1DC1FE76-FC40-457F-B7FB-865CB28FA671}" type="pres">
      <dgm:prSet presAssocID="{0A57AA89-72A8-44FC-8DE4-8D93CF6C3C29}" presName="sibTrans" presStyleCnt="0"/>
      <dgm:spPr/>
    </dgm:pt>
    <dgm:pt modelId="{7D193F10-B1D3-466D-BDE0-2F31592AC070}" type="pres">
      <dgm:prSet presAssocID="{37C9091D-009E-4440-AFE6-356A0C4E5A80}" presName="node" presStyleLbl="node1" presStyleIdx="8" presStyleCnt="9">
        <dgm:presLayoutVars>
          <dgm:bulletEnabled val="1"/>
        </dgm:presLayoutVars>
      </dgm:prSet>
      <dgm:spPr/>
    </dgm:pt>
  </dgm:ptLst>
  <dgm:cxnLst>
    <dgm:cxn modelId="{8EF92D09-4941-4626-905F-9741E5327602}" srcId="{85083D86-59A3-43BC-A085-7E45D3E003A4}" destId="{F3AB64D3-B60E-46D5-9AB1-C1538D2F5FA2}" srcOrd="1" destOrd="0" parTransId="{621F6935-F8A6-4874-BFB3-ECFE1BEDB60F}" sibTransId="{51EABF79-3EB1-4764-8F56-9848E298886C}"/>
    <dgm:cxn modelId="{AA1CCF1C-2FD0-4A50-847F-5FF6FEA9C012}" srcId="{85083D86-59A3-43BC-A085-7E45D3E003A4}" destId="{6588F2EA-FEE7-4B06-A180-44A03B820697}" srcOrd="2" destOrd="0" parTransId="{E0396DAD-24EE-436F-959C-FA5027556E37}" sibTransId="{E2CF54FA-5522-4922-95E9-FB2DD160D946}"/>
    <dgm:cxn modelId="{A8B86321-F1D7-4E45-8A1E-7F2485AA40A1}" srcId="{85083D86-59A3-43BC-A085-7E45D3E003A4}" destId="{37C9091D-009E-4440-AFE6-356A0C4E5A80}" srcOrd="8" destOrd="0" parTransId="{2E412274-82B0-4778-A53A-332115269438}" sibTransId="{C5604495-38D6-4C08-A8AC-7097B738BE40}"/>
    <dgm:cxn modelId="{E096C630-F240-4C1A-9F85-4195BAD5BD12}" srcId="{85083D86-59A3-43BC-A085-7E45D3E003A4}" destId="{E516EE77-FB6F-4F2C-8ED1-C74FB54081B6}" srcOrd="7" destOrd="0" parTransId="{0429BC96-A83F-471A-A360-7487DA8EB7AE}" sibTransId="{0A57AA89-72A8-44FC-8DE4-8D93CF6C3C29}"/>
    <dgm:cxn modelId="{F5D7795B-2106-434A-9C3B-E1613F863FF3}" type="presOf" srcId="{37C9091D-009E-4440-AFE6-356A0C4E5A80}" destId="{7D193F10-B1D3-466D-BDE0-2F31592AC070}" srcOrd="0" destOrd="0" presId="urn:microsoft.com/office/officeart/2005/8/layout/default"/>
    <dgm:cxn modelId="{2803F046-3652-49FD-9EF0-A7E68F6CDE18}" type="presOf" srcId="{968096A1-D8C2-4164-8ECE-8C3985CA1B63}" destId="{A88E98E3-9AFD-451F-AE95-5D0115C58EB9}" srcOrd="0" destOrd="0" presId="urn:microsoft.com/office/officeart/2005/8/layout/default"/>
    <dgm:cxn modelId="{302B536B-366D-4A4A-8821-5A3D5A72A6B6}" srcId="{85083D86-59A3-43BC-A085-7E45D3E003A4}" destId="{D7F10ED3-FC7A-454B-AF64-8C65C68B25F0}" srcOrd="4" destOrd="0" parTransId="{0F5243B0-6C62-4E49-9B61-2AAF8016C2F3}" sibTransId="{9F75F403-F9CD-47AF-9DEB-CA9A1BC469DB}"/>
    <dgm:cxn modelId="{11B9A87C-2CBA-4222-8E59-95C258657C4D}" srcId="{85083D86-59A3-43BC-A085-7E45D3E003A4}" destId="{64F86680-315D-4E91-97C1-A6B204B6DBE9}" srcOrd="5" destOrd="0" parTransId="{DBAE3AF5-4F5D-427B-9341-A4E54311F1D2}" sibTransId="{D2B0328E-4F75-44B1-BDF9-6686B91705C4}"/>
    <dgm:cxn modelId="{0BFE2988-BF65-4F15-9972-A62C317FE02B}" type="presOf" srcId="{E516EE77-FB6F-4F2C-8ED1-C74FB54081B6}" destId="{7E437198-6204-405F-9B85-E7534B2A74D6}" srcOrd="0" destOrd="0" presId="urn:microsoft.com/office/officeart/2005/8/layout/default"/>
    <dgm:cxn modelId="{88AA2989-3456-4CFE-AA0D-B67EFF537022}" type="presOf" srcId="{13D7F107-963A-44BA-B12D-DF8D60874792}" destId="{55BBD615-1E1C-4466-BA93-70D28EC4404A}" srcOrd="0" destOrd="0" presId="urn:microsoft.com/office/officeart/2005/8/layout/default"/>
    <dgm:cxn modelId="{236FEE96-5442-49C7-8BFE-04F306A1E596}" srcId="{85083D86-59A3-43BC-A085-7E45D3E003A4}" destId="{13D7F107-963A-44BA-B12D-DF8D60874792}" srcOrd="3" destOrd="0" parTransId="{17CFA0CB-A7FE-4AFF-8413-16D33FA91035}" sibTransId="{BA43DB10-99E0-435C-B329-974042CC6472}"/>
    <dgm:cxn modelId="{52A06EB3-9A6B-4816-8924-E5453AE1C84F}" srcId="{85083D86-59A3-43BC-A085-7E45D3E003A4}" destId="{DACDA658-B2D7-4FAE-BA65-9F3ACABB2572}" srcOrd="6" destOrd="0" parTransId="{CF9D7753-31BA-4457-A60F-B31659DFEB77}" sibTransId="{A358318C-46B3-4A06-BDF2-E635AD593FB3}"/>
    <dgm:cxn modelId="{F2DABABB-F58E-423E-8402-4AA7CD5087DB}" type="presOf" srcId="{6588F2EA-FEE7-4B06-A180-44A03B820697}" destId="{DB0C5F95-7C53-4BD7-81F6-07875A152F0E}" srcOrd="0" destOrd="0" presId="urn:microsoft.com/office/officeart/2005/8/layout/default"/>
    <dgm:cxn modelId="{FBB08ED2-1933-49C3-84F8-5CA9F04DB289}" type="presOf" srcId="{D7F10ED3-FC7A-454B-AF64-8C65C68B25F0}" destId="{374DA5EA-305D-4B75-986D-3EAECA57C60E}" srcOrd="0" destOrd="0" presId="urn:microsoft.com/office/officeart/2005/8/layout/default"/>
    <dgm:cxn modelId="{754683D3-302A-4C29-B3E4-F9D797483756}" type="presOf" srcId="{DACDA658-B2D7-4FAE-BA65-9F3ACABB2572}" destId="{C80D35CB-5743-46F9-971D-A0B1E5D018E9}" srcOrd="0" destOrd="0" presId="urn:microsoft.com/office/officeart/2005/8/layout/default"/>
    <dgm:cxn modelId="{4C8C1BD6-0499-4505-A198-8DF44A74B958}" type="presOf" srcId="{85083D86-59A3-43BC-A085-7E45D3E003A4}" destId="{374EAEAF-C059-411E-B1DB-134240DAE6FE}" srcOrd="0" destOrd="0" presId="urn:microsoft.com/office/officeart/2005/8/layout/default"/>
    <dgm:cxn modelId="{D1D408E5-EC7C-46F2-AE0B-74A1C3DD78C5}" type="presOf" srcId="{64F86680-315D-4E91-97C1-A6B204B6DBE9}" destId="{0817BF8B-E8E2-4BE0-98CF-D8BDB0059069}" srcOrd="0" destOrd="0" presId="urn:microsoft.com/office/officeart/2005/8/layout/default"/>
    <dgm:cxn modelId="{C6DB6FED-0B87-41D0-A9B1-ADE8C41012EE}" srcId="{85083D86-59A3-43BC-A085-7E45D3E003A4}" destId="{968096A1-D8C2-4164-8ECE-8C3985CA1B63}" srcOrd="0" destOrd="0" parTransId="{1144DF50-364A-4C16-98C0-8002B843820E}" sibTransId="{0FC2F9AA-FFC8-4D12-8136-BF69F44450BF}"/>
    <dgm:cxn modelId="{DB1DF0F2-FE7F-4020-8EE0-0EE990AC4C79}" type="presOf" srcId="{F3AB64D3-B60E-46D5-9AB1-C1538D2F5FA2}" destId="{47B55B03-1925-414B-837B-77BE66C677A7}" srcOrd="0" destOrd="0" presId="urn:microsoft.com/office/officeart/2005/8/layout/default"/>
    <dgm:cxn modelId="{381091DE-7DF9-4B01-86BB-EEC6604F14A8}" type="presParOf" srcId="{374EAEAF-C059-411E-B1DB-134240DAE6FE}" destId="{A88E98E3-9AFD-451F-AE95-5D0115C58EB9}" srcOrd="0" destOrd="0" presId="urn:microsoft.com/office/officeart/2005/8/layout/default"/>
    <dgm:cxn modelId="{49E25DB4-FD53-415A-8524-D92A6E1E416A}" type="presParOf" srcId="{374EAEAF-C059-411E-B1DB-134240DAE6FE}" destId="{E226CC59-3D19-4AC6-9650-FE9DC8BF0849}" srcOrd="1" destOrd="0" presId="urn:microsoft.com/office/officeart/2005/8/layout/default"/>
    <dgm:cxn modelId="{5F3BF290-9F10-44E3-89B8-B8322A0CC26F}" type="presParOf" srcId="{374EAEAF-C059-411E-B1DB-134240DAE6FE}" destId="{47B55B03-1925-414B-837B-77BE66C677A7}" srcOrd="2" destOrd="0" presId="urn:microsoft.com/office/officeart/2005/8/layout/default"/>
    <dgm:cxn modelId="{24AD4AFA-7AA2-4D92-8644-EFAFF8652D19}" type="presParOf" srcId="{374EAEAF-C059-411E-B1DB-134240DAE6FE}" destId="{182F9F0F-EDEB-4FD8-B3CC-1C74855A14EE}" srcOrd="3" destOrd="0" presId="urn:microsoft.com/office/officeart/2005/8/layout/default"/>
    <dgm:cxn modelId="{CB901D7A-AE22-42C6-950D-F54DF0C37A6F}" type="presParOf" srcId="{374EAEAF-C059-411E-B1DB-134240DAE6FE}" destId="{DB0C5F95-7C53-4BD7-81F6-07875A152F0E}" srcOrd="4" destOrd="0" presId="urn:microsoft.com/office/officeart/2005/8/layout/default"/>
    <dgm:cxn modelId="{97238154-2901-4650-A809-00968F637EA6}" type="presParOf" srcId="{374EAEAF-C059-411E-B1DB-134240DAE6FE}" destId="{EB3B1656-5B23-412A-8A53-2054963F1F3E}" srcOrd="5" destOrd="0" presId="urn:microsoft.com/office/officeart/2005/8/layout/default"/>
    <dgm:cxn modelId="{D5667454-39DD-4C46-B0E0-510501C8F4B6}" type="presParOf" srcId="{374EAEAF-C059-411E-B1DB-134240DAE6FE}" destId="{55BBD615-1E1C-4466-BA93-70D28EC4404A}" srcOrd="6" destOrd="0" presId="urn:microsoft.com/office/officeart/2005/8/layout/default"/>
    <dgm:cxn modelId="{7966FE0B-C0C2-491D-9F79-141E811BCB5C}" type="presParOf" srcId="{374EAEAF-C059-411E-B1DB-134240DAE6FE}" destId="{83CB2776-D5C8-429C-AE69-7D563B3F14E9}" srcOrd="7" destOrd="0" presId="urn:microsoft.com/office/officeart/2005/8/layout/default"/>
    <dgm:cxn modelId="{328FC6C3-7DCF-4193-B524-6053FEFD9E88}" type="presParOf" srcId="{374EAEAF-C059-411E-B1DB-134240DAE6FE}" destId="{374DA5EA-305D-4B75-986D-3EAECA57C60E}" srcOrd="8" destOrd="0" presId="urn:microsoft.com/office/officeart/2005/8/layout/default"/>
    <dgm:cxn modelId="{5FB54EBA-080A-436F-BF2E-6A0BBC224E97}" type="presParOf" srcId="{374EAEAF-C059-411E-B1DB-134240DAE6FE}" destId="{7994242E-5E44-4621-B57E-C8699A4A3424}" srcOrd="9" destOrd="0" presId="urn:microsoft.com/office/officeart/2005/8/layout/default"/>
    <dgm:cxn modelId="{1ED52522-2B91-437B-8095-C6A1D3436B65}" type="presParOf" srcId="{374EAEAF-C059-411E-B1DB-134240DAE6FE}" destId="{0817BF8B-E8E2-4BE0-98CF-D8BDB0059069}" srcOrd="10" destOrd="0" presId="urn:microsoft.com/office/officeart/2005/8/layout/default"/>
    <dgm:cxn modelId="{FFB6827A-B292-48E8-ACB9-F903ED34D490}" type="presParOf" srcId="{374EAEAF-C059-411E-B1DB-134240DAE6FE}" destId="{8F3C23DA-0BF2-4A41-98CA-8E393A6727C8}" srcOrd="11" destOrd="0" presId="urn:microsoft.com/office/officeart/2005/8/layout/default"/>
    <dgm:cxn modelId="{066CA402-760E-4E6B-8A4B-5E7ABCCFE61E}" type="presParOf" srcId="{374EAEAF-C059-411E-B1DB-134240DAE6FE}" destId="{C80D35CB-5743-46F9-971D-A0B1E5D018E9}" srcOrd="12" destOrd="0" presId="urn:microsoft.com/office/officeart/2005/8/layout/default"/>
    <dgm:cxn modelId="{D3D72D1D-0F2A-40B6-A091-2071DE24EB08}" type="presParOf" srcId="{374EAEAF-C059-411E-B1DB-134240DAE6FE}" destId="{85452EED-CB09-493D-AC0F-478933F048A2}" srcOrd="13" destOrd="0" presId="urn:microsoft.com/office/officeart/2005/8/layout/default"/>
    <dgm:cxn modelId="{BCE7F7E0-9278-4BEA-B72F-E2202587E3BE}" type="presParOf" srcId="{374EAEAF-C059-411E-B1DB-134240DAE6FE}" destId="{7E437198-6204-405F-9B85-E7534B2A74D6}" srcOrd="14" destOrd="0" presId="urn:microsoft.com/office/officeart/2005/8/layout/default"/>
    <dgm:cxn modelId="{5BF06AB6-E6DD-4975-80EE-14C85A84648D}" type="presParOf" srcId="{374EAEAF-C059-411E-B1DB-134240DAE6FE}" destId="{1DC1FE76-FC40-457F-B7FB-865CB28FA671}" srcOrd="15" destOrd="0" presId="urn:microsoft.com/office/officeart/2005/8/layout/default"/>
    <dgm:cxn modelId="{FCBDA3D8-11D3-43E6-AD69-B9C5351B9FD0}" type="presParOf" srcId="{374EAEAF-C059-411E-B1DB-134240DAE6FE}" destId="{7D193F10-B1D3-466D-BDE0-2F31592AC07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98E3-9AFD-451F-AE95-5D0115C58EB9}">
      <dsp:nvSpPr>
        <dsp:cNvPr id="0" name=""/>
        <dsp:cNvSpPr/>
      </dsp:nvSpPr>
      <dsp:spPr>
        <a:xfrm>
          <a:off x="135304" y="187"/>
          <a:ext cx="2112352" cy="12674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Lack of engagement</a:t>
          </a:r>
        </a:p>
      </dsp:txBody>
      <dsp:txXfrm>
        <a:off x="135304" y="187"/>
        <a:ext cx="2112352" cy="1267411"/>
      </dsp:txXfrm>
    </dsp:sp>
    <dsp:sp modelId="{47B55B03-1925-414B-837B-77BE66C677A7}">
      <dsp:nvSpPr>
        <dsp:cNvPr id="0" name=""/>
        <dsp:cNvSpPr/>
      </dsp:nvSpPr>
      <dsp:spPr>
        <a:xfrm>
          <a:off x="2458892" y="187"/>
          <a:ext cx="2112352" cy="1267411"/>
        </a:xfrm>
        <a:prstGeom prst="rect">
          <a:avLst/>
        </a:prstGeom>
        <a:solidFill>
          <a:schemeClr val="accent4">
            <a:hueOff val="1224702"/>
            <a:satOff val="-6220"/>
            <a:lumOff val="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Social media Mis-use</a:t>
          </a:r>
        </a:p>
      </dsp:txBody>
      <dsp:txXfrm>
        <a:off x="2458892" y="187"/>
        <a:ext cx="2112352" cy="1267411"/>
      </dsp:txXfrm>
    </dsp:sp>
    <dsp:sp modelId="{DB0C5F95-7C53-4BD7-81F6-07875A152F0E}">
      <dsp:nvSpPr>
        <dsp:cNvPr id="0" name=""/>
        <dsp:cNvSpPr/>
      </dsp:nvSpPr>
      <dsp:spPr>
        <a:xfrm>
          <a:off x="4782479" y="187"/>
          <a:ext cx="2112352" cy="1267411"/>
        </a:xfrm>
        <a:prstGeom prst="rect">
          <a:avLst/>
        </a:prstGeom>
        <a:solidFill>
          <a:schemeClr val="accent4">
            <a:hueOff val="2449403"/>
            <a:satOff val="-12439"/>
            <a:lumOff val="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Challenging behaviour</a:t>
          </a:r>
        </a:p>
      </dsp:txBody>
      <dsp:txXfrm>
        <a:off x="4782479" y="187"/>
        <a:ext cx="2112352" cy="1267411"/>
      </dsp:txXfrm>
    </dsp:sp>
    <dsp:sp modelId="{55BBD615-1E1C-4466-BA93-70D28EC4404A}">
      <dsp:nvSpPr>
        <dsp:cNvPr id="0" name=""/>
        <dsp:cNvSpPr/>
      </dsp:nvSpPr>
      <dsp:spPr>
        <a:xfrm>
          <a:off x="7106067" y="187"/>
          <a:ext cx="2112352" cy="1267411"/>
        </a:xfrm>
        <a:prstGeom prst="rect">
          <a:avLst/>
        </a:prstGeom>
        <a:solidFill>
          <a:schemeClr val="accent4">
            <a:hueOff val="3674105"/>
            <a:satOff val="-18659"/>
            <a:lumOff val="3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Breach of confidentiality</a:t>
          </a:r>
        </a:p>
      </dsp:txBody>
      <dsp:txXfrm>
        <a:off x="7106067" y="187"/>
        <a:ext cx="2112352" cy="1267411"/>
      </dsp:txXfrm>
    </dsp:sp>
    <dsp:sp modelId="{374DA5EA-305D-4B75-986D-3EAECA57C60E}">
      <dsp:nvSpPr>
        <dsp:cNvPr id="0" name=""/>
        <dsp:cNvSpPr/>
      </dsp:nvSpPr>
      <dsp:spPr>
        <a:xfrm>
          <a:off x="135304" y="1478833"/>
          <a:ext cx="2112352" cy="1267411"/>
        </a:xfrm>
        <a:prstGeom prst="rect">
          <a:avLst/>
        </a:prstGeom>
        <a:solidFill>
          <a:schemeClr val="accent4">
            <a:hueOff val="4898807"/>
            <a:satOff val="-24878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Failure to obtain consent</a:t>
          </a:r>
        </a:p>
      </dsp:txBody>
      <dsp:txXfrm>
        <a:off x="135304" y="1478833"/>
        <a:ext cx="2112352" cy="1267411"/>
      </dsp:txXfrm>
    </dsp:sp>
    <dsp:sp modelId="{0817BF8B-E8E2-4BE0-98CF-D8BDB0059069}">
      <dsp:nvSpPr>
        <dsp:cNvPr id="0" name=""/>
        <dsp:cNvSpPr/>
      </dsp:nvSpPr>
      <dsp:spPr>
        <a:xfrm>
          <a:off x="2458892" y="1478833"/>
          <a:ext cx="2112352" cy="1267411"/>
        </a:xfrm>
        <a:prstGeom prst="rect">
          <a:avLst/>
        </a:prstGeom>
        <a:solidFill>
          <a:schemeClr val="accent4">
            <a:hueOff val="6123509"/>
            <a:satOff val="-31098"/>
            <a:lumOff val="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Neglect of administrative  tasks</a:t>
          </a:r>
        </a:p>
      </dsp:txBody>
      <dsp:txXfrm>
        <a:off x="2458892" y="1478833"/>
        <a:ext cx="2112352" cy="1267411"/>
      </dsp:txXfrm>
    </dsp:sp>
    <dsp:sp modelId="{C80D35CB-5743-46F9-971D-A0B1E5D018E9}">
      <dsp:nvSpPr>
        <dsp:cNvPr id="0" name=""/>
        <dsp:cNvSpPr/>
      </dsp:nvSpPr>
      <dsp:spPr>
        <a:xfrm>
          <a:off x="4782479" y="1478833"/>
          <a:ext cx="2112352" cy="1267411"/>
        </a:xfrm>
        <a:prstGeom prst="rect">
          <a:avLst/>
        </a:prstGeom>
        <a:solidFill>
          <a:schemeClr val="accent4">
            <a:hueOff val="7348210"/>
            <a:satOff val="-37317"/>
            <a:lumOff val="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Misuse of Alcohol/drugs</a:t>
          </a:r>
        </a:p>
      </dsp:txBody>
      <dsp:txXfrm>
        <a:off x="4782479" y="1478833"/>
        <a:ext cx="2112352" cy="1267411"/>
      </dsp:txXfrm>
    </dsp:sp>
    <dsp:sp modelId="{7E437198-6204-405F-9B85-E7534B2A74D6}">
      <dsp:nvSpPr>
        <dsp:cNvPr id="0" name=""/>
        <dsp:cNvSpPr/>
      </dsp:nvSpPr>
      <dsp:spPr>
        <a:xfrm>
          <a:off x="7106067" y="1478833"/>
          <a:ext cx="2112352" cy="1267411"/>
        </a:xfrm>
        <a:prstGeom prst="rect">
          <a:avLst/>
        </a:prstGeom>
        <a:solidFill>
          <a:schemeClr val="accent4">
            <a:hueOff val="8572912"/>
            <a:satOff val="-43537"/>
            <a:lumOff val="8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Failure to act appropriately regarding own health</a:t>
          </a:r>
        </a:p>
      </dsp:txBody>
      <dsp:txXfrm>
        <a:off x="7106067" y="1478833"/>
        <a:ext cx="2112352" cy="1267411"/>
      </dsp:txXfrm>
    </dsp:sp>
    <dsp:sp modelId="{7D193F10-B1D3-466D-BDE0-2F31592AC070}">
      <dsp:nvSpPr>
        <dsp:cNvPr id="0" name=""/>
        <dsp:cNvSpPr/>
      </dsp:nvSpPr>
      <dsp:spPr>
        <a:xfrm>
          <a:off x="3620685" y="2957480"/>
          <a:ext cx="2112352" cy="1267411"/>
        </a:xfrm>
        <a:prstGeom prst="rect">
          <a:avLst/>
        </a:prstGeom>
        <a:solidFill>
          <a:schemeClr val="accent4">
            <a:hueOff val="9797614"/>
            <a:satOff val="-49756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</a:rPr>
            <a:t>Dishonesty e.g. cheating, plagiarism </a:t>
          </a:r>
        </a:p>
      </dsp:txBody>
      <dsp:txXfrm>
        <a:off x="3620685" y="2957480"/>
        <a:ext cx="2112352" cy="1267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3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7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93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4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90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2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33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Health and Conduct Committee</a:t>
            </a:r>
          </a:p>
          <a:p>
            <a:r>
              <a:rPr lang="en-GB" dirty="0"/>
              <a:t>Fitness </a:t>
            </a:r>
            <a:r>
              <a:rPr lang="en-GB"/>
              <a:t>to Practice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7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4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62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87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7" name="Date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5083785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date.</a:t>
            </a:r>
            <a:endParaRPr lang="en-GB" dirty="0"/>
          </a:p>
        </p:txBody>
      </p:sp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38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tudent Do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udent Doctors" descr="Student doctors laughing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9451"/>
          <a:stretch/>
        </p:blipFill>
        <p:spPr>
          <a:xfrm>
            <a:off x="0" y="1096175"/>
            <a:ext cx="12192000" cy="5220525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3879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nat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natomy class" descr="Student doctors in an anatomy class" title="Decorative">
            <a:extLst>
              <a:ext uri="{FF2B5EF4-FFF2-40B4-BE49-F238E27FC236}">
                <a16:creationId xmlns:a16="http://schemas.microsoft.com/office/drawing/2014/main" id="{807ABD34-9C9F-F347-9914-35BBB31E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59" b="15265"/>
          <a:stretch/>
        </p:blipFill>
        <p:spPr>
          <a:xfrm>
            <a:off x="0" y="1085850"/>
            <a:ext cx="12192000" cy="52197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2542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linical Skills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97280"/>
            <a:ext cx="6552000" cy="5218627"/>
          </a:xfrm>
          <a:prstGeom prst="rect">
            <a:avLst/>
          </a:prstGeom>
        </p:spPr>
      </p:pic>
      <p:pic>
        <p:nvPicPr>
          <p:cNvPr id="4" name="Picture 3" descr="Student Doctors in Clinical Skills with VR headset and iPad" title="Decorative"/>
          <p:cNvPicPr>
            <a:picLocks noChangeAspect="1"/>
          </p:cNvPicPr>
          <p:nvPr userDrawn="1"/>
        </p:nvPicPr>
        <p:blipFill rotWithShape="1">
          <a:blip r:embed="rId4"/>
          <a:srcRect l="3385" r="12991" b="34"/>
          <a:stretch/>
        </p:blipFill>
        <p:spPr>
          <a:xfrm>
            <a:off x="0" y="1085780"/>
            <a:ext cx="6552000" cy="522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linical Skills Learning Zone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88734"/>
            <a:ext cx="6552000" cy="5218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Intercalation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udent Doctor" descr="Student doctor with child patient in the field" title="Decorative">
            <a:extLst>
              <a:ext uri="{FF2B5EF4-FFF2-40B4-BE49-F238E27FC236}">
                <a16:creationId xmlns:a16="http://schemas.microsoft.com/office/drawing/2014/main" id="{12A74CBC-9DA9-6A44-B283-366AE5BA7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01" b="-1"/>
          <a:stretch/>
        </p:blipFill>
        <p:spPr>
          <a:xfrm>
            <a:off x="0" y="1088455"/>
            <a:ext cx="6486993" cy="52200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5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ver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erpool Pier Head" descr="Liverpool pier head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b="20684"/>
          <a:stretch/>
        </p:blipFill>
        <p:spPr>
          <a:xfrm>
            <a:off x="0" y="1088079"/>
            <a:ext cx="12192000" cy="5220357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47267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tags" Target="../tags/tag1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tags" Target="../tags/tag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tags" Target="../tags/tag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>
                <a:solidFill>
                  <a:schemeClr val="bg1"/>
                </a:solidFill>
              </a:rPr>
              <a:t>School of Medicine 	</a:t>
            </a:r>
            <a:r>
              <a:rPr lang="en-US" sz="1800" dirty="0">
                <a:solidFill>
                  <a:schemeClr val="bg1"/>
                </a:solidFill>
              </a:rPr>
              <a:t>@UoLmedicine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20" r:id="rId3"/>
    <p:sldLayoutId id="2147483723" r:id="rId4"/>
    <p:sldLayoutId id="2147483727" r:id="rId5"/>
    <p:sldLayoutId id="2147483725" r:id="rId6"/>
    <p:sldLayoutId id="2147483726" r:id="rId7"/>
    <p:sldLayoutId id="2147483721" r:id="rId8"/>
    <p:sldLayoutId id="214748370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@UoLmedicine</a:t>
            </a:r>
            <a:endParaRPr lang="en-GB" dirty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2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@UoLmedicine</a:t>
            </a:r>
            <a:endParaRPr lang="en-GB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@UoLmedicine</a:t>
            </a:r>
            <a:endParaRPr lang="en-GB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82388" algn="r"/>
              </a:tabLst>
            </a:pPr>
            <a:r>
              <a:rPr lang="en-US" dirty="0"/>
              <a:t>School of Medicine 	</a:t>
            </a:r>
            <a:r>
              <a:rPr lang="en-US" sz="1800" dirty="0"/>
              <a:t>@UoLmedicine</a:t>
            </a:r>
            <a:endParaRPr lang="en-GB" dirty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rpool.onlinesurveys.ac.uk/sharing-concerns-form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iew.officeapps.live.com/op/view.aspx?src=https%3A%2F%2Fwww.liverpool.ac.uk%2Fmedia%2Flivacuk%2Fschoolofmedicine%2Fleo%2Fdocuments%2FY3%2CGP%2CTutor%2CHanbook%2C23-24.docx&amp;wdOrigin=BROWSELINK" TargetMode="External"/><Relationship Id="rId5" Type="http://schemas.openxmlformats.org/officeDocument/2006/relationships/hyperlink" Target="https://www.liverpool.ac.uk/medicine/liverpool-educators-online/contact-us/sharing-concerns/" TargetMode="External"/><Relationship Id="rId4" Type="http://schemas.openxmlformats.org/officeDocument/2006/relationships/hyperlink" Target="https://forms.office.com/Pages/ResponsePage.aspx?id=MVElUymxEECG4UdL_X6AdtMClpAxAcNEu91kPnWMHn9UNk9FQzlaQ1IwR05RWjVFNTdGRTdCRTdSQi4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rpool.onlinesurveys.ac.uk/gp-tutor-update-2023-evaluation-copy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prevention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6.jpg"/><Relationship Id="rId7" Type="http://schemas.openxmlformats.org/officeDocument/2006/relationships/image" Target="../media/image18.1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hebluediamondgallery.com/wooden-tile/h/health.html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7.jpg"/><Relationship Id="rId10" Type="http://schemas.openxmlformats.org/officeDocument/2006/relationships/image" Target="../media/image20.jpeg"/><Relationship Id="rId4" Type="http://schemas.openxmlformats.org/officeDocument/2006/relationships/hyperlink" Target="https://diabetesdietblog.com/2018/10/10/polycystic-ovary-syndrome-has-health-consequences-for-the-whole-family/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.ac.uk/medicine/liverpool-educators-online/support/wellbe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rpool.onlinesurveys.ac.uk/sharing-concerns-form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iew.officeapps.live.com/op/view.aspx?src=https%3A%2F%2Fwww.liverpool.ac.uk%2Fmedia%2Flivacuk%2Fschoolofmedicine%2Fleo%2Fdocuments%2FY3%2CGP%2CTutor%2CHanbook%2C23-24.docx&amp;wdOrigin=BROWSELINK" TargetMode="External"/><Relationship Id="rId5" Type="http://schemas.openxmlformats.org/officeDocument/2006/relationships/hyperlink" Target="https://www.liverpool.ac.uk/medicine/liverpool-educators-online/contact-us/sharing-concerns/" TargetMode="External"/><Relationship Id="rId4" Type="http://schemas.openxmlformats.org/officeDocument/2006/relationships/hyperlink" Target="https://forms.office.com/Pages/ResponsePage.aspx?id=MVElUymxEECG4UdL_X6AdtMClpAxAcNEu91kPnWMHn9UNk9FQzlaQ1IwR05RWjVFNTdGRTdCRTdSQi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"/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September 2023. </a:t>
            </a:r>
            <a:endParaRPr lang="en-GB" dirty="0"/>
          </a:p>
        </p:txBody>
      </p:sp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>
          <a:xfrm>
            <a:off x="339725" y="3820901"/>
            <a:ext cx="10114518" cy="540000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Dr KJ Harrison.</a:t>
            </a:r>
          </a:p>
          <a:p>
            <a:r>
              <a:rPr lang="en-GB" dirty="0">
                <a:latin typeface="Arial"/>
                <a:cs typeface="Arial"/>
              </a:rPr>
              <a:t>GP Theme Lead.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>
          <a:xfrm>
            <a:off x="339766" y="1713472"/>
            <a:ext cx="10040394" cy="1185666"/>
          </a:xfrm>
        </p:spPr>
        <p:txBody>
          <a:bodyPr lIns="91440" tIns="45720" rIns="91440" bIns="45720" anchor="t"/>
          <a:lstStyle/>
          <a:p>
            <a:r>
              <a:rPr lang="en-GB" altLang="en-US" sz="4400" b="1" dirty="0">
                <a:latin typeface="Arial"/>
                <a:cs typeface="Arial"/>
              </a:rPr>
              <a:t>Sharing Concerns.</a:t>
            </a:r>
            <a:br>
              <a:rPr lang="en-GB" altLang="en-US" sz="3200" b="1" dirty="0">
                <a:latin typeface="Arial"/>
                <a:cs typeface="Arial"/>
              </a:rPr>
            </a:br>
            <a:r>
              <a:rPr lang="en-GB" altLang="en-US" sz="3200" dirty="0">
                <a:latin typeface="Arial"/>
                <a:cs typeface="Arial"/>
              </a:rPr>
              <a:t>The student in difficulty.</a:t>
            </a:r>
            <a:br>
              <a:rPr lang="en-GB" sz="3200" dirty="0">
                <a:latin typeface="Arial"/>
                <a:cs typeface="Arial"/>
              </a:rPr>
            </a:br>
            <a:endParaRPr lang="en-GB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C618B3-5F89-F884-1E70-61477405C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98" y="1269484"/>
            <a:ext cx="2090536" cy="2090536"/>
          </a:xfrm>
          <a:prstGeom prst="rect">
            <a:avLst/>
          </a:prstGeom>
        </p:spPr>
      </p:pic>
      <p:sp>
        <p:nvSpPr>
          <p:cNvPr id="3" name="Job">
            <a:extLst>
              <a:ext uri="{FF2B5EF4-FFF2-40B4-BE49-F238E27FC236}">
                <a16:creationId xmlns:a16="http://schemas.microsoft.com/office/drawing/2014/main" id="{569705CF-3D67-CE7F-7DDA-405DB008B8E7}"/>
              </a:ext>
            </a:extLst>
          </p:cNvPr>
          <p:cNvSpPr txBox="1">
            <a:spLocks/>
          </p:cNvSpPr>
          <p:nvPr/>
        </p:nvSpPr>
        <p:spPr>
          <a:xfrm flipH="1">
            <a:off x="7872982" y="3429001"/>
            <a:ext cx="2743199" cy="7223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LEO</a:t>
            </a:r>
            <a:r>
              <a:rPr lang="en-GB" sz="1400" dirty="0"/>
              <a:t> liverpool.ac.uk/medicine/</a:t>
            </a:r>
            <a:r>
              <a:rPr lang="en-GB" sz="1400" dirty="0" err="1"/>
              <a:t>liverpool</a:t>
            </a:r>
            <a:r>
              <a:rPr lang="en-GB" sz="1400" dirty="0"/>
              <a:t>-educators-online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4C7960-1B03-5037-48AC-74A20A641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Use the eportfolio to log Academic concerns and documents actions you have taken to address this during the placement. </a:t>
            </a:r>
          </a:p>
          <a:p>
            <a:pPr>
              <a:defRPr/>
            </a:pPr>
            <a:r>
              <a:rPr lang="en-GB" sz="2000" dirty="0"/>
              <a:t>If you are giving a student a ‘fail’ grade for their placement, you </a:t>
            </a:r>
            <a:r>
              <a:rPr lang="en-GB" sz="2000" b="1" dirty="0"/>
              <a:t>must complete </a:t>
            </a:r>
            <a:r>
              <a:rPr lang="en-GB" sz="2000" dirty="0"/>
              <a:t>either a </a:t>
            </a:r>
            <a:r>
              <a:rPr lang="en-GB" sz="2000" b="1" dirty="0">
                <a:hlinkClick r:id="rId3"/>
              </a:rPr>
              <a:t>Sharing Concerns </a:t>
            </a:r>
            <a:r>
              <a:rPr lang="en-GB" sz="2000" dirty="0"/>
              <a:t>form or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Professionalism Form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This allows the school to identify students who have failed placements earlier than the, twice-yearly, progression review meetings and put remediation </a:t>
            </a:r>
            <a:r>
              <a:rPr lang="en-GB" sz="2000">
                <a:solidFill>
                  <a:schemeClr val="accent5">
                    <a:lumMod val="50000"/>
                  </a:schemeClr>
                </a:solidFill>
              </a:rPr>
              <a:t>in place.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Tell the student what you are doing.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F2CCD-99E0-FC3B-DBBC-1CA32848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If you ‘fail’ a student for the placement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893AA-87C4-4CD6-FA37-D25A932901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12789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These forms can also be accessed via:</a:t>
            </a:r>
          </a:p>
          <a:p>
            <a:pPr lvl="1">
              <a:defRPr/>
            </a:pPr>
            <a:r>
              <a:rPr lang="en-GB" sz="1600" dirty="0"/>
              <a:t> </a:t>
            </a:r>
            <a:r>
              <a:rPr lang="en-GB" sz="1600" dirty="0">
                <a:hlinkClick r:id="rId5"/>
              </a:rPr>
              <a:t>LEO</a:t>
            </a:r>
            <a:endParaRPr lang="en-GB" sz="1600" dirty="0"/>
          </a:p>
          <a:p>
            <a:pPr lvl="1">
              <a:defRPr/>
            </a:pPr>
            <a:r>
              <a:rPr lang="en-GB" sz="1600" dirty="0"/>
              <a:t>E-portfolio</a:t>
            </a:r>
          </a:p>
          <a:p>
            <a:pPr lvl="1">
              <a:defRPr/>
            </a:pPr>
            <a:r>
              <a:rPr lang="en-GB" sz="1600" dirty="0">
                <a:hlinkClick r:id="rId6"/>
              </a:rPr>
              <a:t>GP Tutor handbook</a:t>
            </a:r>
            <a:endParaRPr lang="en-GB" sz="1200" dirty="0"/>
          </a:p>
          <a:p>
            <a:endParaRPr lang="en-GB" dirty="0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561CA7D1-2367-A8A3-4A34-4856A9DF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73" y="3226378"/>
            <a:ext cx="5003654" cy="30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2D073-FD20-B12B-4D44-A130B3BB5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00" y="1910771"/>
            <a:ext cx="10084350" cy="4252889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Often difficult to assess confidently with the first couple of students.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Students expected to improve as they move through the academic year.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Academic performance is assessed by: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Educational Supervisor (you): review of the E-portfolio and end of placement evaluation.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Academic Advisor: 2 formal meetings per year.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Progression Review.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Assessments for Learning (AFL)</a:t>
            </a:r>
          </a:p>
          <a:p>
            <a:pPr lvl="1"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Assessments for Progression (AFP): Clinical, AKT and E-portfolio, Attendance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97071-B9BC-9EBD-6F87-4C8459E0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academic issues.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A7064BD-001B-DC04-DBE1-CA42FD8EB1C4}"/>
              </a:ext>
            </a:extLst>
          </p:cNvPr>
          <p:cNvSpPr/>
          <p:nvPr/>
        </p:nvSpPr>
        <p:spPr>
          <a:xfrm>
            <a:off x="8160683" y="3048967"/>
            <a:ext cx="3844347" cy="2611335"/>
          </a:xfrm>
          <a:prstGeom prst="cloud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Academic performance strongly linked to attendance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4504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0D101D-CCC6-5FA1-2E97-AFE9AD059E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Twice yearly panel meeting e.g. Dec/May.</a:t>
            </a:r>
          </a:p>
          <a:p>
            <a:r>
              <a:rPr lang="en-GB" dirty="0"/>
              <a:t>Each individual students’ progress considered: attendance, e-portfolio engagement, AA comments, professionalism forms, performance in AFLs, deadlines</a:t>
            </a:r>
          </a:p>
          <a:p>
            <a:r>
              <a:rPr lang="en-GB" dirty="0"/>
              <a:t>Outcomes include: meeting with year director, progress review panel meeting. </a:t>
            </a:r>
          </a:p>
          <a:p>
            <a:r>
              <a:rPr lang="en-GB" dirty="0"/>
              <a:t> Academic support for students with poor performance in AFLs.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0FFC8-0B0E-1187-BA5F-A5DDA69B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review.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A1D1938-AE39-C534-F385-756A67213632}"/>
              </a:ext>
            </a:extLst>
          </p:cNvPr>
          <p:cNvSpPr/>
          <p:nvPr/>
        </p:nvSpPr>
        <p:spPr>
          <a:xfrm>
            <a:off x="7033847" y="3429000"/>
            <a:ext cx="3844347" cy="2611335"/>
          </a:xfrm>
          <a:prstGeom prst="cloud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Progressive review only takes place twice yearly, so remember to highlight any problems early.</a:t>
            </a:r>
          </a:p>
        </p:txBody>
      </p:sp>
    </p:spTree>
    <p:extLst>
      <p:ext uri="{BB962C8B-B14F-4D97-AF65-F5344CB8AC3E}">
        <p14:creationId xmlns:p14="http://schemas.microsoft.com/office/powerpoint/2010/main" val="39837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23553E-EF07-2BAB-9B8C-A1D5D90F24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80218" y="2219177"/>
            <a:ext cx="3628144" cy="32764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Change for 23/24 in placement outcome descriptors.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More clarity in marking descriptors.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Be aware of link between engagement with CPADs/OEs/ and professionalism and the grade that is appropriate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C216C-048C-F16F-01B1-D0BA8ACA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E-portfolio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664B73-2C7F-38A8-ED8B-D53E1E76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1910770"/>
            <a:ext cx="7496434" cy="44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1288" y="2478024"/>
            <a:ext cx="9254712" cy="91440"/>
          </a:xfrm>
        </p:spPr>
        <p:txBody>
          <a:bodyPr/>
          <a:lstStyle/>
          <a:p>
            <a:r>
              <a:rPr lang="en-GB" sz="4000" dirty="0">
                <a:solidFill>
                  <a:schemeClr val="accent5">
                    <a:lumMod val="50000"/>
                  </a:schemeClr>
                </a:solidFill>
                <a:highlight>
                  <a:srgbClr val="FCFDF1"/>
                </a:highlight>
              </a:rPr>
              <a:t>Thank you and any questions?</a:t>
            </a:r>
            <a:br>
              <a:rPr lang="en-GB" sz="4000" dirty="0">
                <a:solidFill>
                  <a:schemeClr val="accent5">
                    <a:lumMod val="50000"/>
                  </a:schemeClr>
                </a:solidFill>
                <a:highlight>
                  <a:srgbClr val="FCFDF1"/>
                </a:highlight>
              </a:rPr>
            </a:br>
            <a:br>
              <a:rPr lang="en-GB" sz="4000" dirty="0">
                <a:solidFill>
                  <a:schemeClr val="accent5">
                    <a:lumMod val="50000"/>
                  </a:schemeClr>
                </a:solidFill>
                <a:highlight>
                  <a:srgbClr val="FCFDF1"/>
                </a:highlight>
              </a:rPr>
            </a:br>
            <a:r>
              <a:rPr lang="en-GB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https://liverpool.onlinesurveys.ac.uk/gp-tutor-update-2023-evaluation-copy</a:t>
            </a:r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4000" dirty="0">
              <a:solidFill>
                <a:schemeClr val="accent5">
                  <a:lumMod val="50000"/>
                </a:schemeClr>
              </a:solidFill>
              <a:highlight>
                <a:srgbClr val="FCFDF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>
          <a:xfrm>
            <a:off x="356616" y="2221992"/>
            <a:ext cx="10063734" cy="4083557"/>
          </a:xfrm>
        </p:spPr>
        <p:txBody>
          <a:bodyPr lIns="91440" tIns="45720" rIns="91440" bIns="45720" anchor="t"/>
          <a:lstStyle/>
          <a:p>
            <a:pPr>
              <a:buFontTx/>
              <a:buChar char="•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To identify what a “student in difficulty” is.</a:t>
            </a:r>
          </a:p>
          <a:p>
            <a:pPr>
              <a:buFontTx/>
              <a:buChar char="•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To be aware of the </a:t>
            </a:r>
            <a:r>
              <a:rPr lang="en-GB" alt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wellbeing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GB" alt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academic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and </a:t>
            </a:r>
            <a:r>
              <a:rPr lang="en-GB" alt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professionalism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difficulties that students experience. </a:t>
            </a:r>
          </a:p>
          <a:p>
            <a:pPr>
              <a:buFontTx/>
              <a:buChar char="•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To be aware of strategies for GP tutors to support students.</a:t>
            </a:r>
          </a:p>
          <a:p>
            <a:pPr>
              <a:buFontTx/>
              <a:buChar char="•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To know how to share concerns with the School of Medicine (</a:t>
            </a:r>
            <a:r>
              <a:rPr lang="en-GB" altLang="en-US" sz="2400" dirty="0" err="1">
                <a:solidFill>
                  <a:schemeClr val="accent5">
                    <a:lumMod val="50000"/>
                  </a:schemeClr>
                </a:solidFill>
              </a:rPr>
              <a:t>SoM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>
              <a:buFontTx/>
              <a:buChar char="•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To be aware of the support systems in place at the SoM.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427440" y="1154195"/>
            <a:ext cx="11520000" cy="504677"/>
          </a:xfrm>
        </p:spPr>
        <p:txBody>
          <a:bodyPr/>
          <a:lstStyle/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</a:rPr>
              <a:t>Learning outcomes.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10726-91F3-467A-FDC1-02A91746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School guidance.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3C281-7BEF-200F-3D39-066DCADD4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4" t="10695" r="36640" b="19786"/>
          <a:stretch/>
        </p:blipFill>
        <p:spPr>
          <a:xfrm>
            <a:off x="1989574" y="1910771"/>
            <a:ext cx="3077936" cy="4256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FB7B0-8754-75DB-3EDC-8A2DC8CCBC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88" t="11078" r="36087" b="20659"/>
          <a:stretch/>
        </p:blipFill>
        <p:spPr>
          <a:xfrm>
            <a:off x="6096000" y="1910771"/>
            <a:ext cx="3088193" cy="42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1231C-7547-429D-A3F7-45D2469C2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2066" y="4238477"/>
            <a:ext cx="5253223" cy="14078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3AA06-EB88-4CD3-9F8A-1ACBBC54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8" y="1124388"/>
            <a:ext cx="11520000" cy="1698203"/>
          </a:xfrm>
        </p:spPr>
        <p:txBody>
          <a:bodyPr/>
          <a:lstStyle/>
          <a:p>
            <a:r>
              <a:rPr lang="en-GB" dirty="0"/>
              <a:t>What are the main wellbeing issues experienced by students?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408D0-62F6-4622-BA60-28D5AC94F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93543" y="2808165"/>
            <a:ext cx="3172578" cy="1804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C8FF5-6F68-4C76-B73F-5CEE62C92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49974" y="2559789"/>
            <a:ext cx="2978703" cy="19858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7933B6-513D-4703-8E81-8302333A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21507" y="3435417"/>
            <a:ext cx="2316829" cy="2316829"/>
          </a:xfrm>
          <a:prstGeom prst="rect">
            <a:avLst/>
          </a:prstGeom>
        </p:spPr>
      </p:pic>
      <p:pic>
        <p:nvPicPr>
          <p:cNvPr id="4" name="Picture 3" descr="British Bank Notes Free Stock Photo - Public Domain Pictures">
            <a:extLst>
              <a:ext uri="{FF2B5EF4-FFF2-40B4-BE49-F238E27FC236}">
                <a16:creationId xmlns:a16="http://schemas.microsoft.com/office/drawing/2014/main" id="{A089C936-90FA-BA12-6370-68F954EDB6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56" y="4600479"/>
            <a:ext cx="3059685" cy="20055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39B491-3CE6-6EAC-E56B-5F882E70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43" y="2664385"/>
            <a:ext cx="2351913" cy="23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AB6F91-3287-8E17-057A-40F4C89D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77" y="4308297"/>
            <a:ext cx="2945907" cy="20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travel spot: March 2011">
            <a:extLst>
              <a:ext uri="{FF2B5EF4-FFF2-40B4-BE49-F238E27FC236}">
                <a16:creationId xmlns:a16="http://schemas.microsoft.com/office/drawing/2014/main" id="{10B17683-1AB6-02D6-7F6A-881E3944DD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30" y="2821468"/>
            <a:ext cx="1879394" cy="309966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B2DC29-B133-F29A-9DB2-394D3075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34" y="4357273"/>
            <a:ext cx="3795370" cy="18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0AB1953-587C-9633-4B7D-35A05D16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23" y="3350105"/>
            <a:ext cx="2053023" cy="13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8E1AF9-5694-32D5-EF5C-8FC1BA151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altLang="en-US" sz="2800" dirty="0" err="1">
                <a:solidFill>
                  <a:schemeClr val="accent5">
                    <a:lumMod val="50000"/>
                  </a:schemeClr>
                </a:solidFill>
              </a:rPr>
              <a:t>SoM</a:t>
            </a:r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</a:rPr>
              <a:t> student wellbeing service: self-referral or by </a:t>
            </a:r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tutor</a:t>
            </a:r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</a:rPr>
              <a:t>Appointment with wellbeing advisor.</a:t>
            </a:r>
          </a:p>
          <a:p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</a:rPr>
              <a:t>Wellbeing team meets regularly with Year teams.</a:t>
            </a:r>
          </a:p>
          <a:p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</a:rPr>
              <a:t>“Transfer of Information (</a:t>
            </a:r>
            <a:r>
              <a:rPr lang="en-GB" altLang="en-US" sz="2800" dirty="0" err="1">
                <a:solidFill>
                  <a:schemeClr val="accent5">
                    <a:lumMod val="50000"/>
                  </a:schemeClr>
                </a:solidFill>
              </a:rPr>
              <a:t>ToI</a:t>
            </a:r>
            <a:r>
              <a:rPr lang="en-GB" altLang="en-US" sz="2800" dirty="0">
                <a:solidFill>
                  <a:schemeClr val="accent5">
                    <a:lumMod val="50000"/>
                  </a:schemeClr>
                </a:solidFill>
              </a:rPr>
              <a:t>)” plan allows sharing of information with placements.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Central University wellbeing and counselling services.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Disability support plans.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GP,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TalkLiverpool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, others.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8BD1D-AEB4-B2F3-6076-685AF35A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services.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01A06-7C2B-DE45-0872-24A5D673B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2" y="2438549"/>
            <a:ext cx="3131127" cy="38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0CC77-E589-2132-4CCE-44AE16E8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SoM</a:t>
            </a:r>
            <a:r>
              <a:rPr lang="en-US" dirty="0"/>
              <a:t> Wellbeing service.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1EDAF9-6941-C331-4B46-5461E8240581}"/>
              </a:ext>
            </a:extLst>
          </p:cNvPr>
          <p:cNvGraphicFramePr>
            <a:graphicFrameLocks/>
          </p:cNvGraphicFramePr>
          <p:nvPr/>
        </p:nvGraphicFramePr>
        <p:xfrm>
          <a:off x="545690" y="2418735"/>
          <a:ext cx="3111910" cy="357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D037D1B-4C43-DDC8-2390-938B01C8371E}"/>
              </a:ext>
            </a:extLst>
          </p:cNvPr>
          <p:cNvGraphicFramePr>
            <a:graphicFrameLocks/>
          </p:cNvGraphicFramePr>
          <p:nvPr/>
        </p:nvGraphicFramePr>
        <p:xfrm>
          <a:off x="3657600" y="2418735"/>
          <a:ext cx="2890683" cy="357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F3BDB50-16BF-6CDC-E382-5875B062C1C4}"/>
              </a:ext>
            </a:extLst>
          </p:cNvPr>
          <p:cNvSpPr txBox="1">
            <a:spLocks/>
          </p:cNvSpPr>
          <p:nvPr/>
        </p:nvSpPr>
        <p:spPr>
          <a:xfrm>
            <a:off x="545689" y="1990725"/>
            <a:ext cx="600259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n w="0">
                  <a:noFill/>
                </a:ln>
              </a:rPr>
              <a:t>Use of </a:t>
            </a:r>
            <a:r>
              <a:rPr lang="en-US" sz="1800" dirty="0" err="1">
                <a:ln w="0">
                  <a:noFill/>
                </a:ln>
              </a:rPr>
              <a:t>SoM</a:t>
            </a:r>
            <a:r>
              <a:rPr lang="en-US" sz="1800" dirty="0">
                <a:ln w="0">
                  <a:noFill/>
                </a:ln>
              </a:rPr>
              <a:t> wellbeing service</a:t>
            </a:r>
          </a:p>
        </p:txBody>
      </p:sp>
    </p:spTree>
    <p:extLst>
      <p:ext uri="{BB962C8B-B14F-4D97-AF65-F5344CB8AC3E}">
        <p14:creationId xmlns:p14="http://schemas.microsoft.com/office/powerpoint/2010/main" val="178298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B095C-9F91-44E1-BCB0-433C1BBA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Professionalism concerns.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6136DB-031C-49FE-B453-048B4C38A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581827"/>
              </p:ext>
            </p:extLst>
          </p:nvPr>
        </p:nvGraphicFramePr>
        <p:xfrm>
          <a:off x="570452" y="1990724"/>
          <a:ext cx="9353724" cy="422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4">
            <a:extLst>
              <a:ext uri="{FF2B5EF4-FFF2-40B4-BE49-F238E27FC236}">
                <a16:creationId xmlns:a16="http://schemas.microsoft.com/office/drawing/2014/main" id="{2648FF1D-FD20-01EF-A7B3-B90A9207C010}"/>
              </a:ext>
            </a:extLst>
          </p:cNvPr>
          <p:cNvSpPr/>
          <p:nvPr/>
        </p:nvSpPr>
        <p:spPr>
          <a:xfrm>
            <a:off x="7114233" y="3637503"/>
            <a:ext cx="3934782" cy="2747999"/>
          </a:xfrm>
          <a:prstGeom prst="cloud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Outcome related to level of the concern e.g. tariff points awarded, meeting with year director, referral to HCC or FTP.</a:t>
            </a:r>
          </a:p>
        </p:txBody>
      </p:sp>
    </p:spTree>
    <p:extLst>
      <p:ext uri="{BB962C8B-B14F-4D97-AF65-F5344CB8AC3E}">
        <p14:creationId xmlns:p14="http://schemas.microsoft.com/office/powerpoint/2010/main" val="36179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E98E3-9AFD-451F-AE95-5D0115C58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B55B03-1925-414B-837B-77BE66C67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0C5F95-7C53-4BD7-81F6-07875A152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BD615-1E1C-4466-BA93-70D28EC44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DA5EA-305D-4B75-986D-3EAECA57C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7BF8B-E8E2-4BE0-98CF-D8BDB0059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D35CB-5743-46F9-971D-A0B1E5D01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37198-6204-405F-9B85-E7534B2A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93F10-B1D3-466D-BDE0-2F31592A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4C7960-1B03-5037-48AC-74A20A641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000" dirty="0"/>
              <a:t>Address concerns early (don’t leave until the end of the placement).</a:t>
            </a:r>
          </a:p>
          <a:p>
            <a:r>
              <a:rPr lang="en-GB" sz="2000" dirty="0"/>
              <a:t>Speak to the student directly yourself.</a:t>
            </a:r>
          </a:p>
          <a:p>
            <a:r>
              <a:rPr lang="en-GB" sz="2000" dirty="0"/>
              <a:t>Be factual/specific and provide examples.</a:t>
            </a:r>
          </a:p>
          <a:p>
            <a:r>
              <a:rPr lang="en-GB" sz="2000" dirty="0"/>
              <a:t>Consider seeking opinions and examples from colleagues.</a:t>
            </a:r>
          </a:p>
          <a:p>
            <a:r>
              <a:rPr lang="en-GB" sz="2000" dirty="0"/>
              <a:t>Ask the students to share their thoughts/concerns, and how they feel the issue(s) could be remedied.</a:t>
            </a:r>
          </a:p>
          <a:p>
            <a:r>
              <a:rPr lang="en-GB" sz="2000" dirty="0"/>
              <a:t>Where appropriate provide feedback on how to improve performance, timeframes and how this will be  monitored.</a:t>
            </a:r>
          </a:p>
          <a:p>
            <a:r>
              <a:rPr lang="en-GB" sz="2000" dirty="0"/>
              <a:t>All absences should be reported.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F2CCD-99E0-FC3B-DBBC-1CA32848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What to do if you have concerns?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4C7960-1B03-5037-48AC-74A20A641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For wellbeing or safety concerns complete a </a:t>
            </a:r>
            <a:r>
              <a:rPr lang="en-GB" sz="2000" b="1" dirty="0">
                <a:hlinkClick r:id="rId3"/>
              </a:rPr>
              <a:t>Sharing Concerns </a:t>
            </a:r>
            <a:r>
              <a:rPr lang="en-GB" sz="2000" dirty="0"/>
              <a:t>form </a:t>
            </a:r>
          </a:p>
          <a:p>
            <a:pPr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For professionalism concerns complete a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Professionalism Form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These forms can also be accessed via:</a:t>
            </a:r>
          </a:p>
          <a:p>
            <a:pPr lvl="1">
              <a:defRPr/>
            </a:pPr>
            <a:r>
              <a:rPr lang="en-GB" sz="1600" dirty="0"/>
              <a:t> </a:t>
            </a:r>
            <a:r>
              <a:rPr lang="en-GB" sz="1600" dirty="0">
                <a:hlinkClick r:id="rId5"/>
              </a:rPr>
              <a:t>LEO</a:t>
            </a:r>
            <a:endParaRPr lang="en-GB" sz="1600" dirty="0"/>
          </a:p>
          <a:p>
            <a:pPr lvl="1">
              <a:defRPr/>
            </a:pPr>
            <a:r>
              <a:rPr lang="en-GB" sz="1600" dirty="0"/>
              <a:t>E-portfolio</a:t>
            </a:r>
          </a:p>
          <a:p>
            <a:pPr lvl="1">
              <a:defRPr/>
            </a:pPr>
            <a:r>
              <a:rPr lang="en-GB" sz="1600" dirty="0">
                <a:hlinkClick r:id="rId6"/>
              </a:rPr>
              <a:t>GP Tutor handbook</a:t>
            </a:r>
            <a:endParaRPr lang="en-GB" sz="1200" dirty="0"/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Tell the student what you are doing.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F2CCD-99E0-FC3B-DBBC-1CA32848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If </a:t>
            </a:r>
            <a:r>
              <a:rPr lang="en-GB" dirty="0"/>
              <a:t>you continue to have concerns</a:t>
            </a:r>
            <a:r>
              <a:rPr lang="en-GB" sz="4800" dirty="0"/>
              <a:t>……..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EAE49A-F78B-4FFC-A231-FC3BE612DCA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7"/>
          <a:stretch>
            <a:fillRect/>
          </a:stretch>
        </p:blipFill>
        <p:spPr>
          <a:xfrm>
            <a:off x="7380291" y="1838739"/>
            <a:ext cx="3963723" cy="4184875"/>
          </a:xfrm>
        </p:spPr>
      </p:pic>
    </p:spTree>
    <p:extLst>
      <p:ext uri="{BB962C8B-B14F-4D97-AF65-F5344CB8AC3E}">
        <p14:creationId xmlns:p14="http://schemas.microsoft.com/office/powerpoint/2010/main" val="31293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6.potx" id="{1099FEA6-B374-45EF-A8F2-1573CF0156C7}" vid="{D94163E9-331D-49AB-932D-19E818FDFC56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6.potx" id="{1099FEA6-B374-45EF-A8F2-1573CF0156C7}" vid="{23C802BD-A318-4922-B7C1-9364CD4EE7A3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6.potx" id="{1099FEA6-B374-45EF-A8F2-1573CF0156C7}" vid="{27762FBE-1296-4BE8-B0CE-3B691CE31975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6.potx" id="{1099FEA6-B374-45EF-A8F2-1573CF0156C7}" vid="{64148766-8A34-4BD0-88D0-A9DC61B1A435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6.potx" id="{1099FEA6-B374-45EF-A8F2-1573CF0156C7}" vid="{04F83265-D768-4AC1-9F11-6DB77333C7A3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6.potx" id="{1099FEA6-B374-45EF-A8F2-1573CF0156C7}" vid="{3BB3CA84-718E-4FC3-8962-0E9D9EFCAF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2716294E2D7479D9E19CC55D44584" ma:contentTypeVersion="2" ma:contentTypeDescription="Create a new document." ma:contentTypeScope="" ma:versionID="c175726f5ef3e465738e9102a620e00c">
  <xsd:schema xmlns:xsd="http://www.w3.org/2001/XMLSchema" xmlns:xs="http://www.w3.org/2001/XMLSchema" xmlns:p="http://schemas.microsoft.com/office/2006/metadata/properties" xmlns:ns2="c67cec9b-af9a-4528-b441-f39ceca122e4" targetNamespace="http://schemas.microsoft.com/office/2006/metadata/properties" ma:root="true" ma:fieldsID="0b4c44e7f3b691d58dad3fc408a92830" ns2:_="">
    <xsd:import namespace="c67cec9b-af9a-4528-b441-f39ceca122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ec9b-af9a-4528-b441-f39ceca1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FD7D8-B53F-4520-86D9-71C072C66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E46ED-2DEE-479E-BF39-131F7AF5D2F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67cec9b-af9a-4528-b441-f39ceca122e4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BDE123-9F11-4A26-9A41-3877366D5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ec9b-af9a-4528-b441-f39ceca12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2019_SoM_Accessible_Template_PRESENTATIONS (1)</Template>
  <TotalTime>1048</TotalTime>
  <Words>738</Words>
  <Application>Microsoft Office PowerPoint</Application>
  <PresentationFormat>Widescreen</PresentationFormat>
  <Paragraphs>98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Section pages</vt:lpstr>
      <vt:lpstr>Plain</vt:lpstr>
      <vt:lpstr>Asclepius</vt:lpstr>
      <vt:lpstr>Eye</vt:lpstr>
      <vt:lpstr>Heart</vt:lpstr>
      <vt:lpstr>Thorax</vt:lpstr>
      <vt:lpstr>Sharing Concerns. The student in difficulty. </vt:lpstr>
      <vt:lpstr>Learning outcomes.</vt:lpstr>
      <vt:lpstr>Medical School guidance.</vt:lpstr>
      <vt:lpstr>What are the main wellbeing issues experienced by students? </vt:lpstr>
      <vt:lpstr>Student services.</vt:lpstr>
      <vt:lpstr>Use of SoM Wellbeing service.</vt:lpstr>
      <vt:lpstr>Professionalism concerns.</vt:lpstr>
      <vt:lpstr>What to do if you have concerns?</vt:lpstr>
      <vt:lpstr>If you continue to have concerns……..</vt:lpstr>
      <vt:lpstr>If you ‘fail’ a student for the placement</vt:lpstr>
      <vt:lpstr>Student academic issues.</vt:lpstr>
      <vt:lpstr>Progression review.</vt:lpstr>
      <vt:lpstr>E-portfolio</vt:lpstr>
      <vt:lpstr>Thank you and any questions?  https://liverpool.onlinesurveys.ac.uk/gp-tutor-update-2023-evaluation-copy 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James, Matthew</dc:creator>
  <cp:keywords>SoM Template</cp:keywords>
  <cp:lastModifiedBy>KJ Harrison</cp:lastModifiedBy>
  <cp:revision>170</cp:revision>
  <dcterms:created xsi:type="dcterms:W3CDTF">2019-09-03T15:10:15Z</dcterms:created>
  <dcterms:modified xsi:type="dcterms:W3CDTF">2023-09-22T10:58:31Z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  <property fmtid="{D5CDD505-2E9C-101B-9397-08002B2CF9AE}" pid="4" name="ContentTypeId">
    <vt:lpwstr>0x0101002982716294E2D7479D9E19CC55D44584</vt:lpwstr>
  </property>
</Properties>
</file>