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93" r:id="rId2"/>
    <p:sldMasterId id="2147483706" r:id="rId3"/>
    <p:sldMasterId id="2147483679" r:id="rId4"/>
    <p:sldMasterId id="2147483687" r:id="rId5"/>
    <p:sldMasterId id="2147483690" r:id="rId6"/>
  </p:sldMasterIdLst>
  <p:notesMasterIdLst>
    <p:notesMasterId r:id="rId21"/>
  </p:notesMasterIdLst>
  <p:handoutMasterIdLst>
    <p:handoutMasterId r:id="rId22"/>
  </p:handoutMasterIdLst>
  <p:sldIdLst>
    <p:sldId id="270" r:id="rId7"/>
    <p:sldId id="271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3" r:id="rId17"/>
    <p:sldId id="282" r:id="rId18"/>
    <p:sldId id="284" r:id="rId19"/>
    <p:sldId id="273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CE0"/>
    <a:srgbClr val="FCFDF1"/>
    <a:srgbClr val="72C3EE"/>
    <a:srgbClr val="1EB75C"/>
    <a:srgbClr val="FF7C00"/>
    <a:srgbClr val="C692F6"/>
    <a:srgbClr val="FBFF90"/>
    <a:srgbClr val="45509F"/>
    <a:srgbClr val="482C6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6395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EBED8-7E38-4180-AF87-A24C1801F234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85CC1-AEEF-4051-9D83-CC8BF8FEC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457169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5A018-01E5-4A25-B38C-7CB7C7350355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96686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194FF-0FE0-45F7-90C8-0D96116D7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6723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36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642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372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56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489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524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96913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194FF-0FE0-45F7-90C8-0D96116D74D4}" type="slidenum">
              <a:rPr lang="en-GB" smtClean="0"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96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26" name="Job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789000"/>
            <a:ext cx="10114518" cy="540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job title.</a:t>
            </a:r>
            <a:endParaRPr lang="en-GB" dirty="0"/>
          </a:p>
        </p:txBody>
      </p:sp>
      <p:sp>
        <p:nvSpPr>
          <p:cNvPr id="24" name="Name"/>
          <p:cNvSpPr>
            <a:spLocks noGrp="1"/>
          </p:cNvSpPr>
          <p:nvPr>
            <p:ph type="body" sz="quarter" idx="10" hasCustomPrompt="1"/>
          </p:nvPr>
        </p:nvSpPr>
        <p:spPr>
          <a:xfrm>
            <a:off x="339724" y="3069000"/>
            <a:ext cx="10114519" cy="720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name.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9766" y="1628805"/>
            <a:ext cx="10114477" cy="720000"/>
          </a:xfrm>
          <a:prstGeom prst="rect">
            <a:avLst/>
          </a:prstGeom>
        </p:spPr>
        <p:txBody>
          <a:bodyPr/>
          <a:lstStyle>
            <a:lvl1pPr algn="l">
              <a:defRPr b="0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3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928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5"/>
            <a:ext cx="1152000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 lis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sz="quarter" idx="15"/>
          </p:nvPr>
        </p:nvSpPr>
        <p:spPr>
          <a:xfrm>
            <a:off x="6456000" y="1990725"/>
            <a:ext cx="5400000" cy="4316278"/>
          </a:xfrm>
          <a:prstGeom prst="rect">
            <a:avLst/>
          </a:prstGeom>
        </p:spPr>
        <p:txBody>
          <a:bodyPr/>
          <a:lstStyle/>
          <a:p>
            <a:pPr lvl="0"/>
            <a:endParaRPr lang="en-GB" dirty="0"/>
          </a:p>
        </p:txBody>
      </p:sp>
      <p:sp>
        <p:nvSpPr>
          <p:cNvPr id="12" name="Text"/>
          <p:cNvSpPr>
            <a:spLocks noGrp="1"/>
          </p:cNvSpPr>
          <p:nvPr>
            <p:ph type="body" sz="quarter" idx="16"/>
          </p:nvPr>
        </p:nvSpPr>
        <p:spPr>
          <a:xfrm>
            <a:off x="336000" y="1990725"/>
            <a:ext cx="576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2624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2"/>
          <p:cNvSpPr>
            <a:spLocks noGrp="1"/>
          </p:cNvSpPr>
          <p:nvPr>
            <p:ph type="body" sz="quarter" idx="17"/>
          </p:nvPr>
        </p:nvSpPr>
        <p:spPr>
          <a:xfrm>
            <a:off x="609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1"/>
          <p:cNvSpPr>
            <a:spLocks noGrp="1"/>
          </p:cNvSpPr>
          <p:nvPr>
            <p:ph type="body" sz="quarter" idx="16"/>
          </p:nvPr>
        </p:nvSpPr>
        <p:spPr>
          <a:xfrm>
            <a:off x="336000" y="1985818"/>
            <a:ext cx="5760000" cy="4306720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322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738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2667786" y="183248"/>
            <a:ext cx="9384877" cy="720000"/>
          </a:xfrm>
          <a:prstGeom prst="rect">
            <a:avLst/>
          </a:prstGeom>
        </p:spPr>
        <p:txBody>
          <a:bodyPr anchor="b" anchorCtr="0"/>
          <a:lstStyle>
            <a:lvl1pPr>
              <a:defRPr sz="4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0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85818"/>
            <a:ext cx="10093875" cy="43209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109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10084350" cy="4314825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965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4"/>
            <a:ext cx="8640000" cy="432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248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3655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65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chool 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00"/>
          <a:stretch/>
        </p:blipFill>
        <p:spPr>
          <a:xfrm>
            <a:off x="10307504" y="2485135"/>
            <a:ext cx="1496867" cy="3832990"/>
          </a:xfrm>
          <a:prstGeom prst="rect">
            <a:avLst/>
          </a:prstGeom>
        </p:spPr>
      </p:pic>
      <p:sp>
        <p:nvSpPr>
          <p:cNvPr id="4" name="Title"/>
          <p:cNvSpPr>
            <a:spLocks noGrp="1"/>
          </p:cNvSpPr>
          <p:nvPr>
            <p:ph type="title"/>
          </p:nvPr>
        </p:nvSpPr>
        <p:spPr>
          <a:xfrm>
            <a:off x="1776000" y="2709970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20476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6000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30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6000" y="1990726"/>
            <a:ext cx="8640000" cy="4314824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5117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"/>
          <p:cNvSpPr>
            <a:spLocks noGrp="1"/>
          </p:cNvSpPr>
          <p:nvPr>
            <p:ph idx="1"/>
          </p:nvPr>
        </p:nvSpPr>
        <p:spPr>
          <a:xfrm>
            <a:off x="335999" y="1990725"/>
            <a:ext cx="8640000" cy="43148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GB" dirty="0"/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336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"/>
          <p:cNvSpPr>
            <a:spLocks noGrp="1"/>
          </p:cNvSpPr>
          <p:nvPr>
            <p:ph type="body" sz="quarter" idx="15"/>
          </p:nvPr>
        </p:nvSpPr>
        <p:spPr>
          <a:xfrm>
            <a:off x="335999" y="1990726"/>
            <a:ext cx="8640000" cy="4301812"/>
          </a:xfrm>
          <a:prstGeom prst="rect">
            <a:avLst/>
          </a:prstGeom>
        </p:spPr>
        <p:txBody>
          <a:bodyPr/>
          <a:lstStyle>
            <a:lvl1pPr marL="180975" indent="-180975">
              <a:lnSpc>
                <a:spcPct val="100000"/>
              </a:lnSpc>
              <a:buFont typeface="Arial" panose="020B0604020202020204" pitchFamily="34" charset="0"/>
              <a:buChar char="•"/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"/>
          <p:cNvSpPr>
            <a:spLocks noGrp="1"/>
          </p:cNvSpPr>
          <p:nvPr>
            <p:ph type="title" hasCustomPrompt="1"/>
          </p:nvPr>
        </p:nvSpPr>
        <p:spPr>
          <a:xfrm>
            <a:off x="336000" y="1190771"/>
            <a:ext cx="11520000" cy="720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16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Student Do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tudent Doctors" descr="Student doctors laughing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9" b="9451"/>
          <a:stretch/>
        </p:blipFill>
        <p:spPr>
          <a:xfrm>
            <a:off x="0" y="1096175"/>
            <a:ext cx="12192000" cy="5220525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3879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88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Anato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natomy class" descr="Student doctors in an anatomy class" title="Decorative">
            <a:extLst>
              <a:ext uri="{FF2B5EF4-FFF2-40B4-BE49-F238E27FC236}">
                <a16:creationId xmlns:a16="http://schemas.microsoft.com/office/drawing/2014/main" id="{807ABD34-9C9F-F347-9914-35BBB31ED2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0859" b="15265"/>
          <a:stretch/>
        </p:blipFill>
        <p:spPr>
          <a:xfrm>
            <a:off x="0" y="1085850"/>
            <a:ext cx="12192000" cy="52197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25423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26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- Clinical Skills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97280"/>
            <a:ext cx="6552000" cy="5218627"/>
          </a:xfrm>
          <a:prstGeom prst="rect">
            <a:avLst/>
          </a:prstGeom>
        </p:spPr>
      </p:pic>
      <p:pic>
        <p:nvPicPr>
          <p:cNvPr id="4" name="Picture 3" descr="Student Doctors in Clinical Skills with VR headset and iPad" title="Decorative"/>
          <p:cNvPicPr>
            <a:picLocks noChangeAspect="1"/>
          </p:cNvPicPr>
          <p:nvPr userDrawn="1"/>
        </p:nvPicPr>
        <p:blipFill rotWithShape="1">
          <a:blip r:embed="rId4"/>
          <a:srcRect l="3385" r="12991" b="34"/>
          <a:stretch/>
        </p:blipFill>
        <p:spPr>
          <a:xfrm>
            <a:off x="0" y="1085780"/>
            <a:ext cx="6552000" cy="5221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346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Clinical Skills Learning Zone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5" name="Picture 4" descr="Student Doctors in Clinical Skills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 t="386" r="6944" b="538"/>
          <a:stretch/>
        </p:blipFill>
        <p:spPr>
          <a:xfrm>
            <a:off x="0" y="1088734"/>
            <a:ext cx="6552000" cy="5218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740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Intercalation"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udent Doctor" descr="Student doctor with child patient in the field" title="Decorative">
            <a:extLst>
              <a:ext uri="{FF2B5EF4-FFF2-40B4-BE49-F238E27FC236}">
                <a16:creationId xmlns:a16="http://schemas.microsoft.com/office/drawing/2014/main" id="{12A74CBC-9DA9-6A44-B283-366AE5BA70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8" t="201" b="-1"/>
          <a:stretch/>
        </p:blipFill>
        <p:spPr>
          <a:xfrm>
            <a:off x="0" y="1088455"/>
            <a:ext cx="6486993" cy="5220000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6830600" y="1997073"/>
            <a:ext cx="5031200" cy="1421928"/>
          </a:xfrm>
          <a:prstGeom prst="rect">
            <a:avLst/>
          </a:prstGeom>
          <a:solidFill>
            <a:srgbClr val="FCFDF1"/>
          </a:solidFill>
        </p:spPr>
        <p:txBody>
          <a:bodyPr wrap="square"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15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Liverp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iverpool Pier Head" descr="Liverpool pier head" title="Decorative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0" b="20684"/>
          <a:stretch/>
        </p:blipFill>
        <p:spPr>
          <a:xfrm>
            <a:off x="0" y="1088079"/>
            <a:ext cx="12192000" cy="5220357"/>
          </a:xfrm>
          <a:prstGeom prst="rect">
            <a:avLst/>
          </a:prstGeom>
        </p:spPr>
      </p:pic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1776000" y="4726777"/>
            <a:ext cx="8640000" cy="757130"/>
          </a:xfrm>
          <a:prstGeom prst="rect">
            <a:avLst/>
          </a:prstGeom>
          <a:solidFill>
            <a:srgbClr val="FCFDF1"/>
          </a:solidFill>
        </p:spPr>
        <p:txBody>
          <a:bodyPr anchor="ctr" anchorCtr="0">
            <a:spAutoFit/>
          </a:bodyPr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20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sclepius" descr="Asclepius" title="Decorative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6" name="Text"/>
          <p:cNvSpPr>
            <a:spLocks noGrp="1"/>
          </p:cNvSpPr>
          <p:nvPr>
            <p:ph type="body" sz="quarter" idx="10" hasCustomPrompt="1"/>
          </p:nvPr>
        </p:nvSpPr>
        <p:spPr>
          <a:xfrm>
            <a:off x="1776000" y="3111500"/>
            <a:ext cx="8640000" cy="174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add contact details.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776000" y="2206628"/>
            <a:ext cx="8640000" cy="720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201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tags" Target="../tags/tag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tags" Target="../tags/tag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tags" Target="../tags/tag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tags" Target="../tags/tag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>
                <a:solidFill>
                  <a:schemeClr val="bg1"/>
                </a:solidFill>
              </a:rPr>
              <a:t>School of Medicine 	</a:t>
            </a:r>
            <a:r>
              <a:rPr lang="en-US" sz="1800" dirty="0">
                <a:solidFill>
                  <a:schemeClr val="bg1"/>
                </a:solidFill>
              </a:rPr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UoL logo" descr="University of Liverpool Logo" title="Decorative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11"/>
    </p:custDataLst>
    <p:extLst>
      <p:ext uri="{BB962C8B-B14F-4D97-AF65-F5344CB8AC3E}">
        <p14:creationId xmlns:p14="http://schemas.microsoft.com/office/powerpoint/2010/main" val="261160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3" r:id="rId2"/>
    <p:sldLayoutId id="2147483720" r:id="rId3"/>
    <p:sldLayoutId id="2147483723" r:id="rId4"/>
    <p:sldLayoutId id="2147483727" r:id="rId5"/>
    <p:sldLayoutId id="2147483725" r:id="rId6"/>
    <p:sldLayoutId id="2147483726" r:id="rId7"/>
    <p:sldLayoutId id="2147483721" r:id="rId8"/>
    <p:sldLayoutId id="214748370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UoL logo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8"/>
    </p:custDataLst>
    <p:extLst>
      <p:ext uri="{BB962C8B-B14F-4D97-AF65-F5344CB8AC3E}">
        <p14:creationId xmlns:p14="http://schemas.microsoft.com/office/powerpoint/2010/main" val="87467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5" r:id="rId3"/>
    <p:sldLayoutId id="2147483710" r:id="rId4"/>
    <p:sldLayoutId id="2147483697" r:id="rId5"/>
    <p:sldLayoutId id="2147483728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sclepius"/>
          <p:cNvPicPr>
            <a:picLocks noChangeAspect="1"/>
          </p:cNvPicPr>
          <p:nvPr userDrawn="1"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238"/>
          <a:stretch/>
        </p:blipFill>
        <p:spPr>
          <a:xfrm>
            <a:off x="10165993" y="1876628"/>
            <a:ext cx="1779890" cy="4441372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8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9507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ye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1"/>
          <a:stretch/>
        </p:blipFill>
        <p:spPr>
          <a:xfrm>
            <a:off x="9226582" y="2478258"/>
            <a:ext cx="2297762" cy="3201114"/>
          </a:xfrm>
          <a:prstGeom prst="rect">
            <a:avLst/>
          </a:prstGeom>
        </p:spPr>
      </p:pic>
      <p:sp>
        <p:nvSpPr>
          <p:cNvPr id="9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10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  <p:extLst>
      <p:ext uri="{BB962C8B-B14F-4D97-AF65-F5344CB8AC3E}">
        <p14:creationId xmlns:p14="http://schemas.microsoft.com/office/powerpoint/2010/main" val="7396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eart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5007" r="22574" b="15005"/>
          <a:stretch/>
        </p:blipFill>
        <p:spPr>
          <a:xfrm>
            <a:off x="9282435" y="2204834"/>
            <a:ext cx="2307771" cy="3468915"/>
          </a:xfrm>
          <a:prstGeom prst="rect">
            <a:avLst/>
          </a:prstGeom>
        </p:spPr>
      </p:pic>
      <p:sp>
        <p:nvSpPr>
          <p:cNvPr id="7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9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3631099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horax"/>
          <p:cNvPicPr>
            <a:picLocks noChangeAspect="1"/>
          </p:cNvPicPr>
          <p:nvPr userDrawn="1"/>
        </p:nvPicPr>
        <p:blipFill rotWithShape="1"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13741"/>
          <a:stretch/>
        </p:blipFill>
        <p:spPr>
          <a:xfrm>
            <a:off x="8403773" y="2659327"/>
            <a:ext cx="3556000" cy="3153408"/>
          </a:xfrm>
          <a:prstGeom prst="rect">
            <a:avLst/>
          </a:prstGeom>
        </p:spPr>
      </p:pic>
      <p:sp>
        <p:nvSpPr>
          <p:cNvPr id="10" name="Footer text"/>
          <p:cNvSpPr txBox="1">
            <a:spLocks/>
          </p:cNvSpPr>
          <p:nvPr userDrawn="1"/>
        </p:nvSpPr>
        <p:spPr>
          <a:xfrm>
            <a:off x="0" y="6318250"/>
            <a:ext cx="12192000" cy="539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360000" r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1482388" algn="r"/>
              </a:tabLst>
              <a:defRPr/>
            </a:pPr>
            <a:r>
              <a:rPr lang="en-US" dirty="0"/>
              <a:t>School of Medicine 	</a:t>
            </a:r>
            <a:r>
              <a:rPr lang="en-US" sz="1800" dirty="0"/>
              <a:t>@</a:t>
            </a:r>
            <a:r>
              <a:rPr lang="en-US" sz="1800" dirty="0" err="1"/>
              <a:t>LivUniMedicine</a:t>
            </a:r>
            <a:endParaRPr lang="en-GB" sz="1800" dirty="0"/>
          </a:p>
        </p:txBody>
      </p:sp>
      <p:cxnSp>
        <p:nvCxnSpPr>
          <p:cNvPr id="11" name="White line divider" descr="White dividing line" title="Decorative"/>
          <p:cNvCxnSpPr/>
          <p:nvPr userDrawn="1"/>
        </p:nvCxnSpPr>
        <p:spPr>
          <a:xfrm>
            <a:off x="0" y="6318249"/>
            <a:ext cx="12192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eader background" descr="Plain white banner" title="Decorative"/>
          <p:cNvSpPr/>
          <p:nvPr userDrawn="1"/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Blue line divider" descr="Blue dividing line" title="Decorative"/>
          <p:cNvCxnSpPr/>
          <p:nvPr userDrawn="1"/>
        </p:nvCxnSpPr>
        <p:spPr>
          <a:xfrm>
            <a:off x="0" y="1080000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UoL logo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1" y="270000"/>
            <a:ext cx="2100822" cy="540000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283073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Job"/>
          <p:cNvSpPr>
            <a:spLocks noGrp="1"/>
          </p:cNvSpPr>
          <p:nvPr>
            <p:ph type="body" sz="quarter" idx="11"/>
          </p:nvPr>
        </p:nvSpPr>
        <p:spPr>
          <a:xfrm>
            <a:off x="339725" y="5005063"/>
            <a:ext cx="10114518" cy="540000"/>
          </a:xfrm>
        </p:spPr>
        <p:txBody>
          <a:bodyPr/>
          <a:lstStyle/>
          <a:p>
            <a:r>
              <a:rPr lang="en-GB" dirty="0"/>
              <a:t>Deputy Director of Quality – Community Placements</a:t>
            </a:r>
          </a:p>
        </p:txBody>
      </p:sp>
      <p:sp>
        <p:nvSpPr>
          <p:cNvPr id="19" name="Name"/>
          <p:cNvSpPr>
            <a:spLocks noGrp="1"/>
          </p:cNvSpPr>
          <p:nvPr>
            <p:ph type="body" sz="quarter" idx="10"/>
          </p:nvPr>
        </p:nvSpPr>
        <p:spPr>
          <a:xfrm>
            <a:off x="339724" y="4285063"/>
            <a:ext cx="10114519" cy="720000"/>
          </a:xfrm>
        </p:spPr>
        <p:txBody>
          <a:bodyPr/>
          <a:lstStyle/>
          <a:p>
            <a:r>
              <a:rPr lang="en-GB" dirty="0"/>
              <a:t>Dr David Smith</a:t>
            </a:r>
          </a:p>
        </p:txBody>
      </p:sp>
      <p:sp>
        <p:nvSpPr>
          <p:cNvPr id="18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“What should student doctors expect, and what would they like, from their GP placements?”</a:t>
            </a:r>
          </a:p>
        </p:txBody>
      </p:sp>
    </p:spTree>
    <p:extLst>
      <p:ext uri="{BB962C8B-B14F-4D97-AF65-F5344CB8AC3E}">
        <p14:creationId xmlns:p14="http://schemas.microsoft.com/office/powerpoint/2010/main" val="272618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860CA-0C08-4A83-835E-79E2BD9C3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Some of this may be challenging or even impossible</a:t>
            </a:r>
          </a:p>
          <a:p>
            <a:pPr lvl="1"/>
            <a:r>
              <a:rPr lang="en-GB" dirty="0"/>
              <a:t>Timetables may need to change</a:t>
            </a:r>
          </a:p>
          <a:p>
            <a:pPr lvl="1"/>
            <a:r>
              <a:rPr lang="en-GB" dirty="0"/>
              <a:t>GPs are in increasingly short supply</a:t>
            </a:r>
          </a:p>
          <a:p>
            <a:pPr lvl="1"/>
            <a:r>
              <a:rPr lang="en-GB" dirty="0"/>
              <a:t>Room space is at a premium</a:t>
            </a:r>
          </a:p>
          <a:p>
            <a:pPr lvl="1"/>
            <a:r>
              <a:rPr lang="en-GB" dirty="0"/>
              <a:t>Availability of experiences varies</a:t>
            </a:r>
          </a:p>
          <a:p>
            <a:r>
              <a:rPr lang="en-GB" dirty="0"/>
              <a:t>One of the strengths of GP is its diversity &amp; innovation</a:t>
            </a:r>
          </a:p>
          <a:p>
            <a:r>
              <a:rPr lang="en-GB" dirty="0"/>
              <a:t>Share your clinical model at the induction</a:t>
            </a:r>
          </a:p>
          <a:p>
            <a:r>
              <a:rPr lang="en-GB" dirty="0"/>
              <a:t>Emphasise the positives this brings to your placement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FDAD1-A61C-4C32-871D-7045DECD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might practices respond?</a:t>
            </a:r>
          </a:p>
        </p:txBody>
      </p:sp>
    </p:spTree>
    <p:extLst>
      <p:ext uri="{BB962C8B-B14F-4D97-AF65-F5344CB8AC3E}">
        <p14:creationId xmlns:p14="http://schemas.microsoft.com/office/powerpoint/2010/main" val="327004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860CA-0C08-4A83-835E-79E2BD9C3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Sign up for the year group that is the best fit for your practice</a:t>
            </a:r>
          </a:p>
          <a:p>
            <a:r>
              <a:rPr lang="en-GB" dirty="0"/>
              <a:t>Be mindful of your own capacity</a:t>
            </a:r>
            <a:r>
              <a:rPr lang="en-GB"/>
              <a:t>, block by block</a:t>
            </a:r>
            <a:endParaRPr lang="en-GB" dirty="0"/>
          </a:p>
          <a:p>
            <a:r>
              <a:rPr lang="en-GB" dirty="0"/>
              <a:t>Set specific objectives when students are spending time with other healthcare professionals</a:t>
            </a:r>
          </a:p>
          <a:p>
            <a:r>
              <a:rPr lang="en-GB" dirty="0"/>
              <a:t>Reflect on cases &amp; experiences at every opportunity</a:t>
            </a:r>
          </a:p>
          <a:p>
            <a:r>
              <a:rPr lang="en-GB" dirty="0"/>
              <a:t>Get the students involved in anything &amp; everything</a:t>
            </a:r>
          </a:p>
          <a:p>
            <a:r>
              <a:rPr lang="en-GB" dirty="0"/>
              <a:t>Students like to be useful but ensure there is a ‘win-win’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FDAD1-A61C-4C32-871D-7045DECD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might practices respond?</a:t>
            </a:r>
          </a:p>
        </p:txBody>
      </p:sp>
    </p:spTree>
    <p:extLst>
      <p:ext uri="{BB962C8B-B14F-4D97-AF65-F5344CB8AC3E}">
        <p14:creationId xmlns:p14="http://schemas.microsoft.com/office/powerpoint/2010/main" val="2354578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860CA-0C08-4A83-835E-79E2BD9C3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Having three identical GP placements is of limited value</a:t>
            </a:r>
          </a:p>
          <a:p>
            <a:r>
              <a:rPr lang="en-GB" dirty="0"/>
              <a:t>Each placement needs to build on the previous</a:t>
            </a:r>
          </a:p>
          <a:p>
            <a:pPr lvl="1"/>
            <a:r>
              <a:rPr lang="en-GB" dirty="0"/>
              <a:t>Year 3 = Assessing patients</a:t>
            </a:r>
          </a:p>
          <a:p>
            <a:pPr lvl="1"/>
            <a:r>
              <a:rPr lang="en-GB" dirty="0"/>
              <a:t>Year 4 = Diagnosing &amp; managing patients</a:t>
            </a:r>
          </a:p>
          <a:p>
            <a:pPr lvl="1"/>
            <a:r>
              <a:rPr lang="en-GB" dirty="0"/>
              <a:t>Year 5 = The GP assistant</a:t>
            </a:r>
          </a:p>
          <a:p>
            <a:r>
              <a:rPr lang="en-GB" dirty="0"/>
              <a:t>Help students appreciate the benefits of experiencing 3 different practices – especially if they might want to be a GP</a:t>
            </a:r>
          </a:p>
          <a:p>
            <a:r>
              <a:rPr lang="en-GB" dirty="0"/>
              <a:t>Positive feedback does not necessarily produce better doctors but it might help us to produce more GPs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FDAD1-A61C-4C32-871D-7045DECD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Equality or diversity?</a:t>
            </a:r>
          </a:p>
        </p:txBody>
      </p:sp>
    </p:spTree>
    <p:extLst>
      <p:ext uri="{BB962C8B-B14F-4D97-AF65-F5344CB8AC3E}">
        <p14:creationId xmlns:p14="http://schemas.microsoft.com/office/powerpoint/2010/main" val="2340116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6C860CA-0C08-4A83-835E-79E2BD9C30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This workshop</a:t>
            </a:r>
          </a:p>
          <a:p>
            <a:r>
              <a:rPr lang="en-GB" dirty="0"/>
              <a:t>Working to ensure student expectations are realistic</a:t>
            </a:r>
          </a:p>
          <a:p>
            <a:r>
              <a:rPr lang="en-GB" dirty="0"/>
              <a:t>Reviewing the placement handbooks for practices &amp; students</a:t>
            </a:r>
          </a:p>
          <a:p>
            <a:r>
              <a:rPr lang="en-GB" dirty="0"/>
              <a:t>Reviewing the pre-placement primers for students</a:t>
            </a:r>
          </a:p>
          <a:p>
            <a:r>
              <a:rPr lang="en-GB" dirty="0"/>
              <a:t>Reviewing the end-of-block feedback questions</a:t>
            </a:r>
          </a:p>
          <a:p>
            <a:r>
              <a:rPr lang="en-GB" dirty="0"/>
              <a:t>Providing training to students in constructive feedback</a:t>
            </a:r>
          </a:p>
          <a:p>
            <a:r>
              <a:rPr lang="en-GB" dirty="0"/>
              <a:t>Considering making student feedback mandatory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CFDAD1-A61C-4C32-871D-7045DECD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the School responding?</a:t>
            </a:r>
          </a:p>
        </p:txBody>
      </p:sp>
    </p:spTree>
    <p:extLst>
      <p:ext uri="{BB962C8B-B14F-4D97-AF65-F5344CB8AC3E}">
        <p14:creationId xmlns:p14="http://schemas.microsoft.com/office/powerpoint/2010/main" val="1803040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If you have any questions or comments relating to this workshop, please email:</a:t>
            </a:r>
          </a:p>
          <a:p>
            <a:r>
              <a:rPr lang="en-GB" dirty="0"/>
              <a:t>quality.mbchb@liverpool.ac.uk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624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clinical model at many GP practices has changed</a:t>
            </a:r>
          </a:p>
          <a:p>
            <a:pPr lvl="1"/>
            <a:r>
              <a:rPr lang="en-GB" dirty="0"/>
              <a:t>Primary Care Networks – hub &amp; spoke working</a:t>
            </a:r>
          </a:p>
          <a:p>
            <a:pPr lvl="1"/>
            <a:r>
              <a:rPr lang="en-GB" dirty="0"/>
              <a:t>Covid-19 pandemic – total triage, remote consultations</a:t>
            </a:r>
          </a:p>
          <a:p>
            <a:r>
              <a:rPr lang="en-GB" dirty="0"/>
              <a:t>Practices are bursting at the seams </a:t>
            </a:r>
          </a:p>
          <a:p>
            <a:pPr lvl="1"/>
            <a:r>
              <a:rPr lang="en-GB" dirty="0"/>
              <a:t>Additional workforce (ARRS, postgraduate trainees)</a:t>
            </a:r>
          </a:p>
          <a:p>
            <a:pPr lvl="1"/>
            <a:r>
              <a:rPr lang="en-GB" dirty="0"/>
              <a:t>Recruitment and retention crisis for GPs to supervise them</a:t>
            </a:r>
          </a:p>
          <a:p>
            <a:r>
              <a:rPr lang="en-GB" dirty="0"/>
              <a:t>Student doctors are reflecting on this in their feedback</a:t>
            </a:r>
          </a:p>
          <a:p>
            <a:r>
              <a:rPr lang="en-GB" dirty="0"/>
              <a:t>Feedback about GP placements is overwhelmingly positive</a:t>
            </a:r>
          </a:p>
          <a:p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51152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In light of these changes...</a:t>
            </a:r>
          </a:p>
          <a:p>
            <a:pPr lvl="1"/>
            <a:r>
              <a:rPr lang="en-GB" dirty="0"/>
              <a:t>What should students continue to expect from their GP placements?</a:t>
            </a:r>
          </a:p>
          <a:p>
            <a:pPr lvl="1"/>
            <a:r>
              <a:rPr lang="en-GB" dirty="0"/>
              <a:t>What do students like most and what do they like least?</a:t>
            </a:r>
          </a:p>
          <a:p>
            <a:pPr lvl="1"/>
            <a:r>
              <a:rPr lang="en-GB" dirty="0"/>
              <a:t>How can practices showcase their clinical &amp; placement model &amp; why might this be helpful?</a:t>
            </a:r>
          </a:p>
          <a:p>
            <a:pPr lvl="1"/>
            <a:r>
              <a:rPr lang="en-GB" dirty="0"/>
              <a:t>How can we utilise the diversity of GP placement experiences to encourage more students to consider a career in GP?</a:t>
            </a:r>
          </a:p>
          <a:p>
            <a:r>
              <a:rPr lang="en-GB" dirty="0"/>
              <a:t>Student feedback is just one tool to monitor placement quality</a:t>
            </a:r>
          </a:p>
          <a:p>
            <a:r>
              <a:rPr lang="en-GB" dirty="0"/>
              <a:t>What student doctors prefer is not always what they need</a:t>
            </a:r>
          </a:p>
          <a:p>
            <a:pPr lvl="1"/>
            <a:endParaRPr lang="en-GB" dirty="0"/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11199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Induction – NB reporting concerns</a:t>
            </a:r>
          </a:p>
          <a:p>
            <a:r>
              <a:rPr lang="en-GB" dirty="0"/>
              <a:t>3.5 days each week at the practice for 4 weeks (0.5 days each week for personal learning, 1 day for University CCT)</a:t>
            </a:r>
          </a:p>
          <a:p>
            <a:r>
              <a:rPr lang="en-GB" dirty="0"/>
              <a:t>Student activities</a:t>
            </a:r>
          </a:p>
          <a:p>
            <a:pPr lvl="1"/>
            <a:r>
              <a:rPr lang="en-GB" dirty="0"/>
              <a:t>Lead ~12 consultations per week, supervised by a GP</a:t>
            </a:r>
          </a:p>
          <a:p>
            <a:pPr lvl="1"/>
            <a:r>
              <a:rPr lang="en-GB" dirty="0"/>
              <a:t>Observe surgeries with GPs &amp; other healthcare professionals</a:t>
            </a:r>
          </a:p>
          <a:p>
            <a:r>
              <a:rPr lang="en-GB" dirty="0"/>
              <a:t>Mandatory experiences followed by a debrief x4</a:t>
            </a:r>
          </a:p>
          <a:p>
            <a:r>
              <a:rPr lang="en-GB" dirty="0"/>
              <a:t>Individual weekly* GP tutor meetings with portfolio completion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should students expect?</a:t>
            </a:r>
          </a:p>
        </p:txBody>
      </p:sp>
    </p:spTree>
    <p:extLst>
      <p:ext uri="{BB962C8B-B14F-4D97-AF65-F5344CB8AC3E}">
        <p14:creationId xmlns:p14="http://schemas.microsoft.com/office/powerpoint/2010/main" val="146188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feedback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71BE3-A5FE-49F2-9A24-13C20457A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1910771"/>
            <a:ext cx="6728642" cy="41462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1D47C1-209D-43E6-A24C-EC46EB317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159" y="1911464"/>
            <a:ext cx="3371014" cy="16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>
          <a:xfrm>
            <a:off x="336000" y="1990724"/>
            <a:ext cx="4999571" cy="4314825"/>
          </a:xfrm>
        </p:spPr>
        <p:txBody>
          <a:bodyPr/>
          <a:lstStyle/>
          <a:p>
            <a:r>
              <a:rPr lang="en-GB" dirty="0"/>
              <a:t>“Wonderful placement”</a:t>
            </a:r>
          </a:p>
          <a:p>
            <a:r>
              <a:rPr lang="en-GB" dirty="0"/>
              <a:t>“Everything was amazing”</a:t>
            </a:r>
          </a:p>
          <a:p>
            <a:r>
              <a:rPr lang="en-GB" dirty="0"/>
              <a:t>“One of the best placements”</a:t>
            </a:r>
          </a:p>
          <a:p>
            <a:r>
              <a:rPr lang="en-GB" dirty="0"/>
              <a:t>“No areas for improvement”</a:t>
            </a:r>
          </a:p>
          <a:p>
            <a:r>
              <a:rPr lang="en-GB" dirty="0"/>
              <a:t>“Extremely welcoming”</a:t>
            </a:r>
          </a:p>
          <a:p>
            <a:r>
              <a:rPr lang="en-GB" dirty="0"/>
              <a:t>“Encouraging &amp; supportive”</a:t>
            </a:r>
          </a:p>
          <a:p>
            <a:r>
              <a:rPr lang="en-GB" dirty="0"/>
              <a:t>“High quality teaching”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>
          <a:xfrm>
            <a:off x="336000" y="1190771"/>
            <a:ext cx="11520000" cy="720000"/>
          </a:xfrm>
        </p:spPr>
        <p:txBody>
          <a:bodyPr/>
          <a:lstStyle/>
          <a:p>
            <a:r>
              <a:rPr lang="en-GB" dirty="0"/>
              <a:t>Qualitative feedback</a:t>
            </a:r>
          </a:p>
        </p:txBody>
      </p:sp>
      <p:sp>
        <p:nvSpPr>
          <p:cNvPr id="4" name="Content">
            <a:extLst>
              <a:ext uri="{FF2B5EF4-FFF2-40B4-BE49-F238E27FC236}">
                <a16:creationId xmlns:a16="http://schemas.microsoft.com/office/drawing/2014/main" id="{BB8F5329-078E-4624-B9DC-CF94F014DCE7}"/>
              </a:ext>
            </a:extLst>
          </p:cNvPr>
          <p:cNvSpPr txBox="1">
            <a:spLocks/>
          </p:cNvSpPr>
          <p:nvPr/>
        </p:nvSpPr>
        <p:spPr>
          <a:xfrm>
            <a:off x="5335571" y="1990724"/>
            <a:ext cx="5081048" cy="4314825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“Organised incredibly well”</a:t>
            </a:r>
          </a:p>
          <a:p>
            <a:r>
              <a:rPr lang="en-GB" dirty="0"/>
              <a:t>“A great environment to learn”</a:t>
            </a:r>
          </a:p>
          <a:p>
            <a:r>
              <a:rPr lang="en-GB" dirty="0"/>
              <a:t>“Felt like part of the team”</a:t>
            </a:r>
          </a:p>
          <a:p>
            <a:r>
              <a:rPr lang="en-GB" dirty="0"/>
              <a:t>“Thoroughly enjoyable”</a:t>
            </a:r>
          </a:p>
          <a:p>
            <a:r>
              <a:rPr lang="en-GB" dirty="0"/>
              <a:t>“I have nothing but praise”</a:t>
            </a:r>
          </a:p>
          <a:p>
            <a:r>
              <a:rPr lang="en-GB" dirty="0"/>
              <a:t>“Couldn’t fault it at all”</a:t>
            </a:r>
          </a:p>
          <a:p>
            <a:r>
              <a:rPr lang="en-GB" dirty="0"/>
              <a:t>“I loved this placement”</a:t>
            </a:r>
          </a:p>
        </p:txBody>
      </p:sp>
    </p:spTree>
    <p:extLst>
      <p:ext uri="{BB962C8B-B14F-4D97-AF65-F5344CB8AC3E}">
        <p14:creationId xmlns:p14="http://schemas.microsoft.com/office/powerpoint/2010/main" val="133320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“I am very grateful for Dr A for going above and beyond in order to support my teaching and to ensure my experience is as great as possible”</a:t>
            </a:r>
          </a:p>
          <a:p>
            <a:r>
              <a:rPr lang="en-GB" dirty="0"/>
              <a:t>“Dr B was incredible and changed my perspective on GP”</a:t>
            </a:r>
          </a:p>
          <a:p>
            <a:r>
              <a:rPr lang="en-GB" dirty="0"/>
              <a:t>“Our practice manager was absolutely amazing and made sure we were looked after.” </a:t>
            </a:r>
          </a:p>
          <a:p>
            <a:r>
              <a:rPr lang="en-GB" dirty="0"/>
              <a:t>“The reception and admin team were all incredible, made me feel so safe and welcome”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feedback</a:t>
            </a:r>
          </a:p>
        </p:txBody>
      </p:sp>
    </p:spTree>
    <p:extLst>
      <p:ext uri="{BB962C8B-B14F-4D97-AF65-F5344CB8AC3E}">
        <p14:creationId xmlns:p14="http://schemas.microsoft.com/office/powerpoint/2010/main" val="269549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A written timetable sent in advance of the placement</a:t>
            </a:r>
          </a:p>
          <a:p>
            <a:r>
              <a:rPr lang="en-GB" dirty="0"/>
              <a:t>Spending the majority of their time with substantive GPs</a:t>
            </a:r>
          </a:p>
          <a:p>
            <a:pPr lvl="1"/>
            <a:r>
              <a:rPr lang="en-GB" dirty="0"/>
              <a:t>Including regular contact with their GP tutor</a:t>
            </a:r>
          </a:p>
          <a:p>
            <a:pPr lvl="1"/>
            <a:r>
              <a:rPr lang="en-GB" dirty="0"/>
              <a:t>Exposure to as many GPs as possible who are keen to teach</a:t>
            </a:r>
          </a:p>
          <a:p>
            <a:r>
              <a:rPr lang="en-GB" dirty="0"/>
              <a:t>Student led clinics with their own patient list &amp; room</a:t>
            </a:r>
          </a:p>
          <a:p>
            <a:r>
              <a:rPr lang="en-GB" dirty="0"/>
              <a:t>No difficulty achieving mandatory requirements</a:t>
            </a:r>
          </a:p>
          <a:p>
            <a:r>
              <a:rPr lang="en-GB" dirty="0"/>
              <a:t>Flexibility, with the opportunity to experience all of GP</a:t>
            </a:r>
          </a:p>
          <a:p>
            <a:r>
              <a:rPr lang="en-GB" dirty="0"/>
              <a:t>Being made to feel welcome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students like most?</a:t>
            </a:r>
          </a:p>
        </p:txBody>
      </p:sp>
    </p:spTree>
    <p:extLst>
      <p:ext uri="{BB962C8B-B14F-4D97-AF65-F5344CB8AC3E}">
        <p14:creationId xmlns:p14="http://schemas.microsoft.com/office/powerpoint/2010/main" val="261937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Limited understanding of the requirements</a:t>
            </a:r>
          </a:p>
          <a:p>
            <a:r>
              <a:rPr lang="en-GB" dirty="0"/>
              <a:t>More time observing than doing</a:t>
            </a:r>
          </a:p>
          <a:p>
            <a:r>
              <a:rPr lang="en-GB" dirty="0"/>
              <a:t>Telephone consultations – less chance to examine</a:t>
            </a:r>
          </a:p>
          <a:p>
            <a:r>
              <a:rPr lang="en-GB" dirty="0"/>
              <a:t>Working in pairs – when there appears to be an alternative</a:t>
            </a:r>
          </a:p>
          <a:p>
            <a:r>
              <a:rPr lang="en-GB" dirty="0"/>
              <a:t>Repetitive experiences</a:t>
            </a:r>
          </a:p>
          <a:p>
            <a:r>
              <a:rPr lang="en-GB" dirty="0"/>
              <a:t>Service provision in place of education</a:t>
            </a:r>
          </a:p>
          <a:p>
            <a:r>
              <a:rPr lang="en-GB" dirty="0"/>
              <a:t>Little time or space for self-study – particularly close to exams</a:t>
            </a:r>
          </a:p>
        </p:txBody>
      </p:sp>
      <p:sp>
        <p:nvSpPr>
          <p:cNvPr id="3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students like least?</a:t>
            </a:r>
          </a:p>
        </p:txBody>
      </p:sp>
    </p:spTree>
    <p:extLst>
      <p:ext uri="{BB962C8B-B14F-4D97-AF65-F5344CB8AC3E}">
        <p14:creationId xmlns:p14="http://schemas.microsoft.com/office/powerpoint/2010/main" val="1772391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ZogjIPnt"/>
  <p:tag name="ARTICULATE_SLIDE_THUMBNAIL_REFRESH" val="1"/>
  <p:tag name="ARTICULATE_DESIGN_ID_CUSTOM DESIGN" val="lH7qg3Uz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ection pages">
  <a:themeElements>
    <a:clrScheme name="SoM">
      <a:dk1>
        <a:srgbClr val="031F73"/>
      </a:dk1>
      <a:lt1>
        <a:sysClr val="window" lastClr="FFFFFF"/>
      </a:lt1>
      <a:dk2>
        <a:srgbClr val="0000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000FF4BC-DD79-4925-9F22-FFB5AB37B923}"/>
    </a:ext>
  </a:extLst>
</a:theme>
</file>

<file path=ppt/theme/theme2.xml><?xml version="1.0" encoding="utf-8"?>
<a:theme xmlns:a="http://schemas.openxmlformats.org/drawingml/2006/main" name="Plain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49A30C40-A81B-4793-B959-BBCAC9A7C95C}"/>
    </a:ext>
  </a:extLst>
</a:theme>
</file>

<file path=ppt/theme/theme3.xml><?xml version="1.0" encoding="utf-8"?>
<a:theme xmlns:a="http://schemas.openxmlformats.org/drawingml/2006/main" name="Asclepius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B3CDD8BB-9230-499B-B1C9-C13AC6DA64E9}"/>
    </a:ext>
  </a:extLst>
</a:theme>
</file>

<file path=ppt/theme/theme4.xml><?xml version="1.0" encoding="utf-8"?>
<a:theme xmlns:a="http://schemas.openxmlformats.org/drawingml/2006/main" name="Eye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95FF60A0-9ECF-4C7C-998C-D2DCC90738CE}"/>
    </a:ext>
  </a:extLst>
</a:theme>
</file>

<file path=ppt/theme/theme5.xml><?xml version="1.0" encoding="utf-8"?>
<a:theme xmlns:a="http://schemas.openxmlformats.org/drawingml/2006/main" name="Heart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DB95D4E0-9B05-402A-AF02-7B3AC77CF09C}"/>
    </a:ext>
  </a:extLst>
</a:theme>
</file>

<file path=ppt/theme/theme6.xml><?xml version="1.0" encoding="utf-8"?>
<a:theme xmlns:a="http://schemas.openxmlformats.org/drawingml/2006/main" name="Thorax">
  <a:themeElements>
    <a:clrScheme name="SoM">
      <a:dk1>
        <a:srgbClr val="031F73"/>
      </a:dk1>
      <a:lt1>
        <a:sysClr val="window" lastClr="FFFFFF"/>
      </a:lt1>
      <a:dk2>
        <a:srgbClr val="A17700"/>
      </a:dk2>
      <a:lt2>
        <a:srgbClr val="FFFFFF"/>
      </a:lt2>
      <a:accent1>
        <a:srgbClr val="1295D8"/>
      </a:accent1>
      <a:accent2>
        <a:srgbClr val="FF6F4C"/>
      </a:accent2>
      <a:accent3>
        <a:srgbClr val="A5A5A5"/>
      </a:accent3>
      <a:accent4>
        <a:srgbClr val="FFEC2D"/>
      </a:accent4>
      <a:accent5>
        <a:srgbClr val="658BCC"/>
      </a:accent5>
      <a:accent6>
        <a:srgbClr val="00A95C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SoM_Accessible_Template_PRESENTATIONS.potx [Read-Only]" id="{98696663-2B55-445C-928E-4D9F122DAA0F}" vid="{BEB0F213-E2E3-42F2-8C93-C877894FC876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2020_SoM_Accessible_Template_PRESENTATIONS</Template>
  <TotalTime>284</TotalTime>
  <Words>827</Words>
  <Application>Microsoft Office PowerPoint</Application>
  <PresentationFormat>Widescreen</PresentationFormat>
  <Paragraphs>109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Section pages</vt:lpstr>
      <vt:lpstr>Plain</vt:lpstr>
      <vt:lpstr>Asclepius</vt:lpstr>
      <vt:lpstr>Eye</vt:lpstr>
      <vt:lpstr>Heart</vt:lpstr>
      <vt:lpstr>Thorax</vt:lpstr>
      <vt:lpstr>“What should student doctors expect, and what would they like, from their GP placements?”</vt:lpstr>
      <vt:lpstr>Introduction</vt:lpstr>
      <vt:lpstr>Introduction</vt:lpstr>
      <vt:lpstr>What should students expect?</vt:lpstr>
      <vt:lpstr>Quantitative feedback</vt:lpstr>
      <vt:lpstr>Qualitative feedback</vt:lpstr>
      <vt:lpstr>Qualitative feedback</vt:lpstr>
      <vt:lpstr>What do students like most?</vt:lpstr>
      <vt:lpstr>What do students like least?</vt:lpstr>
      <vt:lpstr>How might practices respond?</vt:lpstr>
      <vt:lpstr>How might practices respond?</vt:lpstr>
      <vt:lpstr>Equality or diversity?</vt:lpstr>
      <vt:lpstr>How is the School responding?</vt:lpstr>
      <vt:lpstr>Thank you.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presentation template.</dc:title>
  <dc:creator>Mathews, Lauren</dc:creator>
  <cp:keywords>SoM Template</cp:keywords>
  <cp:lastModifiedBy>David Smith</cp:lastModifiedBy>
  <cp:revision>21</cp:revision>
  <dcterms:created xsi:type="dcterms:W3CDTF">2021-09-02T13:33:41Z</dcterms:created>
  <dcterms:modified xsi:type="dcterms:W3CDTF">2023-05-15T13:11:07Z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435B03E8-D148-4437-99E9-7C8400295497</vt:lpwstr>
  </property>
  <property fmtid="{D5CDD505-2E9C-101B-9397-08002B2CF9AE}" pid="3" name="ArticulatePath">
    <vt:lpwstr>Away-Day-2019 - Copy</vt:lpwstr>
  </property>
</Properties>
</file>