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693" r:id="rId2"/>
    <p:sldMasterId id="2147483706" r:id="rId3"/>
    <p:sldMasterId id="2147483679" r:id="rId4"/>
    <p:sldMasterId id="2147483687" r:id="rId5"/>
    <p:sldMasterId id="2147483690" r:id="rId6"/>
  </p:sldMasterIdLst>
  <p:notesMasterIdLst>
    <p:notesMasterId r:id="rId23"/>
  </p:notesMasterIdLst>
  <p:handoutMasterIdLst>
    <p:handoutMasterId r:id="rId24"/>
  </p:handoutMasterIdLst>
  <p:sldIdLst>
    <p:sldId id="285" r:id="rId7"/>
    <p:sldId id="270" r:id="rId8"/>
    <p:sldId id="271" r:id="rId9"/>
    <p:sldId id="277" r:id="rId10"/>
    <p:sldId id="278" r:id="rId11"/>
    <p:sldId id="279" r:id="rId12"/>
    <p:sldId id="280" r:id="rId13"/>
    <p:sldId id="284" r:id="rId14"/>
    <p:sldId id="276" r:id="rId15"/>
    <p:sldId id="286" r:id="rId16"/>
    <p:sldId id="290" r:id="rId17"/>
    <p:sldId id="291" r:id="rId18"/>
    <p:sldId id="287" r:id="rId19"/>
    <p:sldId id="288" r:id="rId20"/>
    <p:sldId id="289" r:id="rId21"/>
    <p:sldId id="273" r:id="rId22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2ECE0"/>
    <a:srgbClr val="FCFDF1"/>
    <a:srgbClr val="72C3EE"/>
    <a:srgbClr val="1EB75C"/>
    <a:srgbClr val="FF7C00"/>
    <a:srgbClr val="C692F6"/>
    <a:srgbClr val="FBFF90"/>
    <a:srgbClr val="45509F"/>
    <a:srgbClr val="482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9" autoAdjust="0"/>
    <p:restoredTop sz="93883" autoAdjust="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20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EBED8-7E38-4180-AF87-A24C1801F234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85CC1-AEEF-4051-9D83-CC8BF8FEC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457169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5A018-01E5-4A25-B38C-7CB7C7350355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96686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194FF-0FE0-45F7-90C8-0D96116D7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46723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969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194FF-0FE0-45F7-90C8-0D96116D74D4}" type="slidenum">
              <a:rPr lang="en-GB" smtClean="0"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636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969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194FF-0FE0-45F7-90C8-0D96116D74D4}" type="slidenum">
              <a:rPr lang="en-GB" smtClean="0"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207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969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194FF-0FE0-45F7-90C8-0D96116D74D4}" type="slidenum">
              <a:rPr lang="en-GB" smtClean="0"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912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969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194FF-0FE0-45F7-90C8-0D96116D74D4}" type="slidenum">
              <a:rPr lang="en-GB" smtClean="0"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220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969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194FF-0FE0-45F7-90C8-0D96116D74D4}" type="slidenum">
              <a:rPr lang="en-GB" smtClean="0"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569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969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194FF-0FE0-45F7-90C8-0D96116D74D4}" type="slidenum">
              <a:rPr lang="en-GB" smtClean="0"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489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969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194FF-0FE0-45F7-90C8-0D96116D74D4}" type="slidenum">
              <a:rPr lang="en-GB" smtClean="0"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524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969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194FF-0FE0-45F7-90C8-0D96116D74D4}" type="slidenum">
              <a:rPr lang="en-GB" smtClean="0"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96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969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194FF-0FE0-45F7-90C8-0D96116D74D4}" type="slidenum">
              <a:rPr lang="en-GB" smtClean="0"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762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969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194FF-0FE0-45F7-90C8-0D96116D74D4}" type="slidenum">
              <a:rPr lang="en-GB" smtClean="0"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377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969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194FF-0FE0-45F7-90C8-0D96116D74D4}" type="slidenum">
              <a:rPr lang="en-GB" smtClean="0"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939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969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194FF-0FE0-45F7-90C8-0D96116D74D4}" type="slidenum">
              <a:rPr lang="en-GB" smtClean="0"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227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7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9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sclepius" descr="Asclepius" title="Decorative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238"/>
          <a:stretch/>
        </p:blipFill>
        <p:spPr>
          <a:xfrm>
            <a:off x="10165993" y="1876628"/>
            <a:ext cx="1779890" cy="4441372"/>
          </a:xfrm>
          <a:prstGeom prst="rect">
            <a:avLst/>
          </a:prstGeom>
        </p:spPr>
      </p:pic>
      <p:sp>
        <p:nvSpPr>
          <p:cNvPr id="26" name="Job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3789000"/>
            <a:ext cx="10114518" cy="540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job title.</a:t>
            </a:r>
            <a:endParaRPr lang="en-GB" dirty="0"/>
          </a:p>
        </p:txBody>
      </p:sp>
      <p:sp>
        <p:nvSpPr>
          <p:cNvPr id="24" name="Name"/>
          <p:cNvSpPr>
            <a:spLocks noGrp="1"/>
          </p:cNvSpPr>
          <p:nvPr>
            <p:ph type="body" sz="quarter" idx="10" hasCustomPrompt="1"/>
          </p:nvPr>
        </p:nvSpPr>
        <p:spPr>
          <a:xfrm>
            <a:off x="339724" y="3069000"/>
            <a:ext cx="10114519" cy="720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name.</a:t>
            </a:r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9766" y="1628805"/>
            <a:ext cx="10114477" cy="720000"/>
          </a:xfrm>
          <a:prstGeom prst="rect">
            <a:avLst/>
          </a:prstGeom>
        </p:spPr>
        <p:txBody>
          <a:bodyPr/>
          <a:lstStyle>
            <a:lvl1pPr algn="l">
              <a:defRPr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presentation title.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03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"/>
          <p:cNvSpPr>
            <a:spLocks noGrp="1"/>
          </p:cNvSpPr>
          <p:nvPr>
            <p:ph idx="1"/>
          </p:nvPr>
        </p:nvSpPr>
        <p:spPr>
          <a:xfrm>
            <a:off x="336000" y="1990725"/>
            <a:ext cx="11520000" cy="4314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928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"/>
          <p:cNvSpPr>
            <a:spLocks noGrp="1"/>
          </p:cNvSpPr>
          <p:nvPr>
            <p:ph type="body" sz="quarter" idx="15"/>
          </p:nvPr>
        </p:nvSpPr>
        <p:spPr>
          <a:xfrm>
            <a:off x="336000" y="1990725"/>
            <a:ext cx="11520000" cy="4314825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7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 lis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"/>
          <p:cNvSpPr>
            <a:spLocks noGrp="1"/>
          </p:cNvSpPr>
          <p:nvPr>
            <p:ph sz="quarter" idx="15"/>
          </p:nvPr>
        </p:nvSpPr>
        <p:spPr>
          <a:xfrm>
            <a:off x="6456000" y="1990725"/>
            <a:ext cx="5400000" cy="4316278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2" name="Text"/>
          <p:cNvSpPr>
            <a:spLocks noGrp="1"/>
          </p:cNvSpPr>
          <p:nvPr>
            <p:ph type="body" sz="quarter" idx="16"/>
          </p:nvPr>
        </p:nvSpPr>
        <p:spPr>
          <a:xfrm>
            <a:off x="336000" y="1990725"/>
            <a:ext cx="5760000" cy="4314824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2624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2"/>
          <p:cNvSpPr>
            <a:spLocks noGrp="1"/>
          </p:cNvSpPr>
          <p:nvPr>
            <p:ph type="body" sz="quarter" idx="17"/>
          </p:nvPr>
        </p:nvSpPr>
        <p:spPr>
          <a:xfrm>
            <a:off x="6096000" y="1985818"/>
            <a:ext cx="5760000" cy="4306720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1"/>
          <p:cNvSpPr>
            <a:spLocks noGrp="1"/>
          </p:cNvSpPr>
          <p:nvPr>
            <p:ph type="body" sz="quarter" idx="16"/>
          </p:nvPr>
        </p:nvSpPr>
        <p:spPr>
          <a:xfrm>
            <a:off x="336000" y="1985818"/>
            <a:ext cx="5760000" cy="4306720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7322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7381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2667786" y="183248"/>
            <a:ext cx="9384877" cy="720000"/>
          </a:xfrm>
          <a:prstGeom prst="rect">
            <a:avLst/>
          </a:prstGeom>
        </p:spPr>
        <p:txBody>
          <a:bodyPr anchor="b" anchorCtr="0"/>
          <a:lstStyle>
            <a:lvl1pPr>
              <a:defRPr sz="4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05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"/>
          <p:cNvSpPr>
            <a:spLocks noGrp="1"/>
          </p:cNvSpPr>
          <p:nvPr>
            <p:ph idx="1"/>
          </p:nvPr>
        </p:nvSpPr>
        <p:spPr>
          <a:xfrm>
            <a:off x="336000" y="1985818"/>
            <a:ext cx="10093875" cy="432097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7109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"/>
          <p:cNvSpPr>
            <a:spLocks noGrp="1"/>
          </p:cNvSpPr>
          <p:nvPr>
            <p:ph type="body" sz="quarter" idx="15"/>
          </p:nvPr>
        </p:nvSpPr>
        <p:spPr>
          <a:xfrm>
            <a:off x="336000" y="1990724"/>
            <a:ext cx="10084350" cy="4314825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965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"/>
          <p:cNvSpPr>
            <a:spLocks noGrp="1"/>
          </p:cNvSpPr>
          <p:nvPr>
            <p:ph idx="1"/>
          </p:nvPr>
        </p:nvSpPr>
        <p:spPr>
          <a:xfrm>
            <a:off x="335999" y="1990724"/>
            <a:ext cx="8640000" cy="432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3248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"/>
          <p:cNvSpPr>
            <a:spLocks noGrp="1"/>
          </p:cNvSpPr>
          <p:nvPr>
            <p:ph type="body" sz="quarter" idx="15"/>
          </p:nvPr>
        </p:nvSpPr>
        <p:spPr>
          <a:xfrm>
            <a:off x="336000" y="1990726"/>
            <a:ext cx="8636550" cy="4314824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766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School colou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sclepius" descr="Asclepius" title="Decorative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00"/>
          <a:stretch/>
        </p:blipFill>
        <p:spPr>
          <a:xfrm>
            <a:off x="10307504" y="2485135"/>
            <a:ext cx="1496867" cy="3832990"/>
          </a:xfrm>
          <a:prstGeom prst="rect">
            <a:avLst/>
          </a:prstGeom>
        </p:spPr>
      </p:pic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1776000" y="2709970"/>
            <a:ext cx="8640000" cy="757130"/>
          </a:xfrm>
          <a:prstGeom prst="rect">
            <a:avLst/>
          </a:prstGeom>
          <a:solidFill>
            <a:srgbClr val="FCFDF1"/>
          </a:solidFill>
        </p:spPr>
        <p:txBody>
          <a:bodyPr anchor="ctr" anchorCtr="0">
            <a:spAutoFit/>
          </a:bodyPr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2047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"/>
          <p:cNvSpPr>
            <a:spLocks noGrp="1"/>
          </p:cNvSpPr>
          <p:nvPr>
            <p:ph idx="1"/>
          </p:nvPr>
        </p:nvSpPr>
        <p:spPr>
          <a:xfrm>
            <a:off x="336000" y="1990725"/>
            <a:ext cx="8640000" cy="43148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302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"/>
          <p:cNvSpPr>
            <a:spLocks noGrp="1"/>
          </p:cNvSpPr>
          <p:nvPr>
            <p:ph type="body" sz="quarter" idx="15"/>
          </p:nvPr>
        </p:nvSpPr>
        <p:spPr>
          <a:xfrm>
            <a:off x="336000" y="1990726"/>
            <a:ext cx="8640000" cy="4314824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5117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"/>
          <p:cNvSpPr>
            <a:spLocks noGrp="1"/>
          </p:cNvSpPr>
          <p:nvPr>
            <p:ph idx="1"/>
          </p:nvPr>
        </p:nvSpPr>
        <p:spPr>
          <a:xfrm>
            <a:off x="335999" y="1990725"/>
            <a:ext cx="8640000" cy="4314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13367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"/>
          <p:cNvSpPr>
            <a:spLocks noGrp="1"/>
          </p:cNvSpPr>
          <p:nvPr>
            <p:ph type="body" sz="quarter" idx="15"/>
          </p:nvPr>
        </p:nvSpPr>
        <p:spPr>
          <a:xfrm>
            <a:off x="335999" y="1990726"/>
            <a:ext cx="8640000" cy="4301812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416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Student Doc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tudent Doctors" descr="Student doctors laughing" title="Decorative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9" b="9451"/>
          <a:stretch/>
        </p:blipFill>
        <p:spPr>
          <a:xfrm>
            <a:off x="0" y="1096175"/>
            <a:ext cx="12192000" cy="5220525"/>
          </a:xfrm>
          <a:prstGeom prst="rect">
            <a:avLst/>
          </a:prstGeom>
        </p:spPr>
      </p:pic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1776000" y="3879377"/>
            <a:ext cx="8640000" cy="757130"/>
          </a:xfrm>
          <a:prstGeom prst="rect">
            <a:avLst/>
          </a:prstGeom>
          <a:solidFill>
            <a:srgbClr val="FCFDF1"/>
          </a:solidFill>
        </p:spPr>
        <p:txBody>
          <a:bodyPr anchor="ctr" anchorCtr="0">
            <a:spAutoFit/>
          </a:bodyPr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88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Anato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natomy class" descr="Student doctors in an anatomy class" title="Decorative">
            <a:extLst>
              <a:ext uri="{FF2B5EF4-FFF2-40B4-BE49-F238E27FC236}">
                <a16:creationId xmlns:a16="http://schemas.microsoft.com/office/drawing/2014/main" id="{807ABD34-9C9F-F347-9914-35BBB31ED2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0859" b="15265"/>
          <a:stretch/>
        </p:blipFill>
        <p:spPr>
          <a:xfrm>
            <a:off x="0" y="1085850"/>
            <a:ext cx="12192000" cy="5219700"/>
          </a:xfrm>
          <a:prstGeom prst="rect">
            <a:avLst/>
          </a:prstGeom>
        </p:spPr>
      </p:pic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1776000" y="2542377"/>
            <a:ext cx="8640000" cy="757130"/>
          </a:xfrm>
          <a:prstGeom prst="rect">
            <a:avLst/>
          </a:prstGeom>
          <a:solidFill>
            <a:srgbClr val="FCFDF1"/>
          </a:solidFill>
        </p:spPr>
        <p:txBody>
          <a:bodyPr anchor="ctr" anchorCtr="0">
            <a:spAutoFit/>
          </a:bodyPr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260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- Clinical Skills"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6830600" y="1997073"/>
            <a:ext cx="5031200" cy="1421928"/>
          </a:xfrm>
          <a:prstGeom prst="rect">
            <a:avLst/>
          </a:prstGeom>
          <a:solidFill>
            <a:srgbClr val="FCFDF1"/>
          </a:solidFill>
        </p:spPr>
        <p:txBody>
          <a:bodyPr wrap="square" anchor="ctr" anchorCtr="0">
            <a:spAutoFit/>
          </a:bodyPr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 descr="Student Doctors in Clinical Skills" title="Decorative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9" t="386" r="6944" b="538"/>
          <a:stretch/>
        </p:blipFill>
        <p:spPr>
          <a:xfrm>
            <a:off x="0" y="1097280"/>
            <a:ext cx="6552000" cy="5218627"/>
          </a:xfrm>
          <a:prstGeom prst="rect">
            <a:avLst/>
          </a:prstGeom>
        </p:spPr>
      </p:pic>
      <p:pic>
        <p:nvPicPr>
          <p:cNvPr id="4" name="Picture 3" descr="Student Doctors in Clinical Skills with VR headset and iPad" title="Decorative"/>
          <p:cNvPicPr>
            <a:picLocks noChangeAspect="1"/>
          </p:cNvPicPr>
          <p:nvPr userDrawn="1"/>
        </p:nvPicPr>
        <p:blipFill rotWithShape="1">
          <a:blip r:embed="rId4"/>
          <a:srcRect l="3385" r="12991" b="34"/>
          <a:stretch/>
        </p:blipFill>
        <p:spPr>
          <a:xfrm>
            <a:off x="0" y="1085780"/>
            <a:ext cx="6552000" cy="52215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346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Clinical Skills Learning Zone"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6830600" y="1997073"/>
            <a:ext cx="5031200" cy="1421928"/>
          </a:xfrm>
          <a:prstGeom prst="rect">
            <a:avLst/>
          </a:prstGeom>
          <a:solidFill>
            <a:srgbClr val="FCFDF1"/>
          </a:solidFill>
        </p:spPr>
        <p:txBody>
          <a:bodyPr wrap="square" anchor="ctr" anchorCtr="0">
            <a:spAutoFit/>
          </a:bodyPr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 descr="Student Doctors in Clinical Skills" title="Decorative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9" t="386" r="6944" b="538"/>
          <a:stretch/>
        </p:blipFill>
        <p:spPr>
          <a:xfrm>
            <a:off x="0" y="1088734"/>
            <a:ext cx="6552000" cy="52186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740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Intercalation"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tudent Doctor" descr="Student doctor with child patient in the field" title="Decorative">
            <a:extLst>
              <a:ext uri="{FF2B5EF4-FFF2-40B4-BE49-F238E27FC236}">
                <a16:creationId xmlns:a16="http://schemas.microsoft.com/office/drawing/2014/main" id="{12A74CBC-9DA9-6A44-B283-366AE5BA70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8" t="201" b="-1"/>
          <a:stretch/>
        </p:blipFill>
        <p:spPr>
          <a:xfrm>
            <a:off x="0" y="1088455"/>
            <a:ext cx="6486993" cy="5220000"/>
          </a:xfrm>
          <a:prstGeom prst="rect">
            <a:avLst/>
          </a:prstGeom>
        </p:spPr>
      </p:pic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6830600" y="1997073"/>
            <a:ext cx="5031200" cy="1421928"/>
          </a:xfrm>
          <a:prstGeom prst="rect">
            <a:avLst/>
          </a:prstGeom>
          <a:solidFill>
            <a:srgbClr val="FCFDF1"/>
          </a:solidFill>
        </p:spPr>
        <p:txBody>
          <a:bodyPr wrap="square" anchor="ctr" anchorCtr="0">
            <a:spAutoFit/>
          </a:bodyPr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615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Liverp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iverpool Pier Head" descr="Liverpool pier head" title="Decorative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0" b="20684"/>
          <a:stretch/>
        </p:blipFill>
        <p:spPr>
          <a:xfrm>
            <a:off x="0" y="1088079"/>
            <a:ext cx="12192000" cy="5220357"/>
          </a:xfrm>
          <a:prstGeom prst="rect">
            <a:avLst/>
          </a:prstGeom>
        </p:spPr>
      </p:pic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1776000" y="4726777"/>
            <a:ext cx="8640000" cy="757130"/>
          </a:xfrm>
          <a:prstGeom prst="rect">
            <a:avLst/>
          </a:prstGeom>
          <a:solidFill>
            <a:srgbClr val="FCFDF1"/>
          </a:solidFill>
        </p:spPr>
        <p:txBody>
          <a:bodyPr anchor="ctr" anchorCtr="0">
            <a:spAutoFit/>
          </a:bodyPr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203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sclepius" descr="Asclepius" title="Decorative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238"/>
          <a:stretch/>
        </p:blipFill>
        <p:spPr>
          <a:xfrm>
            <a:off x="10165993" y="1876628"/>
            <a:ext cx="1779890" cy="4441372"/>
          </a:xfrm>
          <a:prstGeom prst="rect">
            <a:avLst/>
          </a:prstGeom>
        </p:spPr>
      </p:pic>
      <p:sp>
        <p:nvSpPr>
          <p:cNvPr id="6" name="Text"/>
          <p:cNvSpPr>
            <a:spLocks noGrp="1"/>
          </p:cNvSpPr>
          <p:nvPr>
            <p:ph type="body" sz="quarter" idx="10" hasCustomPrompt="1"/>
          </p:nvPr>
        </p:nvSpPr>
        <p:spPr>
          <a:xfrm>
            <a:off x="1776000" y="3111500"/>
            <a:ext cx="8640000" cy="174625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contact details.</a:t>
            </a:r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776000" y="2206628"/>
            <a:ext cx="8640000" cy="720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201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tags" Target="../tags/tag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tags" Target="../tags/tag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tags" Target="../tags/tag2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tags" Target="../tags/tag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1482388" algn="r"/>
              </a:tabLst>
              <a:defRPr/>
            </a:pPr>
            <a:r>
              <a:rPr lang="en-US" dirty="0">
                <a:solidFill>
                  <a:schemeClr val="bg1"/>
                </a:solidFill>
              </a:rPr>
              <a:t>School of Medicine 	</a:t>
            </a:r>
            <a:r>
              <a:rPr lang="en-US" sz="1800" dirty="0">
                <a:solidFill>
                  <a:schemeClr val="bg1"/>
                </a:solidFill>
              </a:rPr>
              <a:t>@</a:t>
            </a:r>
            <a:r>
              <a:rPr lang="en-US" sz="1800" dirty="0" err="1"/>
              <a:t>LivUniMedicine</a:t>
            </a:r>
            <a:endParaRPr lang="en-GB" sz="1800" dirty="0"/>
          </a:p>
        </p:txBody>
      </p:sp>
      <p:cxnSp>
        <p:nvCxnSpPr>
          <p:cNvPr id="10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UoL logo" descr="University of Liverpool Logo" title="Decorative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</p:spTree>
    <p:custDataLst>
      <p:tags r:id="rId11"/>
    </p:custDataLst>
    <p:extLst>
      <p:ext uri="{BB962C8B-B14F-4D97-AF65-F5344CB8AC3E}">
        <p14:creationId xmlns:p14="http://schemas.microsoft.com/office/powerpoint/2010/main" val="261160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13" r:id="rId2"/>
    <p:sldLayoutId id="2147483720" r:id="rId3"/>
    <p:sldLayoutId id="2147483723" r:id="rId4"/>
    <p:sldLayoutId id="2147483727" r:id="rId5"/>
    <p:sldLayoutId id="2147483725" r:id="rId6"/>
    <p:sldLayoutId id="2147483726" r:id="rId7"/>
    <p:sldLayoutId id="2147483721" r:id="rId8"/>
    <p:sldLayoutId id="214748370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1482388" algn="r"/>
              </a:tabLst>
              <a:defRPr/>
            </a:pPr>
            <a:r>
              <a:rPr lang="en-US" dirty="0"/>
              <a:t>School of Medicine 	</a:t>
            </a:r>
            <a:r>
              <a:rPr lang="en-US" sz="1800" dirty="0"/>
              <a:t>@</a:t>
            </a:r>
            <a:r>
              <a:rPr lang="en-US" sz="1800" dirty="0" err="1"/>
              <a:t>LivUniMedicine</a:t>
            </a:r>
            <a:endParaRPr lang="en-GB" sz="1800" dirty="0"/>
          </a:p>
        </p:txBody>
      </p:sp>
      <p:cxnSp>
        <p:nvCxnSpPr>
          <p:cNvPr id="9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UoL logo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</p:spTree>
    <p:custDataLst>
      <p:tags r:id="rId8"/>
    </p:custDataLst>
    <p:extLst>
      <p:ext uri="{BB962C8B-B14F-4D97-AF65-F5344CB8AC3E}">
        <p14:creationId xmlns:p14="http://schemas.microsoft.com/office/powerpoint/2010/main" val="87467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6" r:id="rId2"/>
    <p:sldLayoutId id="2147483695" r:id="rId3"/>
    <p:sldLayoutId id="2147483710" r:id="rId4"/>
    <p:sldLayoutId id="2147483697" r:id="rId5"/>
    <p:sldLayoutId id="2147483728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sclepius"/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238"/>
          <a:stretch/>
        </p:blipFill>
        <p:spPr>
          <a:xfrm>
            <a:off x="10165993" y="1876628"/>
            <a:ext cx="1779890" cy="4441372"/>
          </a:xfrm>
          <a:prstGeom prst="rect">
            <a:avLst/>
          </a:prstGeom>
        </p:spPr>
      </p:pic>
      <p:sp>
        <p:nvSpPr>
          <p:cNvPr id="7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1482388" algn="r"/>
              </a:tabLst>
              <a:defRPr/>
            </a:pPr>
            <a:r>
              <a:rPr lang="en-US" dirty="0"/>
              <a:t>School of Medicine 	</a:t>
            </a:r>
            <a:r>
              <a:rPr lang="en-US" sz="1800" dirty="0"/>
              <a:t>@</a:t>
            </a:r>
            <a:r>
              <a:rPr lang="en-US" sz="1800" dirty="0" err="1"/>
              <a:t>LivUniMedicine</a:t>
            </a:r>
            <a:endParaRPr lang="en-GB" sz="1800" dirty="0"/>
          </a:p>
        </p:txBody>
      </p:sp>
      <p:cxnSp>
        <p:nvCxnSpPr>
          <p:cNvPr id="8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UoL logo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</p:spTree>
    <p:custDataLst>
      <p:tags r:id="rId4"/>
    </p:custDataLst>
    <p:extLst>
      <p:ext uri="{BB962C8B-B14F-4D97-AF65-F5344CB8AC3E}">
        <p14:creationId xmlns:p14="http://schemas.microsoft.com/office/powerpoint/2010/main" val="195076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ye"/>
          <p:cNvPicPr>
            <a:picLocks noChangeAspect="1"/>
          </p:cNvPicPr>
          <p:nvPr userDrawn="1"/>
        </p:nvPicPr>
        <p:blipFill rotWithShape="1"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401"/>
          <a:stretch/>
        </p:blipFill>
        <p:spPr>
          <a:xfrm>
            <a:off x="9226582" y="2478258"/>
            <a:ext cx="2297762" cy="3201114"/>
          </a:xfrm>
          <a:prstGeom prst="rect">
            <a:avLst/>
          </a:prstGeom>
        </p:spPr>
      </p:pic>
      <p:sp>
        <p:nvSpPr>
          <p:cNvPr id="9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1482388" algn="r"/>
              </a:tabLst>
              <a:defRPr/>
            </a:pPr>
            <a:r>
              <a:rPr lang="en-US" dirty="0"/>
              <a:t>School of Medicine 	</a:t>
            </a:r>
            <a:r>
              <a:rPr lang="en-US" sz="1800" dirty="0"/>
              <a:t>@</a:t>
            </a:r>
            <a:r>
              <a:rPr lang="en-US" sz="1800" dirty="0" err="1"/>
              <a:t>LivUniMedicine</a:t>
            </a:r>
            <a:endParaRPr lang="en-GB" sz="1800" dirty="0"/>
          </a:p>
        </p:txBody>
      </p:sp>
      <p:cxnSp>
        <p:nvCxnSpPr>
          <p:cNvPr id="10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UoL logo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  <p:cxnSp>
        <p:nvCxnSpPr>
          <p:cNvPr id="7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  <p:extLst>
      <p:ext uri="{BB962C8B-B14F-4D97-AF65-F5344CB8AC3E}">
        <p14:creationId xmlns:p14="http://schemas.microsoft.com/office/powerpoint/2010/main" val="73965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eart"/>
          <p:cNvPicPr>
            <a:picLocks noChangeAspect="1"/>
          </p:cNvPicPr>
          <p:nvPr userDrawn="1"/>
        </p:nvPicPr>
        <p:blipFill rotWithShape="1"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73" t="15007" r="22574" b="15005"/>
          <a:stretch/>
        </p:blipFill>
        <p:spPr>
          <a:xfrm>
            <a:off x="9282435" y="2204834"/>
            <a:ext cx="2307771" cy="3468915"/>
          </a:xfrm>
          <a:prstGeom prst="rect">
            <a:avLst/>
          </a:prstGeom>
        </p:spPr>
      </p:pic>
      <p:sp>
        <p:nvSpPr>
          <p:cNvPr id="7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1482388" algn="r"/>
              </a:tabLst>
              <a:defRPr/>
            </a:pPr>
            <a:r>
              <a:rPr lang="en-US" dirty="0"/>
              <a:t>School of Medicine 	</a:t>
            </a:r>
            <a:r>
              <a:rPr lang="en-US" sz="1800" dirty="0"/>
              <a:t>@</a:t>
            </a:r>
            <a:r>
              <a:rPr lang="en-US" sz="1800" dirty="0" err="1"/>
              <a:t>LivUniMedicine</a:t>
            </a:r>
            <a:endParaRPr lang="en-GB" sz="1800" dirty="0"/>
          </a:p>
        </p:txBody>
      </p:sp>
      <p:cxnSp>
        <p:nvCxnSpPr>
          <p:cNvPr id="9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UoL logo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</p:spTree>
    <p:custDataLst>
      <p:tags r:id="rId4"/>
    </p:custDataLst>
    <p:extLst>
      <p:ext uri="{BB962C8B-B14F-4D97-AF65-F5344CB8AC3E}">
        <p14:creationId xmlns:p14="http://schemas.microsoft.com/office/powerpoint/2010/main" val="363109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horax"/>
          <p:cNvPicPr>
            <a:picLocks noChangeAspect="1"/>
          </p:cNvPicPr>
          <p:nvPr userDrawn="1"/>
        </p:nvPicPr>
        <p:blipFill rotWithShape="1"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94" r="13741"/>
          <a:stretch/>
        </p:blipFill>
        <p:spPr>
          <a:xfrm>
            <a:off x="8403773" y="2659327"/>
            <a:ext cx="3556000" cy="3153408"/>
          </a:xfrm>
          <a:prstGeom prst="rect">
            <a:avLst/>
          </a:prstGeom>
        </p:spPr>
      </p:pic>
      <p:sp>
        <p:nvSpPr>
          <p:cNvPr id="10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1482388" algn="r"/>
              </a:tabLst>
              <a:defRPr/>
            </a:pPr>
            <a:r>
              <a:rPr lang="en-US" dirty="0"/>
              <a:t>School of Medicine 	</a:t>
            </a:r>
            <a:r>
              <a:rPr lang="en-US" sz="1800" dirty="0"/>
              <a:t>@</a:t>
            </a:r>
            <a:r>
              <a:rPr lang="en-US" sz="1800" dirty="0" err="1"/>
              <a:t>LivUniMedicine</a:t>
            </a:r>
            <a:endParaRPr lang="en-GB" sz="1800" dirty="0"/>
          </a:p>
        </p:txBody>
      </p:sp>
      <p:cxnSp>
        <p:nvCxnSpPr>
          <p:cNvPr id="11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UoL logo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</p:spTree>
    <p:custDataLst>
      <p:tags r:id="rId4"/>
    </p:custDataLst>
    <p:extLst>
      <p:ext uri="{BB962C8B-B14F-4D97-AF65-F5344CB8AC3E}">
        <p14:creationId xmlns:p14="http://schemas.microsoft.com/office/powerpoint/2010/main" val="283073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Job"/>
          <p:cNvSpPr>
            <a:spLocks noGrp="1"/>
          </p:cNvSpPr>
          <p:nvPr>
            <p:ph type="body" sz="quarter" idx="11"/>
          </p:nvPr>
        </p:nvSpPr>
        <p:spPr>
          <a:xfrm>
            <a:off x="339725" y="5005063"/>
            <a:ext cx="10114518" cy="540000"/>
          </a:xfrm>
        </p:spPr>
        <p:txBody>
          <a:bodyPr/>
          <a:lstStyle/>
          <a:p>
            <a:r>
              <a:rPr lang="en-GB" dirty="0"/>
              <a:t>Director of Quality</a:t>
            </a:r>
          </a:p>
        </p:txBody>
      </p:sp>
      <p:sp>
        <p:nvSpPr>
          <p:cNvPr id="19" name="Name"/>
          <p:cNvSpPr>
            <a:spLocks noGrp="1"/>
          </p:cNvSpPr>
          <p:nvPr>
            <p:ph type="body" sz="quarter" idx="10"/>
          </p:nvPr>
        </p:nvSpPr>
        <p:spPr>
          <a:xfrm>
            <a:off x="339724" y="4285063"/>
            <a:ext cx="10114519" cy="720000"/>
          </a:xfrm>
        </p:spPr>
        <p:txBody>
          <a:bodyPr/>
          <a:lstStyle/>
          <a:p>
            <a:r>
              <a:rPr lang="en-GB" dirty="0"/>
              <a:t>Dr Anna Ballinger</a:t>
            </a:r>
          </a:p>
        </p:txBody>
      </p:sp>
      <p:sp>
        <p:nvSpPr>
          <p:cNvPr id="18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Quality Team Update for GP Tutors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Autumn 2023</a:t>
            </a:r>
          </a:p>
        </p:txBody>
      </p:sp>
    </p:spTree>
    <p:extLst>
      <p:ext uri="{BB962C8B-B14F-4D97-AF65-F5344CB8AC3E}">
        <p14:creationId xmlns:p14="http://schemas.microsoft.com/office/powerpoint/2010/main" val="4240288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quantitative feedback</a:t>
            </a:r>
          </a:p>
        </p:txBody>
      </p:sp>
      <p:pic>
        <p:nvPicPr>
          <p:cNvPr id="1026" name="Picture 2" descr="image001">
            <a:extLst>
              <a:ext uri="{FF2B5EF4-FFF2-40B4-BE49-F238E27FC236}">
                <a16:creationId xmlns:a16="http://schemas.microsoft.com/office/drawing/2014/main" id="{2173819D-6E97-4AF1-B111-E6835391D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19"/>
          <a:stretch/>
        </p:blipFill>
        <p:spPr bwMode="auto">
          <a:xfrm>
            <a:off x="1074683" y="2118161"/>
            <a:ext cx="8135303" cy="38814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442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quantitative feedback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54125FF-3FE0-42CA-8408-1BCC8DE8B027}"/>
              </a:ext>
            </a:extLst>
          </p:cNvPr>
          <p:cNvGrpSpPr/>
          <p:nvPr/>
        </p:nvGrpSpPr>
        <p:grpSpPr>
          <a:xfrm>
            <a:off x="1074682" y="2188969"/>
            <a:ext cx="8135303" cy="3739803"/>
            <a:chOff x="1074682" y="2188969"/>
            <a:chExt cx="8135303" cy="3739803"/>
          </a:xfrm>
        </p:grpSpPr>
        <p:pic>
          <p:nvPicPr>
            <p:cNvPr id="6" name="Picture 3" descr="image001">
              <a:extLst>
                <a:ext uri="{FF2B5EF4-FFF2-40B4-BE49-F238E27FC236}">
                  <a16:creationId xmlns:a16="http://schemas.microsoft.com/office/drawing/2014/main" id="{D82A5D17-8A11-40A0-9300-E962043F50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22"/>
            <a:stretch/>
          </p:blipFill>
          <p:spPr bwMode="auto">
            <a:xfrm>
              <a:off x="1074682" y="2188969"/>
              <a:ext cx="8135303" cy="373980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C5FE827-62CA-43D1-9A0E-88EBDE20952D}"/>
                </a:ext>
              </a:extLst>
            </p:cNvPr>
            <p:cNvSpPr txBox="1"/>
            <p:nvPr/>
          </p:nvSpPr>
          <p:spPr>
            <a:xfrm>
              <a:off x="1517715" y="4587125"/>
              <a:ext cx="1555423" cy="10801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300"/>
                </a:lnSpc>
              </a:pPr>
              <a:endParaRPr lang="en-GB" sz="1000" dirty="0">
                <a:solidFill>
                  <a:srgbClr val="000000"/>
                </a:solidFill>
              </a:endParaRPr>
            </a:p>
            <a:p>
              <a:pPr>
                <a:lnSpc>
                  <a:spcPts val="1300"/>
                </a:lnSpc>
              </a:pPr>
              <a:r>
                <a:rPr lang="en-GB" sz="1000" dirty="0">
                  <a:solidFill>
                    <a:srgbClr val="000000"/>
                  </a:solidFill>
                </a:rPr>
                <a:t>I had the opportunity to discuss and receive teaching on cases that I led on or observed in clinics.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8851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New qualitative </a:t>
            </a:r>
            <a:r>
              <a:rPr lang="en-GB" dirty="0"/>
              <a:t>feedback</a:t>
            </a:r>
          </a:p>
        </p:txBody>
      </p:sp>
      <p:pic>
        <p:nvPicPr>
          <p:cNvPr id="5" name="Picture 2" descr="image004">
            <a:extLst>
              <a:ext uri="{FF2B5EF4-FFF2-40B4-BE49-F238E27FC236}">
                <a16:creationId xmlns:a16="http://schemas.microsoft.com/office/drawing/2014/main" id="{A752C5C0-308E-42D5-9582-0DE96F58C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13" y="2000730"/>
            <a:ext cx="5895239" cy="41162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497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Commendations &amp; recognitions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18787A-64FB-4537-87CA-8C20D5AD4DA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31" y="2254567"/>
            <a:ext cx="5357324" cy="359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67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commendations 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709A1B-4F2B-4336-8EB9-B2EC9A8B8B2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85" y="2436069"/>
            <a:ext cx="7232006" cy="32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91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Annual data review (ADR) &amp; quality visits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D7967DA-F439-46B3-9CA0-3E3CB4FAAC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6000" y="1990724"/>
            <a:ext cx="10403120" cy="4314825"/>
          </a:xfrm>
        </p:spPr>
        <p:txBody>
          <a:bodyPr/>
          <a:lstStyle/>
          <a:p>
            <a:r>
              <a:rPr lang="en-GB" dirty="0"/>
              <a:t>At the end of each academic year, we email the placement feedback &amp; ask practices to complete an ADR questionnaire</a:t>
            </a:r>
          </a:p>
          <a:p>
            <a:r>
              <a:rPr lang="en-GB" dirty="0"/>
              <a:t>Practices are signed off &amp; receive a certificate</a:t>
            </a:r>
          </a:p>
          <a:p>
            <a:r>
              <a:rPr lang="en-GB" dirty="0"/>
              <a:t>Deputy Director &amp; Quality Manager perform a quality visit every 3-5 years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Promote good practice, develop relationships &amp; provide support</a:t>
            </a:r>
          </a:p>
          <a:p>
            <a:r>
              <a:rPr lang="en-GB" dirty="0"/>
              <a:t>Self-assessment questionnaire sent in advance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943E00-B3B2-4108-AD2F-EDB32ABF2EBD}"/>
              </a:ext>
            </a:extLst>
          </p:cNvPr>
          <p:cNvSpPr txBox="1"/>
          <p:nvPr/>
        </p:nvSpPr>
        <p:spPr>
          <a:xfrm>
            <a:off x="2103120" y="3947486"/>
            <a:ext cx="2479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via MS Teams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9A509D-6DAA-469F-9764-7B678AA9D224}"/>
              </a:ext>
            </a:extLst>
          </p:cNvPr>
          <p:cNvSpPr txBox="1"/>
          <p:nvPr/>
        </p:nvSpPr>
        <p:spPr>
          <a:xfrm>
            <a:off x="8107680" y="5054926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– this now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D940B6-826A-47E5-BAE3-0F128C08E03F}"/>
              </a:ext>
            </a:extLst>
          </p:cNvPr>
          <p:cNvSpPr txBox="1"/>
          <p:nvPr/>
        </p:nvSpPr>
        <p:spPr>
          <a:xfrm>
            <a:off x="518160" y="5481646"/>
            <a:ext cx="960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matches the ADR so is not required if the ADR is up to date</a:t>
            </a:r>
          </a:p>
        </p:txBody>
      </p:sp>
    </p:spTree>
    <p:extLst>
      <p:ext uri="{BB962C8B-B14F-4D97-AF65-F5344CB8AC3E}">
        <p14:creationId xmlns:p14="http://schemas.microsoft.com/office/powerpoint/2010/main" val="355915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If you have any questions or comments relating to this update, please email:</a:t>
            </a:r>
          </a:p>
          <a:p>
            <a:r>
              <a:rPr lang="en-GB" dirty="0"/>
              <a:t>quality.mbchb@liverpool.ac.uk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Thank you.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624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Job"/>
          <p:cNvSpPr>
            <a:spLocks noGrp="1"/>
          </p:cNvSpPr>
          <p:nvPr>
            <p:ph type="body" sz="quarter" idx="11"/>
          </p:nvPr>
        </p:nvSpPr>
        <p:spPr>
          <a:xfrm>
            <a:off x="339725" y="5005063"/>
            <a:ext cx="10114518" cy="540000"/>
          </a:xfrm>
        </p:spPr>
        <p:txBody>
          <a:bodyPr/>
          <a:lstStyle/>
          <a:p>
            <a:r>
              <a:rPr lang="en-GB" dirty="0"/>
              <a:t>Deputy Director of Quality – Community Placements</a:t>
            </a:r>
          </a:p>
        </p:txBody>
      </p:sp>
      <p:sp>
        <p:nvSpPr>
          <p:cNvPr id="19" name="Name"/>
          <p:cNvSpPr>
            <a:spLocks noGrp="1"/>
          </p:cNvSpPr>
          <p:nvPr>
            <p:ph type="body" sz="quarter" idx="10"/>
          </p:nvPr>
        </p:nvSpPr>
        <p:spPr>
          <a:xfrm>
            <a:off x="339724" y="4285063"/>
            <a:ext cx="10114519" cy="720000"/>
          </a:xfrm>
        </p:spPr>
        <p:txBody>
          <a:bodyPr/>
          <a:lstStyle/>
          <a:p>
            <a:r>
              <a:rPr lang="en-GB" dirty="0"/>
              <a:t>Dr David Smith</a:t>
            </a:r>
          </a:p>
        </p:txBody>
      </p:sp>
      <p:sp>
        <p:nvSpPr>
          <p:cNvPr id="18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Quality Team Update for GP Tutors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Autumn 2023</a:t>
            </a:r>
          </a:p>
        </p:txBody>
      </p:sp>
    </p:spTree>
    <p:extLst>
      <p:ext uri="{BB962C8B-B14F-4D97-AF65-F5344CB8AC3E}">
        <p14:creationId xmlns:p14="http://schemas.microsoft.com/office/powerpoint/2010/main" val="2726182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The clinical model at many GP practices has changed</a:t>
            </a:r>
          </a:p>
          <a:p>
            <a:pPr lvl="1"/>
            <a:r>
              <a:rPr lang="en-GB" dirty="0"/>
              <a:t>Primary Care Networks – hub &amp; spoke working</a:t>
            </a:r>
          </a:p>
          <a:p>
            <a:pPr lvl="1"/>
            <a:r>
              <a:rPr lang="en-GB" dirty="0"/>
              <a:t>Covid-19 pandemic – total triage, remote consultations</a:t>
            </a:r>
          </a:p>
          <a:p>
            <a:r>
              <a:rPr lang="en-GB" dirty="0"/>
              <a:t>Practices are bursting at the seams </a:t>
            </a:r>
          </a:p>
          <a:p>
            <a:pPr lvl="1"/>
            <a:r>
              <a:rPr lang="en-GB" dirty="0"/>
              <a:t>Additional workforce (ARRS, postgraduate trainees)</a:t>
            </a:r>
          </a:p>
          <a:p>
            <a:pPr lvl="1"/>
            <a:r>
              <a:rPr lang="en-GB" dirty="0"/>
              <a:t>Recruitment and retention crisis for GPs to supervise them</a:t>
            </a:r>
          </a:p>
          <a:p>
            <a:r>
              <a:rPr lang="en-GB" dirty="0"/>
              <a:t>Student doctors are reflecting on this in their feedback</a:t>
            </a:r>
          </a:p>
          <a:p>
            <a:r>
              <a:rPr lang="en-GB" dirty="0"/>
              <a:t>Feedback about GP placements is overwhelmingly positive</a:t>
            </a:r>
          </a:p>
          <a:p>
            <a:endParaRPr lang="en-GB" dirty="0"/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51152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"/>
          <p:cNvSpPr>
            <a:spLocks noGrp="1"/>
          </p:cNvSpPr>
          <p:nvPr>
            <p:ph type="body" sz="quarter" idx="15"/>
          </p:nvPr>
        </p:nvSpPr>
        <p:spPr>
          <a:xfrm>
            <a:off x="336000" y="1990724"/>
            <a:ext cx="4999571" cy="4314825"/>
          </a:xfrm>
        </p:spPr>
        <p:txBody>
          <a:bodyPr/>
          <a:lstStyle/>
          <a:p>
            <a:r>
              <a:rPr lang="en-GB" dirty="0"/>
              <a:t>“Wonderful placement”</a:t>
            </a:r>
          </a:p>
          <a:p>
            <a:r>
              <a:rPr lang="en-GB" dirty="0"/>
              <a:t>“Everything was amazing”</a:t>
            </a:r>
          </a:p>
          <a:p>
            <a:r>
              <a:rPr lang="en-GB" dirty="0"/>
              <a:t>“One of the best placements”</a:t>
            </a:r>
          </a:p>
          <a:p>
            <a:r>
              <a:rPr lang="en-GB" dirty="0"/>
              <a:t>“No areas for improvement”</a:t>
            </a:r>
          </a:p>
          <a:p>
            <a:r>
              <a:rPr lang="en-GB" dirty="0"/>
              <a:t>“Extremely welcoming”</a:t>
            </a:r>
          </a:p>
          <a:p>
            <a:r>
              <a:rPr lang="en-GB" dirty="0"/>
              <a:t>“Encouraging &amp; supportive”</a:t>
            </a:r>
          </a:p>
          <a:p>
            <a:r>
              <a:rPr lang="en-GB" dirty="0"/>
              <a:t>“High quality teaching”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>
          <a:xfrm>
            <a:off x="336000" y="1190771"/>
            <a:ext cx="11520000" cy="720000"/>
          </a:xfrm>
        </p:spPr>
        <p:txBody>
          <a:bodyPr/>
          <a:lstStyle/>
          <a:p>
            <a:r>
              <a:rPr lang="en-GB" dirty="0"/>
              <a:t>Qualitative feedback</a:t>
            </a:r>
          </a:p>
        </p:txBody>
      </p:sp>
      <p:sp>
        <p:nvSpPr>
          <p:cNvPr id="4" name="Content">
            <a:extLst>
              <a:ext uri="{FF2B5EF4-FFF2-40B4-BE49-F238E27FC236}">
                <a16:creationId xmlns:a16="http://schemas.microsoft.com/office/drawing/2014/main" id="{BB8F5329-078E-4624-B9DC-CF94F014DCE7}"/>
              </a:ext>
            </a:extLst>
          </p:cNvPr>
          <p:cNvSpPr txBox="1">
            <a:spLocks/>
          </p:cNvSpPr>
          <p:nvPr/>
        </p:nvSpPr>
        <p:spPr>
          <a:xfrm>
            <a:off x="5335571" y="1990724"/>
            <a:ext cx="5081048" cy="4314825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“Organised incredibly well”</a:t>
            </a:r>
          </a:p>
          <a:p>
            <a:r>
              <a:rPr lang="en-GB" dirty="0"/>
              <a:t>“A great environment to learn”</a:t>
            </a:r>
          </a:p>
          <a:p>
            <a:r>
              <a:rPr lang="en-GB" dirty="0"/>
              <a:t>“Felt like part of the team”</a:t>
            </a:r>
          </a:p>
          <a:p>
            <a:r>
              <a:rPr lang="en-GB" dirty="0"/>
              <a:t>“Thoroughly enjoyable”</a:t>
            </a:r>
          </a:p>
          <a:p>
            <a:r>
              <a:rPr lang="en-GB" dirty="0"/>
              <a:t>“I have nothing but praise”</a:t>
            </a:r>
          </a:p>
          <a:p>
            <a:r>
              <a:rPr lang="en-GB" dirty="0"/>
              <a:t>“Couldn’t fault it at all”</a:t>
            </a:r>
          </a:p>
          <a:p>
            <a:r>
              <a:rPr lang="en-GB" dirty="0"/>
              <a:t>“I loved this placement”</a:t>
            </a:r>
          </a:p>
        </p:txBody>
      </p:sp>
    </p:spTree>
    <p:extLst>
      <p:ext uri="{BB962C8B-B14F-4D97-AF65-F5344CB8AC3E}">
        <p14:creationId xmlns:p14="http://schemas.microsoft.com/office/powerpoint/2010/main" val="1333202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“I am very grateful for Dr A for going above and beyond in order to support my teaching and to ensure my experience is as great as possible”</a:t>
            </a:r>
          </a:p>
          <a:p>
            <a:r>
              <a:rPr lang="en-GB" dirty="0"/>
              <a:t>“Dr B was incredible and changed my perspective on GP”</a:t>
            </a:r>
          </a:p>
          <a:p>
            <a:r>
              <a:rPr lang="en-GB" dirty="0"/>
              <a:t>“Our practice manager was absolutely amazing and made sure we were looked after.” </a:t>
            </a:r>
          </a:p>
          <a:p>
            <a:r>
              <a:rPr lang="en-GB" dirty="0"/>
              <a:t>“The reception and admin team were all incredible, made me feel so safe and welcome”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Qualitative feedback</a:t>
            </a:r>
          </a:p>
        </p:txBody>
      </p:sp>
    </p:spTree>
    <p:extLst>
      <p:ext uri="{BB962C8B-B14F-4D97-AF65-F5344CB8AC3E}">
        <p14:creationId xmlns:p14="http://schemas.microsoft.com/office/powerpoint/2010/main" val="2695494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A written timetable sent in advance of the placement</a:t>
            </a:r>
          </a:p>
          <a:p>
            <a:r>
              <a:rPr lang="en-GB" dirty="0"/>
              <a:t>Spending the majority of their time with substantive GPs</a:t>
            </a:r>
          </a:p>
          <a:p>
            <a:pPr lvl="1"/>
            <a:r>
              <a:rPr lang="en-GB" dirty="0"/>
              <a:t>Including regular contact with their GP tutor</a:t>
            </a:r>
          </a:p>
          <a:p>
            <a:pPr lvl="1"/>
            <a:r>
              <a:rPr lang="en-GB" dirty="0"/>
              <a:t>Exposure to as many GPs as possible who are keen to teach</a:t>
            </a:r>
          </a:p>
          <a:p>
            <a:r>
              <a:rPr lang="en-GB" dirty="0"/>
              <a:t>Student led clinics with their own patient list &amp; room</a:t>
            </a:r>
          </a:p>
          <a:p>
            <a:r>
              <a:rPr lang="en-GB" dirty="0"/>
              <a:t>No difficulty achieving mandatory requirements</a:t>
            </a:r>
          </a:p>
          <a:p>
            <a:r>
              <a:rPr lang="en-GB" dirty="0"/>
              <a:t>Flexibility, with the opportunity to experience all of GP</a:t>
            </a:r>
          </a:p>
          <a:p>
            <a:r>
              <a:rPr lang="en-GB" dirty="0"/>
              <a:t>Being made to feel welcome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students like most?</a:t>
            </a:r>
          </a:p>
        </p:txBody>
      </p:sp>
    </p:spTree>
    <p:extLst>
      <p:ext uri="{BB962C8B-B14F-4D97-AF65-F5344CB8AC3E}">
        <p14:creationId xmlns:p14="http://schemas.microsoft.com/office/powerpoint/2010/main" val="2619377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Limited understanding of the requirements</a:t>
            </a:r>
          </a:p>
          <a:p>
            <a:r>
              <a:rPr lang="en-GB" dirty="0"/>
              <a:t>More time observing than doing</a:t>
            </a:r>
          </a:p>
          <a:p>
            <a:r>
              <a:rPr lang="en-GB" dirty="0"/>
              <a:t>Telephone consultations – less chance to examine</a:t>
            </a:r>
          </a:p>
          <a:p>
            <a:r>
              <a:rPr lang="en-GB" dirty="0"/>
              <a:t>Working in pairs – when there appears to be an alternative</a:t>
            </a:r>
          </a:p>
          <a:p>
            <a:r>
              <a:rPr lang="en-GB" dirty="0"/>
              <a:t>Repetitive experiences</a:t>
            </a:r>
          </a:p>
          <a:p>
            <a:r>
              <a:rPr lang="en-GB" dirty="0"/>
              <a:t>Service provision in place of education</a:t>
            </a:r>
          </a:p>
          <a:p>
            <a:r>
              <a:rPr lang="en-GB" dirty="0"/>
              <a:t>Little time or space for self-study – particularly close to exams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students like least?</a:t>
            </a:r>
          </a:p>
        </p:txBody>
      </p:sp>
    </p:spTree>
    <p:extLst>
      <p:ext uri="{BB962C8B-B14F-4D97-AF65-F5344CB8AC3E}">
        <p14:creationId xmlns:p14="http://schemas.microsoft.com/office/powerpoint/2010/main" val="1772391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C860CA-0C08-4A83-835E-79E2BD9C30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Working to ensure student expectations are realistic</a:t>
            </a:r>
          </a:p>
          <a:p>
            <a:r>
              <a:rPr lang="en-GB" dirty="0"/>
              <a:t>Providing training to students in constructive feedback</a:t>
            </a:r>
          </a:p>
          <a:p>
            <a:r>
              <a:rPr lang="en-GB" dirty="0"/>
              <a:t>Changes to student feedback evaluation</a:t>
            </a:r>
          </a:p>
          <a:p>
            <a:pPr lvl="1"/>
            <a:r>
              <a:rPr lang="en-GB" dirty="0"/>
              <a:t>Reviewing the end-of-block feedback questions</a:t>
            </a:r>
          </a:p>
          <a:p>
            <a:pPr lvl="1"/>
            <a:r>
              <a:rPr lang="en-GB" dirty="0"/>
              <a:t>Making student feedback more mandatory</a:t>
            </a:r>
          </a:p>
          <a:p>
            <a:r>
              <a:rPr lang="en-GB" dirty="0"/>
              <a:t>Changes to the commendation/ recognition process</a:t>
            </a:r>
          </a:p>
          <a:p>
            <a:r>
              <a:rPr lang="en-GB" dirty="0"/>
              <a:t>Changes to streamline the annual data review/ quality visit process to reduce the time burden for practices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CFDAD1-A61C-4C32-871D-7045DECD9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is the Quality Team responding?</a:t>
            </a:r>
          </a:p>
        </p:txBody>
      </p:sp>
    </p:spTree>
    <p:extLst>
      <p:ext uri="{BB962C8B-B14F-4D97-AF65-F5344CB8AC3E}">
        <p14:creationId xmlns:p14="http://schemas.microsoft.com/office/powerpoint/2010/main" val="1803040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Quantitative feedback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871BE3-A5FE-49F2-9A24-13C20457A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1910771"/>
            <a:ext cx="6728642" cy="41462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1D47C1-209D-43E6-A24C-EC46EB3179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159" y="1911464"/>
            <a:ext cx="3371014" cy="166198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52B4F6-CC9C-4D31-8AB4-A3F48A86598F}"/>
              </a:ext>
            </a:extLst>
          </p:cNvPr>
          <p:cNvCxnSpPr>
            <a:cxnSpLocks/>
          </p:cNvCxnSpPr>
          <p:nvPr/>
        </p:nvCxnSpPr>
        <p:spPr>
          <a:xfrm>
            <a:off x="556181" y="2297260"/>
            <a:ext cx="510801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C55274-1D06-4D5E-A034-FC6A289C527D}"/>
              </a:ext>
            </a:extLst>
          </p:cNvPr>
          <p:cNvCxnSpPr>
            <a:cxnSpLocks/>
          </p:cNvCxnSpPr>
          <p:nvPr/>
        </p:nvCxnSpPr>
        <p:spPr>
          <a:xfrm>
            <a:off x="3146981" y="2525860"/>
            <a:ext cx="48839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F46840-D2B4-4D6B-91CA-FD90EED14E46}"/>
              </a:ext>
            </a:extLst>
          </p:cNvPr>
          <p:cNvCxnSpPr>
            <a:cxnSpLocks/>
          </p:cNvCxnSpPr>
          <p:nvPr/>
        </p:nvCxnSpPr>
        <p:spPr>
          <a:xfrm>
            <a:off x="556181" y="4113360"/>
            <a:ext cx="447301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FD5F0D-87E4-4090-9956-9DC301AC49E2}"/>
              </a:ext>
            </a:extLst>
          </p:cNvPr>
          <p:cNvCxnSpPr>
            <a:cxnSpLocks/>
          </p:cNvCxnSpPr>
          <p:nvPr/>
        </p:nvCxnSpPr>
        <p:spPr>
          <a:xfrm>
            <a:off x="556181" y="5027760"/>
            <a:ext cx="360941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14D770A-05A6-4B21-9E77-656A2321F7DB}"/>
              </a:ext>
            </a:extLst>
          </p:cNvPr>
          <p:cNvCxnSpPr>
            <a:cxnSpLocks/>
          </p:cNvCxnSpPr>
          <p:nvPr/>
        </p:nvCxnSpPr>
        <p:spPr>
          <a:xfrm>
            <a:off x="556181" y="5250010"/>
            <a:ext cx="499371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Content">
            <a:extLst>
              <a:ext uri="{FF2B5EF4-FFF2-40B4-BE49-F238E27FC236}">
                <a16:creationId xmlns:a16="http://schemas.microsoft.com/office/drawing/2014/main" id="{0EA1703F-2460-4D2F-9874-4061D5BFA3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35160" y="3762964"/>
            <a:ext cx="3371014" cy="229410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Some of the current questions are aspirational rather than reflecting GP block requirements</a:t>
            </a:r>
          </a:p>
        </p:txBody>
      </p:sp>
    </p:spTree>
    <p:extLst>
      <p:ext uri="{BB962C8B-B14F-4D97-AF65-F5344CB8AC3E}">
        <p14:creationId xmlns:p14="http://schemas.microsoft.com/office/powerpoint/2010/main" val="241967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ZogjIPnt"/>
  <p:tag name="ARTICULATE_SLIDE_THUMBNAIL_REFRESH" val="1"/>
  <p:tag name="ARTICULATE_DESIGN_ID_CUSTOM DESIGN" val="lH7qg3Uz"/>
  <p:tag name="ARTICULATE_PROJECT_OPEN" val="0"/>
  <p:tag name="ARTICULATE_SLIDE_COUNT" val="1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ection pages">
  <a:themeElements>
    <a:clrScheme name="SoM">
      <a:dk1>
        <a:srgbClr val="031F73"/>
      </a:dk1>
      <a:lt1>
        <a:sysClr val="window" lastClr="FFFFFF"/>
      </a:lt1>
      <a:dk2>
        <a:srgbClr val="0000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SoM_Accessible_Template_PRESENTATIONS.potx [Read-Only]" id="{98696663-2B55-445C-928E-4D9F122DAA0F}" vid="{000FF4BC-DD79-4925-9F22-FFB5AB37B923}"/>
    </a:ext>
  </a:extLst>
</a:theme>
</file>

<file path=ppt/theme/theme2.xml><?xml version="1.0" encoding="utf-8"?>
<a:theme xmlns:a="http://schemas.openxmlformats.org/drawingml/2006/main" name="Plain">
  <a:themeElements>
    <a:clrScheme name="SoM">
      <a:dk1>
        <a:srgbClr val="031F73"/>
      </a:dk1>
      <a:lt1>
        <a:sysClr val="window" lastClr="FFFFFF"/>
      </a:lt1>
      <a:dk2>
        <a:srgbClr val="A177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SoM_Accessible_Template_PRESENTATIONS.potx [Read-Only]" id="{98696663-2B55-445C-928E-4D9F122DAA0F}" vid="{49A30C40-A81B-4793-B959-BBCAC9A7C95C}"/>
    </a:ext>
  </a:extLst>
</a:theme>
</file>

<file path=ppt/theme/theme3.xml><?xml version="1.0" encoding="utf-8"?>
<a:theme xmlns:a="http://schemas.openxmlformats.org/drawingml/2006/main" name="Asclepius">
  <a:themeElements>
    <a:clrScheme name="SoM">
      <a:dk1>
        <a:srgbClr val="031F73"/>
      </a:dk1>
      <a:lt1>
        <a:sysClr val="window" lastClr="FFFFFF"/>
      </a:lt1>
      <a:dk2>
        <a:srgbClr val="A177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SoM_Accessible_Template_PRESENTATIONS.potx [Read-Only]" id="{98696663-2B55-445C-928E-4D9F122DAA0F}" vid="{B3CDD8BB-9230-499B-B1C9-C13AC6DA64E9}"/>
    </a:ext>
  </a:extLst>
</a:theme>
</file>

<file path=ppt/theme/theme4.xml><?xml version="1.0" encoding="utf-8"?>
<a:theme xmlns:a="http://schemas.openxmlformats.org/drawingml/2006/main" name="Eye">
  <a:themeElements>
    <a:clrScheme name="SoM">
      <a:dk1>
        <a:srgbClr val="031F73"/>
      </a:dk1>
      <a:lt1>
        <a:sysClr val="window" lastClr="FFFFFF"/>
      </a:lt1>
      <a:dk2>
        <a:srgbClr val="A177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SoM_Accessible_Template_PRESENTATIONS.potx [Read-Only]" id="{98696663-2B55-445C-928E-4D9F122DAA0F}" vid="{95FF60A0-9ECF-4C7C-998C-D2DCC90738CE}"/>
    </a:ext>
  </a:extLst>
</a:theme>
</file>

<file path=ppt/theme/theme5.xml><?xml version="1.0" encoding="utf-8"?>
<a:theme xmlns:a="http://schemas.openxmlformats.org/drawingml/2006/main" name="Heart">
  <a:themeElements>
    <a:clrScheme name="SoM">
      <a:dk1>
        <a:srgbClr val="031F73"/>
      </a:dk1>
      <a:lt1>
        <a:sysClr val="window" lastClr="FFFFFF"/>
      </a:lt1>
      <a:dk2>
        <a:srgbClr val="A177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SoM_Accessible_Template_PRESENTATIONS.potx [Read-Only]" id="{98696663-2B55-445C-928E-4D9F122DAA0F}" vid="{DB95D4E0-9B05-402A-AF02-7B3AC77CF09C}"/>
    </a:ext>
  </a:extLst>
</a:theme>
</file>

<file path=ppt/theme/theme6.xml><?xml version="1.0" encoding="utf-8"?>
<a:theme xmlns:a="http://schemas.openxmlformats.org/drawingml/2006/main" name="Thorax">
  <a:themeElements>
    <a:clrScheme name="SoM">
      <a:dk1>
        <a:srgbClr val="031F73"/>
      </a:dk1>
      <a:lt1>
        <a:sysClr val="window" lastClr="FFFFFF"/>
      </a:lt1>
      <a:dk2>
        <a:srgbClr val="A177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SoM_Accessible_Template_PRESENTATIONS.potx [Read-Only]" id="{98696663-2B55-445C-928E-4D9F122DAA0F}" vid="{BEB0F213-E2E3-42F2-8C93-C877894FC876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2020_SoM_Accessible_Template_PRESENTATIONS</Template>
  <TotalTime>414</TotalTime>
  <Words>620</Words>
  <Application>Microsoft Office PowerPoint</Application>
  <PresentationFormat>Widescreen</PresentationFormat>
  <Paragraphs>93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Section pages</vt:lpstr>
      <vt:lpstr>Plain</vt:lpstr>
      <vt:lpstr>Asclepius</vt:lpstr>
      <vt:lpstr>Eye</vt:lpstr>
      <vt:lpstr>Heart</vt:lpstr>
      <vt:lpstr>Thorax</vt:lpstr>
      <vt:lpstr>Quality Team Update for GP Tutors  Autumn 2023</vt:lpstr>
      <vt:lpstr>Quality Team Update for GP Tutors  Autumn 2023</vt:lpstr>
      <vt:lpstr>Introduction</vt:lpstr>
      <vt:lpstr>Qualitative feedback</vt:lpstr>
      <vt:lpstr>Qualitative feedback</vt:lpstr>
      <vt:lpstr>What do students like most?</vt:lpstr>
      <vt:lpstr>What do students like least?</vt:lpstr>
      <vt:lpstr>How is the Quality Team responding?</vt:lpstr>
      <vt:lpstr>Quantitative feedback</vt:lpstr>
      <vt:lpstr>New quantitative feedback</vt:lpstr>
      <vt:lpstr>New quantitative feedback</vt:lpstr>
      <vt:lpstr>New qualitative feedback</vt:lpstr>
      <vt:lpstr>Commendations &amp; recognitions</vt:lpstr>
      <vt:lpstr>New commendations process</vt:lpstr>
      <vt:lpstr>Annual data review (ADR) &amp; quality visits</vt:lpstr>
      <vt:lpstr>Thank you.</vt:lpstr>
    </vt:vector>
  </TitlesOfParts>
  <Company>The University of Liverpool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presentation template.</dc:title>
  <dc:creator>Mathews, Lauren</dc:creator>
  <cp:keywords>SoM Template</cp:keywords>
  <cp:lastModifiedBy>Smith, David [dls36]</cp:lastModifiedBy>
  <cp:revision>35</cp:revision>
  <dcterms:created xsi:type="dcterms:W3CDTF">2021-09-02T13:33:41Z</dcterms:created>
  <dcterms:modified xsi:type="dcterms:W3CDTF">2023-09-26T13:18:42Z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435B03E8-D148-4437-99E9-7C8400295497</vt:lpwstr>
  </property>
  <property fmtid="{D5CDD505-2E9C-101B-9397-08002B2CF9AE}" pid="3" name="ArticulatePath">
    <vt:lpwstr>Away-Day-2019 - Copy</vt:lpwstr>
  </property>
</Properties>
</file>