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93" r:id="rId5"/>
    <p:sldMasterId id="2147483706" r:id="rId6"/>
    <p:sldMasterId id="2147483679" r:id="rId7"/>
    <p:sldMasterId id="2147483687" r:id="rId8"/>
    <p:sldMasterId id="2147483690" r:id="rId9"/>
  </p:sldMasterIdLst>
  <p:notesMasterIdLst>
    <p:notesMasterId r:id="rId32"/>
  </p:notesMasterIdLst>
  <p:handoutMasterIdLst>
    <p:handoutMasterId r:id="rId33"/>
  </p:handoutMasterIdLst>
  <p:sldIdLst>
    <p:sldId id="270" r:id="rId10"/>
    <p:sldId id="271" r:id="rId11"/>
    <p:sldId id="274" r:id="rId12"/>
    <p:sldId id="276" r:id="rId13"/>
    <p:sldId id="275" r:id="rId14"/>
    <p:sldId id="277" r:id="rId15"/>
    <p:sldId id="279" r:id="rId16"/>
    <p:sldId id="280" r:id="rId17"/>
    <p:sldId id="281" r:id="rId18"/>
    <p:sldId id="29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3" r:id="rId28"/>
    <p:sldId id="292" r:id="rId29"/>
    <p:sldId id="278" r:id="rId30"/>
    <p:sldId id="273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3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3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DAVE</a:t>
            </a:r>
          </a:p>
          <a:p>
            <a:endParaRPr lang="en-GB" b="1" dirty="0"/>
          </a:p>
          <a:p>
            <a:r>
              <a:rPr lang="en-GB" sz="1100" dirty="0"/>
              <a:t>Across the UK, 3,383 out of 4,027 general practice training posts available have been filled after</a:t>
            </a:r>
            <a:r>
              <a:rPr lang="en-GB" sz="1100" baseline="0" dirty="0"/>
              <a:t> 3 of 4</a:t>
            </a:r>
            <a:r>
              <a:rPr lang="en-GB" sz="1100" dirty="0"/>
              <a:t> rounds of recruitment - representing an overall fill rate of 84%.</a:t>
            </a:r>
          </a:p>
          <a:p>
            <a:endParaRPr lang="en-GB" sz="1100" dirty="0"/>
          </a:p>
          <a:p>
            <a:r>
              <a:rPr lang="en-GB" sz="1100" dirty="0"/>
              <a:t>In England 3,019 of a 3,250 target for the year. This means that in England 93% of posts that will be available in 2018 have already been filled.</a:t>
            </a:r>
          </a:p>
          <a:p>
            <a:endParaRPr lang="en-GB" sz="1100" dirty="0"/>
          </a:p>
          <a:p>
            <a:r>
              <a:rPr lang="en-GB" sz="1100" dirty="0"/>
              <a:t>In Scotland  81% of GP training posts made available to date for 2018 have been filled</a:t>
            </a:r>
          </a:p>
          <a:p>
            <a:endParaRPr lang="en-GB" sz="1100" dirty="0"/>
          </a:p>
          <a:p>
            <a:r>
              <a:rPr lang="en-GB" sz="1100" dirty="0"/>
              <a:t>HOWEVER</a:t>
            </a:r>
          </a:p>
          <a:p>
            <a:r>
              <a:rPr lang="en-GB" sz="1100" dirty="0"/>
              <a:t>With overall GP numbers stagnating, and record numbers nearing retirement, it is difficult to see how the Government’s pledge to increase the number of GPs by 5,000 by 2020</a:t>
            </a:r>
          </a:p>
          <a:p>
            <a:endParaRPr lang="en-GB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General practice in Scotland is currently facing significant difficulties in recruitment and retention, with around one in four practices reporting vacancies</a:t>
            </a:r>
          </a:p>
          <a:p>
            <a:endParaRPr lang="en-GB" sz="110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27A2-6901-49A1-8B7F-513C2B7568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8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tags" Target="../tags/tag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tags" Target="../tags/tag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>
                <a:solidFill>
                  <a:schemeClr val="bg1"/>
                </a:solidFill>
              </a:rPr>
              <a:t>School of Medicine 	</a:t>
            </a:r>
            <a:r>
              <a:rPr lang="en-US" sz="1800" dirty="0" smtClean="0">
                <a:solidFill>
                  <a:schemeClr val="bg1"/>
                </a:solidFill>
              </a:rPr>
              <a:t>@</a:t>
            </a:r>
            <a:r>
              <a:rPr lang="en-US" sz="1800" dirty="0" err="1" smtClean="0">
                <a:solidFill>
                  <a:schemeClr val="bg1"/>
                </a:solidFill>
              </a:rPr>
              <a:t>UoLmedicine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0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UoLmedicine</a:t>
            </a:r>
            <a:endParaRPr lang="en-GB" dirty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os.com/sites/default/files/inline-images/Chart%201_26.jpg" TargetMode="External"/><Relationship Id="rId2" Type="http://schemas.openxmlformats.org/officeDocument/2006/relationships/hyperlink" Target="https://cloutnews.com/celebrity-role-models-revealed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-org.liverpool.idm.oclc.org/10.1080/14739879.2020.173497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CCT</a:t>
            </a:r>
          </a:p>
          <a:p>
            <a:r>
              <a:rPr lang="en-GB" dirty="0" smtClean="0"/>
              <a:t>GP Partner Vista Road Surgery, Newton-le-Willows</a:t>
            </a:r>
            <a:endParaRPr lang="en-GB" dirty="0"/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Dr Duncan Rogers</a:t>
            </a:r>
            <a:endParaRPr lang="en-GB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Modelling in GP Placements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Placements matter!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65" y="1357313"/>
            <a:ext cx="7476216" cy="4783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21" y="4786313"/>
            <a:ext cx="12526083" cy="6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Own examples in practice..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Negative views of GP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6641" y="4513490"/>
            <a:ext cx="6000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</a:t>
            </a:r>
            <a:r>
              <a:rPr lang="en-GB" sz="3200" dirty="0"/>
              <a:t>Consultants would say [...] you would be wasted as a GP.’ </a:t>
            </a:r>
            <a:r>
              <a:rPr lang="en-GB" sz="1000" dirty="0" smtClean="0"/>
              <a:t>(5)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1717011" y="2713499"/>
            <a:ext cx="3539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GP could be a ‘plan B</a:t>
            </a:r>
            <a:r>
              <a:rPr lang="en-GB" sz="3200" dirty="0" smtClean="0"/>
              <a:t>’</a:t>
            </a:r>
            <a:r>
              <a:rPr lang="en-GB" sz="1200" dirty="0" smtClean="0"/>
              <a:t>(5)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23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000" y="1190771"/>
            <a:ext cx="11520000" cy="1523854"/>
          </a:xfrm>
        </p:spPr>
        <p:txBody>
          <a:bodyPr/>
          <a:lstStyle/>
          <a:p>
            <a:r>
              <a:rPr lang="en-GB" dirty="0" smtClean="0"/>
              <a:t>What makes a Bad Role Model in Practice..?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2166937"/>
            <a:ext cx="5872161" cy="41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lvl="1" indent="-342900"/>
            <a:r>
              <a:rPr lang="en-US" sz="3200" dirty="0"/>
              <a:t>Unprofessional </a:t>
            </a:r>
            <a:r>
              <a:rPr lang="en-US" sz="3200" dirty="0" err="1"/>
              <a:t>behaviour</a:t>
            </a:r>
            <a:endParaRPr lang="en-US" sz="3200" dirty="0"/>
          </a:p>
          <a:p>
            <a:pPr marL="0" lvl="1"/>
            <a:endParaRPr lang="en-US" sz="3200" dirty="0"/>
          </a:p>
          <a:p>
            <a:pPr marL="342900" lvl="1" indent="-342900"/>
            <a:r>
              <a:rPr lang="en-US" sz="3200" dirty="0" err="1"/>
              <a:t>Criticising</a:t>
            </a:r>
            <a:r>
              <a:rPr lang="en-US" sz="3200" dirty="0"/>
              <a:t> other professions/their own </a:t>
            </a:r>
            <a:r>
              <a:rPr lang="en-US" sz="3200" dirty="0" smtClean="0"/>
              <a:t>profession</a:t>
            </a:r>
          </a:p>
          <a:p>
            <a:pPr marL="342900" lvl="1" indent="-342900"/>
            <a:endParaRPr lang="en-GB" sz="3200" dirty="0" smtClean="0"/>
          </a:p>
          <a:p>
            <a:pPr marL="342900" lvl="1" indent="-342900"/>
            <a:r>
              <a:rPr lang="en-GB" sz="3200" dirty="0" smtClean="0"/>
              <a:t>Poor clinical credibility</a:t>
            </a:r>
          </a:p>
          <a:p>
            <a:pPr marL="342900" lvl="1" indent="-342900"/>
            <a:endParaRPr lang="en-GB" sz="3200" dirty="0"/>
          </a:p>
          <a:p>
            <a:pPr marL="342900" lvl="1" indent="-342900"/>
            <a:r>
              <a:rPr lang="en-GB" sz="3200" dirty="0" smtClean="0"/>
              <a:t>Lack of engagement in student placement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9125" y="162071"/>
            <a:ext cx="11520000" cy="720000"/>
          </a:xfrm>
        </p:spPr>
        <p:txBody>
          <a:bodyPr/>
          <a:lstStyle/>
          <a:p>
            <a:r>
              <a:rPr lang="en-GB" sz="4000" dirty="0"/>
              <a:t>What makes a Bad Role Model in Practice..?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74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Examples of a good GP Tutor role model?</a:t>
            </a:r>
          </a:p>
          <a:p>
            <a:r>
              <a:rPr lang="en-GB" dirty="0" smtClean="0"/>
              <a:t>What can we do promote General Practice?</a:t>
            </a:r>
          </a:p>
          <a:p>
            <a:r>
              <a:rPr lang="en-GB" dirty="0" smtClean="0"/>
              <a:t>What are the barriers and how can we overcome these?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Engaged in student placement</a:t>
            </a:r>
          </a:p>
          <a:p>
            <a:r>
              <a:rPr lang="en-GB" dirty="0" smtClean="0"/>
              <a:t>Professional</a:t>
            </a:r>
          </a:p>
          <a:p>
            <a:r>
              <a:rPr lang="en-GB" dirty="0" smtClean="0"/>
              <a:t>Enjoyment in Job</a:t>
            </a:r>
          </a:p>
          <a:p>
            <a:r>
              <a:rPr lang="en-GB" dirty="0" smtClean="0"/>
              <a:t>Being patient centred</a:t>
            </a:r>
          </a:p>
          <a:p>
            <a:r>
              <a:rPr lang="en-GB" dirty="0" smtClean="0"/>
              <a:t>Good clinical care</a:t>
            </a:r>
          </a:p>
          <a:p>
            <a:r>
              <a:rPr lang="en-GB" dirty="0" smtClean="0"/>
              <a:t>Recognising our role as role models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06" y="1558344"/>
            <a:ext cx="3007074" cy="40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Good GP Student placement (see other workshops!!)</a:t>
            </a:r>
          </a:p>
          <a:p>
            <a:r>
              <a:rPr lang="en-GB" dirty="0" smtClean="0"/>
              <a:t>Best way of selling GP is by being a GP in front of them..</a:t>
            </a:r>
          </a:p>
          <a:p>
            <a:r>
              <a:rPr lang="en-GB" dirty="0" smtClean="0"/>
              <a:t>Honesty</a:t>
            </a:r>
          </a:p>
          <a:p>
            <a:r>
              <a:rPr lang="en-GB" dirty="0" smtClean="0"/>
              <a:t>Home visits…unique to GP</a:t>
            </a:r>
          </a:p>
          <a:p>
            <a:r>
              <a:rPr lang="en-GB" dirty="0" smtClean="0"/>
              <a:t>Patient follow up providing a sense of achievement i.e. rebooking with students in 2 weeks</a:t>
            </a:r>
          </a:p>
          <a:p>
            <a:r>
              <a:rPr lang="en-GB" dirty="0" smtClean="0"/>
              <a:t>Diversity of role- Minor Ops, Baby Clinic, Frailty ward round…</a:t>
            </a:r>
          </a:p>
          <a:p>
            <a:r>
              <a:rPr lang="en-GB" dirty="0" smtClean="0"/>
              <a:t>Part of the team, lunch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Team GP!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dirty="0" smtClean="0"/>
              <a:t>Consider asking students about their perceptions of GP and then challenge them throughout the placement with examples</a:t>
            </a:r>
          </a:p>
          <a:p>
            <a:pPr lvl="1"/>
            <a:r>
              <a:rPr lang="en-GB" dirty="0"/>
              <a:t>Complexity vs coughs and </a:t>
            </a:r>
            <a:r>
              <a:rPr lang="en-GB" dirty="0" smtClean="0"/>
              <a:t>colds</a:t>
            </a:r>
          </a:p>
          <a:p>
            <a:r>
              <a:rPr lang="en-GB" sz="2400" dirty="0" smtClean="0"/>
              <a:t> If there are aspects they are not enjoying maybe change elements of the placement to find things they enjoy</a:t>
            </a:r>
          </a:p>
          <a:p>
            <a:pPr lvl="1"/>
            <a:r>
              <a:rPr lang="en-GB" dirty="0"/>
              <a:t>May prefer more acute management so could get involved with on-call duties</a:t>
            </a:r>
          </a:p>
          <a:p>
            <a:pPr lvl="1"/>
            <a:r>
              <a:rPr lang="en-GB" dirty="0"/>
              <a:t>More or less mental health</a:t>
            </a:r>
          </a:p>
          <a:p>
            <a:pPr lvl="1"/>
            <a:r>
              <a:rPr lang="en-GB" dirty="0"/>
              <a:t>More Chronic disease</a:t>
            </a:r>
          </a:p>
          <a:p>
            <a:r>
              <a:rPr lang="en-GB" sz="2400" dirty="0" smtClean="0"/>
              <a:t>Burnout/stress- if you don’t enjoy the job are you in the right place to give advice</a:t>
            </a:r>
          </a:p>
          <a:p>
            <a:r>
              <a:rPr lang="en-GB" sz="2400" dirty="0" smtClean="0"/>
              <a:t>Explaining how you deal with stress in the work </a:t>
            </a:r>
          </a:p>
          <a:p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and how to overcome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18" y="1573223"/>
            <a:ext cx="5718557" cy="50847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1000" dirty="0"/>
              <a:t>Adapted Kolb’s reflective learning cycle for informed career decisions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GP Tutors have a really important role in affecting students career choices</a:t>
            </a:r>
          </a:p>
          <a:p>
            <a:r>
              <a:rPr lang="en-GB" dirty="0" smtClean="0"/>
              <a:t>Consider asking students about career aspirations and challenge any misconceptions</a:t>
            </a:r>
          </a:p>
          <a:p>
            <a:r>
              <a:rPr lang="en-GB" dirty="0" smtClean="0"/>
              <a:t>Use placements to highlight benefits of GP</a:t>
            </a:r>
          </a:p>
          <a:p>
            <a:r>
              <a:rPr lang="en-GB" dirty="0" smtClean="0"/>
              <a:t>Be realistic!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</a:p>
          <a:p>
            <a:r>
              <a:rPr lang="en-GB" dirty="0" smtClean="0"/>
              <a:t>What is a role model</a:t>
            </a:r>
          </a:p>
          <a:p>
            <a:r>
              <a:rPr lang="en-GB" dirty="0" smtClean="0"/>
              <a:t>Current situation</a:t>
            </a:r>
          </a:p>
          <a:p>
            <a:r>
              <a:rPr lang="en-GB" dirty="0" smtClean="0"/>
              <a:t>Evidence of impact of GP placements on promoting General Practice</a:t>
            </a:r>
          </a:p>
          <a:p>
            <a:r>
              <a:rPr lang="en-GB" dirty="0" smtClean="0"/>
              <a:t>Group discussion</a:t>
            </a:r>
          </a:p>
          <a:p>
            <a:pPr lvl="1"/>
            <a:r>
              <a:rPr lang="en-GB" dirty="0" smtClean="0"/>
              <a:t>Good examples</a:t>
            </a:r>
          </a:p>
          <a:p>
            <a:pPr lvl="1"/>
            <a:r>
              <a:rPr lang="en-GB" dirty="0" smtClean="0"/>
              <a:t>Bad examples</a:t>
            </a:r>
          </a:p>
          <a:p>
            <a:pPr lvl="1"/>
            <a:r>
              <a:rPr lang="en-GB" dirty="0" smtClean="0"/>
              <a:t>Barriers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562018"/>
            <a:ext cx="4862580" cy="41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hlinkClick r:id="rId2"/>
              </a:rPr>
              <a:t>https://cloutnews.com/celebrity-role-models-revealed/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hlinkClick r:id="rId3"/>
              </a:rPr>
              <a:t>https://www.ipsos.com/sites/default/files/inline-images/Chart%201_26.jpg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https://www.rcgp.org.uk/getmedia/d756d8ff-a520-498d-8c34-870608d6d846/RCGP-destination-GP-nov-2017.pdf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200" dirty="0" smtClean="0"/>
              <a:t>Anna </a:t>
            </a:r>
            <a:r>
              <a:rPr lang="en-GB" sz="1200" dirty="0"/>
              <a:t>Beth Caley &amp; Anne-Marie Chilton (2020) Promoting general practice as a career to medical students; a qualitative study of the approaches of undergraduate GP tutors, Education for Primary Care, 31:4, 210-217, DOI: </a:t>
            </a:r>
            <a:r>
              <a:rPr lang="en-GB" sz="1200" u="sng" dirty="0" smtClean="0">
                <a:hlinkClick r:id="rId4"/>
              </a:rPr>
              <a:t>10.1080/14739879.2020.1734970</a:t>
            </a:r>
            <a:endParaRPr lang="en-GB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200" dirty="0" smtClean="0"/>
              <a:t>Exposure </a:t>
            </a:r>
            <a:r>
              <a:rPr lang="en-GB" sz="1200" dirty="0"/>
              <a:t>of undergraduates to authentic GP teaching and subsequent entry to GP training: a quantitative study of UK medical </a:t>
            </a:r>
            <a:r>
              <a:rPr lang="en-GB" sz="1200" dirty="0" err="1" smtClean="0"/>
              <a:t>schools.Hugh</a:t>
            </a:r>
            <a:r>
              <a:rPr lang="en-GB" sz="1200" dirty="0" smtClean="0"/>
              <a:t> </a:t>
            </a:r>
            <a:r>
              <a:rPr lang="en-GB" sz="1200" dirty="0" err="1"/>
              <a:t>Alberti</a:t>
            </a:r>
            <a:r>
              <a:rPr lang="en-GB" sz="1200" dirty="0"/>
              <a:t>, Hannah L </a:t>
            </a:r>
            <a:r>
              <a:rPr lang="en-GB" sz="1200" dirty="0" err="1"/>
              <a:t>Randles</a:t>
            </a:r>
            <a:r>
              <a:rPr lang="en-GB" sz="1200" dirty="0"/>
              <a:t>, Alex Harding and Robert K </a:t>
            </a:r>
            <a:r>
              <a:rPr lang="en-GB" sz="1200" dirty="0" err="1" smtClean="0"/>
              <a:t>McKinle</a:t>
            </a:r>
            <a:r>
              <a:rPr lang="en-GB" sz="1200" dirty="0" err="1"/>
              <a:t>y</a:t>
            </a:r>
            <a:r>
              <a:rPr lang="en-GB" sz="1200" dirty="0" err="1" smtClean="0"/>
              <a:t>British</a:t>
            </a:r>
            <a:r>
              <a:rPr lang="en-GB" sz="1200" dirty="0" smtClean="0"/>
              <a:t> </a:t>
            </a:r>
            <a:r>
              <a:rPr lang="en-GB" sz="1200" dirty="0"/>
              <a:t>Journal of General Practice 2017; 67 (657): e248-e252. </a:t>
            </a:r>
            <a:r>
              <a:rPr lang="en-GB" sz="1200" b="1" dirty="0"/>
              <a:t>DOI:</a:t>
            </a:r>
            <a:r>
              <a:rPr lang="en-GB" sz="1200" dirty="0"/>
              <a:t> https://</a:t>
            </a:r>
            <a:r>
              <a:rPr lang="en-GB" sz="1200" dirty="0" smtClean="0"/>
              <a:t>doi.org/10.3399/bjgp17X68988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 dirty="0" smtClean="0"/>
              <a:t>How </a:t>
            </a:r>
            <a:r>
              <a:rPr lang="en-GB" sz="1200" dirty="0"/>
              <a:t>we can all be the David </a:t>
            </a:r>
            <a:r>
              <a:rPr lang="en-GB" sz="1200" dirty="0" err="1"/>
              <a:t>Attenboroughs</a:t>
            </a:r>
            <a:r>
              <a:rPr lang="en-GB" sz="1200" dirty="0"/>
              <a:t> of the GP world: Role modelling in medical </a:t>
            </a:r>
            <a:r>
              <a:rPr lang="en-GB" sz="1200" dirty="0" smtClean="0"/>
              <a:t>training.</a:t>
            </a:r>
            <a:r>
              <a:rPr lang="en-GB" sz="1200" dirty="0"/>
              <a:t> Sophie McArthur - 5</a:t>
            </a:r>
            <a:r>
              <a:rPr lang="en-GB" sz="1200" baseline="30000" dirty="0"/>
              <a:t>th</a:t>
            </a:r>
            <a:r>
              <a:rPr lang="en-GB" sz="1200" dirty="0"/>
              <a:t> year Medical </a:t>
            </a:r>
            <a:r>
              <a:rPr lang="en-GB" sz="1200" dirty="0" smtClean="0"/>
              <a:t>Student Sabrina </a:t>
            </a:r>
            <a:r>
              <a:rPr lang="en-GB" sz="1200" dirty="0" err="1"/>
              <a:t>Carinci</a:t>
            </a:r>
            <a:r>
              <a:rPr lang="en-GB" sz="1200" dirty="0"/>
              <a:t> - 5</a:t>
            </a:r>
            <a:r>
              <a:rPr lang="en-GB" sz="1200" baseline="30000" dirty="0"/>
              <a:t>th</a:t>
            </a:r>
            <a:r>
              <a:rPr lang="en-GB" sz="1200" dirty="0"/>
              <a:t> year Medical </a:t>
            </a:r>
            <a:r>
              <a:rPr lang="en-GB" sz="1200" dirty="0" err="1" smtClean="0"/>
              <a:t>Student,Dr</a:t>
            </a:r>
            <a:r>
              <a:rPr lang="en-GB" sz="1200" dirty="0" smtClean="0"/>
              <a:t> </a:t>
            </a:r>
            <a:r>
              <a:rPr lang="en-GB" sz="1200" dirty="0"/>
              <a:t>Anna Ballinger - GP, Community Clinical Tutor, Deputy Director of </a:t>
            </a:r>
            <a:r>
              <a:rPr lang="en-GB" sz="1200" dirty="0" smtClean="0"/>
              <a:t>Quality, Dr </a:t>
            </a:r>
            <a:r>
              <a:rPr lang="en-GB" sz="1200" dirty="0"/>
              <a:t>David Longford - GP Partner, Theme Lead for General </a:t>
            </a:r>
            <a:r>
              <a:rPr lang="en-GB" sz="1200" dirty="0" err="1" smtClean="0"/>
              <a:t>Practiceall</a:t>
            </a:r>
            <a:r>
              <a:rPr lang="en-GB" sz="1200" dirty="0" smtClean="0"/>
              <a:t> </a:t>
            </a:r>
            <a:r>
              <a:rPr lang="en-GB" sz="1200" dirty="0"/>
              <a:t>from School of Medicine, University of Liverpool</a:t>
            </a:r>
          </a:p>
          <a:p>
            <a:pPr marL="0" indent="0">
              <a:buNone/>
            </a:pPr>
            <a:endParaRPr lang="en-GB" sz="120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Contact your Year Lead if you find any digital content difficult or impossible to use.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41456"/>
              </p:ext>
            </p:extLst>
          </p:nvPr>
        </p:nvGraphicFramePr>
        <p:xfrm>
          <a:off x="1017432" y="1287884"/>
          <a:ext cx="9723550" cy="5327922"/>
        </p:xfrm>
        <a:graphic>
          <a:graphicData uri="http://schemas.openxmlformats.org/drawingml/2006/table">
            <a:tbl>
              <a:tblPr/>
              <a:tblGrid>
                <a:gridCol w="1944710"/>
                <a:gridCol w="1944710"/>
                <a:gridCol w="1944710"/>
                <a:gridCol w="1944710"/>
                <a:gridCol w="1944710"/>
              </a:tblGrid>
              <a:tr h="381444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Rank</a:t>
                      </a:r>
                      <a:endParaRPr lang="en-US" sz="1600" dirty="0">
                        <a:effectLst/>
                      </a:endParaRP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Name</a:t>
                      </a:r>
                      <a:endParaRPr lang="en-US" sz="1600">
                        <a:effectLst/>
                      </a:endParaRP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Occupation</a:t>
                      </a:r>
                      <a:endParaRPr lang="en-US" sz="1600">
                        <a:effectLst/>
                      </a:endParaRP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Gender</a:t>
                      </a:r>
                      <a:endParaRPr lang="en-US" sz="1600">
                        <a:effectLst/>
                      </a:endParaRP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% of Vote</a:t>
                      </a:r>
                      <a:endParaRPr lang="en-US" sz="1600">
                        <a:effectLst/>
                      </a:endParaRP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</a:tr>
              <a:tr h="54580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Richard Branson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British Entrepreneur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6.6860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4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David Beckham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English Footballer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5.4506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</a:tr>
              <a:tr h="54580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Alan Sugar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British Entrepreneur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4.4331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4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Bill Gates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AmericanEntrepreneur</a:t>
                      </a:r>
                      <a:endParaRPr lang="en-US" sz="1600" dirty="0">
                        <a:effectLst/>
                      </a:endParaRP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4.2878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</a:tr>
              <a:tr h="38144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Barack Obama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Former US President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2.8343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4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JK Rowling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British author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2.4709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</a:tr>
              <a:tr h="710158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David Attenbrough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British broadcaster and natural historian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2.3256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80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Holly Willoughby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English television presenter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F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1.6715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</a:tr>
              <a:tr h="38144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9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Michelle Obama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American lawyer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1.5262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44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10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Emma Watson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British actress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1.3808</a:t>
                      </a:r>
                    </a:p>
                  </a:txBody>
                  <a:tcPr marL="48891" marR="48891" marT="24446" marB="244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0F4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Quiz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11" y="1550771"/>
            <a:ext cx="18288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4" y="3440278"/>
            <a:ext cx="4607685" cy="2421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085" y="2762860"/>
            <a:ext cx="3209377" cy="4008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34" y="2173658"/>
            <a:ext cx="3908079" cy="46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667" dirty="0">
                <a:solidFill>
                  <a:srgbClr val="031F73"/>
                </a:solidFill>
                <a:latin typeface="Arial"/>
              </a:rPr>
              <a:t>People we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admire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 for the way they act, for their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professionalism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, and whose </a:t>
            </a:r>
            <a:r>
              <a:rPr lang="en-US" sz="2667" dirty="0" err="1">
                <a:solidFill>
                  <a:srgbClr val="00A95C"/>
                </a:solidFill>
                <a:latin typeface="Arial"/>
              </a:rPr>
              <a:t>behaviour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 is considered as a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standard of excellence to aspire to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” </a:t>
            </a:r>
            <a:r>
              <a:rPr lang="en-US" sz="1600" dirty="0">
                <a:solidFill>
                  <a:srgbClr val="031F73"/>
                </a:solidFill>
                <a:latin typeface="Arial"/>
              </a:rPr>
              <a:t>(</a:t>
            </a:r>
            <a:r>
              <a:rPr lang="en-US" sz="1600" dirty="0" err="1">
                <a:solidFill>
                  <a:srgbClr val="031F73"/>
                </a:solidFill>
                <a:latin typeface="Arial"/>
              </a:rPr>
              <a:t>Passi</a:t>
            </a:r>
            <a:r>
              <a:rPr lang="en-US" sz="1600" dirty="0">
                <a:solidFill>
                  <a:srgbClr val="031F73"/>
                </a:solidFill>
                <a:latin typeface="Arial"/>
              </a:rPr>
              <a:t> 2013)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67" dirty="0">
              <a:solidFill>
                <a:srgbClr val="031F73"/>
              </a:solidFill>
              <a:latin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67" dirty="0">
                <a:solidFill>
                  <a:srgbClr val="031F73"/>
                </a:solidFill>
                <a:latin typeface="Arial"/>
              </a:rPr>
              <a:t>“Teaching by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example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 and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influencing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 students in an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unintentional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,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unaware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,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informal episodic 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manner” </a:t>
            </a:r>
            <a:r>
              <a:rPr lang="en-US" sz="1600" dirty="0">
                <a:solidFill>
                  <a:srgbClr val="031F73"/>
                </a:solidFill>
                <a:latin typeface="Arial"/>
              </a:rPr>
              <a:t>(Burgess 2015)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67" dirty="0">
              <a:solidFill>
                <a:srgbClr val="031F73"/>
              </a:solidFill>
              <a:latin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67" dirty="0">
                <a:solidFill>
                  <a:srgbClr val="031F73"/>
                </a:solidFill>
                <a:latin typeface="Arial"/>
              </a:rPr>
              <a:t>“A process in which faculty members demonstrate clinical skills,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model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 and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articulate expert thought processes 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and manifest </a:t>
            </a:r>
            <a:r>
              <a:rPr lang="en-US" sz="2667" dirty="0">
                <a:solidFill>
                  <a:srgbClr val="00A95C"/>
                </a:solidFill>
                <a:latin typeface="Arial"/>
              </a:rPr>
              <a:t>positive professional characteristics</a:t>
            </a:r>
            <a:r>
              <a:rPr lang="en-US" sz="2667" dirty="0">
                <a:solidFill>
                  <a:srgbClr val="031F73"/>
                </a:solidFill>
                <a:latin typeface="Arial"/>
              </a:rPr>
              <a:t>” </a:t>
            </a:r>
            <a:r>
              <a:rPr lang="en-US" sz="1600" dirty="0">
                <a:solidFill>
                  <a:srgbClr val="031F73"/>
                </a:solidFill>
                <a:latin typeface="Arial"/>
              </a:rPr>
              <a:t>(Irby 1986)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role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1" y="1910771"/>
            <a:ext cx="7620000" cy="4286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Apparently we are already good role models…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995740" y="5828167"/>
            <a:ext cx="2786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https://www.ipsos.com/sites/default/files/inline-images/Chart%201_26.jpg</a:t>
            </a:r>
          </a:p>
        </p:txBody>
      </p:sp>
    </p:spTree>
    <p:extLst>
      <p:ext uri="{BB962C8B-B14F-4D97-AF65-F5344CB8AC3E}">
        <p14:creationId xmlns:p14="http://schemas.microsoft.com/office/powerpoint/2010/main" val="13467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Why are GP role models important..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0501" y="1460501"/>
            <a:ext cx="9249833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67" dirty="0"/>
          </a:p>
          <a:p>
            <a:endParaRPr lang="en-GB" sz="2667" dirty="0"/>
          </a:p>
        </p:txBody>
      </p:sp>
      <p:sp>
        <p:nvSpPr>
          <p:cNvPr id="6" name="Rectangle 5"/>
          <p:cNvSpPr/>
          <p:nvPr/>
        </p:nvSpPr>
        <p:spPr>
          <a:xfrm>
            <a:off x="1663701" y="1663700"/>
            <a:ext cx="9249833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67" dirty="0"/>
          </a:p>
          <a:p>
            <a:endParaRPr lang="en-GB" sz="2667" dirty="0"/>
          </a:p>
          <a:p>
            <a:endParaRPr lang="en-GB" sz="266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68" y="1124373"/>
            <a:ext cx="5200105" cy="447077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56853" y="4972845"/>
            <a:ext cx="5501760" cy="514059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05" y="1479771"/>
            <a:ext cx="6160227" cy="2444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2" y="1360567"/>
            <a:ext cx="4885955" cy="3314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0540" y="5467786"/>
            <a:ext cx="583093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/>
              <a:t>http://www.scotmt.scot.nhs.uk/recruitment/recruitment-statistics.aspx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13" y="4670904"/>
            <a:ext cx="1233163" cy="1198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1" y="1124373"/>
            <a:ext cx="4593664" cy="37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GP role models important..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85925" y="1491244"/>
            <a:ext cx="8786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i="1" dirty="0">
              <a:solidFill>
                <a:schemeClr val="tx2"/>
              </a:solidFill>
            </a:endParaRPr>
          </a:p>
          <a:p>
            <a:pPr algn="ctr"/>
            <a:r>
              <a:rPr lang="en-US" sz="2800" i="1" dirty="0"/>
              <a:t>‘Positive and enthusiastic GP role models should be identified and made visible across all medical schools.’ By choice - not by chance</a:t>
            </a:r>
          </a:p>
          <a:p>
            <a:pPr algn="ctr"/>
            <a:endParaRPr lang="en-US" sz="2800" i="1" dirty="0"/>
          </a:p>
          <a:p>
            <a:pPr algn="ctr"/>
            <a:r>
              <a:rPr lang="en-GB" sz="2800" i="1" dirty="0"/>
              <a:t>“The GP I was with on placement did not seem enthused about his job and was detailing the negative parts of being a  GP, especially the differences in pay.” Destination GP</a:t>
            </a:r>
            <a:endParaRPr lang="en-GB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16" y="800100"/>
            <a:ext cx="3956283" cy="56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 students think…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091922"/>
            <a:ext cx="9101137" cy="51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F612AC1-BD54-4924-84D7-9CF669939ACE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2AC88DB0-D376-450F-B851-2D55FEB5C1C1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30474FEA-34C0-4C80-8531-186189A259B7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975344D0-5381-4667-B4CF-5416FC22B3C1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BD6F1D43-51F0-421F-B5FF-E027FEB19CAD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v2.potx" id="{34D458E2-682F-46AA-A85A-EAC492DB946C}" vid="{A602D1C3-B808-42F3-A7B5-60CFE65AB34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F79DCB67A4E4CAA4C5A145DAAE456" ma:contentTypeVersion="5" ma:contentTypeDescription="Create a new document." ma:contentTypeScope="" ma:versionID="5a5b6872a83623d669e91e22dfe6b82b">
  <xsd:schema xmlns:xsd="http://www.w3.org/2001/XMLSchema" xmlns:xs="http://www.w3.org/2001/XMLSchema" xmlns:p="http://schemas.microsoft.com/office/2006/metadata/properties" xmlns:ns2="bef6efe6-44fc-4a34-b7e1-f95709802ae1" targetNamespace="http://schemas.microsoft.com/office/2006/metadata/properties" ma:root="true" ma:fieldsID="e32795e77d3fd4a498921a297c85b5a6" ns2:_="">
    <xsd:import namespace="bef6efe6-44fc-4a34-b7e1-f95709802a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6efe6-44fc-4a34-b7e1-f95709802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13755-C717-4E2A-A2BE-DDC5FBF30924}">
  <ds:schemaRefs>
    <ds:schemaRef ds:uri="http://schemas.microsoft.com/office/2006/documentManagement/types"/>
    <ds:schemaRef ds:uri="bef6efe6-44fc-4a34-b7e1-f95709802a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0B4AB6-E9EA-4FB6-8220-DFF311B160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69CF94-BB78-46F3-A79D-9DD6C7FCC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6efe6-44fc-4a34-b7e1-f95709802a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2020_SoM_Accessible_Template_PRESENTATIONS_NO_IMAGES</Template>
  <TotalTime>127</TotalTime>
  <Words>749</Words>
  <Application>Microsoft Office PowerPoint</Application>
  <PresentationFormat>Widescreen</PresentationFormat>
  <Paragraphs>167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Role Modelling in GP Placements</vt:lpstr>
      <vt:lpstr>Aim</vt:lpstr>
      <vt:lpstr>Intros…..</vt:lpstr>
      <vt:lpstr>Quick Quiz</vt:lpstr>
      <vt:lpstr>What is a role model?</vt:lpstr>
      <vt:lpstr>Apparently we are already good role models…</vt:lpstr>
      <vt:lpstr>Why are GP role models important..</vt:lpstr>
      <vt:lpstr>Why are GP role models important..</vt:lpstr>
      <vt:lpstr>What do the students think…</vt:lpstr>
      <vt:lpstr>GP Placements matter!</vt:lpstr>
      <vt:lpstr>Negative views of GP</vt:lpstr>
      <vt:lpstr>What makes a Bad Role Model in Practice..?</vt:lpstr>
      <vt:lpstr>What makes a Bad Role Model in Practice..?</vt:lpstr>
      <vt:lpstr>Group activity </vt:lpstr>
      <vt:lpstr>Good examples</vt:lpstr>
      <vt:lpstr>Promoting Team GP!</vt:lpstr>
      <vt:lpstr>Barriers and how to overcome them.</vt:lpstr>
      <vt:lpstr>PowerPoint Presentation</vt:lpstr>
      <vt:lpstr>Summary</vt:lpstr>
      <vt:lpstr>Thank you!</vt:lpstr>
      <vt:lpstr>References</vt:lpstr>
      <vt:lpstr>Thank you.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Rawsthorne, Helen [mdehshr8]</dc:creator>
  <cp:keywords>SoM Template</cp:keywords>
  <cp:lastModifiedBy>Duncan Rogers</cp:lastModifiedBy>
  <cp:revision>15</cp:revision>
  <dcterms:created xsi:type="dcterms:W3CDTF">2020-09-04T12:33:40Z</dcterms:created>
  <dcterms:modified xsi:type="dcterms:W3CDTF">2023-05-04T10:46:46Z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  <property fmtid="{D5CDD505-2E9C-101B-9397-08002B2CF9AE}" pid="4" name="ContentTypeId">
    <vt:lpwstr>0x010100ED8F79DCB67A4E4CAA4C5A145DAAE456</vt:lpwstr>
  </property>
</Properties>
</file>