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93" r:id="rId5"/>
    <p:sldMasterId id="2147483706" r:id="rId6"/>
    <p:sldMasterId id="2147483679" r:id="rId7"/>
    <p:sldMasterId id="2147483687" r:id="rId8"/>
    <p:sldMasterId id="2147483690" r:id="rId9"/>
  </p:sldMasterIdLst>
  <p:notesMasterIdLst>
    <p:notesMasterId r:id="rId49"/>
  </p:notesMasterIdLst>
  <p:handoutMasterIdLst>
    <p:handoutMasterId r:id="rId50"/>
  </p:handoutMasterIdLst>
  <p:sldIdLst>
    <p:sldId id="270" r:id="rId10"/>
    <p:sldId id="271" r:id="rId11"/>
    <p:sldId id="274" r:id="rId12"/>
    <p:sldId id="278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2" r:id="rId32"/>
    <p:sldId id="308" r:id="rId33"/>
    <p:sldId id="297" r:id="rId34"/>
    <p:sldId id="280" r:id="rId35"/>
    <p:sldId id="328" r:id="rId36"/>
    <p:sldId id="324" r:id="rId37"/>
    <p:sldId id="325" r:id="rId38"/>
    <p:sldId id="327" r:id="rId39"/>
    <p:sldId id="326" r:id="rId40"/>
    <p:sldId id="329" r:id="rId41"/>
    <p:sldId id="330" r:id="rId42"/>
    <p:sldId id="331" r:id="rId43"/>
    <p:sldId id="309" r:id="rId44"/>
    <p:sldId id="332" r:id="rId45"/>
    <p:sldId id="333" r:id="rId46"/>
    <p:sldId id="275" r:id="rId47"/>
    <p:sldId id="273" r:id="rId48"/>
  </p:sldIdLst>
  <p:sldSz cx="12192000" cy="6858000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2580" autoAdjust="0"/>
  </p:normalViewPr>
  <p:slideViewPr>
    <p:cSldViewPr snapToGrid="0">
      <p:cViewPr varScale="1">
        <p:scale>
          <a:sx n="56" d="100"/>
          <a:sy n="56" d="100"/>
        </p:scale>
        <p:origin x="110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BF572-C901-4D8B-A831-6077EABAD8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934183-BFDB-4294-8922-18DDD9E918DC}">
      <dgm:prSet phldrT="[Text]"/>
      <dgm:spPr/>
      <dgm:t>
        <a:bodyPr/>
        <a:lstStyle/>
        <a:p>
          <a:r>
            <a:rPr lang="en-US" dirty="0" err="1"/>
            <a:t>Reinforcment</a:t>
          </a:r>
          <a:r>
            <a:rPr lang="en-US" dirty="0"/>
            <a:t> statement</a:t>
          </a:r>
        </a:p>
      </dgm:t>
    </dgm:pt>
    <dgm:pt modelId="{744999C7-EF63-416D-87C6-98CDAEF5D467}" type="parTrans" cxnId="{18DB0F43-BCEC-409B-BA4B-EE8B2E57C3A3}">
      <dgm:prSet/>
      <dgm:spPr/>
      <dgm:t>
        <a:bodyPr/>
        <a:lstStyle/>
        <a:p>
          <a:endParaRPr lang="en-US"/>
        </a:p>
      </dgm:t>
    </dgm:pt>
    <dgm:pt modelId="{89C8A679-988A-41C9-BC3D-CBD8EF4AD9E0}" type="sibTrans" cxnId="{18DB0F43-BCEC-409B-BA4B-EE8B2E57C3A3}">
      <dgm:prSet/>
      <dgm:spPr/>
      <dgm:t>
        <a:bodyPr/>
        <a:lstStyle/>
        <a:p>
          <a:endParaRPr lang="en-US"/>
        </a:p>
      </dgm:t>
    </dgm:pt>
    <dgm:pt modelId="{D225115B-ECC6-4B45-86E7-841CD9BB3C23}">
      <dgm:prSet phldrT="[Text]"/>
      <dgm:spPr/>
      <dgm:t>
        <a:bodyPr/>
        <a:lstStyle/>
        <a:p>
          <a:r>
            <a:rPr lang="en-US" dirty="0"/>
            <a:t>Corrective statement</a:t>
          </a:r>
        </a:p>
      </dgm:t>
    </dgm:pt>
    <dgm:pt modelId="{908EB077-1778-49D6-9D12-C30E76E2F84B}" type="parTrans" cxnId="{4CCC57DA-B9F6-4915-8D79-6B5277C76CE8}">
      <dgm:prSet/>
      <dgm:spPr/>
      <dgm:t>
        <a:bodyPr/>
        <a:lstStyle/>
        <a:p>
          <a:endParaRPr lang="en-US"/>
        </a:p>
      </dgm:t>
    </dgm:pt>
    <dgm:pt modelId="{8B54F2CE-60F7-4A8E-8B7B-EC2C5153A53A}" type="sibTrans" cxnId="{4CCC57DA-B9F6-4915-8D79-6B5277C76CE8}">
      <dgm:prSet/>
      <dgm:spPr/>
      <dgm:t>
        <a:bodyPr/>
        <a:lstStyle/>
        <a:p>
          <a:endParaRPr lang="en-US"/>
        </a:p>
      </dgm:t>
    </dgm:pt>
    <dgm:pt modelId="{DFF28E33-4ECF-4B3F-8387-339775EA4F83}">
      <dgm:prSet phldrT="[Text]"/>
      <dgm:spPr/>
      <dgm:t>
        <a:bodyPr/>
        <a:lstStyle/>
        <a:p>
          <a:r>
            <a:rPr lang="en-US" dirty="0"/>
            <a:t>Reinforcement statement</a:t>
          </a:r>
        </a:p>
      </dgm:t>
    </dgm:pt>
    <dgm:pt modelId="{C89AAFED-75A6-4254-BC0F-B16C58DFE1CD}" type="parTrans" cxnId="{5A9118C4-7454-436F-B5DD-D0596C3A352E}">
      <dgm:prSet/>
      <dgm:spPr/>
      <dgm:t>
        <a:bodyPr/>
        <a:lstStyle/>
        <a:p>
          <a:endParaRPr lang="en-US"/>
        </a:p>
      </dgm:t>
    </dgm:pt>
    <dgm:pt modelId="{BC59B498-7292-407E-AE02-9D976437CF44}" type="sibTrans" cxnId="{5A9118C4-7454-436F-B5DD-D0596C3A352E}">
      <dgm:prSet/>
      <dgm:spPr/>
      <dgm:t>
        <a:bodyPr/>
        <a:lstStyle/>
        <a:p>
          <a:endParaRPr lang="en-US"/>
        </a:p>
      </dgm:t>
    </dgm:pt>
    <dgm:pt modelId="{2F8475C3-35F0-46FF-A11F-85CB4A09CCEE}" type="pres">
      <dgm:prSet presAssocID="{EEFBF572-C901-4D8B-A831-6077EABAD8EF}" presName="Name0" presStyleCnt="0">
        <dgm:presLayoutVars>
          <dgm:dir/>
          <dgm:resizeHandles val="exact"/>
        </dgm:presLayoutVars>
      </dgm:prSet>
      <dgm:spPr/>
    </dgm:pt>
    <dgm:pt modelId="{1F2783F6-48CE-4D91-9095-82B074C4EE5E}" type="pres">
      <dgm:prSet presAssocID="{08934183-BFDB-4294-8922-18DDD9E918DC}" presName="node" presStyleLbl="node1" presStyleIdx="0" presStyleCnt="3">
        <dgm:presLayoutVars>
          <dgm:bulletEnabled val="1"/>
        </dgm:presLayoutVars>
      </dgm:prSet>
      <dgm:spPr/>
    </dgm:pt>
    <dgm:pt modelId="{0FD7EB2F-28C5-4F6D-B71F-5433C5732064}" type="pres">
      <dgm:prSet presAssocID="{89C8A679-988A-41C9-BC3D-CBD8EF4AD9E0}" presName="sibTrans" presStyleLbl="sibTrans2D1" presStyleIdx="0" presStyleCnt="2"/>
      <dgm:spPr/>
    </dgm:pt>
    <dgm:pt modelId="{DE91B5EC-840D-47A6-ACD9-7EC3213D1A6C}" type="pres">
      <dgm:prSet presAssocID="{89C8A679-988A-41C9-BC3D-CBD8EF4AD9E0}" presName="connectorText" presStyleLbl="sibTrans2D1" presStyleIdx="0" presStyleCnt="2"/>
      <dgm:spPr/>
    </dgm:pt>
    <dgm:pt modelId="{5FAE475F-FE6A-4596-8D6A-E82FF6A27FB7}" type="pres">
      <dgm:prSet presAssocID="{D225115B-ECC6-4B45-86E7-841CD9BB3C23}" presName="node" presStyleLbl="node1" presStyleIdx="1" presStyleCnt="3">
        <dgm:presLayoutVars>
          <dgm:bulletEnabled val="1"/>
        </dgm:presLayoutVars>
      </dgm:prSet>
      <dgm:spPr/>
    </dgm:pt>
    <dgm:pt modelId="{B663AB99-A12E-4F9B-86AE-0E43666D9251}" type="pres">
      <dgm:prSet presAssocID="{8B54F2CE-60F7-4A8E-8B7B-EC2C5153A53A}" presName="sibTrans" presStyleLbl="sibTrans2D1" presStyleIdx="1" presStyleCnt="2"/>
      <dgm:spPr/>
    </dgm:pt>
    <dgm:pt modelId="{C94B9090-76D3-4290-B774-403D5A57BA29}" type="pres">
      <dgm:prSet presAssocID="{8B54F2CE-60F7-4A8E-8B7B-EC2C5153A53A}" presName="connectorText" presStyleLbl="sibTrans2D1" presStyleIdx="1" presStyleCnt="2"/>
      <dgm:spPr/>
    </dgm:pt>
    <dgm:pt modelId="{191764C8-5B53-4CC0-83C4-166E110C1BDF}" type="pres">
      <dgm:prSet presAssocID="{DFF28E33-4ECF-4B3F-8387-339775EA4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E118781B-B130-460B-B23C-885DE1F9918B}" type="presOf" srcId="{89C8A679-988A-41C9-BC3D-CBD8EF4AD9E0}" destId="{0FD7EB2F-28C5-4F6D-B71F-5433C5732064}" srcOrd="0" destOrd="0" presId="urn:microsoft.com/office/officeart/2005/8/layout/process1"/>
    <dgm:cxn modelId="{D7D0CD2F-239D-4E5D-BFFA-0FEF171E53CC}" type="presOf" srcId="{8B54F2CE-60F7-4A8E-8B7B-EC2C5153A53A}" destId="{C94B9090-76D3-4290-B774-403D5A57BA29}" srcOrd="1" destOrd="0" presId="urn:microsoft.com/office/officeart/2005/8/layout/process1"/>
    <dgm:cxn modelId="{B8D69436-14CB-4026-B715-6632A168DA84}" type="presOf" srcId="{EEFBF572-C901-4D8B-A831-6077EABAD8EF}" destId="{2F8475C3-35F0-46FF-A11F-85CB4A09CCEE}" srcOrd="0" destOrd="0" presId="urn:microsoft.com/office/officeart/2005/8/layout/process1"/>
    <dgm:cxn modelId="{18DB0F43-BCEC-409B-BA4B-EE8B2E57C3A3}" srcId="{EEFBF572-C901-4D8B-A831-6077EABAD8EF}" destId="{08934183-BFDB-4294-8922-18DDD9E918DC}" srcOrd="0" destOrd="0" parTransId="{744999C7-EF63-416D-87C6-98CDAEF5D467}" sibTransId="{89C8A679-988A-41C9-BC3D-CBD8EF4AD9E0}"/>
    <dgm:cxn modelId="{504C0281-D0DB-4EF2-AC9E-32351BCDE437}" type="presOf" srcId="{8B54F2CE-60F7-4A8E-8B7B-EC2C5153A53A}" destId="{B663AB99-A12E-4F9B-86AE-0E43666D9251}" srcOrd="0" destOrd="0" presId="urn:microsoft.com/office/officeart/2005/8/layout/process1"/>
    <dgm:cxn modelId="{A747F789-EE88-4424-9F8B-4EB8CCA114E5}" type="presOf" srcId="{DFF28E33-4ECF-4B3F-8387-339775EA4F83}" destId="{191764C8-5B53-4CC0-83C4-166E110C1BDF}" srcOrd="0" destOrd="0" presId="urn:microsoft.com/office/officeart/2005/8/layout/process1"/>
    <dgm:cxn modelId="{5A9118C4-7454-436F-B5DD-D0596C3A352E}" srcId="{EEFBF572-C901-4D8B-A831-6077EABAD8EF}" destId="{DFF28E33-4ECF-4B3F-8387-339775EA4F83}" srcOrd="2" destOrd="0" parTransId="{C89AAFED-75A6-4254-BC0F-B16C58DFE1CD}" sibTransId="{BC59B498-7292-407E-AE02-9D976437CF44}"/>
    <dgm:cxn modelId="{44AF7EC6-F699-40D0-9D2B-70A9EAEE9196}" type="presOf" srcId="{08934183-BFDB-4294-8922-18DDD9E918DC}" destId="{1F2783F6-48CE-4D91-9095-82B074C4EE5E}" srcOrd="0" destOrd="0" presId="urn:microsoft.com/office/officeart/2005/8/layout/process1"/>
    <dgm:cxn modelId="{4CCC57DA-B9F6-4915-8D79-6B5277C76CE8}" srcId="{EEFBF572-C901-4D8B-A831-6077EABAD8EF}" destId="{D225115B-ECC6-4B45-86E7-841CD9BB3C23}" srcOrd="1" destOrd="0" parTransId="{908EB077-1778-49D6-9D12-C30E76E2F84B}" sibTransId="{8B54F2CE-60F7-4A8E-8B7B-EC2C5153A53A}"/>
    <dgm:cxn modelId="{CB51EEE8-D262-4266-A395-24BAF57D107B}" type="presOf" srcId="{89C8A679-988A-41C9-BC3D-CBD8EF4AD9E0}" destId="{DE91B5EC-840D-47A6-ACD9-7EC3213D1A6C}" srcOrd="1" destOrd="0" presId="urn:microsoft.com/office/officeart/2005/8/layout/process1"/>
    <dgm:cxn modelId="{C03B4EFB-3215-4E35-891C-B22406B1B604}" type="presOf" srcId="{D225115B-ECC6-4B45-86E7-841CD9BB3C23}" destId="{5FAE475F-FE6A-4596-8D6A-E82FF6A27FB7}" srcOrd="0" destOrd="0" presId="urn:microsoft.com/office/officeart/2005/8/layout/process1"/>
    <dgm:cxn modelId="{AA0074DC-EA01-4320-82B4-0E6745FDE67A}" type="presParOf" srcId="{2F8475C3-35F0-46FF-A11F-85CB4A09CCEE}" destId="{1F2783F6-48CE-4D91-9095-82B074C4EE5E}" srcOrd="0" destOrd="0" presId="urn:microsoft.com/office/officeart/2005/8/layout/process1"/>
    <dgm:cxn modelId="{B7C2CEA4-B46F-45D3-9849-08157B0E3518}" type="presParOf" srcId="{2F8475C3-35F0-46FF-A11F-85CB4A09CCEE}" destId="{0FD7EB2F-28C5-4F6D-B71F-5433C5732064}" srcOrd="1" destOrd="0" presId="urn:microsoft.com/office/officeart/2005/8/layout/process1"/>
    <dgm:cxn modelId="{EE301564-2921-4C19-B772-26CF268E41B1}" type="presParOf" srcId="{0FD7EB2F-28C5-4F6D-B71F-5433C5732064}" destId="{DE91B5EC-840D-47A6-ACD9-7EC3213D1A6C}" srcOrd="0" destOrd="0" presId="urn:microsoft.com/office/officeart/2005/8/layout/process1"/>
    <dgm:cxn modelId="{E7F2952E-2531-4ECC-83AE-AD17EAA87495}" type="presParOf" srcId="{2F8475C3-35F0-46FF-A11F-85CB4A09CCEE}" destId="{5FAE475F-FE6A-4596-8D6A-E82FF6A27FB7}" srcOrd="2" destOrd="0" presId="urn:microsoft.com/office/officeart/2005/8/layout/process1"/>
    <dgm:cxn modelId="{84E56CB7-124A-43FA-B736-4047D498A2F8}" type="presParOf" srcId="{2F8475C3-35F0-46FF-A11F-85CB4A09CCEE}" destId="{B663AB99-A12E-4F9B-86AE-0E43666D9251}" srcOrd="3" destOrd="0" presId="urn:microsoft.com/office/officeart/2005/8/layout/process1"/>
    <dgm:cxn modelId="{E069DC3D-96B4-438F-A6C0-19382F21EFB1}" type="presParOf" srcId="{B663AB99-A12E-4F9B-86AE-0E43666D9251}" destId="{C94B9090-76D3-4290-B774-403D5A57BA29}" srcOrd="0" destOrd="0" presId="urn:microsoft.com/office/officeart/2005/8/layout/process1"/>
    <dgm:cxn modelId="{01646569-D164-43E8-BCDE-88B5FBF6D2E9}" type="presParOf" srcId="{2F8475C3-35F0-46FF-A11F-85CB4A09CCEE}" destId="{191764C8-5B53-4CC0-83C4-166E110C1BD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55C76-B521-4B06-BFD0-9D1D0F401A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7F2CCC-EE48-447E-A750-C780E3BE7B6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EDE6E584-2C04-41D6-92C7-33F8C7F48505}" type="parTrans" cxnId="{FB20A8CC-28FD-4118-9903-0E4EF9BD767F}">
      <dgm:prSet/>
      <dgm:spPr/>
      <dgm:t>
        <a:bodyPr/>
        <a:lstStyle/>
        <a:p>
          <a:endParaRPr lang="en-US"/>
        </a:p>
      </dgm:t>
    </dgm:pt>
    <dgm:pt modelId="{24C9B94E-3705-418F-B78E-1AB298921B34}" type="sibTrans" cxnId="{FB20A8CC-28FD-4118-9903-0E4EF9BD767F}">
      <dgm:prSet/>
      <dgm:spPr/>
      <dgm:t>
        <a:bodyPr/>
        <a:lstStyle/>
        <a:p>
          <a:endParaRPr lang="en-US"/>
        </a:p>
      </dgm:t>
    </dgm:pt>
    <dgm:pt modelId="{30974833-9106-45D3-8450-24EA753F79E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2E4140AC-B242-468D-B2C0-3243BDD52520}" type="parTrans" cxnId="{3963C354-3892-458B-A5C3-8313CB119BF4}">
      <dgm:prSet/>
      <dgm:spPr/>
      <dgm:t>
        <a:bodyPr/>
        <a:lstStyle/>
        <a:p>
          <a:endParaRPr lang="en-US"/>
        </a:p>
      </dgm:t>
    </dgm:pt>
    <dgm:pt modelId="{B3E6E54A-2E65-4B4A-B819-2FB85A21F777}" type="sibTrans" cxnId="{3963C354-3892-458B-A5C3-8313CB119BF4}">
      <dgm:prSet/>
      <dgm:spPr/>
      <dgm:t>
        <a:bodyPr/>
        <a:lstStyle/>
        <a:p>
          <a:endParaRPr lang="en-US"/>
        </a:p>
      </dgm:t>
    </dgm:pt>
    <dgm:pt modelId="{CCF047D8-991B-4582-BB3E-8275D0CA02D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4460D6FA-FAB9-468B-BBED-45351AF57166}" type="parTrans" cxnId="{FAB9F25C-4537-4023-B2BB-22E3632FE04E}">
      <dgm:prSet/>
      <dgm:spPr/>
      <dgm:t>
        <a:bodyPr/>
        <a:lstStyle/>
        <a:p>
          <a:endParaRPr lang="en-US"/>
        </a:p>
      </dgm:t>
    </dgm:pt>
    <dgm:pt modelId="{FFCAA6A8-A56E-48DA-8A49-6F67A98BCAE4}" type="sibTrans" cxnId="{FAB9F25C-4537-4023-B2BB-22E3632FE04E}">
      <dgm:prSet/>
      <dgm:spPr/>
      <dgm:t>
        <a:bodyPr/>
        <a:lstStyle/>
        <a:p>
          <a:endParaRPr lang="en-US"/>
        </a:p>
      </dgm:t>
    </dgm:pt>
    <dgm:pt modelId="{F20B7267-5284-4719-81F9-1C772B8ACBC3}" type="pres">
      <dgm:prSet presAssocID="{10855C76-B521-4B06-BFD0-9D1D0F401A90}" presName="Name0" presStyleCnt="0">
        <dgm:presLayoutVars>
          <dgm:dir/>
          <dgm:resizeHandles val="exact"/>
        </dgm:presLayoutVars>
      </dgm:prSet>
      <dgm:spPr/>
    </dgm:pt>
    <dgm:pt modelId="{03966F12-E29F-4EEB-8117-0305E0D83EB4}" type="pres">
      <dgm:prSet presAssocID="{7B7F2CCC-EE48-447E-A750-C780E3BE7B60}" presName="node" presStyleLbl="node1" presStyleIdx="0" presStyleCnt="3">
        <dgm:presLayoutVars>
          <dgm:bulletEnabled val="1"/>
        </dgm:presLayoutVars>
      </dgm:prSet>
      <dgm:spPr/>
    </dgm:pt>
    <dgm:pt modelId="{615690F8-2A27-4D50-95AE-0D81F52EB94B}" type="pres">
      <dgm:prSet presAssocID="{24C9B94E-3705-418F-B78E-1AB298921B34}" presName="sibTrans" presStyleLbl="sibTrans2D1" presStyleIdx="0" presStyleCnt="2"/>
      <dgm:spPr/>
    </dgm:pt>
    <dgm:pt modelId="{E77B185D-9597-415A-81D1-6B6F8379BB52}" type="pres">
      <dgm:prSet presAssocID="{24C9B94E-3705-418F-B78E-1AB298921B34}" presName="connectorText" presStyleLbl="sibTrans2D1" presStyleIdx="0" presStyleCnt="2"/>
      <dgm:spPr/>
    </dgm:pt>
    <dgm:pt modelId="{5356BCE9-4D89-46D4-82F4-180663F32A34}" type="pres">
      <dgm:prSet presAssocID="{30974833-9106-45D3-8450-24EA753F79E5}" presName="node" presStyleLbl="node1" presStyleIdx="1" presStyleCnt="3">
        <dgm:presLayoutVars>
          <dgm:bulletEnabled val="1"/>
        </dgm:presLayoutVars>
      </dgm:prSet>
      <dgm:spPr/>
    </dgm:pt>
    <dgm:pt modelId="{591E9B88-9DCA-49F6-B7EF-535C28BA9CD8}" type="pres">
      <dgm:prSet presAssocID="{B3E6E54A-2E65-4B4A-B819-2FB85A21F777}" presName="sibTrans" presStyleLbl="sibTrans2D1" presStyleIdx="1" presStyleCnt="2"/>
      <dgm:spPr/>
    </dgm:pt>
    <dgm:pt modelId="{FD1C5565-9C21-402D-95F3-BFDC932CFB5C}" type="pres">
      <dgm:prSet presAssocID="{B3E6E54A-2E65-4B4A-B819-2FB85A21F777}" presName="connectorText" presStyleLbl="sibTrans2D1" presStyleIdx="1" presStyleCnt="2"/>
      <dgm:spPr/>
    </dgm:pt>
    <dgm:pt modelId="{20285F31-F8CB-4CDF-93A8-981B60F7706A}" type="pres">
      <dgm:prSet presAssocID="{CCF047D8-991B-4582-BB3E-8275D0CA02D0}" presName="node" presStyleLbl="node1" presStyleIdx="2" presStyleCnt="3">
        <dgm:presLayoutVars>
          <dgm:bulletEnabled val="1"/>
        </dgm:presLayoutVars>
      </dgm:prSet>
      <dgm:spPr/>
    </dgm:pt>
  </dgm:ptLst>
  <dgm:cxnLst>
    <dgm:cxn modelId="{12CE951D-C02D-4EF7-9DD1-D571ADF224E3}" type="presOf" srcId="{B3E6E54A-2E65-4B4A-B819-2FB85A21F777}" destId="{591E9B88-9DCA-49F6-B7EF-535C28BA9CD8}" srcOrd="0" destOrd="0" presId="urn:microsoft.com/office/officeart/2005/8/layout/process1"/>
    <dgm:cxn modelId="{FAB9F25C-4537-4023-B2BB-22E3632FE04E}" srcId="{10855C76-B521-4B06-BFD0-9D1D0F401A90}" destId="{CCF047D8-991B-4582-BB3E-8275D0CA02D0}" srcOrd="2" destOrd="0" parTransId="{4460D6FA-FAB9-468B-BBED-45351AF57166}" sibTransId="{FFCAA6A8-A56E-48DA-8A49-6F67A98BCAE4}"/>
    <dgm:cxn modelId="{F1FBB666-DDED-4E0C-AD33-425ABE1473FD}" type="presOf" srcId="{CCF047D8-991B-4582-BB3E-8275D0CA02D0}" destId="{20285F31-F8CB-4CDF-93A8-981B60F7706A}" srcOrd="0" destOrd="0" presId="urn:microsoft.com/office/officeart/2005/8/layout/process1"/>
    <dgm:cxn modelId="{59951349-7975-468A-BC2C-F6524E61A025}" type="presOf" srcId="{24C9B94E-3705-418F-B78E-1AB298921B34}" destId="{E77B185D-9597-415A-81D1-6B6F8379BB52}" srcOrd="1" destOrd="0" presId="urn:microsoft.com/office/officeart/2005/8/layout/process1"/>
    <dgm:cxn modelId="{4031C54C-91B6-486E-BDA2-1C1909A2FDBF}" type="presOf" srcId="{B3E6E54A-2E65-4B4A-B819-2FB85A21F777}" destId="{FD1C5565-9C21-402D-95F3-BFDC932CFB5C}" srcOrd="1" destOrd="0" presId="urn:microsoft.com/office/officeart/2005/8/layout/process1"/>
    <dgm:cxn modelId="{3963C354-3892-458B-A5C3-8313CB119BF4}" srcId="{10855C76-B521-4B06-BFD0-9D1D0F401A90}" destId="{30974833-9106-45D3-8450-24EA753F79E5}" srcOrd="1" destOrd="0" parTransId="{2E4140AC-B242-468D-B2C0-3243BDD52520}" sibTransId="{B3E6E54A-2E65-4B4A-B819-2FB85A21F777}"/>
    <dgm:cxn modelId="{5DACDE99-EE7B-4F70-A89E-20D92C0F4463}" type="presOf" srcId="{24C9B94E-3705-418F-B78E-1AB298921B34}" destId="{615690F8-2A27-4D50-95AE-0D81F52EB94B}" srcOrd="0" destOrd="0" presId="urn:microsoft.com/office/officeart/2005/8/layout/process1"/>
    <dgm:cxn modelId="{EA20CE9A-3A61-4F4D-BE93-A1676B8D1EBB}" type="presOf" srcId="{10855C76-B521-4B06-BFD0-9D1D0F401A90}" destId="{F20B7267-5284-4719-81F9-1C772B8ACBC3}" srcOrd="0" destOrd="0" presId="urn:microsoft.com/office/officeart/2005/8/layout/process1"/>
    <dgm:cxn modelId="{9748BC9E-2D1D-4EAD-8CCE-5E38A8462610}" type="presOf" srcId="{7B7F2CCC-EE48-447E-A750-C780E3BE7B60}" destId="{03966F12-E29F-4EEB-8117-0305E0D83EB4}" srcOrd="0" destOrd="0" presId="urn:microsoft.com/office/officeart/2005/8/layout/process1"/>
    <dgm:cxn modelId="{DF7EB6C3-701D-4EC0-B761-A79CA2B075BC}" type="presOf" srcId="{30974833-9106-45D3-8450-24EA753F79E5}" destId="{5356BCE9-4D89-46D4-82F4-180663F32A34}" srcOrd="0" destOrd="0" presId="urn:microsoft.com/office/officeart/2005/8/layout/process1"/>
    <dgm:cxn modelId="{FB20A8CC-28FD-4118-9903-0E4EF9BD767F}" srcId="{10855C76-B521-4B06-BFD0-9D1D0F401A90}" destId="{7B7F2CCC-EE48-447E-A750-C780E3BE7B60}" srcOrd="0" destOrd="0" parTransId="{EDE6E584-2C04-41D6-92C7-33F8C7F48505}" sibTransId="{24C9B94E-3705-418F-B78E-1AB298921B34}"/>
    <dgm:cxn modelId="{B48190F0-6BFE-476A-95BF-BC6B5A37AA2D}" type="presParOf" srcId="{F20B7267-5284-4719-81F9-1C772B8ACBC3}" destId="{03966F12-E29F-4EEB-8117-0305E0D83EB4}" srcOrd="0" destOrd="0" presId="urn:microsoft.com/office/officeart/2005/8/layout/process1"/>
    <dgm:cxn modelId="{42FEF539-E1CD-4FE8-8517-9F621F36F33C}" type="presParOf" srcId="{F20B7267-5284-4719-81F9-1C772B8ACBC3}" destId="{615690F8-2A27-4D50-95AE-0D81F52EB94B}" srcOrd="1" destOrd="0" presId="urn:microsoft.com/office/officeart/2005/8/layout/process1"/>
    <dgm:cxn modelId="{5A7B9013-C268-4C15-8980-9238370A8DEC}" type="presParOf" srcId="{615690F8-2A27-4D50-95AE-0D81F52EB94B}" destId="{E77B185D-9597-415A-81D1-6B6F8379BB52}" srcOrd="0" destOrd="0" presId="urn:microsoft.com/office/officeart/2005/8/layout/process1"/>
    <dgm:cxn modelId="{7F25C560-3148-493E-9831-ADD17B99BA09}" type="presParOf" srcId="{F20B7267-5284-4719-81F9-1C772B8ACBC3}" destId="{5356BCE9-4D89-46D4-82F4-180663F32A34}" srcOrd="2" destOrd="0" presId="urn:microsoft.com/office/officeart/2005/8/layout/process1"/>
    <dgm:cxn modelId="{F6BA7F58-8290-4CA8-A3A6-32A5EE4F6511}" type="presParOf" srcId="{F20B7267-5284-4719-81F9-1C772B8ACBC3}" destId="{591E9B88-9DCA-49F6-B7EF-535C28BA9CD8}" srcOrd="3" destOrd="0" presId="urn:microsoft.com/office/officeart/2005/8/layout/process1"/>
    <dgm:cxn modelId="{57E31141-250E-4FDD-BF22-1C103F4D7FD6}" type="presParOf" srcId="{591E9B88-9DCA-49F6-B7EF-535C28BA9CD8}" destId="{FD1C5565-9C21-402D-95F3-BFDC932CFB5C}" srcOrd="0" destOrd="0" presId="urn:microsoft.com/office/officeart/2005/8/layout/process1"/>
    <dgm:cxn modelId="{59E9ADE3-FFB7-442D-B98E-1E501F775375}" type="presParOf" srcId="{F20B7267-5284-4719-81F9-1C772B8ACBC3}" destId="{20285F31-F8CB-4CDF-93A8-981B60F770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A81D5-4559-4183-BC49-653FC1A9208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156B5-6757-4504-8AA2-81921F432CE8}">
      <dgm:prSet phldrT="[Text]" custT="1"/>
      <dgm:spPr/>
      <dgm:t>
        <a:bodyPr/>
        <a:lstStyle/>
        <a:p>
          <a:r>
            <a:rPr lang="en-US" sz="1100" dirty="0"/>
            <a:t>Check the learner is ready for feedback</a:t>
          </a:r>
        </a:p>
        <a:p>
          <a:r>
            <a:rPr lang="en-GB" sz="1100" b="0" i="0" dirty="0"/>
            <a:t>---------------------</a:t>
          </a:r>
        </a:p>
        <a:p>
          <a:r>
            <a:rPr lang="en-GB" sz="1100" b="0" i="0" dirty="0"/>
            <a:t>An action plan for improvement is made </a:t>
          </a:r>
          <a:r>
            <a:rPr lang="en-US" sz="1100" dirty="0"/>
            <a:t> feedback</a:t>
          </a:r>
        </a:p>
        <a:p>
          <a:endParaRPr lang="en-US" sz="900" dirty="0"/>
        </a:p>
      </dgm:t>
    </dgm:pt>
    <dgm:pt modelId="{DA3332FB-E00C-462E-9365-9DD5DBCEC948}" type="parTrans" cxnId="{DAD088B7-D3DE-411C-AD57-DE1DAC18C918}">
      <dgm:prSet/>
      <dgm:spPr/>
      <dgm:t>
        <a:bodyPr/>
        <a:lstStyle/>
        <a:p>
          <a:endParaRPr lang="en-US"/>
        </a:p>
      </dgm:t>
    </dgm:pt>
    <dgm:pt modelId="{BF09BF16-2464-470F-A6F7-68A6174095AF}" type="sibTrans" cxnId="{DAD088B7-D3DE-411C-AD57-DE1DAC18C918}">
      <dgm:prSet/>
      <dgm:spPr/>
      <dgm:t>
        <a:bodyPr/>
        <a:lstStyle/>
        <a:p>
          <a:endParaRPr lang="en-US"/>
        </a:p>
      </dgm:t>
    </dgm:pt>
    <dgm:pt modelId="{67607F05-137A-4F9B-9FC4-454B76A36F3A}">
      <dgm:prSet phldrT="[Text]" custT="1"/>
      <dgm:spPr/>
      <dgm:t>
        <a:bodyPr/>
        <a:lstStyle/>
        <a:p>
          <a:r>
            <a:rPr lang="en-US" sz="1600" dirty="0"/>
            <a:t>The learner states what was done well</a:t>
          </a:r>
        </a:p>
      </dgm:t>
    </dgm:pt>
    <dgm:pt modelId="{EDAC30DB-159D-4CCF-8D2E-5118AF01F6D2}" type="parTrans" cxnId="{5ED3F291-284B-4A54-A455-32D85D100A9A}">
      <dgm:prSet/>
      <dgm:spPr/>
      <dgm:t>
        <a:bodyPr/>
        <a:lstStyle/>
        <a:p>
          <a:endParaRPr lang="en-US"/>
        </a:p>
      </dgm:t>
    </dgm:pt>
    <dgm:pt modelId="{1193D7E8-395A-4D4F-997A-B1FF2E1A93D7}" type="sibTrans" cxnId="{5ED3F291-284B-4A54-A455-32D85D100A9A}">
      <dgm:prSet/>
      <dgm:spPr/>
      <dgm:t>
        <a:bodyPr/>
        <a:lstStyle/>
        <a:p>
          <a:endParaRPr lang="en-US"/>
        </a:p>
      </dgm:t>
    </dgm:pt>
    <dgm:pt modelId="{CBA800C7-6990-4447-BC7D-735D58FD3A71}">
      <dgm:prSet phldrT="[Text]" custT="1"/>
      <dgm:spPr/>
      <dgm:t>
        <a:bodyPr/>
        <a:lstStyle/>
        <a:p>
          <a:r>
            <a:rPr lang="en-US" sz="1600" dirty="0"/>
            <a:t>The observer states what was done well</a:t>
          </a:r>
        </a:p>
      </dgm:t>
    </dgm:pt>
    <dgm:pt modelId="{2DFEC04A-5501-4DD2-99A8-E4925FA38BD5}" type="parTrans" cxnId="{56A365C1-FF26-4EDC-9E91-E1A106AF5BD1}">
      <dgm:prSet/>
      <dgm:spPr/>
      <dgm:t>
        <a:bodyPr/>
        <a:lstStyle/>
        <a:p>
          <a:endParaRPr lang="en-US"/>
        </a:p>
      </dgm:t>
    </dgm:pt>
    <dgm:pt modelId="{16950D33-3455-4DEC-B079-0606D1552936}" type="sibTrans" cxnId="{56A365C1-FF26-4EDC-9E91-E1A106AF5BD1}">
      <dgm:prSet/>
      <dgm:spPr/>
      <dgm:t>
        <a:bodyPr/>
        <a:lstStyle/>
        <a:p>
          <a:endParaRPr lang="en-US"/>
        </a:p>
      </dgm:t>
    </dgm:pt>
    <dgm:pt modelId="{3709D177-629D-4283-B597-A0C51879F153}">
      <dgm:prSet phldrT="[Text]" custT="1"/>
      <dgm:spPr/>
      <dgm:t>
        <a:bodyPr/>
        <a:lstStyle/>
        <a:p>
          <a:r>
            <a:rPr lang="en-US" sz="1600" dirty="0"/>
            <a:t>The learner states what could be improved</a:t>
          </a:r>
        </a:p>
      </dgm:t>
    </dgm:pt>
    <dgm:pt modelId="{00757790-E524-40F0-B78C-A288D5C1B315}" type="parTrans" cxnId="{053051C3-730F-4D7F-A8B3-8EF21CAAE5B8}">
      <dgm:prSet/>
      <dgm:spPr/>
      <dgm:t>
        <a:bodyPr/>
        <a:lstStyle/>
        <a:p>
          <a:endParaRPr lang="en-US"/>
        </a:p>
      </dgm:t>
    </dgm:pt>
    <dgm:pt modelId="{3D054EE1-379F-4D2C-BE13-3635B79DEABE}" type="sibTrans" cxnId="{053051C3-730F-4D7F-A8B3-8EF21CAAE5B8}">
      <dgm:prSet/>
      <dgm:spPr/>
      <dgm:t>
        <a:bodyPr/>
        <a:lstStyle/>
        <a:p>
          <a:endParaRPr lang="en-US"/>
        </a:p>
      </dgm:t>
    </dgm:pt>
    <dgm:pt modelId="{33AE2C42-C2FD-451F-9A6A-67A851C53745}">
      <dgm:prSet phldrT="[Text]" custT="1"/>
      <dgm:spPr/>
      <dgm:t>
        <a:bodyPr/>
        <a:lstStyle/>
        <a:p>
          <a:r>
            <a:rPr lang="en-US" sz="1600" dirty="0"/>
            <a:t>The observer states how it could be improved</a:t>
          </a:r>
        </a:p>
      </dgm:t>
    </dgm:pt>
    <dgm:pt modelId="{0D5F1AA9-FC16-43CF-8EEA-F61DCE676D26}" type="parTrans" cxnId="{1F7901BC-243C-4311-BA85-244755D05CEE}">
      <dgm:prSet/>
      <dgm:spPr/>
      <dgm:t>
        <a:bodyPr/>
        <a:lstStyle/>
        <a:p>
          <a:endParaRPr lang="en-US"/>
        </a:p>
      </dgm:t>
    </dgm:pt>
    <dgm:pt modelId="{B7A03BD7-25C1-46E6-A07D-C4013161B93D}" type="sibTrans" cxnId="{1F7901BC-243C-4311-BA85-244755D05CEE}">
      <dgm:prSet/>
      <dgm:spPr/>
      <dgm:t>
        <a:bodyPr/>
        <a:lstStyle/>
        <a:p>
          <a:endParaRPr lang="en-US"/>
        </a:p>
      </dgm:t>
    </dgm:pt>
    <dgm:pt modelId="{E83ED806-5A2E-4BD6-A5A3-341E552FC226}" type="pres">
      <dgm:prSet presAssocID="{CD0A81D5-4559-4183-BC49-653FC1A92086}" presName="Name0" presStyleCnt="0">
        <dgm:presLayoutVars>
          <dgm:dir/>
          <dgm:resizeHandles val="exact"/>
        </dgm:presLayoutVars>
      </dgm:prSet>
      <dgm:spPr/>
    </dgm:pt>
    <dgm:pt modelId="{D0108201-1206-4DF8-9BD3-11592AA8D2CE}" type="pres">
      <dgm:prSet presAssocID="{CD0A81D5-4559-4183-BC49-653FC1A92086}" presName="cycle" presStyleCnt="0"/>
      <dgm:spPr/>
    </dgm:pt>
    <dgm:pt modelId="{43FE6F7B-CDE8-497B-9818-59799662445C}" type="pres">
      <dgm:prSet presAssocID="{97A156B5-6757-4504-8AA2-81921F432CE8}" presName="nodeFirstNode" presStyleLbl="node1" presStyleIdx="0" presStyleCnt="5">
        <dgm:presLayoutVars>
          <dgm:bulletEnabled val="1"/>
        </dgm:presLayoutVars>
      </dgm:prSet>
      <dgm:spPr/>
    </dgm:pt>
    <dgm:pt modelId="{B91F3AEB-E032-4A97-8045-3CFAAF812AE9}" type="pres">
      <dgm:prSet presAssocID="{BF09BF16-2464-470F-A6F7-68A6174095AF}" presName="sibTransFirstNode" presStyleLbl="bgShp" presStyleIdx="0" presStyleCnt="1"/>
      <dgm:spPr/>
    </dgm:pt>
    <dgm:pt modelId="{9373DB0A-AF2C-4F75-B44D-135FC70396C6}" type="pres">
      <dgm:prSet presAssocID="{67607F05-137A-4F9B-9FC4-454B76A36F3A}" presName="nodeFollowingNodes" presStyleLbl="node1" presStyleIdx="1" presStyleCnt="5" custScaleX="105035" custScaleY="101125" custRadScaleRad="127750" custRadScaleInc="7448">
        <dgm:presLayoutVars>
          <dgm:bulletEnabled val="1"/>
        </dgm:presLayoutVars>
      </dgm:prSet>
      <dgm:spPr/>
    </dgm:pt>
    <dgm:pt modelId="{F6CF89B6-1E4D-4965-84A7-A070593C8827}" type="pres">
      <dgm:prSet presAssocID="{CBA800C7-6990-4447-BC7D-735D58FD3A71}" presName="nodeFollowingNodes" presStyleLbl="node1" presStyleIdx="2" presStyleCnt="5" custScaleX="110244" custScaleY="99758" custRadScaleRad="114034" custRadScaleInc="-18335">
        <dgm:presLayoutVars>
          <dgm:bulletEnabled val="1"/>
        </dgm:presLayoutVars>
      </dgm:prSet>
      <dgm:spPr/>
    </dgm:pt>
    <dgm:pt modelId="{FF4A405B-E920-4D50-9B51-D1750D72E8CD}" type="pres">
      <dgm:prSet presAssocID="{3709D177-629D-4283-B597-A0C51879F153}" presName="nodeFollowingNodes" presStyleLbl="node1" presStyleIdx="3" presStyleCnt="5" custRadScaleRad="110495" custRadScaleInc="16527">
        <dgm:presLayoutVars>
          <dgm:bulletEnabled val="1"/>
        </dgm:presLayoutVars>
      </dgm:prSet>
      <dgm:spPr/>
    </dgm:pt>
    <dgm:pt modelId="{0147A6A2-5999-42A5-9824-3DC7B0F11A72}" type="pres">
      <dgm:prSet presAssocID="{33AE2C42-C2FD-451F-9A6A-67A851C53745}" presName="nodeFollowingNodes" presStyleLbl="node1" presStyleIdx="4" presStyleCnt="5" custRadScaleRad="132010" custRadScaleInc="-7104">
        <dgm:presLayoutVars>
          <dgm:bulletEnabled val="1"/>
        </dgm:presLayoutVars>
      </dgm:prSet>
      <dgm:spPr/>
    </dgm:pt>
  </dgm:ptLst>
  <dgm:cxnLst>
    <dgm:cxn modelId="{6ECC983A-2B13-4382-98DC-689863BFD55B}" type="presOf" srcId="{CBA800C7-6990-4447-BC7D-735D58FD3A71}" destId="{F6CF89B6-1E4D-4965-84A7-A070593C8827}" srcOrd="0" destOrd="0" presId="urn:microsoft.com/office/officeart/2005/8/layout/cycle3"/>
    <dgm:cxn modelId="{E2F65E64-5343-4BB3-823D-B2F84FA2D167}" type="presOf" srcId="{CD0A81D5-4559-4183-BC49-653FC1A92086}" destId="{E83ED806-5A2E-4BD6-A5A3-341E552FC226}" srcOrd="0" destOrd="0" presId="urn:microsoft.com/office/officeart/2005/8/layout/cycle3"/>
    <dgm:cxn modelId="{ACDA397D-4E93-4311-AF3C-D4DD89385F6F}" type="presOf" srcId="{3709D177-629D-4283-B597-A0C51879F153}" destId="{FF4A405B-E920-4D50-9B51-D1750D72E8CD}" srcOrd="0" destOrd="0" presId="urn:microsoft.com/office/officeart/2005/8/layout/cycle3"/>
    <dgm:cxn modelId="{A1F3B682-E496-4BAA-950D-658C80F69F40}" type="presOf" srcId="{97A156B5-6757-4504-8AA2-81921F432CE8}" destId="{43FE6F7B-CDE8-497B-9818-59799662445C}" srcOrd="0" destOrd="0" presId="urn:microsoft.com/office/officeart/2005/8/layout/cycle3"/>
    <dgm:cxn modelId="{E99F3288-8933-4232-93C5-C23A02F26957}" type="presOf" srcId="{BF09BF16-2464-470F-A6F7-68A6174095AF}" destId="{B91F3AEB-E032-4A97-8045-3CFAAF812AE9}" srcOrd="0" destOrd="0" presId="urn:microsoft.com/office/officeart/2005/8/layout/cycle3"/>
    <dgm:cxn modelId="{5ED3F291-284B-4A54-A455-32D85D100A9A}" srcId="{CD0A81D5-4559-4183-BC49-653FC1A92086}" destId="{67607F05-137A-4F9B-9FC4-454B76A36F3A}" srcOrd="1" destOrd="0" parTransId="{EDAC30DB-159D-4CCF-8D2E-5118AF01F6D2}" sibTransId="{1193D7E8-395A-4D4F-997A-B1FF2E1A93D7}"/>
    <dgm:cxn modelId="{857F14B6-D310-4DF8-BB22-9B2976AF4A48}" type="presOf" srcId="{33AE2C42-C2FD-451F-9A6A-67A851C53745}" destId="{0147A6A2-5999-42A5-9824-3DC7B0F11A72}" srcOrd="0" destOrd="0" presId="urn:microsoft.com/office/officeart/2005/8/layout/cycle3"/>
    <dgm:cxn modelId="{DAD088B7-D3DE-411C-AD57-DE1DAC18C918}" srcId="{CD0A81D5-4559-4183-BC49-653FC1A92086}" destId="{97A156B5-6757-4504-8AA2-81921F432CE8}" srcOrd="0" destOrd="0" parTransId="{DA3332FB-E00C-462E-9365-9DD5DBCEC948}" sibTransId="{BF09BF16-2464-470F-A6F7-68A6174095AF}"/>
    <dgm:cxn modelId="{1F7901BC-243C-4311-BA85-244755D05CEE}" srcId="{CD0A81D5-4559-4183-BC49-653FC1A92086}" destId="{33AE2C42-C2FD-451F-9A6A-67A851C53745}" srcOrd="4" destOrd="0" parTransId="{0D5F1AA9-FC16-43CF-8EEA-F61DCE676D26}" sibTransId="{B7A03BD7-25C1-46E6-A07D-C4013161B93D}"/>
    <dgm:cxn modelId="{56A365C1-FF26-4EDC-9E91-E1A106AF5BD1}" srcId="{CD0A81D5-4559-4183-BC49-653FC1A92086}" destId="{CBA800C7-6990-4447-BC7D-735D58FD3A71}" srcOrd="2" destOrd="0" parTransId="{2DFEC04A-5501-4DD2-99A8-E4925FA38BD5}" sibTransId="{16950D33-3455-4DEC-B079-0606D1552936}"/>
    <dgm:cxn modelId="{053051C3-730F-4D7F-A8B3-8EF21CAAE5B8}" srcId="{CD0A81D5-4559-4183-BC49-653FC1A92086}" destId="{3709D177-629D-4283-B597-A0C51879F153}" srcOrd="3" destOrd="0" parTransId="{00757790-E524-40F0-B78C-A288D5C1B315}" sibTransId="{3D054EE1-379F-4D2C-BE13-3635B79DEABE}"/>
    <dgm:cxn modelId="{2EF7E6E3-3DD5-49F8-9583-7F6E48D75255}" type="presOf" srcId="{67607F05-137A-4F9B-9FC4-454B76A36F3A}" destId="{9373DB0A-AF2C-4F75-B44D-135FC70396C6}" srcOrd="0" destOrd="0" presId="urn:microsoft.com/office/officeart/2005/8/layout/cycle3"/>
    <dgm:cxn modelId="{E3D35CB2-930B-46FA-B5DE-5C54CB445D37}" type="presParOf" srcId="{E83ED806-5A2E-4BD6-A5A3-341E552FC226}" destId="{D0108201-1206-4DF8-9BD3-11592AA8D2CE}" srcOrd="0" destOrd="0" presId="urn:microsoft.com/office/officeart/2005/8/layout/cycle3"/>
    <dgm:cxn modelId="{204ED384-2992-4FF1-8A46-5E6EEE3CFED0}" type="presParOf" srcId="{D0108201-1206-4DF8-9BD3-11592AA8D2CE}" destId="{43FE6F7B-CDE8-497B-9818-59799662445C}" srcOrd="0" destOrd="0" presId="urn:microsoft.com/office/officeart/2005/8/layout/cycle3"/>
    <dgm:cxn modelId="{3340BBE7-94F9-41E6-8076-B7C80793A79B}" type="presParOf" srcId="{D0108201-1206-4DF8-9BD3-11592AA8D2CE}" destId="{B91F3AEB-E032-4A97-8045-3CFAAF812AE9}" srcOrd="1" destOrd="0" presId="urn:microsoft.com/office/officeart/2005/8/layout/cycle3"/>
    <dgm:cxn modelId="{450E58F0-D1E9-4E65-BBB7-8CE786663358}" type="presParOf" srcId="{D0108201-1206-4DF8-9BD3-11592AA8D2CE}" destId="{9373DB0A-AF2C-4F75-B44D-135FC70396C6}" srcOrd="2" destOrd="0" presId="urn:microsoft.com/office/officeart/2005/8/layout/cycle3"/>
    <dgm:cxn modelId="{A1FA6EF0-8013-4BF8-A17F-0318ECFD7CFC}" type="presParOf" srcId="{D0108201-1206-4DF8-9BD3-11592AA8D2CE}" destId="{F6CF89B6-1E4D-4965-84A7-A070593C8827}" srcOrd="3" destOrd="0" presId="urn:microsoft.com/office/officeart/2005/8/layout/cycle3"/>
    <dgm:cxn modelId="{6C4D1DD3-E7EC-45C6-97DD-F005C2824B63}" type="presParOf" srcId="{D0108201-1206-4DF8-9BD3-11592AA8D2CE}" destId="{FF4A405B-E920-4D50-9B51-D1750D72E8CD}" srcOrd="4" destOrd="0" presId="urn:microsoft.com/office/officeart/2005/8/layout/cycle3"/>
    <dgm:cxn modelId="{3DFCC172-7ADB-4E6B-B410-1BC1F4771183}" type="presParOf" srcId="{D0108201-1206-4DF8-9BD3-11592AA8D2CE}" destId="{0147A6A2-5999-42A5-9824-3DC7B0F11A7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783F6-48CE-4D91-9095-82B074C4EE5E}">
      <dsp:nvSpPr>
        <dsp:cNvPr id="0" name=""/>
        <dsp:cNvSpPr/>
      </dsp:nvSpPr>
      <dsp:spPr>
        <a:xfrm>
          <a:off x="7374" y="788083"/>
          <a:ext cx="2204064" cy="1322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Reinforcment</a:t>
          </a:r>
          <a:r>
            <a:rPr lang="en-US" sz="2300" kern="1200" dirty="0"/>
            <a:t> statement</a:t>
          </a:r>
        </a:p>
      </dsp:txBody>
      <dsp:txXfrm>
        <a:off x="46107" y="826816"/>
        <a:ext cx="2126598" cy="1244972"/>
      </dsp:txXfrm>
    </dsp:sp>
    <dsp:sp modelId="{0FD7EB2F-28C5-4F6D-B71F-5433C5732064}">
      <dsp:nvSpPr>
        <dsp:cNvPr id="0" name=""/>
        <dsp:cNvSpPr/>
      </dsp:nvSpPr>
      <dsp:spPr>
        <a:xfrm>
          <a:off x="2431845" y="1175998"/>
          <a:ext cx="467261" cy="54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431845" y="1285320"/>
        <a:ext cx="327083" cy="327964"/>
      </dsp:txXfrm>
    </dsp:sp>
    <dsp:sp modelId="{5FAE475F-FE6A-4596-8D6A-E82FF6A27FB7}">
      <dsp:nvSpPr>
        <dsp:cNvPr id="0" name=""/>
        <dsp:cNvSpPr/>
      </dsp:nvSpPr>
      <dsp:spPr>
        <a:xfrm>
          <a:off x="3093064" y="788083"/>
          <a:ext cx="2204064" cy="1322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Corrective statement</a:t>
          </a:r>
        </a:p>
      </dsp:txBody>
      <dsp:txXfrm>
        <a:off x="3131797" y="826816"/>
        <a:ext cx="2126598" cy="1244972"/>
      </dsp:txXfrm>
    </dsp:sp>
    <dsp:sp modelId="{B663AB99-A12E-4F9B-86AE-0E43666D9251}">
      <dsp:nvSpPr>
        <dsp:cNvPr id="0" name=""/>
        <dsp:cNvSpPr/>
      </dsp:nvSpPr>
      <dsp:spPr>
        <a:xfrm>
          <a:off x="5517535" y="1175998"/>
          <a:ext cx="467261" cy="54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517535" y="1285320"/>
        <a:ext cx="327083" cy="327964"/>
      </dsp:txXfrm>
    </dsp:sp>
    <dsp:sp modelId="{191764C8-5B53-4CC0-83C4-166E110C1BDF}">
      <dsp:nvSpPr>
        <dsp:cNvPr id="0" name=""/>
        <dsp:cNvSpPr/>
      </dsp:nvSpPr>
      <dsp:spPr>
        <a:xfrm>
          <a:off x="6178755" y="788083"/>
          <a:ext cx="2204064" cy="1322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Reinforcement statement</a:t>
          </a:r>
        </a:p>
      </dsp:txBody>
      <dsp:txXfrm>
        <a:off x="6217488" y="826816"/>
        <a:ext cx="2126598" cy="1244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66F12-E29F-4EEB-8117-0305E0D83EB4}">
      <dsp:nvSpPr>
        <dsp:cNvPr id="0" name=""/>
        <dsp:cNvSpPr/>
      </dsp:nvSpPr>
      <dsp:spPr>
        <a:xfrm>
          <a:off x="7374" y="1384048"/>
          <a:ext cx="2204064" cy="1322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>
            <a:noFill/>
          </a:endParaRPr>
        </a:p>
      </dsp:txBody>
      <dsp:txXfrm>
        <a:off x="46107" y="1422781"/>
        <a:ext cx="2126598" cy="1244972"/>
      </dsp:txXfrm>
    </dsp:sp>
    <dsp:sp modelId="{615690F8-2A27-4D50-95AE-0D81F52EB94B}">
      <dsp:nvSpPr>
        <dsp:cNvPr id="0" name=""/>
        <dsp:cNvSpPr/>
      </dsp:nvSpPr>
      <dsp:spPr>
        <a:xfrm>
          <a:off x="2431845" y="1771963"/>
          <a:ext cx="467261" cy="54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431845" y="1881285"/>
        <a:ext cx="327083" cy="327964"/>
      </dsp:txXfrm>
    </dsp:sp>
    <dsp:sp modelId="{5356BCE9-4D89-46D4-82F4-180663F32A34}">
      <dsp:nvSpPr>
        <dsp:cNvPr id="0" name=""/>
        <dsp:cNvSpPr/>
      </dsp:nvSpPr>
      <dsp:spPr>
        <a:xfrm>
          <a:off x="3093064" y="1384048"/>
          <a:ext cx="2204064" cy="1322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>
            <a:noFill/>
          </a:endParaRPr>
        </a:p>
      </dsp:txBody>
      <dsp:txXfrm>
        <a:off x="3131797" y="1422781"/>
        <a:ext cx="2126598" cy="1244972"/>
      </dsp:txXfrm>
    </dsp:sp>
    <dsp:sp modelId="{591E9B88-9DCA-49F6-B7EF-535C28BA9CD8}">
      <dsp:nvSpPr>
        <dsp:cNvPr id="0" name=""/>
        <dsp:cNvSpPr/>
      </dsp:nvSpPr>
      <dsp:spPr>
        <a:xfrm>
          <a:off x="5517535" y="1771963"/>
          <a:ext cx="467261" cy="54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17535" y="1881285"/>
        <a:ext cx="327083" cy="327964"/>
      </dsp:txXfrm>
    </dsp:sp>
    <dsp:sp modelId="{20285F31-F8CB-4CDF-93A8-981B60F7706A}">
      <dsp:nvSpPr>
        <dsp:cNvPr id="0" name=""/>
        <dsp:cNvSpPr/>
      </dsp:nvSpPr>
      <dsp:spPr>
        <a:xfrm>
          <a:off x="6178755" y="1384048"/>
          <a:ext cx="2204064" cy="1322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>
            <a:noFill/>
          </a:endParaRPr>
        </a:p>
      </dsp:txBody>
      <dsp:txXfrm>
        <a:off x="6217488" y="1422781"/>
        <a:ext cx="2126598" cy="1244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F3AEB-E032-4A97-8045-3CFAAF812AE9}">
      <dsp:nvSpPr>
        <dsp:cNvPr id="0" name=""/>
        <dsp:cNvSpPr/>
      </dsp:nvSpPr>
      <dsp:spPr>
        <a:xfrm>
          <a:off x="1230725" y="-30147"/>
          <a:ext cx="5150343" cy="5150343"/>
        </a:xfrm>
        <a:prstGeom prst="circularArrow">
          <a:avLst>
            <a:gd name="adj1" fmla="val 5544"/>
            <a:gd name="adj2" fmla="val 330680"/>
            <a:gd name="adj3" fmla="val 13778655"/>
            <a:gd name="adj4" fmla="val 1738430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E6F7B-CDE8-497B-9818-59799662445C}">
      <dsp:nvSpPr>
        <dsp:cNvPr id="0" name=""/>
        <dsp:cNvSpPr/>
      </dsp:nvSpPr>
      <dsp:spPr>
        <a:xfrm>
          <a:off x="2601459" y="2001"/>
          <a:ext cx="2408876" cy="120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Check the learner is ready for feedback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/>
            <a:t>---------------------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/>
            <a:t>An action plan for improvement is made </a:t>
          </a:r>
          <a:r>
            <a:rPr lang="en-US" sz="1100" kern="1200" dirty="0"/>
            <a:t> feedback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660255" y="60797"/>
        <a:ext cx="2291284" cy="1086846"/>
      </dsp:txXfrm>
    </dsp:sp>
    <dsp:sp modelId="{9373DB0A-AF2C-4F75-B44D-135FC70396C6}">
      <dsp:nvSpPr>
        <dsp:cNvPr id="0" name=""/>
        <dsp:cNvSpPr/>
      </dsp:nvSpPr>
      <dsp:spPr>
        <a:xfrm>
          <a:off x="5142275" y="1535051"/>
          <a:ext cx="2530163" cy="121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learner states what was done well</a:t>
          </a:r>
        </a:p>
      </dsp:txBody>
      <dsp:txXfrm>
        <a:off x="5201732" y="1594508"/>
        <a:ext cx="2411249" cy="1099073"/>
      </dsp:txXfrm>
    </dsp:sp>
    <dsp:sp modelId="{F6CF89B6-1E4D-4965-84A7-A070593C8827}">
      <dsp:nvSpPr>
        <dsp:cNvPr id="0" name=""/>
        <dsp:cNvSpPr/>
      </dsp:nvSpPr>
      <dsp:spPr>
        <a:xfrm>
          <a:off x="4309810" y="3907826"/>
          <a:ext cx="2655641" cy="120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observer states what was done well</a:t>
          </a:r>
        </a:p>
      </dsp:txBody>
      <dsp:txXfrm>
        <a:off x="4368464" y="3966480"/>
        <a:ext cx="2538333" cy="1084215"/>
      </dsp:txXfrm>
    </dsp:sp>
    <dsp:sp modelId="{FF4A405B-E920-4D50-9B51-D1750D72E8CD}">
      <dsp:nvSpPr>
        <dsp:cNvPr id="0" name=""/>
        <dsp:cNvSpPr/>
      </dsp:nvSpPr>
      <dsp:spPr>
        <a:xfrm>
          <a:off x="858225" y="3886665"/>
          <a:ext cx="2408876" cy="120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learner states what could be improved</a:t>
          </a:r>
        </a:p>
      </dsp:txBody>
      <dsp:txXfrm>
        <a:off x="917021" y="3945461"/>
        <a:ext cx="2291284" cy="1086846"/>
      </dsp:txXfrm>
    </dsp:sp>
    <dsp:sp modelId="{0147A6A2-5999-42A5-9824-3DC7B0F11A72}">
      <dsp:nvSpPr>
        <dsp:cNvPr id="0" name=""/>
        <dsp:cNvSpPr/>
      </dsp:nvSpPr>
      <dsp:spPr>
        <a:xfrm>
          <a:off x="0" y="1509785"/>
          <a:ext cx="2408876" cy="120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observer states how it could be improved</a:t>
          </a:r>
        </a:p>
      </dsp:txBody>
      <dsp:txXfrm>
        <a:off x="58796" y="1568581"/>
        <a:ext cx="2291284" cy="108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link – open to show tutors navigation of the page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3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69A5-84A0-490E-A9EA-0BA2512619A5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33F7-6205-4AA4-84A2-16CE7571EAF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0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0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ags" Target="../tags/tag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tags" Target="../tags/tag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tags" Target="../tags/tag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>
                <a:solidFill>
                  <a:schemeClr val="bg1"/>
                </a:solidFill>
              </a:rPr>
              <a:t>School of Medicine 	</a:t>
            </a:r>
            <a:r>
              <a:rPr lang="en-US" sz="1800" dirty="0">
                <a:solidFill>
                  <a:schemeClr val="bg1"/>
                </a:solidFill>
              </a:rPr>
              <a:t>@</a:t>
            </a:r>
            <a:r>
              <a:rPr lang="en-US" sz="1800" dirty="0" err="1">
                <a:solidFill>
                  <a:schemeClr val="bg1"/>
                </a:solidFill>
              </a:rPr>
              <a:t>UoLmedicine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0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UoLmedicine</a:t>
            </a:r>
            <a:endParaRPr lang="en-GB" dirty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2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UoLmedicine</a:t>
            </a:r>
            <a:endParaRPr lang="en-GB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UoLmedicine</a:t>
            </a:r>
            <a:endParaRPr lang="en-GB" dirty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.ac.uk/media/livacuk/schoolofmedicine/leo/documents/Y3,GP,Handbook,2021-22,FINAL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.ac.uk/medicine/liverpool-educators-online/about-le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.ac.uk/media/livacuk/schoolofmedicine/leo/documents/Y4,GP,Handbook,2021-22,FINA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liverpool.ac.uk/media/livacuk/schoolofmedicine/leo/documents/Y5,GP,Handbook,2021-22,FINAL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.ac.uk/medicine/osce/" TargetMode="External"/><Relationship Id="rId2" Type="http://schemas.openxmlformats.org/officeDocument/2006/relationships/hyperlink" Target="https://www.liverpool.ac.uk/medicine/study-with-us/undergraduate/ccp/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rpool.ac.uk/medicine/liverpool-educators-online/about-leo/programme-overview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xbxfIQed7K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>
          <a:xfrm>
            <a:off x="339725" y="5212170"/>
            <a:ext cx="10114518" cy="457019"/>
          </a:xfrm>
        </p:spPr>
        <p:txBody>
          <a:bodyPr/>
          <a:lstStyle/>
          <a:p>
            <a:r>
              <a:rPr lang="en-GB" dirty="0"/>
              <a:t>GP/CCT</a:t>
            </a:r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>
          <a:xfrm>
            <a:off x="339724" y="4114890"/>
            <a:ext cx="10114519" cy="1097280"/>
          </a:xfrm>
        </p:spPr>
        <p:txBody>
          <a:bodyPr/>
          <a:lstStyle/>
          <a:p>
            <a:r>
              <a:rPr lang="en-GB" dirty="0"/>
              <a:t>Dr Caroline Allison</a:t>
            </a:r>
          </a:p>
          <a:p>
            <a:r>
              <a:rPr lang="en-GB"/>
              <a:t>Dr KJ Harrison</a:t>
            </a:r>
            <a:endParaRPr lang="en-GB" dirty="0"/>
          </a:p>
          <a:p>
            <a:endParaRPr lang="en-GB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>
          <a:xfrm>
            <a:off x="339766" y="1337310"/>
            <a:ext cx="10873064" cy="2400299"/>
          </a:xfrm>
        </p:spPr>
        <p:txBody>
          <a:bodyPr/>
          <a:lstStyle/>
          <a:p>
            <a:r>
              <a:rPr lang="en-GB" b="1" dirty="0"/>
              <a:t>Workshop 2: How to Provide Useful Feedback and How to ‘standard set’ in Practice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give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2109014"/>
            <a:ext cx="10929310" cy="41431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reinforce good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correct poor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help identify ways to improve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enhance clinical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motivate students for their future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Getting students to work towards specific, personalised goals can foster a sense of accountability.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142" y="877916"/>
            <a:ext cx="4088640" cy="29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gets in the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Lack of training in how to give feedback?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Fear of being overly critical or causing offence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Not wanting to embarrass students in front of patients or colleagues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 defensiveness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Clinical obligations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Previous personal experience of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Benchmarking – where to “set the bar”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1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without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910770"/>
            <a:ext cx="11017800" cy="40887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Don’t improve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Students rely on hearsay or body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They learn via trial and error!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 get poor feedback from students and drop in NSS rankings!</a:t>
            </a:r>
          </a:p>
        </p:txBody>
      </p:sp>
      <p:pic>
        <p:nvPicPr>
          <p:cNvPr id="2050" name="Picture 2" descr="Image result for dr nick riv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14" y="3886200"/>
            <a:ext cx="3079804" cy="27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Many models on how to give good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Some are more complicated than others!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 have pros and 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 are all aiming to give </a:t>
            </a:r>
            <a:r>
              <a:rPr lang="en-GB" sz="2800" b="1" dirty="0"/>
              <a:t>CONSTRUCTIVE</a:t>
            </a:r>
            <a:r>
              <a:rPr lang="en-GB" sz="2800" dirty="0"/>
              <a:t> feedback both informally and formally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15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Feedback Sandwich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681316" y="1102689"/>
          <a:ext cx="8390194" cy="289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681316" y="2767464"/>
          <a:ext cx="8390194" cy="409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31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66F12-E29F-4EEB-8117-0305E0D8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5690F8-2A27-4D50-95AE-0D81F52EB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56BCE9-4D89-46D4-82F4-180663F32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E9B88-9DCA-49F6-B7EF-535C28BA9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285F31-F8CB-4CDF-93A8-981B60F77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Feedback Sandwich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Easy to remember!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Students ignore positive comments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Avoid the word …….‘but’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Often leaves inadequate time to discuss areas for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One way transmission of information rather than a conversation about performance.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81" y="145161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120" y="240891"/>
            <a:ext cx="8609880" cy="799240"/>
          </a:xfrm>
        </p:spPr>
        <p:txBody>
          <a:bodyPr/>
          <a:lstStyle/>
          <a:p>
            <a:r>
              <a:rPr lang="en-GB" dirty="0"/>
              <a:t>The Pendleton Model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786193" y="1435510"/>
          <a:ext cx="767243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568" y="3179840"/>
            <a:ext cx="2544035" cy="16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Pendleton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Allows for a more detailed review of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Encourages learner to recognising what should be maintained or developed in their own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 feel artificial and a bit forced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Lends itself to discussion after the event – helpful in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185979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Reflective Feedback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Frames the feedback as a conversation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Learners are responsible for self-assessing and participating in a plan for improvement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Feedback, rather than being a one-way transmission, is a dialogue.  </a:t>
            </a:r>
          </a:p>
          <a:p>
            <a:pPr lvl="1" fontAlgn="base"/>
            <a:r>
              <a:rPr lang="en-GB" sz="2400" dirty="0"/>
              <a:t>Invite self-assessment</a:t>
            </a:r>
          </a:p>
          <a:p>
            <a:pPr lvl="1" fontAlgn="base"/>
            <a:r>
              <a:rPr lang="en-GB" sz="2400" dirty="0"/>
              <a:t>Provide actionable guidance</a:t>
            </a:r>
          </a:p>
          <a:p>
            <a:pPr lvl="1" fontAlgn="base"/>
            <a:r>
              <a:rPr lang="en-GB" sz="2400" dirty="0"/>
              <a:t>Describe relevant, observable behaviours to include constructive compliments and constructive correction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66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271466"/>
            <a:ext cx="9864090" cy="720000"/>
          </a:xfrm>
        </p:spPr>
        <p:txBody>
          <a:bodyPr/>
          <a:lstStyle/>
          <a:p>
            <a:r>
              <a:rPr lang="en-GB" dirty="0"/>
              <a:t>Reflective Feedback Conversation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705" y="1690688"/>
            <a:ext cx="5941003" cy="45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Tips on giving good feedback.</a:t>
            </a:r>
          </a:p>
          <a:p>
            <a:r>
              <a:rPr lang="en-GB" dirty="0"/>
              <a:t>Bench marking students – how to know at which level of knowledge or skill a student should reach for each year group.</a:t>
            </a:r>
          </a:p>
          <a:p>
            <a:r>
              <a:rPr lang="en-GB" dirty="0"/>
              <a:t>Orientation of LEO online resource for tutors.</a:t>
            </a:r>
          </a:p>
          <a:p>
            <a:r>
              <a:rPr lang="en-GB" dirty="0"/>
              <a:t>Opportunities for experience in UOL School of Medicine undergraduate education – CCT/OSCE/CCP.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Establish feedback as a normal everyday component of the 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 non-judgemental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Offer feedback on the problem not the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Ensure students are clear about the criteria against which their performance will be assessed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710" y="1"/>
            <a:ext cx="1743013" cy="25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 specific -  ‘Great job, well done!’ while charming is not helpful!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Base it upon what you directly observe e.g. ‘I noticed’, ‘I observed’, ‘When you were doing </a:t>
            </a:r>
            <a:r>
              <a:rPr lang="en-GB" sz="2800" i="1" dirty="0"/>
              <a:t>x</a:t>
            </a:r>
            <a:r>
              <a:rPr lang="en-GB" sz="2800" dirty="0"/>
              <a:t>, I could see that </a:t>
            </a:r>
            <a:r>
              <a:rPr lang="en-GB" sz="2800" i="1" dirty="0"/>
              <a:t>y</a:t>
            </a:r>
            <a:r>
              <a:rPr lang="en-GB" sz="2800" dirty="0"/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Offer feedback at the time or the event or shortly after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Limit feedback to one or two items only (little and often!)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1"/>
            <a:ext cx="1996440" cy="26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Always deliberately seek the learners own perception of their performance and ideas for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Focus on solutions and summarise at the end so everyone is clear on the outcome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631" y="0"/>
            <a:ext cx="191735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Experiences or concerns?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52" y="2473469"/>
            <a:ext cx="3963885" cy="2831346"/>
          </a:xfrm>
          <a:prstGeom prst="rect">
            <a:avLst/>
          </a:prstGeom>
        </p:spPr>
      </p:pic>
      <p:pic>
        <p:nvPicPr>
          <p:cNvPr id="3074" name="Picture 2" descr="Image result for crying 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08" y="1873702"/>
            <a:ext cx="2936057" cy="36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20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2EAF7A-55C4-489C-9267-9D7B683576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00" y="2217420"/>
            <a:ext cx="10084350" cy="4088129"/>
          </a:xfrm>
        </p:spPr>
        <p:txBody>
          <a:bodyPr/>
          <a:lstStyle/>
          <a:p>
            <a:r>
              <a:rPr lang="en-GB" dirty="0"/>
              <a:t>How do we know “where to set the bar”?</a:t>
            </a:r>
          </a:p>
          <a:p>
            <a:r>
              <a:rPr lang="en-GB" dirty="0"/>
              <a:t>Experience with students helps</a:t>
            </a:r>
          </a:p>
          <a:p>
            <a:r>
              <a:rPr lang="en-GB" dirty="0"/>
              <a:t>In order to know where to pitch expectations for ability of students, we need to consider the course structure including teaching throughout the year</a:t>
            </a:r>
          </a:p>
          <a:p>
            <a:r>
              <a:rPr lang="en-GB" dirty="0"/>
              <a:t>LOs from handbook on LEO are also helpful to establish experience/learning pre and post placement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CC942-6607-4067-B97E-09358F80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Benchmarking – where to set the bar</a:t>
            </a:r>
          </a:p>
        </p:txBody>
      </p:sp>
    </p:spTree>
    <p:extLst>
      <p:ext uri="{BB962C8B-B14F-4D97-AF65-F5344CB8AC3E}">
        <p14:creationId xmlns:p14="http://schemas.microsoft.com/office/powerpoint/2010/main" val="1447186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9287A4-3608-4A21-9B84-09CC6CF02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CBL tutorials – during placements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Safe Prescribing tutorials – on placement (Pharmacist led)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Clinical skills tutorials – university and placement based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Communication for clinical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CCT – once weekly during the GP block and weekly during academic weeks. Primary case based medicine in small groups</a:t>
            </a:r>
          </a:p>
          <a:p>
            <a:r>
              <a:rPr lang="en-GB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F1E67-4E94-4918-89FC-384DDCE4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throughout the years</a:t>
            </a:r>
          </a:p>
        </p:txBody>
      </p:sp>
    </p:spTree>
    <p:extLst>
      <p:ext uri="{BB962C8B-B14F-4D97-AF65-F5344CB8AC3E}">
        <p14:creationId xmlns:p14="http://schemas.microsoft.com/office/powerpoint/2010/main" val="175792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6B01E-249E-4299-9F15-ED8A3242D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771650"/>
            <a:ext cx="10093875" cy="4535146"/>
          </a:xfrm>
        </p:spPr>
        <p:txBody>
          <a:bodyPr/>
          <a:lstStyle/>
          <a:p>
            <a:r>
              <a:rPr lang="en-GB" dirty="0"/>
              <a:t>Focus on the understanding of core clinical concepts</a:t>
            </a:r>
          </a:p>
          <a:p>
            <a:r>
              <a:rPr lang="en-GB" dirty="0"/>
              <a:t>Transition year mostly on clinical placement (4 week blocks)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Medicine A – cardiovascular, respiratory, dermatology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Medicine B – gastroenterology, Diabetes, 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Surgery A – upper an lower GI, breast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Surgery B – trauma and orthopaedics, vascular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Paediatrics – the normal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O+G - the normal pregnancy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Primary care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D1996-27F7-47E0-A8D1-241C6B8C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097280"/>
            <a:ext cx="11520000" cy="800100"/>
          </a:xfrm>
        </p:spPr>
        <p:txBody>
          <a:bodyPr/>
          <a:lstStyle/>
          <a:p>
            <a:r>
              <a:rPr lang="en-GB" dirty="0"/>
              <a:t>Year 3 aims– Becoming a Practitioner</a:t>
            </a:r>
          </a:p>
        </p:txBody>
      </p:sp>
    </p:spTree>
    <p:extLst>
      <p:ext uri="{BB962C8B-B14F-4D97-AF65-F5344CB8AC3E}">
        <p14:creationId xmlns:p14="http://schemas.microsoft.com/office/powerpoint/2010/main" val="1049675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33784-62FF-47D7-8E78-C970BEA4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should start to use clinical reasoning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Become more skilled in history-taking and examination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Begin to formulate a clinical diagnosis, investigations and management plan.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Incorporate patients’ ideas, concerns and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Consider biological, social and psychological factors into a shared management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Provide explanations and information in a way patient can understand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17761E-2DB4-4B8C-B25D-E3EF5375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year 3…</a:t>
            </a:r>
          </a:p>
        </p:txBody>
      </p:sp>
    </p:spTree>
    <p:extLst>
      <p:ext uri="{BB962C8B-B14F-4D97-AF65-F5344CB8AC3E}">
        <p14:creationId xmlns:p14="http://schemas.microsoft.com/office/powerpoint/2010/main" val="205624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09192-999E-4273-9F5E-7B6500FCA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540" y="1337310"/>
            <a:ext cx="8686440" cy="49034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AA4687-4423-4A11-9B19-D332AA82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79241"/>
            <a:ext cx="9558570" cy="720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 3 GP LOs snapshot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pg</a:t>
            </a:r>
            <a:r>
              <a:rPr lang="en-GB" dirty="0"/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248670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6BAF-854E-4276-93B2-ED43A0FE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828801"/>
            <a:ext cx="10093875" cy="4477996"/>
          </a:xfrm>
        </p:spPr>
        <p:txBody>
          <a:bodyPr/>
          <a:lstStyle/>
          <a:p>
            <a:r>
              <a:rPr lang="en-GB" dirty="0"/>
              <a:t>Specialist and challenging clinical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Medicine C - Geriatrics, renal, rheumatology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Medicine D – Palliative care and oncology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Surgery C – ENT, plastics and ophthalmology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Neurology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O+G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Paediatrics including paediatric psychiatry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Psychiatry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Primary care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4B9C9-537A-4F05-BDD1-6B2AB4E9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aims – Broadening Expertise</a:t>
            </a:r>
          </a:p>
        </p:txBody>
      </p:sp>
    </p:spTree>
    <p:extLst>
      <p:ext uri="{BB962C8B-B14F-4D97-AF65-F5344CB8AC3E}">
        <p14:creationId xmlns:p14="http://schemas.microsoft.com/office/powerpoint/2010/main" val="425980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BA0D75-3616-42A7-BE28-5FFAD8DD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LEO</a:t>
            </a:r>
            <a:r>
              <a:rPr lang="en-GB" dirty="0"/>
              <a:t> (Liverpool Educators Online)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08F0C-5892-48B7-8F80-F8D3D757F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90" y="1986186"/>
            <a:ext cx="9144133" cy="41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4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CCC50-7D61-448F-93AC-41978C57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should be improving their clinical reasoning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Gaining skills in focused history taking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More effective in case presentation and discussion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Formulating differential diagnoses and management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More lateral thinking rather than learning 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Acquiring nuanced clinical acumen </a:t>
            </a:r>
            <a:r>
              <a:rPr lang="en-GB" dirty="0" err="1"/>
              <a:t>eg</a:t>
            </a:r>
            <a:r>
              <a:rPr lang="en-GB" dirty="0"/>
              <a:t> responding to patient cues, hidden agenda, patients’ perceptions and health beliefs, etc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60F3D1-A95C-4D95-88A0-EB25D2F8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year 4…</a:t>
            </a:r>
          </a:p>
        </p:txBody>
      </p:sp>
    </p:spTree>
    <p:extLst>
      <p:ext uri="{BB962C8B-B14F-4D97-AF65-F5344CB8AC3E}">
        <p14:creationId xmlns:p14="http://schemas.microsoft.com/office/powerpoint/2010/main" val="2416996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C5586E-E781-4AD2-A30E-8DEA91B8A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40" y="1097280"/>
            <a:ext cx="8161019" cy="52463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8CB541-D0DC-4038-9358-1E6F41CF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88621"/>
            <a:ext cx="9246870" cy="61722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 4 GP Los snapshot</a:t>
            </a:r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95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124C7-2807-42EA-8A46-4AB7B5CE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Acute Medicine (Medicine 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Acute Surgery (Surgery 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Critical and Intensive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Emergency Medicine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Acute Primary Care (General Practice 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SAMP (Selective in Advanced Clinical Practice)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Apprenticeship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B068B-9254-41B6-AE28-16F8034E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5 aims – Preparing for Practice</a:t>
            </a:r>
          </a:p>
        </p:txBody>
      </p:sp>
    </p:spTree>
    <p:extLst>
      <p:ext uri="{BB962C8B-B14F-4D97-AF65-F5344CB8AC3E}">
        <p14:creationId xmlns:p14="http://schemas.microsoft.com/office/powerpoint/2010/main" val="2503182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2BC3E7-AD89-4C90-8114-75D79A2AD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should demonstrate proficiency in clinical reasoning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Emergency presentations, appropriate referrals and admission avoidance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Consultations should demonstrate a patient centred approach with shared decision making incorporating 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Medically unexplained symptoms, uncertainty and health seeking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Safeguarding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CE01F-5BFA-40BC-8A02-78C4046F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year 5…</a:t>
            </a:r>
          </a:p>
        </p:txBody>
      </p:sp>
    </p:spTree>
    <p:extLst>
      <p:ext uri="{BB962C8B-B14F-4D97-AF65-F5344CB8AC3E}">
        <p14:creationId xmlns:p14="http://schemas.microsoft.com/office/powerpoint/2010/main" val="397454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395C3-3E31-40E0-9ED3-AEC34709D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Practitioner health, resilience and when to seek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Economy of healthcare and NHS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Integrated care and its importance in safe patient journey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Written correspondence: discharge letters and referrals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Safe prescribing including polypharmacy and multimorbidity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Clinical governance and QA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0A105-C324-41AF-8591-51747908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0E70F6-16A0-47DF-B6F5-CAA6FE870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0" y="3069305"/>
            <a:ext cx="11522439" cy="719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D8C2F-7C58-423C-B047-3452A59D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95" y="1262891"/>
            <a:ext cx="6426530" cy="47627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03DB08-4EC6-4665-BDF0-94335153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310" y="192451"/>
            <a:ext cx="8652510" cy="720000"/>
          </a:xfrm>
        </p:spPr>
        <p:txBody>
          <a:bodyPr/>
          <a:lstStyle/>
          <a:p>
            <a:r>
              <a:rPr lang="en-GB" dirty="0">
                <a:hlinkClick r:id="rId4"/>
              </a:rPr>
              <a:t>Year 5 LO snapshot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15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532AE-DBE4-4ACA-A605-0F14400E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Every student is different and will have individual learning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Feedback should be based on performance and learning needs these bearing in mind the stage of 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standard/benchmark by year 5 is to be a safe F1 doctor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 years 3 and 4, interpretation of ability is a little more tricky, depending on time of year and placements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It gets easier with time!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36A8EB-03F6-4ADE-8463-8EEF2354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conclusion…</a:t>
            </a:r>
          </a:p>
        </p:txBody>
      </p:sp>
    </p:spTree>
    <p:extLst>
      <p:ext uri="{BB962C8B-B14F-4D97-AF65-F5344CB8AC3E}">
        <p14:creationId xmlns:p14="http://schemas.microsoft.com/office/powerpoint/2010/main" val="1103985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7505A4-BD0D-4AB9-B872-BB74F91A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Communication in Clinical Practice	</a:t>
            </a:r>
          </a:p>
          <a:p>
            <a:pPr marL="1143000" lvl="1" indent="-457200"/>
            <a:r>
              <a:rPr lang="en-GB" dirty="0">
                <a:hlinkClick r:id="rId2"/>
              </a:rPr>
              <a:t>CCP</a:t>
            </a:r>
            <a:endParaRPr lang="en-GB" dirty="0"/>
          </a:p>
          <a:p>
            <a:pPr marL="457200" indent="-457200"/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Clinical Skills/OSCE Examining</a:t>
            </a:r>
          </a:p>
          <a:p>
            <a:pPr marL="1143000" lvl="1" indent="-457200"/>
            <a:r>
              <a:rPr lang="en-GB" dirty="0">
                <a:hlinkClick r:id="rId3"/>
              </a:rPr>
              <a:t>OSCE</a:t>
            </a:r>
            <a:endParaRPr lang="en-GB" dirty="0"/>
          </a:p>
          <a:p>
            <a:pPr lvl="1" indent="0">
              <a:buNone/>
            </a:pPr>
            <a:endParaRPr lang="en-GB" dirty="0"/>
          </a:p>
          <a:p>
            <a:r>
              <a:rPr lang="en-GB" dirty="0"/>
              <a:t>Community Clinical Teaching</a:t>
            </a:r>
          </a:p>
          <a:p>
            <a:pPr marL="1143000" lvl="1" indent="-457200"/>
            <a:r>
              <a:rPr lang="en-GB" dirty="0"/>
              <a:t>gprecruit@liverpool.ac.uk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0930FD-5309-48E1-A99D-46D65205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UoL</a:t>
            </a:r>
            <a:r>
              <a:rPr lang="en-GB" dirty="0"/>
              <a:t> Teaching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77071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B3BE7-2172-40F6-B019-FB5B6DB1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GP online resource tool </a:t>
            </a:r>
          </a:p>
          <a:p>
            <a:pPr marL="1143000" lvl="1" indent="-457200"/>
            <a:r>
              <a:rPr lang="en-GB" dirty="0"/>
              <a:t>Induction checklist</a:t>
            </a:r>
          </a:p>
          <a:p>
            <a:pPr marL="1143000" lvl="1" indent="-457200"/>
            <a:r>
              <a:rPr lang="en-GB" dirty="0"/>
              <a:t>Course overview</a:t>
            </a:r>
          </a:p>
          <a:p>
            <a:pPr marL="1143000" lvl="1" indent="-457200"/>
            <a:r>
              <a:rPr lang="en-GB" dirty="0"/>
              <a:t>Course requirements (including educational supervisor page link to </a:t>
            </a:r>
            <a:r>
              <a:rPr lang="en-GB" dirty="0" err="1"/>
              <a:t>eportfolio</a:t>
            </a:r>
            <a:r>
              <a:rPr lang="en-GB" dirty="0"/>
              <a:t> guide)</a:t>
            </a:r>
          </a:p>
          <a:p>
            <a:pPr marL="1143000" lvl="1" indent="-457200"/>
            <a:r>
              <a:rPr lang="en-GB" dirty="0"/>
              <a:t>Home visit policy</a:t>
            </a:r>
          </a:p>
          <a:p>
            <a:pPr marL="1143000" lvl="1" indent="-457200"/>
            <a:r>
              <a:rPr lang="en-GB" dirty="0"/>
              <a:t>Mandatory experiences (with links to GP handbook)</a:t>
            </a:r>
          </a:p>
          <a:p>
            <a:pPr marL="1143000" lvl="1" indent="-457200"/>
            <a:r>
              <a:rPr lang="en-GB" dirty="0"/>
              <a:t>Learning outcomes</a:t>
            </a:r>
          </a:p>
          <a:p>
            <a:pPr marL="1143000" lvl="1" indent="-457200"/>
            <a:r>
              <a:rPr lang="en-GB" dirty="0"/>
              <a:t>Absence reporting</a:t>
            </a:r>
          </a:p>
          <a:p>
            <a:pPr marL="1143000" lvl="1" indent="-457200"/>
            <a:r>
              <a:rPr lang="en-GB" dirty="0"/>
              <a:t>Clinical skills (link)</a:t>
            </a:r>
          </a:p>
          <a:p>
            <a:pPr marL="1143000" lvl="1" indent="-457200"/>
            <a:r>
              <a:rPr lang="en-GB" dirty="0"/>
              <a:t>Commendations (left hand menu)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3B417-7A94-4E4F-81B4-1BA36B48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LEO areas to note</a:t>
            </a:r>
          </a:p>
        </p:txBody>
      </p:sp>
    </p:spTree>
    <p:extLst>
      <p:ext uri="{BB962C8B-B14F-4D97-AF65-F5344CB8AC3E}">
        <p14:creationId xmlns:p14="http://schemas.microsoft.com/office/powerpoint/2010/main" val="1559201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Contact your Year Lead if you find any digital content difficult or impossible to use.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9B906-A112-4B27-91B5-28ED213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MBChB Overview area</a:t>
            </a:r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E43B1B-9740-40EF-9015-8DBF08FE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MBChB Overview area</a:t>
            </a:r>
          </a:p>
        </p:txBody>
      </p:sp>
    </p:spTree>
    <p:extLst>
      <p:ext uri="{BB962C8B-B14F-4D97-AF65-F5344CB8AC3E}">
        <p14:creationId xmlns:p14="http://schemas.microsoft.com/office/powerpoint/2010/main" val="29902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Giving Good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2916"/>
            <a:ext cx="9144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00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967" y="1873333"/>
            <a:ext cx="7502718" cy="3899314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>
                <a:latin typeface="Calisto MT" pitchFamily="18" charset="0"/>
              </a:rPr>
              <a:t>“Good teaching is more a giving of right questions than a giving of right answers”</a:t>
            </a:r>
          </a:p>
          <a:p>
            <a:pPr marL="0" indent="0" algn="r">
              <a:buNone/>
            </a:pPr>
            <a:endParaRPr lang="en-GB" sz="1600" dirty="0">
              <a:latin typeface="Calisto MT" panose="02040603050505030304" pitchFamily="18" charset="0"/>
            </a:endParaRPr>
          </a:p>
          <a:p>
            <a:pPr marL="0" indent="0" algn="r">
              <a:buNone/>
            </a:pPr>
            <a:endParaRPr lang="en-GB" sz="1600" dirty="0">
              <a:latin typeface="Calisto MT" panose="02040603050505030304" pitchFamily="18" charset="0"/>
            </a:endParaRPr>
          </a:p>
          <a:p>
            <a:pPr marL="0" indent="0" algn="r">
              <a:buNone/>
            </a:pPr>
            <a:r>
              <a:rPr lang="en-GB" sz="1600" dirty="0">
                <a:latin typeface="Calisto MT" panose="02040603050505030304" pitchFamily="18" charset="0"/>
              </a:rPr>
              <a:t>Josef Albers (1888-1976) Artist &amp; Teacher</a:t>
            </a:r>
          </a:p>
        </p:txBody>
      </p:sp>
    </p:spTree>
    <p:extLst>
      <p:ext uri="{BB962C8B-B14F-4D97-AF65-F5344CB8AC3E}">
        <p14:creationId xmlns:p14="http://schemas.microsoft.com/office/powerpoint/2010/main" val="353591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is feedback?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Why is feedback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gets in the way of giving feedback?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happens if we don’t give feedback?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Feedback ‘Theory’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Practical 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Discussing your experiences and concerns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53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feedback?</a:t>
            </a:r>
          </a:p>
        </p:txBody>
      </p:sp>
      <p:pic>
        <p:nvPicPr>
          <p:cNvPr id="4" name="xbxfIQed7K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3442" y="2101911"/>
            <a:ext cx="6345116" cy="35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REALLY is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783081"/>
            <a:ext cx="10093875" cy="452371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Providing information with the intention to narrow the gap between actual and desired performance. </a:t>
            </a:r>
          </a:p>
          <a:p>
            <a:r>
              <a:rPr lang="en-GB" sz="2800" i="1" dirty="0"/>
              <a:t>'Specific information about the comparison between a trainee's observed performance and a standard, given with the intent to improve the trainee's performance</a:t>
            </a:r>
            <a:r>
              <a:rPr lang="en-GB" sz="2800" dirty="0"/>
              <a:t>.‘ </a:t>
            </a:r>
            <a:endParaRPr lang="en-GB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 be informal or formal – we ask GP tutors to provide both!!</a:t>
            </a:r>
          </a:p>
        </p:txBody>
      </p:sp>
    </p:spTree>
    <p:extLst>
      <p:ext uri="{BB962C8B-B14F-4D97-AF65-F5344CB8AC3E}">
        <p14:creationId xmlns:p14="http://schemas.microsoft.com/office/powerpoint/2010/main" val="333272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F612AC1-BD54-4924-84D7-9CF669939ACE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2AC88DB0-D376-450F-B851-2D55FEB5C1C1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30474FEA-34C0-4C80-8531-186189A259B7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975344D0-5381-4667-B4CF-5416FC22B3C1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BD6F1D43-51F0-421F-B5FF-E027FEB19CAD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602D1C3-B808-42F3-A7B5-60CFE65AB34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F79DCB67A4E4CAA4C5A145DAAE456" ma:contentTypeVersion="5" ma:contentTypeDescription="Create a new document." ma:contentTypeScope="" ma:versionID="5a5b6872a83623d669e91e22dfe6b82b">
  <xsd:schema xmlns:xsd="http://www.w3.org/2001/XMLSchema" xmlns:xs="http://www.w3.org/2001/XMLSchema" xmlns:p="http://schemas.microsoft.com/office/2006/metadata/properties" xmlns:ns2="bef6efe6-44fc-4a34-b7e1-f95709802ae1" targetNamespace="http://schemas.microsoft.com/office/2006/metadata/properties" ma:root="true" ma:fieldsID="e32795e77d3fd4a498921a297c85b5a6" ns2:_="">
    <xsd:import namespace="bef6efe6-44fc-4a34-b7e1-f95709802a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6efe6-44fc-4a34-b7e1-f95709802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B4AB6-E9EA-4FB6-8220-DFF311B16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613755-C717-4E2A-A2BE-DDC5FBF30924}">
  <ds:schemaRefs>
    <ds:schemaRef ds:uri="http://purl.org/dc/dcmitype/"/>
    <ds:schemaRef ds:uri="bef6efe6-44fc-4a34-b7e1-f95709802ae1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69CF94-BB78-46F3-A79D-9DD6C7FCC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6efe6-44fc-4a34-b7e1-f95709802a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2020_SoM_Accessible_Template_PRESENTATIONS_NO_IMAGES</Template>
  <TotalTime>944</TotalTime>
  <Words>1419</Words>
  <Application>Microsoft Office PowerPoint</Application>
  <PresentationFormat>Widescreen</PresentationFormat>
  <Paragraphs>203</Paragraphs>
  <Slides>39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Calisto MT</vt:lpstr>
      <vt:lpstr>Section pages</vt:lpstr>
      <vt:lpstr>Plain</vt:lpstr>
      <vt:lpstr>Asclepius</vt:lpstr>
      <vt:lpstr>Eye</vt:lpstr>
      <vt:lpstr>Heart</vt:lpstr>
      <vt:lpstr>Thorax</vt:lpstr>
      <vt:lpstr>Workshop 2: How to Provide Useful Feedback and How to ‘standard set’ in Practice </vt:lpstr>
      <vt:lpstr>Learning outcomes</vt:lpstr>
      <vt:lpstr>LEO (Liverpool Educators Online)</vt:lpstr>
      <vt:lpstr>MBChB Overview area</vt:lpstr>
      <vt:lpstr>Giving Good Feedback</vt:lpstr>
      <vt:lpstr>PowerPoint Presentation</vt:lpstr>
      <vt:lpstr>Aim of Session</vt:lpstr>
      <vt:lpstr>What is feedback?</vt:lpstr>
      <vt:lpstr>What REALLY is feedback?</vt:lpstr>
      <vt:lpstr>Why do we give feedback?</vt:lpstr>
      <vt:lpstr>What gets in the way?</vt:lpstr>
      <vt:lpstr>What happens without feedback?</vt:lpstr>
      <vt:lpstr>Feedback Theory</vt:lpstr>
      <vt:lpstr>The Feedback Sandwich</vt:lpstr>
      <vt:lpstr>The Feedback Sandwich</vt:lpstr>
      <vt:lpstr>The Pendleton Model </vt:lpstr>
      <vt:lpstr>The Pendleton Model</vt:lpstr>
      <vt:lpstr>Reflective Feedback Conversation</vt:lpstr>
      <vt:lpstr>Reflective Feedback Conversation</vt:lpstr>
      <vt:lpstr>Practical Advice</vt:lpstr>
      <vt:lpstr>Practical Advice</vt:lpstr>
      <vt:lpstr>Practical Advice</vt:lpstr>
      <vt:lpstr>Experiences or concerns?</vt:lpstr>
      <vt:lpstr>Benchmarking – where to set the bar</vt:lpstr>
      <vt:lpstr>Teaching throughout the years</vt:lpstr>
      <vt:lpstr>Year 3 aims– Becoming a Practitioner</vt:lpstr>
      <vt:lpstr>In year 3…</vt:lpstr>
      <vt:lpstr>Year 3 GP LOs snapshot (pg 5)</vt:lpstr>
      <vt:lpstr>Year 4 aims – Broadening Expertise</vt:lpstr>
      <vt:lpstr>In year 4…</vt:lpstr>
      <vt:lpstr>Year 4 GP Los snapshot</vt:lpstr>
      <vt:lpstr>Year 5 aims – Preparing for Practice</vt:lpstr>
      <vt:lpstr>In year 5…</vt:lpstr>
      <vt:lpstr>PowerPoint Presentation</vt:lpstr>
      <vt:lpstr>Year 5 LO snapshot</vt:lpstr>
      <vt:lpstr>In conclusion…</vt:lpstr>
      <vt:lpstr>UoL Teaching Opportunities</vt:lpstr>
      <vt:lpstr>Useful LEO areas to note</vt:lpstr>
      <vt:lpstr>Thank you.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Rawsthorne, Helen [mdehshr8]</dc:creator>
  <cp:keywords>SoM Template</cp:keywords>
  <cp:lastModifiedBy>Allison, Caroline</cp:lastModifiedBy>
  <cp:revision>42</cp:revision>
  <dcterms:created xsi:type="dcterms:W3CDTF">2020-09-04T12:33:40Z</dcterms:created>
  <dcterms:modified xsi:type="dcterms:W3CDTF">2022-05-12T19:28:14Z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  <property fmtid="{D5CDD505-2E9C-101B-9397-08002B2CF9AE}" pid="4" name="ContentTypeId">
    <vt:lpwstr>0x010100ED8F79DCB67A4E4CAA4C5A145DAAE456</vt:lpwstr>
  </property>
</Properties>
</file>