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3" r:id="rId2"/>
    <p:sldMasterId id="2147483706" r:id="rId3"/>
    <p:sldMasterId id="2147483679" r:id="rId4"/>
    <p:sldMasterId id="2147483687" r:id="rId5"/>
    <p:sldMasterId id="2147483690" r:id="rId6"/>
  </p:sldMasterIdLst>
  <p:notesMasterIdLst>
    <p:notesMasterId r:id="rId21"/>
  </p:notesMasterIdLst>
  <p:handoutMasterIdLst>
    <p:handoutMasterId r:id="rId22"/>
  </p:handoutMasterIdLst>
  <p:sldIdLst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0" autoAdjust="0"/>
    <p:restoredTop sz="96395" autoAdjust="0"/>
  </p:normalViewPr>
  <p:slideViewPr>
    <p:cSldViewPr snapToGrid="0">
      <p:cViewPr varScale="1">
        <p:scale>
          <a:sx n="69" d="100"/>
          <a:sy n="69" d="100"/>
        </p:scale>
        <p:origin x="44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6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7" name="Date"/>
          <p:cNvSpPr>
            <a:spLocks noGrp="1"/>
          </p:cNvSpPr>
          <p:nvPr>
            <p:ph type="body" sz="quarter" idx="12" hasCustomPrompt="1"/>
          </p:nvPr>
        </p:nvSpPr>
        <p:spPr>
          <a:xfrm>
            <a:off x="339725" y="5083785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date.</a:t>
            </a:r>
            <a:endParaRPr lang="en-GB" dirty="0"/>
          </a:p>
        </p:txBody>
      </p:sp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tudent Do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udent Doctors" descr="Student doctors laughing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9451"/>
          <a:stretch/>
        </p:blipFill>
        <p:spPr>
          <a:xfrm>
            <a:off x="0" y="1096175"/>
            <a:ext cx="12192000" cy="5220525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3879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nat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natomy class" descr="Student doctors in an anatomy class" title="Decorative">
            <a:extLst>
              <a:ext uri="{FF2B5EF4-FFF2-40B4-BE49-F238E27FC236}">
                <a16:creationId xmlns:a16="http://schemas.microsoft.com/office/drawing/2014/main" id="{807ABD34-9C9F-F347-9914-35BBB31E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59" b="15265"/>
          <a:stretch/>
        </p:blipFill>
        <p:spPr>
          <a:xfrm>
            <a:off x="0" y="1085850"/>
            <a:ext cx="12192000" cy="52197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2542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0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linical Skills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 with VR headset and iPad" title="Decorative"/>
          <p:cNvPicPr>
            <a:picLocks noChangeAspect="1"/>
          </p:cNvPicPr>
          <p:nvPr userDrawn="1"/>
        </p:nvPicPr>
        <p:blipFill rotWithShape="1">
          <a:blip r:embed="rId3"/>
          <a:srcRect l="3385" r="12991" b="34"/>
          <a:stretch/>
        </p:blipFill>
        <p:spPr>
          <a:xfrm>
            <a:off x="0" y="1085780"/>
            <a:ext cx="6552000" cy="522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0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linical Skills Learning Zone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4" name="Picture 3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88734"/>
            <a:ext cx="6552000" cy="5218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840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Intercalation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udent Doctor" descr="Student doctor with child patient in the field" title="Decorative">
            <a:extLst>
              <a:ext uri="{FF2B5EF4-FFF2-40B4-BE49-F238E27FC236}">
                <a16:creationId xmlns:a16="http://schemas.microsoft.com/office/drawing/2014/main" id="{12A74CBC-9DA9-6A44-B283-366AE5BA7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01" b="-1"/>
          <a:stretch/>
        </p:blipFill>
        <p:spPr>
          <a:xfrm>
            <a:off x="0" y="1088455"/>
            <a:ext cx="6486993" cy="52200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53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ver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erpool Pier Head" descr="Liverpool pier head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b="20684"/>
          <a:stretch/>
        </p:blipFill>
        <p:spPr>
          <a:xfrm>
            <a:off x="0" y="1088079"/>
            <a:ext cx="12192000" cy="5220357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47267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3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tags" Target="../tags/tag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tags" Target="../tags/tag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tags" Target="../tags/tag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tags" Target="../tags/tag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>
                <a:solidFill>
                  <a:schemeClr val="bg1"/>
                </a:solidFill>
              </a:rPr>
              <a:t>School of Medicine 	</a:t>
            </a:r>
            <a:r>
              <a:rPr lang="en-US" sz="1800" dirty="0" smtClean="0">
                <a:solidFill>
                  <a:schemeClr val="bg1"/>
                </a:solidFill>
              </a:rPr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20" r:id="rId3"/>
    <p:sldLayoutId id="2147483723" r:id="rId4"/>
    <p:sldLayoutId id="2147483725" r:id="rId5"/>
    <p:sldLayoutId id="2147483727" r:id="rId6"/>
    <p:sldLayoutId id="2147483726" r:id="rId7"/>
    <p:sldLayoutId id="2147483721" r:id="rId8"/>
    <p:sldLayoutId id="2147483709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7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 smtClean="0"/>
              <a:t>School of Medicine 	</a:t>
            </a:r>
            <a:r>
              <a:rPr lang="en-US" sz="1800" dirty="0" smtClean="0"/>
              <a:t>@</a:t>
            </a:r>
            <a:r>
              <a:rPr lang="en-US" sz="1800" dirty="0" err="1" smtClean="0"/>
              <a:t>LivUniMedicine</a:t>
            </a:r>
            <a:endParaRPr lang="en-GB" sz="1800" dirty="0" smtClean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heckers.eiii.eu/en/pdfcheck/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slation.gov.uk/uksi/2018/852/contents/made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1.xml"/><Relationship Id="rId7" Type="http://schemas.openxmlformats.org/officeDocument/2006/relationships/slide" Target="slide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slide" Target="slide12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resources/contrastchecker/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July 2020.</a:t>
            </a:r>
            <a:endParaRPr lang="en-GB" dirty="0"/>
          </a:p>
        </p:txBody>
      </p:sp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mtClean="0"/>
              <a:t>Staff guide.</a:t>
            </a:r>
            <a:endParaRPr lang="en-GB" dirty="0"/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mtClean="0"/>
              <a:t>School of Medicine.</a:t>
            </a:r>
            <a:endParaRPr lang="en-GB" dirty="0"/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Creating accessible presentations.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9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Use plain English and </a:t>
            </a:r>
            <a:r>
              <a:rPr lang="en-GB" dirty="0" smtClean="0"/>
              <a:t>avoid/explain abbreviations</a:t>
            </a:r>
            <a:r>
              <a:rPr lang="en-GB" dirty="0"/>
              <a:t>.</a:t>
            </a:r>
          </a:p>
          <a:p>
            <a:r>
              <a:rPr lang="en-GB" dirty="0"/>
              <a:t>Write headings in sentence case</a:t>
            </a:r>
            <a:r>
              <a:rPr lang="en-GB" dirty="0" smtClean="0"/>
              <a:t>. </a:t>
            </a:r>
          </a:p>
          <a:p>
            <a:r>
              <a:rPr lang="en-GB" dirty="0" smtClean="0"/>
              <a:t>Limit the amount of information on each slide.</a:t>
            </a:r>
          </a:p>
          <a:p>
            <a:r>
              <a:rPr lang="en-GB" dirty="0" smtClean="0"/>
              <a:t>Avoid </a:t>
            </a:r>
            <a:r>
              <a:rPr lang="en-GB" dirty="0"/>
              <a:t>long sentences and dense blocks of text.</a:t>
            </a:r>
          </a:p>
          <a:p>
            <a:r>
              <a:rPr lang="en-GB" dirty="0"/>
              <a:t>Use the </a:t>
            </a:r>
            <a:r>
              <a:rPr lang="en-GB" dirty="0" smtClean="0"/>
              <a:t>PowerPoint ‘Notes’ </a:t>
            </a:r>
            <a:r>
              <a:rPr lang="en-GB" dirty="0"/>
              <a:t>field for additional text/explanations</a:t>
            </a:r>
            <a:r>
              <a:rPr lang="en-GB" dirty="0" smtClean="0"/>
              <a:t>.</a:t>
            </a:r>
          </a:p>
          <a:p>
            <a:r>
              <a:rPr lang="en-GB" dirty="0"/>
              <a:t>Ensure </a:t>
            </a:r>
            <a:r>
              <a:rPr lang="en-GB" dirty="0" smtClean="0"/>
              <a:t>third-party </a:t>
            </a:r>
            <a:r>
              <a:rPr lang="en-GB" dirty="0"/>
              <a:t>materials </a:t>
            </a:r>
            <a:r>
              <a:rPr lang="en-GB" dirty="0" smtClean="0"/>
              <a:t>comply </a:t>
            </a:r>
            <a:r>
              <a:rPr lang="en-GB" dirty="0"/>
              <a:t>with copyright </a:t>
            </a:r>
            <a:r>
              <a:rPr lang="en-GB" dirty="0" smtClean="0"/>
              <a:t>law - content must satisfy the principle of ‘fair dealing’ and include acknowledgments. Consider providing </a:t>
            </a:r>
            <a:r>
              <a:rPr lang="en-GB" dirty="0"/>
              <a:t>links </a:t>
            </a:r>
            <a:r>
              <a:rPr lang="en-GB" dirty="0" smtClean="0"/>
              <a:t>rather </a:t>
            </a:r>
            <a:r>
              <a:rPr lang="en-GB" dirty="0"/>
              <a:t>than embedding material in your </a:t>
            </a:r>
            <a:r>
              <a:rPr lang="en-GB" dirty="0" smtClean="0"/>
              <a:t>slides.</a:t>
            </a:r>
          </a:p>
          <a:p>
            <a:r>
              <a:rPr lang="en-GB" dirty="0"/>
              <a:t>Include a </a:t>
            </a:r>
            <a:r>
              <a:rPr lang="en-GB" dirty="0" smtClean="0"/>
              <a:t>statement </a:t>
            </a:r>
            <a:r>
              <a:rPr lang="en-GB" dirty="0"/>
              <a:t>advising students how to report </a:t>
            </a:r>
            <a:r>
              <a:rPr lang="en-GB" dirty="0" smtClean="0"/>
              <a:t>accessibility problems </a:t>
            </a:r>
            <a:r>
              <a:rPr lang="en-GB" dirty="0"/>
              <a:t>with digital </a:t>
            </a:r>
            <a:r>
              <a:rPr lang="en-GB" dirty="0" smtClean="0"/>
              <a:t>content (see </a:t>
            </a:r>
            <a:r>
              <a:rPr lang="en-GB" dirty="0" smtClean="0">
                <a:hlinkClick r:id="rId2" action="ppaction://hlinksldjump"/>
              </a:rPr>
              <a:t>example on the end page of this presentation</a:t>
            </a:r>
            <a:r>
              <a:rPr lang="en-GB" dirty="0" smtClean="0"/>
              <a:t>).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style and </a:t>
            </a:r>
            <a:r>
              <a:rPr lang="en-GB" dirty="0" smtClean="0"/>
              <a:t>content.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6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Use the Microsoft Accessibility Checker to check the accessibility of your presentation files and fix any problems.</a:t>
            </a:r>
          </a:p>
          <a:p>
            <a:pPr lvl="1"/>
            <a:r>
              <a:rPr lang="en-GB" dirty="0" smtClean="0"/>
              <a:t>Select File &gt; Check for issues &gt; Check accessibility to open the Accessibility Checker.</a:t>
            </a:r>
          </a:p>
          <a:p>
            <a:pPr lvl="1"/>
            <a:endParaRPr lang="en-GB" dirty="0"/>
          </a:p>
          <a:p>
            <a:r>
              <a:rPr lang="en-GB" dirty="0" smtClean="0"/>
              <a:t>Contact </a:t>
            </a:r>
            <a:r>
              <a:rPr lang="en-GB" dirty="0"/>
              <a:t>the Communication Officer or TEL team if you need help using the School templates to create accessible digital content.</a:t>
            </a:r>
          </a:p>
          <a:p>
            <a:pPr lvl="1"/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Check for accessibility issues.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9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Update your file metadata by giving your file a document title. Go to File &gt; under Properties, add a descriptive title.</a:t>
            </a:r>
          </a:p>
          <a:p>
            <a:r>
              <a:rPr lang="en-CA" dirty="0" smtClean="0"/>
              <a:t>Ensure </a:t>
            </a:r>
            <a:r>
              <a:rPr lang="en-CA" dirty="0"/>
              <a:t>your presentation has a clear filename containing no special </a:t>
            </a:r>
            <a:r>
              <a:rPr lang="en-CA" dirty="0" smtClean="0"/>
              <a:t>characters.</a:t>
            </a:r>
          </a:p>
          <a:p>
            <a:r>
              <a:rPr lang="en-CA" dirty="0" smtClean="0"/>
              <a:t>Export </a:t>
            </a:r>
            <a:r>
              <a:rPr lang="en-CA" dirty="0"/>
              <a:t>your presentation </a:t>
            </a:r>
            <a:r>
              <a:rPr lang="en-CA" dirty="0" smtClean="0"/>
              <a:t>as .PPTX or .PDF Handouts for sharing online. (You </a:t>
            </a:r>
            <a:r>
              <a:rPr lang="en-CA" dirty="0"/>
              <a:t>will need to share the .</a:t>
            </a:r>
            <a:r>
              <a:rPr lang="en-CA" dirty="0" smtClean="0"/>
              <a:t>PPTX </a:t>
            </a:r>
            <a:r>
              <a:rPr lang="en-CA" dirty="0"/>
              <a:t>file if users </a:t>
            </a:r>
            <a:r>
              <a:rPr lang="en-CA" dirty="0" smtClean="0"/>
              <a:t>need to see notes or edit </a:t>
            </a:r>
            <a:r>
              <a:rPr lang="en-CA" dirty="0"/>
              <a:t>and reuse the presentation </a:t>
            </a:r>
            <a:r>
              <a:rPr lang="en-CA" dirty="0" smtClean="0"/>
              <a:t>file).</a:t>
            </a:r>
            <a:endParaRPr lang="en-CA" dirty="0"/>
          </a:p>
          <a:p>
            <a:r>
              <a:rPr lang="en-GB" dirty="0"/>
              <a:t>If you save your file as a PDF, use the European Internet Inclusion Initiative </a:t>
            </a:r>
            <a:r>
              <a:rPr lang="en-GB" dirty="0">
                <a:hlinkClick r:id="rId2"/>
              </a:rPr>
              <a:t>PDF </a:t>
            </a:r>
            <a:r>
              <a:rPr lang="en-GB" dirty="0" smtClean="0">
                <a:hlinkClick r:id="rId2"/>
              </a:rPr>
              <a:t>Checker</a:t>
            </a:r>
            <a:r>
              <a:rPr lang="en-GB" dirty="0" smtClean="0"/>
              <a:t> to </a:t>
            </a:r>
            <a:r>
              <a:rPr lang="en-GB" dirty="0"/>
              <a:t>check the accessibility of your file.</a:t>
            </a:r>
          </a:p>
          <a:p>
            <a:r>
              <a:rPr lang="en-GB" dirty="0" smtClean="0"/>
              <a:t>Make </a:t>
            </a:r>
            <a:r>
              <a:rPr lang="en-GB" dirty="0"/>
              <a:t>your lecture materials available 48 hours in advance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Sharing </a:t>
            </a:r>
            <a:r>
              <a:rPr lang="en-GB" dirty="0" smtClean="0"/>
              <a:t>presentation slides.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Use a microphone and speak clearly.</a:t>
            </a:r>
          </a:p>
          <a:p>
            <a:r>
              <a:rPr lang="en-GB" smtClean="0"/>
              <a:t>Use the University lecture capture system to record your presentation.</a:t>
            </a:r>
          </a:p>
          <a:p>
            <a:r>
              <a:rPr lang="en-GB" smtClean="0"/>
              <a:t>Dim lighting in the room to reduce glare.</a:t>
            </a:r>
          </a:p>
          <a:p>
            <a:r>
              <a:rPr lang="en-GB" smtClean="0"/>
              <a:t>Give your students time to process information.</a:t>
            </a:r>
          </a:p>
          <a:p>
            <a:r>
              <a:rPr lang="en-GB" smtClean="0"/>
              <a:t>Repeat questions and comments before replying.</a:t>
            </a:r>
          </a:p>
          <a:p>
            <a:r>
              <a:rPr lang="en-GB" smtClean="0"/>
              <a:t>Cover all the information in your slides. If you use a visualiser or add annotations to presented materials, talk through what you are doing.</a:t>
            </a:r>
          </a:p>
          <a:p>
            <a:r>
              <a:rPr lang="en-GB" smtClean="0"/>
              <a:t>Describe visual interactions, e.g. if you ask the audience to raise their hands, describe the response, “About half raised their hand”.</a:t>
            </a:r>
            <a:endParaRPr lang="en-US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Delivering presentations.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Contact your Year Lead if you find any digital content difficult or impossible to use, either directly or with an assistive technology such as a screen reader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8798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mtClean="0"/>
              <a:t>Digital accessibility is a vital component of an inclusive learning environment and is a legal requirement. </a:t>
            </a:r>
          </a:p>
          <a:p>
            <a:r>
              <a:rPr lang="en-GB" smtClean="0"/>
              <a:t>Making your lecture slides accessible and easily understandable will benefit all your students, not just those with disabilities. </a:t>
            </a:r>
          </a:p>
          <a:p>
            <a:r>
              <a:rPr lang="en-GB" smtClean="0"/>
              <a:t>This presentation contains guidance on creating accessible slides. </a:t>
            </a:r>
          </a:p>
          <a:p>
            <a:r>
              <a:rPr lang="en-GB" smtClean="0"/>
              <a:t>Learn more about the Public Sector Bodies (Websites and Mobile Applications) (No. 2) </a:t>
            </a:r>
            <a:r>
              <a:rPr lang="en-GB" smtClean="0">
                <a:hlinkClick r:id="rId2"/>
              </a:rPr>
              <a:t>Accessibility Regulations 2018</a:t>
            </a:r>
            <a:r>
              <a:rPr lang="en-GB" smtClean="0"/>
              <a:t>.</a:t>
            </a:r>
          </a:p>
          <a:p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Accessibility.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6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mtClean="0">
                <a:hlinkClick r:id="rId2" action="ppaction://hlinksldjump"/>
              </a:rPr>
              <a:t>Writing style and content</a:t>
            </a:r>
            <a:r>
              <a:rPr lang="en-GB" smtClean="0"/>
              <a:t>.</a:t>
            </a:r>
          </a:p>
          <a:p>
            <a:r>
              <a:rPr lang="en-GB" smtClean="0">
                <a:hlinkClick r:id="rId3" action="ppaction://hlinksldjump"/>
              </a:rPr>
              <a:t>Check for accessibility issues</a:t>
            </a:r>
            <a:r>
              <a:rPr lang="en-GB" smtClean="0"/>
              <a:t>.</a:t>
            </a:r>
          </a:p>
          <a:p>
            <a:r>
              <a:rPr lang="en-GB" smtClean="0">
                <a:hlinkClick r:id="rId4" action="ppaction://hlinksldjump"/>
              </a:rPr>
              <a:t>Sharing presentation slides</a:t>
            </a:r>
            <a:r>
              <a:rPr lang="en-GB" smtClean="0"/>
              <a:t>.</a:t>
            </a:r>
          </a:p>
          <a:p>
            <a:r>
              <a:rPr lang="en-GB" smtClean="0">
                <a:hlinkClick r:id="rId5" action="ppaction://hlinksldjump"/>
              </a:rPr>
              <a:t>Delivering presentations</a:t>
            </a:r>
            <a:r>
              <a:rPr lang="en-GB" smtClean="0"/>
              <a:t>.</a:t>
            </a:r>
            <a:endParaRPr lang="en-GB" dirty="0"/>
          </a:p>
        </p:txBody>
      </p:sp>
      <p:sp>
        <p:nvSpPr>
          <p:cNvPr id="4" name="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mtClean="0">
                <a:hlinkClick r:id="rId6" action="ppaction://hlinksldjump"/>
              </a:rPr>
              <a:t>Templates and themes</a:t>
            </a:r>
            <a:r>
              <a:rPr lang="en-GB" smtClean="0"/>
              <a:t>.</a:t>
            </a:r>
          </a:p>
          <a:p>
            <a:r>
              <a:rPr lang="en-GB" smtClean="0">
                <a:hlinkClick r:id="rId7" action="ppaction://hlinksldjump"/>
              </a:rPr>
              <a:t>Structure and layout</a:t>
            </a:r>
            <a:r>
              <a:rPr lang="en-GB" smtClean="0"/>
              <a:t>.</a:t>
            </a:r>
          </a:p>
          <a:p>
            <a:r>
              <a:rPr lang="en-GB" smtClean="0">
                <a:hlinkClick r:id="rId8" action="ppaction://hlinksldjump"/>
              </a:rPr>
              <a:t>Fonts and formatting</a:t>
            </a:r>
            <a:r>
              <a:rPr lang="en-GB" smtClean="0"/>
              <a:t>.</a:t>
            </a:r>
          </a:p>
          <a:p>
            <a:r>
              <a:rPr lang="en-GB" smtClean="0">
                <a:hlinkClick r:id="rId9" action="ppaction://hlinksldjump"/>
              </a:rPr>
              <a:t>Alignment and spacing</a:t>
            </a:r>
            <a:r>
              <a:rPr lang="en-GB" smtClean="0"/>
              <a:t>.</a:t>
            </a:r>
          </a:p>
          <a:p>
            <a:r>
              <a:rPr lang="en-GB" smtClean="0">
                <a:hlinkClick r:id="rId10" action="ppaction://hlinksldjump"/>
              </a:rPr>
              <a:t>Use of colour</a:t>
            </a:r>
            <a:r>
              <a:rPr lang="en-GB" smtClean="0"/>
              <a:t>.</a:t>
            </a:r>
          </a:p>
          <a:p>
            <a:r>
              <a:rPr lang="en-GB" smtClean="0">
                <a:hlinkClick r:id="rId11" action="ppaction://hlinksldjump"/>
              </a:rPr>
              <a:t>Hyperlinks, multimedia and tables</a:t>
            </a:r>
            <a:r>
              <a:rPr lang="en-GB" smtClean="0"/>
              <a:t>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Accessible practices with PowerPoint.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Use the branded School of Medicine PowerPoint Template to create presentation slides that are accessible to all students, whether they view them in class, online or as printed handouts. </a:t>
            </a:r>
          </a:p>
          <a:p>
            <a:r>
              <a:rPr lang="en-GB" dirty="0" smtClean="0"/>
              <a:t>The School template includes an accessible theme and pre-formatted  slide layouts with suitable fonts, colours, etc. </a:t>
            </a:r>
          </a:p>
          <a:p>
            <a:r>
              <a:rPr lang="en-GB" dirty="0" smtClean="0"/>
              <a:t>Contact the School of Medicine Communication Officer or Liaison Librarian if you need help sourcing images for your presentations.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Templates and themes.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9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Always choose a pre-set layout from the ‘New Slide’ selection options.</a:t>
            </a:r>
          </a:p>
          <a:p>
            <a:r>
              <a:rPr lang="en-GB" dirty="0" smtClean="0"/>
              <a:t>Give each slide a unique descriptive title.</a:t>
            </a:r>
          </a:p>
          <a:p>
            <a:r>
              <a:rPr lang="en-GB" dirty="0" smtClean="0"/>
              <a:t>Keep slides clear, simple and uncrowded. </a:t>
            </a:r>
          </a:p>
          <a:p>
            <a:r>
              <a:rPr lang="en-GB" dirty="0" smtClean="0"/>
              <a:t>Stagger the release of complex information by using the ‘appear’ function to gradually reveal bullet points or elements in SmartArt.</a:t>
            </a:r>
          </a:p>
          <a:p>
            <a:r>
              <a:rPr lang="en-GB" dirty="0" smtClean="0"/>
              <a:t>Avoid adding additional text boxes to the slide templates.</a:t>
            </a:r>
          </a:p>
          <a:p>
            <a:r>
              <a:rPr lang="en-GB" dirty="0" smtClean="0"/>
              <a:t>Use ‘Outline View’ to check the reading order of objects on your slides.</a:t>
            </a:r>
          </a:p>
          <a:p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Structure and layout.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Use a sans serif font (Arial).</a:t>
            </a:r>
          </a:p>
          <a:p>
            <a:r>
              <a:rPr lang="en-GB" dirty="0" smtClean="0"/>
              <a:t>Use large font size. </a:t>
            </a:r>
          </a:p>
          <a:p>
            <a:pPr lvl="1"/>
            <a:r>
              <a:rPr lang="en-GB" dirty="0" smtClean="0"/>
              <a:t>28 </a:t>
            </a:r>
            <a:r>
              <a:rPr lang="en-GB" dirty="0" err="1" smtClean="0"/>
              <a:t>pt</a:t>
            </a:r>
            <a:r>
              <a:rPr lang="en-GB" dirty="0" smtClean="0"/>
              <a:t> for text projected in large (50+ seat) lecture theatres and 18pt for small (&lt; 50 seat) rooms is recommended.</a:t>
            </a:r>
          </a:p>
          <a:p>
            <a:pPr lvl="0"/>
            <a:r>
              <a:rPr lang="en-GB" dirty="0" smtClean="0"/>
              <a:t>Use bold text for emphasis; do not use coloured or underlined text.</a:t>
            </a:r>
          </a:p>
          <a:p>
            <a:r>
              <a:rPr lang="en-GB" dirty="0" smtClean="0"/>
              <a:t>Only use underlines for hyperlinks.</a:t>
            </a:r>
          </a:p>
          <a:p>
            <a:r>
              <a:rPr lang="en-GB" dirty="0" smtClean="0"/>
              <a:t>Avoid using all capital letters and excessive italics.</a:t>
            </a:r>
          </a:p>
          <a:p>
            <a:r>
              <a:rPr lang="en-GB" dirty="0" smtClean="0"/>
              <a:t>Avoid text which is angled or uses special effects, such as shadows. </a:t>
            </a:r>
          </a:p>
          <a:p>
            <a:r>
              <a:rPr lang="en-GB" dirty="0" smtClean="0"/>
              <a:t>End all sentences and list items with a full stop or semicolon.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Fonts and formatting.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5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smtClean="0"/>
              <a:t>Align text to the left or centrally; do not justify both sides. </a:t>
            </a:r>
          </a:p>
          <a:p>
            <a:r>
              <a:rPr lang="en-GB" smtClean="0"/>
              <a:t>Include ample white space between sentences and paragraphs.</a:t>
            </a:r>
          </a:p>
          <a:p>
            <a:r>
              <a:rPr lang="en-GB" smtClean="0"/>
              <a:t>Use at least 1.0 of spacing between lines.</a:t>
            </a:r>
          </a:p>
          <a:p>
            <a:pPr lvl="1"/>
            <a:r>
              <a:rPr lang="en-GB" smtClean="0"/>
              <a:t>Adjust spacing via the Paragraph formatting menu; do not adjust spacing with extra carriage returns.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Alignment and spacing.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9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Use colour combinations with a strong contrast. Dark blue text on cream suits many students with dyslexia.</a:t>
            </a:r>
          </a:p>
          <a:p>
            <a:r>
              <a:rPr lang="en-GB" dirty="0" smtClean="0"/>
              <a:t>Avoid colour combinations which may cause visual stress, e.g. green and red.</a:t>
            </a:r>
          </a:p>
          <a:p>
            <a:r>
              <a:rPr lang="en-GB" dirty="0" smtClean="0"/>
              <a:t>Use an online </a:t>
            </a:r>
            <a:r>
              <a:rPr lang="en-GB" dirty="0" smtClean="0">
                <a:hlinkClick r:id="rId2"/>
              </a:rPr>
              <a:t>colour contrast checker</a:t>
            </a:r>
            <a:r>
              <a:rPr lang="en-GB" dirty="0" smtClean="0"/>
              <a:t> to evaluate colour selections.</a:t>
            </a:r>
          </a:p>
          <a:p>
            <a:r>
              <a:rPr lang="en-GB" dirty="0" smtClean="0"/>
              <a:t>Avoid backgrounds with a lot of patterns.</a:t>
            </a:r>
          </a:p>
          <a:p>
            <a:r>
              <a:rPr lang="en-GB" dirty="0" smtClean="0"/>
              <a:t>Avoid putting text on top of a image or patterned background. </a:t>
            </a:r>
          </a:p>
          <a:p>
            <a:r>
              <a:rPr lang="en-GB" dirty="0" smtClean="0"/>
              <a:t>If you have a great image, embed it in an image box or show it off in a full slide.</a:t>
            </a:r>
          </a:p>
          <a:p>
            <a:r>
              <a:rPr lang="en-GB" dirty="0" smtClean="0"/>
              <a:t>Ensure that colour is not the only means of conveying information – e.g. use a green tick to illustrate that something is correct.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of colour.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Add descriptive hyperlink text rather than ‘click here’ or ‘more info’. </a:t>
            </a:r>
          </a:p>
          <a:p>
            <a:r>
              <a:rPr lang="en-CA" dirty="0" smtClean="0"/>
              <a:t>Group related shapes/images.</a:t>
            </a:r>
          </a:p>
          <a:p>
            <a:r>
              <a:rPr lang="en-GB" dirty="0" smtClean="0"/>
              <a:t>Provide alternative (ALT) text descriptions for images, charts, figures, tables etc. Decorative elements can be marked as such.</a:t>
            </a:r>
          </a:p>
          <a:p>
            <a:pPr lvl="1"/>
            <a:r>
              <a:rPr lang="en-GB" dirty="0" smtClean="0"/>
              <a:t>Right click on image &gt; format picture &gt; web tab &gt; add a description &gt; click OK.</a:t>
            </a:r>
          </a:p>
          <a:p>
            <a:r>
              <a:rPr lang="en-GB" dirty="0" smtClean="0"/>
              <a:t>Include videos with closed captions and subtitles. (YouTube offers this as standard).</a:t>
            </a:r>
          </a:p>
          <a:p>
            <a:r>
              <a:rPr lang="en-GB" dirty="0" smtClean="0"/>
              <a:t>Provide links to written transcripts alongside audio resources.</a:t>
            </a:r>
          </a:p>
          <a:p>
            <a:r>
              <a:rPr lang="en-GB" dirty="0" smtClean="0"/>
              <a:t>Avoid complex visual effects and sounds if not crucial to content of presentation.</a:t>
            </a:r>
          </a:p>
          <a:p>
            <a:r>
              <a:rPr lang="en-GB" dirty="0" smtClean="0"/>
              <a:t>Only use tables to display tabular data, and specify column header information.</a:t>
            </a:r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Hyperlinks, multimedia and tables.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4.potx" id="{0E93B42D-97D4-42DA-B775-7E931CE5B7BB}" vid="{CB34759F-9004-4708-98AD-4E332ACCD79E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4.potx" id="{0E93B42D-97D4-42DA-B775-7E931CE5B7BB}" vid="{CCCB34C1-C349-4904-904D-6E70B762654B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4.potx" id="{0E93B42D-97D4-42DA-B775-7E931CE5B7BB}" vid="{B1693CD5-EC6B-4902-A88C-D9A9CF03FE4F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4.potx" id="{0E93B42D-97D4-42DA-B775-7E931CE5B7BB}" vid="{C1A9E7A2-4642-43D6-B51B-96BBB55EB9CD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4.potx" id="{0E93B42D-97D4-42DA-B775-7E931CE5B7BB}" vid="{4953C0AE-51B5-4AAA-B021-33841BE4DA16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_SoM_Accessible_Template_PRESENTATIONSv4.potx" id="{0E93B42D-97D4-42DA-B775-7E931CE5B7BB}" vid="{D22CD24F-57AE-4F66-8729-02BFB6285BF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2019_SoM_Accessible_Template_PRESENTATIONSv4</Template>
  <TotalTime>15</TotalTime>
  <Words>1096</Words>
  <Application>Microsoft Office PowerPoint</Application>
  <PresentationFormat>Widescreen</PresentationFormat>
  <Paragraphs>92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Creating accessible presentations.</vt:lpstr>
      <vt:lpstr>Accessibility.</vt:lpstr>
      <vt:lpstr>Accessible practices with PowerPoint.</vt:lpstr>
      <vt:lpstr>Templates and themes.</vt:lpstr>
      <vt:lpstr>Structure and layout.</vt:lpstr>
      <vt:lpstr>Fonts and formatting.</vt:lpstr>
      <vt:lpstr>Alignment and spacing.</vt:lpstr>
      <vt:lpstr>Use of colour.</vt:lpstr>
      <vt:lpstr>Hyperlinks, multimedia and tables.</vt:lpstr>
      <vt:lpstr>Writing style and content.</vt:lpstr>
      <vt:lpstr>Check for accessibility issues.</vt:lpstr>
      <vt:lpstr>Sharing presentation slides.</vt:lpstr>
      <vt:lpstr>Delivering presentations.</vt:lpstr>
      <vt:lpstr>Thank you.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presentations.</dc:title>
  <dc:creator>Juss, Megan</dc:creator>
  <cp:keywords>SoM Template</cp:keywords>
  <cp:lastModifiedBy>Mathews, Lauren</cp:lastModifiedBy>
  <cp:revision>6</cp:revision>
  <dcterms:created xsi:type="dcterms:W3CDTF">2019-08-09T15:50:44Z</dcterms:created>
  <dcterms:modified xsi:type="dcterms:W3CDTF">2021-09-02T13:32:45Z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</Properties>
</file>