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sldIdLst>
    <p:sldId id="256" r:id="rId2"/>
    <p:sldId id="298" r:id="rId3"/>
    <p:sldId id="264" r:id="rId4"/>
    <p:sldId id="267" r:id="rId5"/>
    <p:sldId id="268" r:id="rId6"/>
    <p:sldId id="275" r:id="rId7"/>
    <p:sldId id="299" r:id="rId8"/>
    <p:sldId id="262" r:id="rId9"/>
    <p:sldId id="283" r:id="rId10"/>
    <p:sldId id="284" r:id="rId11"/>
    <p:sldId id="285" r:id="rId12"/>
    <p:sldId id="286" r:id="rId13"/>
    <p:sldId id="287" r:id="rId14"/>
    <p:sldId id="288" r:id="rId15"/>
    <p:sldId id="289" r:id="rId16"/>
    <p:sldId id="290" r:id="rId17"/>
    <p:sldId id="294" r:id="rId18"/>
    <p:sldId id="295" r:id="rId19"/>
    <p:sldId id="293" r:id="rId20"/>
    <p:sldId id="296" r:id="rId21"/>
    <p:sldId id="292" r:id="rId22"/>
    <p:sldId id="297" r:id="rId23"/>
    <p:sldId id="274" r:id="rId24"/>
    <p:sldId id="276" r:id="rId25"/>
    <p:sldId id="277" r:id="rId26"/>
    <p:sldId id="278" r:id="rId27"/>
    <p:sldId id="280" r:id="rId28"/>
    <p:sldId id="281" r:id="rId29"/>
    <p:sldId id="279" r:id="rId30"/>
    <p:sldId id="272" r:id="rId31"/>
    <p:sldId id="273" r:id="rId32"/>
    <p:sldId id="26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1" autoAdjust="0"/>
    <p:restoredTop sz="94624" autoAdjust="0"/>
  </p:normalViewPr>
  <p:slideViewPr>
    <p:cSldViewPr>
      <p:cViewPr varScale="1">
        <p:scale>
          <a:sx n="86" d="100"/>
          <a:sy n="86" d="100"/>
        </p:scale>
        <p:origin x="1819"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AE857E-2C3A-416A-B640-9E5E63F6C8DF}" type="datetimeFigureOut">
              <a:rPr lang="en-GB" smtClean="0"/>
              <a:pPr/>
              <a:t>02/05/2018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D94BE-F51F-4C69-B2AE-4507FD3D4811}" type="slidenum">
              <a:rPr lang="en-GB" smtClean="0"/>
              <a:pPr/>
              <a:t>‹#›</a:t>
            </a:fld>
            <a:endParaRPr lang="en-GB"/>
          </a:p>
        </p:txBody>
      </p:sp>
    </p:spTree>
    <p:extLst>
      <p:ext uri="{BB962C8B-B14F-4D97-AF65-F5344CB8AC3E}">
        <p14:creationId xmlns:p14="http://schemas.microsoft.com/office/powerpoint/2010/main" val="1923575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712CECD-C04D-4663-83C0-8B190B5EF5B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2CECD-C04D-4663-83C0-8B190B5EF5B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12CECD-C04D-4663-83C0-8B190B5EF5B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191E58-19A2-4055-A30C-C667F6AC100D}" type="datetimeFigureOut">
              <a:rPr lang="en-GB" smtClean="0"/>
              <a:pPr/>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3712CECD-C04D-4663-83C0-8B190B5EF5B2}"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191E58-19A2-4055-A30C-C667F6AC100D}" type="datetimeFigureOut">
              <a:rPr lang="en-GB" smtClean="0"/>
              <a:pPr/>
              <a:t>02/05/2018</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12CECD-C04D-4663-83C0-8B190B5EF5B2}"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17.jpe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420888"/>
            <a:ext cx="7851648" cy="1540768"/>
          </a:xfrm>
        </p:spPr>
        <p:txBody>
          <a:bodyPr>
            <a:normAutofit fontScale="90000"/>
          </a:bodyPr>
          <a:lstStyle/>
          <a:p>
            <a:br>
              <a:rPr lang="en-GB" dirty="0"/>
            </a:br>
            <a:br>
              <a:rPr lang="en-GB" dirty="0"/>
            </a:br>
            <a:r>
              <a:rPr lang="en-GB" dirty="0"/>
              <a:t>Learning to Publish (in IJMR)</a:t>
            </a:r>
            <a:br>
              <a:rPr lang="en-GB" dirty="0"/>
            </a:br>
            <a:endParaRPr lang="en-GB" dirty="0"/>
          </a:p>
        </p:txBody>
      </p:sp>
      <p:pic>
        <p:nvPicPr>
          <p:cNvPr id="4" name="Picture 5" descr="C:\Documents and Settings\oejon48\My Documents\My Pictures\IJMR_left.gif"/>
          <p:cNvPicPr>
            <a:picLocks noChangeAspect="1" noChangeArrowheads="1"/>
          </p:cNvPicPr>
          <p:nvPr/>
        </p:nvPicPr>
        <p:blipFill>
          <a:blip r:embed="rId2" cstate="print"/>
          <a:srcRect/>
          <a:stretch>
            <a:fillRect/>
          </a:stretch>
        </p:blipFill>
        <p:spPr bwMode="auto">
          <a:xfrm>
            <a:off x="2987824" y="426368"/>
            <a:ext cx="2286000" cy="609600"/>
          </a:xfrm>
          <a:prstGeom prst="rect">
            <a:avLst/>
          </a:prstGeom>
          <a:noFill/>
        </p:spPr>
      </p:pic>
      <p:pic>
        <p:nvPicPr>
          <p:cNvPr id="5" name="Picture 2" descr="C:\Documents and Settings\oejon48\My Documents\My Pictures\cover.gif"/>
          <p:cNvPicPr>
            <a:picLocks noChangeAspect="1" noChangeArrowheads="1"/>
          </p:cNvPicPr>
          <p:nvPr/>
        </p:nvPicPr>
        <p:blipFill>
          <a:blip r:embed="rId3" cstate="print"/>
          <a:srcRect/>
          <a:stretch>
            <a:fillRect/>
          </a:stretch>
        </p:blipFill>
        <p:spPr bwMode="auto">
          <a:xfrm>
            <a:off x="179512" y="212824"/>
            <a:ext cx="962025" cy="1247775"/>
          </a:xfrm>
          <a:prstGeom prst="rect">
            <a:avLst/>
          </a:prstGeom>
          <a:noFill/>
        </p:spPr>
      </p:pic>
      <p:pic>
        <p:nvPicPr>
          <p:cNvPr id="6" name="Picture 2" descr="C:\Documents and Settings\oejon48\My Documents\My Pictures\cover.gif"/>
          <p:cNvPicPr>
            <a:picLocks noChangeAspect="1" noChangeArrowheads="1"/>
          </p:cNvPicPr>
          <p:nvPr/>
        </p:nvPicPr>
        <p:blipFill>
          <a:blip r:embed="rId3" cstate="print"/>
          <a:srcRect/>
          <a:stretch>
            <a:fillRect/>
          </a:stretch>
        </p:blipFill>
        <p:spPr bwMode="auto">
          <a:xfrm>
            <a:off x="7956376" y="198537"/>
            <a:ext cx="962025" cy="1247775"/>
          </a:xfrm>
          <a:prstGeom prst="rect">
            <a:avLst/>
          </a:prstGeom>
          <a:noFill/>
        </p:spPr>
      </p:pic>
      <p:pic>
        <p:nvPicPr>
          <p:cNvPr id="7" name="Picture 4" descr="IJMR_large700"/>
          <p:cNvPicPr>
            <a:picLocks noChangeAspect="1" noChangeArrowheads="1"/>
          </p:cNvPicPr>
          <p:nvPr/>
        </p:nvPicPr>
        <p:blipFill>
          <a:blip r:embed="rId4" cstate="print"/>
          <a:srcRect/>
          <a:stretch>
            <a:fillRect/>
          </a:stretch>
        </p:blipFill>
        <p:spPr bwMode="auto">
          <a:xfrm>
            <a:off x="251520" y="5877272"/>
            <a:ext cx="4786312" cy="714375"/>
          </a:xfrm>
          <a:prstGeom prst="rect">
            <a:avLst/>
          </a:prstGeom>
          <a:noFill/>
          <a:ln w="9525">
            <a:noFill/>
            <a:miter lim="800000"/>
            <a:headEnd/>
            <a:tailEnd/>
          </a:ln>
        </p:spPr>
      </p:pic>
      <p:sp>
        <p:nvSpPr>
          <p:cNvPr id="8" name="Subtitle 7"/>
          <p:cNvSpPr>
            <a:spLocks noGrp="1"/>
          </p:cNvSpPr>
          <p:nvPr>
            <p:ph type="subTitle" idx="1"/>
          </p:nvPr>
        </p:nvSpPr>
        <p:spPr>
          <a:xfrm>
            <a:off x="539552" y="3356992"/>
            <a:ext cx="7854696" cy="1752600"/>
          </a:xfrm>
        </p:spPr>
        <p:txBody>
          <a:bodyPr/>
          <a:lstStyle/>
          <a:p>
            <a:r>
              <a:rPr lang="en-GB" dirty="0"/>
              <a:t>Co-Editors-in-Chief </a:t>
            </a:r>
          </a:p>
          <a:p>
            <a:r>
              <a:rPr lang="en-GB" dirty="0"/>
              <a:t>Caroline Gatrell and Dermot </a:t>
            </a:r>
            <a:r>
              <a:rPr lang="en-GB" dirty="0" err="1"/>
              <a:t>Breslin</a:t>
            </a:r>
            <a:endParaRPr lang="en-GB" dirty="0"/>
          </a:p>
        </p:txBody>
      </p:sp>
    </p:spTree>
    <p:extLst>
      <p:ext uri="{BB962C8B-B14F-4D97-AF65-F5344CB8AC3E}">
        <p14:creationId xmlns:p14="http://schemas.microsoft.com/office/powerpoint/2010/main" val="1323473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Miners and Prospectors</a:t>
            </a:r>
          </a:p>
        </p:txBody>
      </p:sp>
      <p:sp>
        <p:nvSpPr>
          <p:cNvPr id="3" name="Content Placeholder 2"/>
          <p:cNvSpPr>
            <a:spLocks noGrp="1"/>
          </p:cNvSpPr>
          <p:nvPr>
            <p:ph idx="1"/>
          </p:nvPr>
        </p:nvSpPr>
        <p:spPr>
          <a:xfrm>
            <a:off x="457200" y="1935480"/>
            <a:ext cx="5770984" cy="4389120"/>
          </a:xfrm>
        </p:spPr>
        <p:txBody>
          <a:bodyPr/>
          <a:lstStyle/>
          <a:p>
            <a:r>
              <a:rPr lang="en-GB" dirty="0"/>
              <a:t>Contribution that fills gaps in an existing knowledge domain</a:t>
            </a:r>
          </a:p>
          <a:p>
            <a:endParaRPr lang="en-GB" dirty="0"/>
          </a:p>
          <a:p>
            <a:endParaRPr lang="en-GB" dirty="0"/>
          </a:p>
          <a:p>
            <a:endParaRPr lang="en-GB" dirty="0"/>
          </a:p>
          <a:p>
            <a:r>
              <a:rPr lang="en-GB" dirty="0"/>
              <a:t>Contribution that look to shape the direction of research or search for new knowledge domains</a:t>
            </a:r>
          </a:p>
        </p:txBody>
      </p:sp>
      <p:pic>
        <p:nvPicPr>
          <p:cNvPr id="4" name="Picture 3" descr="Miner 3.jpg"/>
          <p:cNvPicPr>
            <a:picLocks noChangeAspect="1"/>
          </p:cNvPicPr>
          <p:nvPr/>
        </p:nvPicPr>
        <p:blipFill>
          <a:blip r:embed="rId2" cstate="print"/>
          <a:stretch>
            <a:fillRect/>
          </a:stretch>
        </p:blipFill>
        <p:spPr>
          <a:xfrm>
            <a:off x="7302569" y="1823018"/>
            <a:ext cx="1762125" cy="2600325"/>
          </a:xfrm>
          <a:prstGeom prst="rect">
            <a:avLst/>
          </a:prstGeom>
        </p:spPr>
      </p:pic>
      <p:pic>
        <p:nvPicPr>
          <p:cNvPr id="5" name="Picture 4" descr="Propsector 2.jpg"/>
          <p:cNvPicPr>
            <a:picLocks noChangeAspect="1"/>
          </p:cNvPicPr>
          <p:nvPr/>
        </p:nvPicPr>
        <p:blipFill>
          <a:blip r:embed="rId3" cstate="print"/>
          <a:stretch>
            <a:fillRect/>
          </a:stretch>
        </p:blipFill>
        <p:spPr>
          <a:xfrm>
            <a:off x="5976125" y="3798319"/>
            <a:ext cx="1200609" cy="2526281"/>
          </a:xfrm>
          <a:prstGeom prst="rect">
            <a:avLst/>
          </a:prstGeom>
        </p:spPr>
      </p:pic>
      <p:pic>
        <p:nvPicPr>
          <p:cNvPr id="6" name="Picture 4" descr="IJMR_large700"/>
          <p:cNvPicPr>
            <a:picLocks noChangeAspect="1" noChangeArrowheads="1"/>
          </p:cNvPicPr>
          <p:nvPr/>
        </p:nvPicPr>
        <p:blipFill>
          <a:blip r:embed="rId4"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Miner’s Path</a:t>
            </a:r>
          </a:p>
        </p:txBody>
      </p:sp>
      <p:sp>
        <p:nvSpPr>
          <p:cNvPr id="3" name="Content Placeholder 2"/>
          <p:cNvSpPr>
            <a:spLocks noGrp="1"/>
          </p:cNvSpPr>
          <p:nvPr>
            <p:ph idx="1"/>
          </p:nvPr>
        </p:nvSpPr>
        <p:spPr>
          <a:xfrm>
            <a:off x="457200" y="1935480"/>
            <a:ext cx="4762872" cy="4389120"/>
          </a:xfrm>
        </p:spPr>
        <p:txBody>
          <a:bodyPr/>
          <a:lstStyle/>
          <a:p>
            <a:r>
              <a:rPr lang="en-GB" dirty="0"/>
              <a:t>Choose a mine</a:t>
            </a:r>
          </a:p>
          <a:p>
            <a:r>
              <a:rPr lang="en-GB" dirty="0"/>
              <a:t>Choose a position in the mine</a:t>
            </a:r>
          </a:p>
          <a:p>
            <a:r>
              <a:rPr lang="en-GB" dirty="0"/>
              <a:t>Fit into the work of your colleagues</a:t>
            </a:r>
          </a:p>
          <a:p>
            <a:r>
              <a:rPr lang="en-GB" dirty="0"/>
              <a:t>Choose your tools</a:t>
            </a:r>
          </a:p>
          <a:p>
            <a:r>
              <a:rPr lang="en-GB" dirty="0"/>
              <a:t>Carve out your contribution</a:t>
            </a:r>
          </a:p>
          <a:p>
            <a:endParaRPr lang="en-GB" dirty="0"/>
          </a:p>
        </p:txBody>
      </p:sp>
      <p:pic>
        <p:nvPicPr>
          <p:cNvPr id="4" name="Picture 3" descr="Miner1.png"/>
          <p:cNvPicPr>
            <a:picLocks noChangeAspect="1"/>
          </p:cNvPicPr>
          <p:nvPr/>
        </p:nvPicPr>
        <p:blipFill>
          <a:blip r:embed="rId2" cstate="print"/>
          <a:stretch>
            <a:fillRect/>
          </a:stretch>
        </p:blipFill>
        <p:spPr>
          <a:xfrm>
            <a:off x="5580112" y="1052737"/>
            <a:ext cx="1564158" cy="2088232"/>
          </a:xfrm>
          <a:prstGeom prst="rect">
            <a:avLst/>
          </a:prstGeom>
        </p:spPr>
      </p:pic>
      <p:pic>
        <p:nvPicPr>
          <p:cNvPr id="5" name="Picture 4" descr="Miner 3.jpg"/>
          <p:cNvPicPr>
            <a:picLocks noChangeAspect="1"/>
          </p:cNvPicPr>
          <p:nvPr/>
        </p:nvPicPr>
        <p:blipFill>
          <a:blip r:embed="rId3" cstate="print"/>
          <a:stretch>
            <a:fillRect/>
          </a:stretch>
        </p:blipFill>
        <p:spPr>
          <a:xfrm>
            <a:off x="5220072" y="3068960"/>
            <a:ext cx="1762125" cy="2600325"/>
          </a:xfrm>
          <a:prstGeom prst="rect">
            <a:avLst/>
          </a:prstGeom>
        </p:spPr>
      </p:pic>
      <p:pic>
        <p:nvPicPr>
          <p:cNvPr id="6" name="Picture 5" descr="Miner 2.jpg"/>
          <p:cNvPicPr>
            <a:picLocks noChangeAspect="1"/>
          </p:cNvPicPr>
          <p:nvPr/>
        </p:nvPicPr>
        <p:blipFill>
          <a:blip r:embed="rId4" cstate="print"/>
          <a:stretch>
            <a:fillRect/>
          </a:stretch>
        </p:blipFill>
        <p:spPr>
          <a:xfrm>
            <a:off x="7058025" y="2636912"/>
            <a:ext cx="2085975" cy="2190750"/>
          </a:xfrm>
          <a:prstGeom prst="rect">
            <a:avLst/>
          </a:prstGeom>
        </p:spPr>
      </p:pic>
      <p:pic>
        <p:nvPicPr>
          <p:cNvPr id="7" name="Picture 4" descr="IJMR_large700"/>
          <p:cNvPicPr>
            <a:picLocks noChangeAspect="1" noChangeArrowheads="1"/>
          </p:cNvPicPr>
          <p:nvPr/>
        </p:nvPicPr>
        <p:blipFill>
          <a:blip r:embed="rId5"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Miner’s Path</a:t>
            </a:r>
          </a:p>
        </p:txBody>
      </p:sp>
      <p:sp>
        <p:nvSpPr>
          <p:cNvPr id="3" name="Content Placeholder 2"/>
          <p:cNvSpPr>
            <a:spLocks noGrp="1"/>
          </p:cNvSpPr>
          <p:nvPr>
            <p:ph idx="1"/>
          </p:nvPr>
        </p:nvSpPr>
        <p:spPr/>
        <p:txBody>
          <a:bodyPr/>
          <a:lstStyle/>
          <a:p>
            <a:r>
              <a:rPr lang="en-GB" dirty="0"/>
              <a:t>See how your contribution fits with others</a:t>
            </a:r>
          </a:p>
          <a:p>
            <a:r>
              <a:rPr lang="en-GB" dirty="0"/>
              <a:t>Incremental steps towards the bigger picture</a:t>
            </a:r>
          </a:p>
        </p:txBody>
      </p:sp>
      <p:pic>
        <p:nvPicPr>
          <p:cNvPr id="4" name="Picture 3" descr="mine 2.jpg"/>
          <p:cNvPicPr>
            <a:picLocks noChangeAspect="1"/>
          </p:cNvPicPr>
          <p:nvPr/>
        </p:nvPicPr>
        <p:blipFill>
          <a:blip r:embed="rId2" cstate="print"/>
          <a:stretch>
            <a:fillRect/>
          </a:stretch>
        </p:blipFill>
        <p:spPr>
          <a:xfrm>
            <a:off x="6137786" y="3432795"/>
            <a:ext cx="2295525" cy="1990725"/>
          </a:xfrm>
          <a:prstGeom prst="rect">
            <a:avLst/>
          </a:prstGeom>
        </p:spPr>
      </p:pic>
      <p:pic>
        <p:nvPicPr>
          <p:cNvPr id="6" name="Picture 5" descr="loot.jpg"/>
          <p:cNvPicPr>
            <a:picLocks noChangeAspect="1"/>
          </p:cNvPicPr>
          <p:nvPr/>
        </p:nvPicPr>
        <p:blipFill>
          <a:blip r:embed="rId3" cstate="print"/>
          <a:stretch>
            <a:fillRect/>
          </a:stretch>
        </p:blipFill>
        <p:spPr>
          <a:xfrm>
            <a:off x="3453766" y="3800797"/>
            <a:ext cx="1866900" cy="1476375"/>
          </a:xfrm>
          <a:prstGeom prst="rect">
            <a:avLst/>
          </a:prstGeom>
        </p:spPr>
      </p:pic>
      <p:pic>
        <p:nvPicPr>
          <p:cNvPr id="7" name="Picture 6" descr="hard graft.jpg"/>
          <p:cNvPicPr>
            <a:picLocks noChangeAspect="1"/>
          </p:cNvPicPr>
          <p:nvPr/>
        </p:nvPicPr>
        <p:blipFill>
          <a:blip r:embed="rId4" cstate="print"/>
          <a:stretch>
            <a:fillRect/>
          </a:stretch>
        </p:blipFill>
        <p:spPr>
          <a:xfrm>
            <a:off x="528030" y="3686026"/>
            <a:ext cx="2002599" cy="1705918"/>
          </a:xfrm>
          <a:prstGeom prst="rect">
            <a:avLst/>
          </a:prstGeom>
        </p:spPr>
      </p:pic>
      <p:sp>
        <p:nvSpPr>
          <p:cNvPr id="8" name="Arrow: Right 7"/>
          <p:cNvSpPr/>
          <p:nvPr/>
        </p:nvSpPr>
        <p:spPr>
          <a:xfrm>
            <a:off x="2530629" y="4005064"/>
            <a:ext cx="745227"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Right 8"/>
          <p:cNvSpPr/>
          <p:nvPr/>
        </p:nvSpPr>
        <p:spPr>
          <a:xfrm>
            <a:off x="5511683" y="4014192"/>
            <a:ext cx="745227"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4" descr="IJMR_large700"/>
          <p:cNvPicPr>
            <a:picLocks noChangeAspect="1" noChangeArrowheads="1"/>
          </p:cNvPicPr>
          <p:nvPr/>
        </p:nvPicPr>
        <p:blipFill>
          <a:blip r:embed="rId5"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Incremental Contributions</a:t>
            </a:r>
          </a:p>
        </p:txBody>
      </p:sp>
      <p:sp>
        <p:nvSpPr>
          <p:cNvPr id="3" name="Content Placeholder 2"/>
          <p:cNvSpPr>
            <a:spLocks noGrp="1"/>
          </p:cNvSpPr>
          <p:nvPr>
            <p:ph idx="1"/>
          </p:nvPr>
        </p:nvSpPr>
        <p:spPr/>
        <p:txBody>
          <a:bodyPr/>
          <a:lstStyle/>
          <a:p>
            <a:r>
              <a:rPr lang="en-GB" dirty="0"/>
              <a:t>Put boundaries on research domains</a:t>
            </a:r>
          </a:p>
          <a:p>
            <a:r>
              <a:rPr lang="en-GB" dirty="0"/>
              <a:t>Stay within a discipline</a:t>
            </a:r>
          </a:p>
          <a:p>
            <a:r>
              <a:rPr lang="en-GB" dirty="0"/>
              <a:t>Researcher’s interpretation of management knowledge</a:t>
            </a:r>
          </a:p>
          <a:p>
            <a:r>
              <a:rPr lang="en-GB" dirty="0"/>
              <a:t>Anything new to practice?</a:t>
            </a:r>
          </a:p>
          <a:p>
            <a:r>
              <a:rPr lang="en-GB" dirty="0"/>
              <a:t>Critiqued as a Silo approach</a:t>
            </a:r>
          </a:p>
        </p:txBody>
      </p:sp>
      <p:pic>
        <p:nvPicPr>
          <p:cNvPr id="4" name="Picture 3" descr="miners group.jpg"/>
          <p:cNvPicPr>
            <a:picLocks noChangeAspect="1"/>
          </p:cNvPicPr>
          <p:nvPr/>
        </p:nvPicPr>
        <p:blipFill>
          <a:blip r:embed="rId2" cstate="print"/>
          <a:stretch>
            <a:fillRect/>
          </a:stretch>
        </p:blipFill>
        <p:spPr>
          <a:xfrm>
            <a:off x="5868144" y="3789040"/>
            <a:ext cx="2124075" cy="2152650"/>
          </a:xfrm>
          <a:prstGeom prst="rect">
            <a:avLst/>
          </a:prstGeom>
        </p:spPr>
      </p:pic>
      <p:pic>
        <p:nvPicPr>
          <p:cNvPr id="5" name="Picture 4" descr="IJMR_large700"/>
          <p:cNvPicPr>
            <a:picLocks noChangeAspect="1" noChangeArrowheads="1"/>
          </p:cNvPicPr>
          <p:nvPr/>
        </p:nvPicPr>
        <p:blipFill>
          <a:blip r:embed="rId3"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502739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Prospector’s Calling</a:t>
            </a:r>
          </a:p>
        </p:txBody>
      </p:sp>
      <p:sp>
        <p:nvSpPr>
          <p:cNvPr id="3" name="Content Placeholder 2"/>
          <p:cNvSpPr>
            <a:spLocks noGrp="1"/>
          </p:cNvSpPr>
          <p:nvPr>
            <p:ph idx="1"/>
          </p:nvPr>
        </p:nvSpPr>
        <p:spPr/>
        <p:txBody>
          <a:bodyPr/>
          <a:lstStyle/>
          <a:p>
            <a:pPr marL="0" indent="0">
              <a:buNone/>
            </a:pPr>
            <a:r>
              <a:rPr lang="en-US" dirty="0"/>
              <a:t>“…While some opportunities are of the “low-hanging fruit” variety, others call for creative and courageous efforts to explore topics of unknown variety with a substantial risk of dead ends and empty hands but with potential to rejuvenate and enlighten the entire landscape. Without discovery driven explorations, research will likely increasingly travel on narrow roads that can suffocate further social traffic </a:t>
            </a:r>
            <a:r>
              <a:rPr lang="en-US"/>
              <a:t>on imprinting…” </a:t>
            </a:r>
            <a:r>
              <a:rPr lang="en-US" dirty="0"/>
              <a:t>(</a:t>
            </a:r>
            <a:r>
              <a:rPr lang="en-US" dirty="0" err="1"/>
              <a:t>Simsek</a:t>
            </a:r>
            <a:r>
              <a:rPr lang="en-US" dirty="0"/>
              <a:t> et al., </a:t>
            </a:r>
            <a:r>
              <a:rPr lang="en-US" i="1" dirty="0"/>
              <a:t>Journal of Management</a:t>
            </a:r>
            <a:r>
              <a:rPr lang="en-US" dirty="0"/>
              <a:t>, 2015).</a:t>
            </a:r>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639200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Prospector’s Calling</a:t>
            </a:r>
          </a:p>
        </p:txBody>
      </p:sp>
      <p:sp>
        <p:nvSpPr>
          <p:cNvPr id="3" name="Content Placeholder 2"/>
          <p:cNvSpPr>
            <a:spLocks noGrp="1"/>
          </p:cNvSpPr>
          <p:nvPr>
            <p:ph idx="1"/>
          </p:nvPr>
        </p:nvSpPr>
        <p:spPr/>
        <p:txBody>
          <a:bodyPr/>
          <a:lstStyle/>
          <a:p>
            <a:r>
              <a:rPr lang="en-GB" dirty="0"/>
              <a:t>Take a gamble</a:t>
            </a:r>
          </a:p>
          <a:p>
            <a:r>
              <a:rPr lang="en-GB" dirty="0"/>
              <a:t>Look at the big picture</a:t>
            </a:r>
          </a:p>
          <a:p>
            <a:r>
              <a:rPr lang="en-GB" dirty="0"/>
              <a:t>Search for less trodden paths</a:t>
            </a:r>
          </a:p>
        </p:txBody>
      </p:sp>
      <p:pic>
        <p:nvPicPr>
          <p:cNvPr id="4" name="Picture 3" descr="hills.jpg"/>
          <p:cNvPicPr>
            <a:picLocks noChangeAspect="1"/>
          </p:cNvPicPr>
          <p:nvPr/>
        </p:nvPicPr>
        <p:blipFill>
          <a:blip r:embed="rId2" cstate="print"/>
          <a:stretch>
            <a:fillRect/>
          </a:stretch>
        </p:blipFill>
        <p:spPr>
          <a:xfrm>
            <a:off x="611560" y="3501008"/>
            <a:ext cx="3899510" cy="1584176"/>
          </a:xfrm>
          <a:prstGeom prst="rect">
            <a:avLst/>
          </a:prstGeom>
        </p:spPr>
      </p:pic>
      <p:pic>
        <p:nvPicPr>
          <p:cNvPr id="6" name="Picture 5" descr="cache.jpg"/>
          <p:cNvPicPr>
            <a:picLocks noChangeAspect="1"/>
          </p:cNvPicPr>
          <p:nvPr/>
        </p:nvPicPr>
        <p:blipFill>
          <a:blip r:embed="rId3" cstate="print"/>
          <a:stretch>
            <a:fillRect/>
          </a:stretch>
        </p:blipFill>
        <p:spPr>
          <a:xfrm>
            <a:off x="6546902" y="4156496"/>
            <a:ext cx="2238375" cy="2047875"/>
          </a:xfrm>
          <a:prstGeom prst="rect">
            <a:avLst/>
          </a:prstGeom>
        </p:spPr>
      </p:pic>
      <p:pic>
        <p:nvPicPr>
          <p:cNvPr id="7" name="Picture 6" descr="test waters.jpg"/>
          <p:cNvPicPr>
            <a:picLocks noChangeAspect="1"/>
          </p:cNvPicPr>
          <p:nvPr/>
        </p:nvPicPr>
        <p:blipFill>
          <a:blip r:embed="rId4" cstate="print"/>
          <a:stretch>
            <a:fillRect/>
          </a:stretch>
        </p:blipFill>
        <p:spPr>
          <a:xfrm>
            <a:off x="824448" y="4054902"/>
            <a:ext cx="2171700" cy="2105025"/>
          </a:xfrm>
          <a:prstGeom prst="rect">
            <a:avLst/>
          </a:prstGeom>
        </p:spPr>
      </p:pic>
      <p:pic>
        <p:nvPicPr>
          <p:cNvPr id="9" name="Picture 8" descr="Prospector 3.jpg"/>
          <p:cNvPicPr>
            <a:picLocks noChangeAspect="1"/>
          </p:cNvPicPr>
          <p:nvPr/>
        </p:nvPicPr>
        <p:blipFill>
          <a:blip r:embed="rId5" cstate="print"/>
          <a:stretch>
            <a:fillRect/>
          </a:stretch>
        </p:blipFill>
        <p:spPr>
          <a:xfrm>
            <a:off x="4012805" y="3964829"/>
            <a:ext cx="2038350" cy="2238375"/>
          </a:xfrm>
          <a:prstGeom prst="rect">
            <a:avLst/>
          </a:prstGeom>
        </p:spPr>
      </p:pic>
      <p:sp>
        <p:nvSpPr>
          <p:cNvPr id="10" name="Arrow: Right 9"/>
          <p:cNvSpPr/>
          <p:nvPr/>
        </p:nvSpPr>
        <p:spPr>
          <a:xfrm>
            <a:off x="3097285" y="4741528"/>
            <a:ext cx="745227"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p:cNvSpPr/>
          <p:nvPr/>
        </p:nvSpPr>
        <p:spPr>
          <a:xfrm>
            <a:off x="6221448" y="4741528"/>
            <a:ext cx="745227"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4" descr="IJMR_large700"/>
          <p:cNvPicPr>
            <a:picLocks noChangeAspect="1" noChangeArrowheads="1"/>
          </p:cNvPicPr>
          <p:nvPr/>
        </p:nvPicPr>
        <p:blipFill>
          <a:blip r:embed="rId6"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Breakthrough Contributions</a:t>
            </a:r>
          </a:p>
        </p:txBody>
      </p:sp>
      <p:sp>
        <p:nvSpPr>
          <p:cNvPr id="3" name="Content Placeholder 2"/>
          <p:cNvSpPr>
            <a:spLocks noGrp="1"/>
          </p:cNvSpPr>
          <p:nvPr>
            <p:ph idx="1"/>
          </p:nvPr>
        </p:nvSpPr>
        <p:spPr>
          <a:xfrm>
            <a:off x="457200" y="1935480"/>
            <a:ext cx="5987008" cy="4389120"/>
          </a:xfrm>
        </p:spPr>
        <p:txBody>
          <a:bodyPr/>
          <a:lstStyle/>
          <a:p>
            <a:r>
              <a:rPr lang="en-GB" dirty="0"/>
              <a:t>Broader perspective</a:t>
            </a:r>
          </a:p>
          <a:p>
            <a:r>
              <a:rPr lang="en-GB" dirty="0"/>
              <a:t>Not constrained by disciplinary boundaries</a:t>
            </a:r>
          </a:p>
          <a:p>
            <a:r>
              <a:rPr lang="en-GB" dirty="0"/>
              <a:t>Reflection of what research to date has to offer</a:t>
            </a:r>
          </a:p>
          <a:p>
            <a:r>
              <a:rPr lang="en-GB" dirty="0"/>
              <a:t>Generalised as opposed to silo approach</a:t>
            </a:r>
          </a:p>
          <a:p>
            <a:r>
              <a:rPr lang="en-GB" dirty="0"/>
              <a:t>Higher risk</a:t>
            </a:r>
          </a:p>
          <a:p>
            <a:r>
              <a:rPr lang="en-GB" dirty="0"/>
              <a:t>Crossing established boundaries</a:t>
            </a:r>
          </a:p>
        </p:txBody>
      </p:sp>
      <p:pic>
        <p:nvPicPr>
          <p:cNvPr id="4" name="Picture 3" descr="Propsector1.jpg"/>
          <p:cNvPicPr>
            <a:picLocks noChangeAspect="1"/>
          </p:cNvPicPr>
          <p:nvPr/>
        </p:nvPicPr>
        <p:blipFill>
          <a:blip r:embed="rId2" cstate="print"/>
          <a:stretch>
            <a:fillRect/>
          </a:stretch>
        </p:blipFill>
        <p:spPr>
          <a:xfrm>
            <a:off x="6660232" y="2492896"/>
            <a:ext cx="1857375" cy="2466975"/>
          </a:xfrm>
          <a:prstGeom prst="rect">
            <a:avLst/>
          </a:prstGeom>
        </p:spPr>
      </p:pic>
      <p:pic>
        <p:nvPicPr>
          <p:cNvPr id="5" name="Picture 4" descr="IJMR_large700"/>
          <p:cNvPicPr>
            <a:picLocks noChangeAspect="1" noChangeArrowheads="1"/>
          </p:cNvPicPr>
          <p:nvPr/>
        </p:nvPicPr>
        <p:blipFill>
          <a:blip r:embed="rId3"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36520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from IJMR 2016-17</a:t>
            </a:r>
          </a:p>
        </p:txBody>
      </p:sp>
      <p:sp>
        <p:nvSpPr>
          <p:cNvPr id="3" name="Content Placeholder 2"/>
          <p:cNvSpPr>
            <a:spLocks noGrp="1"/>
          </p:cNvSpPr>
          <p:nvPr>
            <p:ph idx="1"/>
          </p:nvPr>
        </p:nvSpPr>
        <p:spPr/>
        <p:txBody>
          <a:bodyPr/>
          <a:lstStyle/>
          <a:p>
            <a:pPr marL="0" indent="0">
              <a:buNone/>
            </a:pPr>
            <a:r>
              <a:rPr lang="en-GB" sz="1600" dirty="0" err="1"/>
              <a:t>Linnenlueke</a:t>
            </a:r>
            <a:r>
              <a:rPr lang="en-GB" sz="1600" dirty="0"/>
              <a:t> (2017): Theoretical underpinnings, conceptual themes</a:t>
            </a:r>
          </a:p>
          <a:p>
            <a:pPr marL="0" indent="0">
              <a:buNone/>
            </a:pPr>
            <a:r>
              <a:rPr lang="en-GB" sz="1600" dirty="0"/>
              <a:t>Bailey et al. (2017): Theory frameworks (antecedents and outcomes)</a:t>
            </a:r>
          </a:p>
          <a:p>
            <a:pPr marL="0" indent="0">
              <a:buNone/>
            </a:pPr>
            <a:r>
              <a:rPr lang="en-GB" sz="1600" dirty="0" err="1"/>
              <a:t>Savino</a:t>
            </a:r>
            <a:r>
              <a:rPr lang="en-GB" sz="1600" dirty="0"/>
              <a:t> et al. (2017): Conceptual organizational (levels)</a:t>
            </a:r>
          </a:p>
          <a:p>
            <a:pPr marL="0" indent="0">
              <a:buNone/>
            </a:pPr>
            <a:r>
              <a:rPr lang="en-GB" sz="1600" dirty="0"/>
              <a:t>Anderson &amp; Sun (2017): Exploring different paradigms, integrating across paradigms</a:t>
            </a:r>
          </a:p>
          <a:p>
            <a:pPr marL="0" indent="0">
              <a:buNone/>
            </a:pPr>
            <a:r>
              <a:rPr lang="en-GB" sz="1600" dirty="0"/>
              <a:t>Pillai et al. (2016): Exploring generative mechanisms, tying themes together, unifying account</a:t>
            </a:r>
          </a:p>
          <a:p>
            <a:pPr marL="0" indent="0">
              <a:buNone/>
            </a:pPr>
            <a:r>
              <a:rPr lang="en-GB" sz="1600" dirty="0"/>
              <a:t>Andersen et al. (2016): Examining different approaches to a core concept</a:t>
            </a:r>
          </a:p>
          <a:p>
            <a:pPr marL="0" indent="0">
              <a:buNone/>
            </a:pPr>
            <a:r>
              <a:rPr lang="en-GB" sz="1600" dirty="0"/>
              <a:t>Lopez Duarte et al. (2016): Exploring role of key concept in domain of knowledge</a:t>
            </a:r>
          </a:p>
          <a:p>
            <a:pPr marL="0" indent="0">
              <a:buNone/>
            </a:pPr>
            <a:r>
              <a:rPr lang="en-GB" sz="1600" dirty="0" err="1"/>
              <a:t>Saggese</a:t>
            </a:r>
            <a:r>
              <a:rPr lang="en-GB" sz="1600" dirty="0"/>
              <a:t> et al. (2016): Exploring intellectual structure of a developing field</a:t>
            </a:r>
          </a:p>
          <a:p>
            <a:pPr marL="0" indent="0">
              <a:buNone/>
            </a:pPr>
            <a:r>
              <a:rPr lang="en-GB" sz="1600" dirty="0"/>
              <a:t>Gond et al. (2016): Foundational perspectives, different mobilizations of a concept, highlighting uses and abuses, developing taxonomy</a:t>
            </a:r>
          </a:p>
          <a:p>
            <a:pPr marL="0" indent="0">
              <a:buNone/>
            </a:pPr>
            <a:r>
              <a:rPr lang="en-GB" sz="1600" dirty="0" err="1"/>
              <a:t>Lahiri</a:t>
            </a:r>
            <a:r>
              <a:rPr lang="en-GB" sz="1600" dirty="0"/>
              <a:t> (2016): Examining a phenomena through different lenses</a:t>
            </a:r>
          </a:p>
          <a:p>
            <a:pPr marL="0" indent="0">
              <a:buNone/>
            </a:pPr>
            <a:r>
              <a:rPr lang="en-GB" sz="1600" dirty="0"/>
              <a:t>Van </a:t>
            </a:r>
            <a:r>
              <a:rPr lang="en-GB" sz="1600" dirty="0" err="1"/>
              <a:t>Grinsven</a:t>
            </a:r>
            <a:r>
              <a:rPr lang="en-GB" sz="1600" dirty="0"/>
              <a:t> et al. (2016): Interpretations of a core concept, developing typology to illuminate </a:t>
            </a:r>
            <a:r>
              <a:rPr lang="en-GB" sz="1600" dirty="0" err="1"/>
              <a:t>fragemented</a:t>
            </a:r>
            <a:r>
              <a:rPr lang="en-GB" sz="1600" dirty="0"/>
              <a:t> literature, underlying theoretical perspectives</a:t>
            </a:r>
          </a:p>
          <a:p>
            <a:pPr marL="0" indent="0">
              <a:buNone/>
            </a:pPr>
            <a:r>
              <a:rPr lang="en-GB" sz="1600" dirty="0" err="1"/>
              <a:t>Rolik</a:t>
            </a:r>
            <a:r>
              <a:rPr lang="en-GB" sz="1600" dirty="0"/>
              <a:t> (2016): Elaborating a theoretical construct</a:t>
            </a:r>
          </a:p>
          <a:p>
            <a:pPr marL="0" indent="0">
              <a:buNone/>
            </a:pPr>
            <a:endParaRPr lang="en-GB" dirty="0"/>
          </a:p>
        </p:txBody>
      </p:sp>
    </p:spTree>
    <p:extLst>
      <p:ext uri="{BB962C8B-B14F-4D97-AF65-F5344CB8AC3E}">
        <p14:creationId xmlns:p14="http://schemas.microsoft.com/office/powerpoint/2010/main" val="383572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1143000"/>
          </a:xfrm>
        </p:spPr>
        <p:txBody>
          <a:bodyPr/>
          <a:lstStyle/>
          <a:p>
            <a:r>
              <a:rPr lang="en-GB" dirty="0"/>
              <a:t>Examples from IJMR 2016-17</a:t>
            </a:r>
          </a:p>
        </p:txBody>
      </p:sp>
      <p:sp>
        <p:nvSpPr>
          <p:cNvPr id="5" name="Content Placeholder 2"/>
          <p:cNvSpPr>
            <a:spLocks noGrp="1"/>
          </p:cNvSpPr>
          <p:nvPr>
            <p:ph idx="1"/>
          </p:nvPr>
        </p:nvSpPr>
        <p:spPr>
          <a:xfrm>
            <a:off x="457200" y="1935480"/>
            <a:ext cx="8229600" cy="4389120"/>
          </a:xfrm>
        </p:spPr>
        <p:txBody>
          <a:bodyPr/>
          <a:lstStyle/>
          <a:p>
            <a:pPr marL="0" indent="0">
              <a:buNone/>
            </a:pPr>
            <a:r>
              <a:rPr lang="en-GB" sz="1600" dirty="0" err="1"/>
              <a:t>Waeraas</a:t>
            </a:r>
            <a:r>
              <a:rPr lang="en-GB" sz="1600" dirty="0"/>
              <a:t> &amp; Nielsen (2016): comparing theoretical perspectives, cross-fertilization and enriching each area, developing common language</a:t>
            </a:r>
          </a:p>
          <a:p>
            <a:pPr marL="0" indent="0">
              <a:buNone/>
            </a:pPr>
            <a:r>
              <a:rPr lang="en-GB" sz="1600" dirty="0" err="1"/>
              <a:t>Manroop</a:t>
            </a:r>
            <a:r>
              <a:rPr lang="en-GB" sz="1600" dirty="0"/>
              <a:t> &amp; Richardson (2016): Exploring interdependence of approaches, developing integrative model</a:t>
            </a:r>
          </a:p>
          <a:p>
            <a:pPr marL="0" indent="0">
              <a:buNone/>
            </a:pPr>
            <a:r>
              <a:rPr lang="en-GB" sz="1600" dirty="0" err="1"/>
              <a:t>Hutzschenreuter</a:t>
            </a:r>
            <a:r>
              <a:rPr lang="en-GB" sz="1600" dirty="0"/>
              <a:t> et al. (2016): Exploring core concept/construct at different theoretical levels</a:t>
            </a:r>
          </a:p>
          <a:p>
            <a:pPr marL="0" indent="0">
              <a:buNone/>
            </a:pPr>
            <a:r>
              <a:rPr lang="en-GB" sz="1600" dirty="0"/>
              <a:t>Adams et al. (2016): Process interpretation of a field, building blocks of theory, developing framework/model</a:t>
            </a:r>
          </a:p>
          <a:p>
            <a:pPr marL="0" indent="0">
              <a:buNone/>
            </a:pPr>
            <a:r>
              <a:rPr lang="en-GB" sz="1600" dirty="0"/>
              <a:t>Kim &amp; Aguilera (2016): Theoretical traditions in historical development of a field</a:t>
            </a:r>
          </a:p>
          <a:p>
            <a:pPr marL="0" indent="0">
              <a:buNone/>
            </a:pPr>
            <a:r>
              <a:rPr lang="en-GB" sz="1600" dirty="0" err="1"/>
              <a:t>Sminia</a:t>
            </a:r>
            <a:r>
              <a:rPr lang="en-GB" sz="1600" dirty="0"/>
              <a:t> (2016): Exploring theoretical dimensions in the development of a field</a:t>
            </a:r>
          </a:p>
          <a:p>
            <a:pPr marL="0" indent="0">
              <a:buNone/>
            </a:pPr>
            <a:r>
              <a:rPr lang="en-GB" sz="1600" dirty="0" err="1"/>
              <a:t>O’Mahoney</a:t>
            </a:r>
            <a:r>
              <a:rPr lang="en-GB" sz="1600" dirty="0"/>
              <a:t> (2016): Explaining differences through archetypes and principles, unpacking philosophical assumptions</a:t>
            </a:r>
          </a:p>
          <a:p>
            <a:pPr marL="0" indent="0">
              <a:buNone/>
            </a:pPr>
            <a:r>
              <a:rPr lang="en-GB" sz="1600" dirty="0"/>
              <a:t>Lamb et al. (2016): Developing conceptions of approaches, implications for other fields of study</a:t>
            </a:r>
          </a:p>
          <a:p>
            <a:pPr marL="0" indent="0">
              <a:buNone/>
            </a:pPr>
            <a:r>
              <a:rPr lang="en-GB" sz="1600" dirty="0" err="1"/>
              <a:t>Radaelli</a:t>
            </a:r>
            <a:r>
              <a:rPr lang="en-GB" sz="1600" dirty="0"/>
              <a:t> &amp; </a:t>
            </a:r>
            <a:r>
              <a:rPr lang="en-GB" sz="1600" dirty="0" err="1"/>
              <a:t>Sitton</a:t>
            </a:r>
            <a:r>
              <a:rPr lang="en-GB" sz="1600" dirty="0"/>
              <a:t>-Kent (2016): Application of an approach to a new field of study, examining from a new perspective</a:t>
            </a:r>
            <a:endParaRPr lang="en-GB" dirty="0"/>
          </a:p>
        </p:txBody>
      </p:sp>
    </p:spTree>
    <p:extLst>
      <p:ext uri="{BB962C8B-B14F-4D97-AF65-F5344CB8AC3E}">
        <p14:creationId xmlns:p14="http://schemas.microsoft.com/office/powerpoint/2010/main" val="2121732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Mining to Prospecting</a:t>
            </a:r>
          </a:p>
        </p:txBody>
      </p:sp>
      <p:sp>
        <p:nvSpPr>
          <p:cNvPr id="3" name="Content Placeholder 2"/>
          <p:cNvSpPr>
            <a:spLocks noGrp="1"/>
          </p:cNvSpPr>
          <p:nvPr>
            <p:ph idx="1"/>
          </p:nvPr>
        </p:nvSpPr>
        <p:spPr/>
        <p:txBody>
          <a:bodyPr/>
          <a:lstStyle/>
          <a:p>
            <a:r>
              <a:rPr lang="en-GB" dirty="0"/>
              <a:t>Exploring conceptual gaps</a:t>
            </a:r>
          </a:p>
          <a:p>
            <a:r>
              <a:rPr lang="en-GB" dirty="0"/>
              <a:t>Reorganising literatures</a:t>
            </a:r>
          </a:p>
          <a:p>
            <a:r>
              <a:rPr lang="en-GB" dirty="0"/>
              <a:t>Problematising the literature</a:t>
            </a:r>
          </a:p>
          <a:p>
            <a:r>
              <a:rPr lang="en-GB" dirty="0"/>
              <a:t>Identifying and exposing contradictions</a:t>
            </a:r>
          </a:p>
          <a:p>
            <a:r>
              <a:rPr lang="en-GB" dirty="0"/>
              <a:t>Transferring theories/approaches across domains</a:t>
            </a:r>
          </a:p>
          <a:p>
            <a:r>
              <a:rPr lang="en-GB" dirty="0"/>
              <a:t>Developing analogies and metaphors</a:t>
            </a:r>
          </a:p>
          <a:p>
            <a:r>
              <a:rPr lang="en-GB" dirty="0"/>
              <a:t>Merging literatures</a:t>
            </a:r>
          </a:p>
          <a:p>
            <a:r>
              <a:rPr lang="en-GB" dirty="0"/>
              <a:t>Setting out new narratives and conceptualizations</a:t>
            </a:r>
          </a:p>
          <a:p>
            <a:endParaRPr lang="en-GB" dirty="0"/>
          </a:p>
          <a:p>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223107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060848"/>
            <a:ext cx="8229600" cy="3096344"/>
          </a:xfrm>
        </p:spPr>
        <p:txBody>
          <a:bodyPr/>
          <a:lstStyle/>
          <a:p>
            <a:r>
              <a:rPr lang="en-GB" dirty="0"/>
              <a:t>Overview of the Journal</a:t>
            </a:r>
          </a:p>
          <a:p>
            <a:r>
              <a:rPr lang="en-GB" dirty="0"/>
              <a:t>Making a Conceptual Contribution</a:t>
            </a:r>
          </a:p>
          <a:p>
            <a:r>
              <a:rPr lang="en-GB" dirty="0"/>
              <a:t>Negotiating the Peer Review Process</a:t>
            </a:r>
          </a:p>
          <a:p>
            <a:r>
              <a:rPr lang="en-GB" dirty="0"/>
              <a:t>Reviewing Review Papers</a:t>
            </a:r>
          </a:p>
        </p:txBody>
      </p:sp>
      <p:sp>
        <p:nvSpPr>
          <p:cNvPr id="4" name="Title 1"/>
          <p:cNvSpPr>
            <a:spLocks noGrp="1"/>
          </p:cNvSpPr>
          <p:nvPr>
            <p:ph type="title"/>
          </p:nvPr>
        </p:nvSpPr>
        <p:spPr>
          <a:xfrm>
            <a:off x="457200" y="704088"/>
            <a:ext cx="8229600" cy="1143000"/>
          </a:xfrm>
        </p:spPr>
        <p:txBody>
          <a:bodyPr/>
          <a:lstStyle/>
          <a:p>
            <a:r>
              <a:rPr lang="en-GB" dirty="0"/>
              <a:t>Learning to Publish in IJMR</a:t>
            </a:r>
          </a:p>
        </p:txBody>
      </p:sp>
      <p:pic>
        <p:nvPicPr>
          <p:cNvPr id="5"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1143000"/>
          </a:xfrm>
        </p:spPr>
        <p:txBody>
          <a:bodyPr/>
          <a:lstStyle/>
          <a:p>
            <a:r>
              <a:rPr lang="en-GB" dirty="0"/>
              <a:t>From Mining to Prospecting</a:t>
            </a:r>
          </a:p>
        </p:txBody>
      </p:sp>
      <p:sp>
        <p:nvSpPr>
          <p:cNvPr id="5" name="Content Placeholder 2"/>
          <p:cNvSpPr>
            <a:spLocks noGrp="1"/>
          </p:cNvSpPr>
          <p:nvPr>
            <p:ph idx="1"/>
          </p:nvPr>
        </p:nvSpPr>
        <p:spPr>
          <a:xfrm>
            <a:off x="457200" y="1935480"/>
            <a:ext cx="8229600" cy="4389120"/>
          </a:xfrm>
        </p:spPr>
        <p:txBody>
          <a:bodyPr/>
          <a:lstStyle/>
          <a:p>
            <a:r>
              <a:rPr lang="en-GB" dirty="0"/>
              <a:t>Exploring conceptual gaps</a:t>
            </a:r>
          </a:p>
          <a:p>
            <a:r>
              <a:rPr lang="en-GB" dirty="0"/>
              <a:t>Reorganising literatures</a:t>
            </a:r>
          </a:p>
          <a:p>
            <a:r>
              <a:rPr lang="en-GB" dirty="0"/>
              <a:t>Problematising the literature</a:t>
            </a:r>
          </a:p>
          <a:p>
            <a:r>
              <a:rPr lang="en-GB" dirty="0"/>
              <a:t>Identifying and exposing contradictions</a:t>
            </a:r>
          </a:p>
          <a:p>
            <a:r>
              <a:rPr lang="en-GB" dirty="0"/>
              <a:t>Transferring theories/approaches across domains</a:t>
            </a:r>
          </a:p>
          <a:p>
            <a:r>
              <a:rPr lang="en-GB" dirty="0"/>
              <a:t>Developing analogies and metaphors</a:t>
            </a:r>
          </a:p>
          <a:p>
            <a:r>
              <a:rPr lang="en-GB" dirty="0"/>
              <a:t>Merging literatures</a:t>
            </a:r>
          </a:p>
          <a:p>
            <a:r>
              <a:rPr lang="en-GB" dirty="0"/>
              <a:t>Setting out ‘new’ narratives and conceptualizations</a:t>
            </a:r>
          </a:p>
          <a:p>
            <a:endParaRPr lang="en-GB" dirty="0"/>
          </a:p>
          <a:p>
            <a:endParaRPr lang="en-GB" dirty="0"/>
          </a:p>
        </p:txBody>
      </p:sp>
      <p:sp>
        <p:nvSpPr>
          <p:cNvPr id="6" name="TextBox 5"/>
          <p:cNvSpPr txBox="1"/>
          <p:nvPr/>
        </p:nvSpPr>
        <p:spPr>
          <a:xfrm>
            <a:off x="4716016" y="2204864"/>
            <a:ext cx="1951496" cy="338554"/>
          </a:xfrm>
          <a:prstGeom prst="rect">
            <a:avLst/>
          </a:prstGeom>
          <a:solidFill>
            <a:srgbClr val="FFFF00">
              <a:alpha val="50000"/>
            </a:srgbClr>
          </a:solidFill>
          <a:ln>
            <a:solidFill>
              <a:schemeClr val="tx1"/>
            </a:solidFill>
          </a:ln>
        </p:spPr>
        <p:txBody>
          <a:bodyPr wrap="none" rtlCol="0">
            <a:spAutoFit/>
          </a:bodyPr>
          <a:lstStyle/>
          <a:p>
            <a:r>
              <a:rPr lang="en-GB" sz="1600" dirty="0" err="1"/>
              <a:t>Linnenluecke</a:t>
            </a:r>
            <a:r>
              <a:rPr lang="en-GB" sz="1600" dirty="0"/>
              <a:t> (2017)</a:t>
            </a:r>
          </a:p>
        </p:txBody>
      </p:sp>
      <p:sp>
        <p:nvSpPr>
          <p:cNvPr id="7" name="TextBox 6"/>
          <p:cNvSpPr txBox="1"/>
          <p:nvPr/>
        </p:nvSpPr>
        <p:spPr>
          <a:xfrm>
            <a:off x="4355976" y="2763134"/>
            <a:ext cx="1750223" cy="338554"/>
          </a:xfrm>
          <a:prstGeom prst="rect">
            <a:avLst/>
          </a:prstGeom>
          <a:solidFill>
            <a:srgbClr val="FFFF00">
              <a:alpha val="50000"/>
            </a:srgbClr>
          </a:solidFill>
          <a:ln>
            <a:solidFill>
              <a:schemeClr val="tx1"/>
            </a:solidFill>
          </a:ln>
        </p:spPr>
        <p:txBody>
          <a:bodyPr wrap="none" rtlCol="0">
            <a:spAutoFit/>
          </a:bodyPr>
          <a:lstStyle/>
          <a:p>
            <a:r>
              <a:rPr lang="en-GB" sz="1600" dirty="0"/>
              <a:t>Bailey et al. (2017)</a:t>
            </a:r>
          </a:p>
        </p:txBody>
      </p:sp>
      <p:sp>
        <p:nvSpPr>
          <p:cNvPr id="8" name="TextBox 7"/>
          <p:cNvSpPr txBox="1"/>
          <p:nvPr/>
        </p:nvSpPr>
        <p:spPr>
          <a:xfrm>
            <a:off x="4790299" y="2484678"/>
            <a:ext cx="1802929" cy="338554"/>
          </a:xfrm>
          <a:prstGeom prst="rect">
            <a:avLst/>
          </a:prstGeom>
          <a:solidFill>
            <a:srgbClr val="FFFF00">
              <a:alpha val="50000"/>
            </a:srgbClr>
          </a:solidFill>
          <a:ln>
            <a:solidFill>
              <a:schemeClr val="tx1"/>
            </a:solidFill>
          </a:ln>
        </p:spPr>
        <p:txBody>
          <a:bodyPr wrap="none" rtlCol="0">
            <a:spAutoFit/>
          </a:bodyPr>
          <a:lstStyle/>
          <a:p>
            <a:r>
              <a:rPr lang="en-GB" sz="1600" dirty="0" err="1"/>
              <a:t>Savino</a:t>
            </a:r>
            <a:r>
              <a:rPr lang="en-GB" sz="1600" dirty="0"/>
              <a:t> et al. (2017)</a:t>
            </a:r>
          </a:p>
        </p:txBody>
      </p:sp>
      <p:sp>
        <p:nvSpPr>
          <p:cNvPr id="9" name="TextBox 8"/>
          <p:cNvSpPr txBox="1"/>
          <p:nvPr/>
        </p:nvSpPr>
        <p:spPr>
          <a:xfrm>
            <a:off x="5006090" y="3647043"/>
            <a:ext cx="2200218" cy="338554"/>
          </a:xfrm>
          <a:prstGeom prst="rect">
            <a:avLst/>
          </a:prstGeom>
          <a:solidFill>
            <a:srgbClr val="FFFF00">
              <a:alpha val="50000"/>
            </a:srgbClr>
          </a:solidFill>
          <a:ln>
            <a:solidFill>
              <a:schemeClr val="tx1"/>
            </a:solidFill>
          </a:ln>
        </p:spPr>
        <p:txBody>
          <a:bodyPr wrap="none" rtlCol="0">
            <a:spAutoFit/>
          </a:bodyPr>
          <a:lstStyle/>
          <a:p>
            <a:r>
              <a:rPr lang="en-GB" sz="1600" dirty="0"/>
              <a:t>Anderson &amp; Sun (2017)</a:t>
            </a:r>
          </a:p>
        </p:txBody>
      </p:sp>
      <p:sp>
        <p:nvSpPr>
          <p:cNvPr id="10" name="TextBox 9"/>
          <p:cNvSpPr txBox="1"/>
          <p:nvPr/>
        </p:nvSpPr>
        <p:spPr>
          <a:xfrm>
            <a:off x="6667512" y="3791486"/>
            <a:ext cx="1670265" cy="338554"/>
          </a:xfrm>
          <a:prstGeom prst="rect">
            <a:avLst/>
          </a:prstGeom>
          <a:solidFill>
            <a:srgbClr val="FFFF00">
              <a:alpha val="50000"/>
            </a:srgbClr>
          </a:solidFill>
          <a:ln>
            <a:solidFill>
              <a:schemeClr val="tx1"/>
            </a:solidFill>
          </a:ln>
        </p:spPr>
        <p:txBody>
          <a:bodyPr wrap="none" rtlCol="0">
            <a:spAutoFit/>
          </a:bodyPr>
          <a:lstStyle/>
          <a:p>
            <a:r>
              <a:rPr lang="en-GB" sz="1600" dirty="0"/>
              <a:t>Pillai et al. (2017)</a:t>
            </a:r>
          </a:p>
        </p:txBody>
      </p:sp>
      <p:sp>
        <p:nvSpPr>
          <p:cNvPr id="11" name="TextBox 10"/>
          <p:cNvSpPr txBox="1"/>
          <p:nvPr/>
        </p:nvSpPr>
        <p:spPr>
          <a:xfrm>
            <a:off x="4226837" y="1956801"/>
            <a:ext cx="2008499" cy="338554"/>
          </a:xfrm>
          <a:prstGeom prst="rect">
            <a:avLst/>
          </a:prstGeom>
          <a:solidFill>
            <a:srgbClr val="FFFF00">
              <a:alpha val="50000"/>
            </a:srgbClr>
          </a:solidFill>
          <a:ln>
            <a:solidFill>
              <a:schemeClr val="tx1"/>
            </a:solidFill>
          </a:ln>
        </p:spPr>
        <p:txBody>
          <a:bodyPr wrap="none" rtlCol="0">
            <a:spAutoFit/>
          </a:bodyPr>
          <a:lstStyle/>
          <a:p>
            <a:r>
              <a:rPr lang="en-GB" sz="1600" dirty="0" err="1"/>
              <a:t>Andesen</a:t>
            </a:r>
            <a:r>
              <a:rPr lang="en-GB" sz="1600" dirty="0"/>
              <a:t> et al. (2016)</a:t>
            </a:r>
          </a:p>
        </p:txBody>
      </p:sp>
      <p:sp>
        <p:nvSpPr>
          <p:cNvPr id="12" name="TextBox 11"/>
          <p:cNvSpPr txBox="1"/>
          <p:nvPr/>
        </p:nvSpPr>
        <p:spPr>
          <a:xfrm>
            <a:off x="6103771" y="2066804"/>
            <a:ext cx="1916550" cy="338554"/>
          </a:xfrm>
          <a:prstGeom prst="rect">
            <a:avLst/>
          </a:prstGeom>
          <a:solidFill>
            <a:srgbClr val="FFFF00">
              <a:alpha val="50000"/>
            </a:srgbClr>
          </a:solidFill>
          <a:ln>
            <a:solidFill>
              <a:schemeClr val="tx1"/>
            </a:solidFill>
          </a:ln>
        </p:spPr>
        <p:txBody>
          <a:bodyPr wrap="none" rtlCol="0">
            <a:spAutoFit/>
          </a:bodyPr>
          <a:lstStyle/>
          <a:p>
            <a:r>
              <a:rPr lang="en-GB" sz="1600" dirty="0" err="1"/>
              <a:t>Saggese</a:t>
            </a:r>
            <a:r>
              <a:rPr lang="en-GB" sz="1600" dirty="0"/>
              <a:t> et al. (2016)</a:t>
            </a:r>
          </a:p>
        </p:txBody>
      </p:sp>
      <p:sp>
        <p:nvSpPr>
          <p:cNvPr id="13" name="TextBox 12"/>
          <p:cNvSpPr txBox="1"/>
          <p:nvPr/>
        </p:nvSpPr>
        <p:spPr>
          <a:xfrm>
            <a:off x="5476924" y="3223358"/>
            <a:ext cx="1729384" cy="338554"/>
          </a:xfrm>
          <a:prstGeom prst="rect">
            <a:avLst/>
          </a:prstGeom>
          <a:solidFill>
            <a:srgbClr val="FFFF00">
              <a:alpha val="50000"/>
            </a:srgbClr>
          </a:solidFill>
          <a:ln>
            <a:solidFill>
              <a:schemeClr val="tx1"/>
            </a:solidFill>
          </a:ln>
        </p:spPr>
        <p:txBody>
          <a:bodyPr wrap="none" rtlCol="0">
            <a:spAutoFit/>
          </a:bodyPr>
          <a:lstStyle/>
          <a:p>
            <a:r>
              <a:rPr lang="en-GB" sz="1600" dirty="0"/>
              <a:t>Gond et al. (2016)</a:t>
            </a:r>
          </a:p>
        </p:txBody>
      </p:sp>
      <p:sp>
        <p:nvSpPr>
          <p:cNvPr id="14" name="TextBox 13"/>
          <p:cNvSpPr txBox="1"/>
          <p:nvPr/>
        </p:nvSpPr>
        <p:spPr>
          <a:xfrm>
            <a:off x="4066222" y="3885853"/>
            <a:ext cx="1299587" cy="338554"/>
          </a:xfrm>
          <a:prstGeom prst="rect">
            <a:avLst/>
          </a:prstGeom>
          <a:solidFill>
            <a:srgbClr val="FFFF00">
              <a:alpha val="50000"/>
            </a:srgbClr>
          </a:solidFill>
          <a:ln>
            <a:solidFill>
              <a:schemeClr val="tx1"/>
            </a:solidFill>
          </a:ln>
        </p:spPr>
        <p:txBody>
          <a:bodyPr wrap="none" rtlCol="0">
            <a:spAutoFit/>
          </a:bodyPr>
          <a:lstStyle/>
          <a:p>
            <a:r>
              <a:rPr lang="en-GB" sz="1600" dirty="0" err="1"/>
              <a:t>Lahiri</a:t>
            </a:r>
            <a:r>
              <a:rPr lang="en-GB" sz="1600" dirty="0"/>
              <a:t> (2016)</a:t>
            </a:r>
          </a:p>
        </p:txBody>
      </p:sp>
      <p:sp>
        <p:nvSpPr>
          <p:cNvPr id="15" name="TextBox 14"/>
          <p:cNvSpPr txBox="1"/>
          <p:nvPr/>
        </p:nvSpPr>
        <p:spPr>
          <a:xfrm>
            <a:off x="4641190" y="3030033"/>
            <a:ext cx="2420856" cy="338554"/>
          </a:xfrm>
          <a:prstGeom prst="rect">
            <a:avLst/>
          </a:prstGeom>
          <a:solidFill>
            <a:srgbClr val="FFFF00">
              <a:alpha val="50000"/>
            </a:srgbClr>
          </a:solidFill>
          <a:ln>
            <a:solidFill>
              <a:schemeClr val="tx1"/>
            </a:solidFill>
          </a:ln>
        </p:spPr>
        <p:txBody>
          <a:bodyPr wrap="none" rtlCol="0">
            <a:spAutoFit/>
          </a:bodyPr>
          <a:lstStyle/>
          <a:p>
            <a:r>
              <a:rPr lang="en-GB" sz="1600" dirty="0"/>
              <a:t>Van </a:t>
            </a:r>
            <a:r>
              <a:rPr lang="en-GB" sz="1600" dirty="0" err="1"/>
              <a:t>Grinsven</a:t>
            </a:r>
            <a:r>
              <a:rPr lang="en-GB" sz="1600" dirty="0"/>
              <a:t> et al. (2016)</a:t>
            </a:r>
          </a:p>
        </p:txBody>
      </p:sp>
      <p:sp>
        <p:nvSpPr>
          <p:cNvPr id="16" name="TextBox 15"/>
          <p:cNvSpPr txBox="1"/>
          <p:nvPr/>
        </p:nvSpPr>
        <p:spPr>
          <a:xfrm>
            <a:off x="7313212" y="1907385"/>
            <a:ext cx="1231234" cy="338554"/>
          </a:xfrm>
          <a:prstGeom prst="rect">
            <a:avLst/>
          </a:prstGeom>
          <a:solidFill>
            <a:srgbClr val="FFFF00">
              <a:alpha val="50000"/>
            </a:srgbClr>
          </a:solidFill>
          <a:ln>
            <a:solidFill>
              <a:schemeClr val="tx1"/>
            </a:solidFill>
          </a:ln>
        </p:spPr>
        <p:txBody>
          <a:bodyPr wrap="none" rtlCol="0">
            <a:spAutoFit/>
          </a:bodyPr>
          <a:lstStyle/>
          <a:p>
            <a:r>
              <a:rPr lang="en-GB" sz="1600" dirty="0" err="1"/>
              <a:t>Rolik</a:t>
            </a:r>
            <a:r>
              <a:rPr lang="en-GB" sz="1600" dirty="0"/>
              <a:t> (2016)</a:t>
            </a:r>
          </a:p>
        </p:txBody>
      </p:sp>
      <p:sp>
        <p:nvSpPr>
          <p:cNvPr id="17" name="TextBox 16"/>
          <p:cNvSpPr txBox="1"/>
          <p:nvPr/>
        </p:nvSpPr>
        <p:spPr>
          <a:xfrm>
            <a:off x="4838456" y="4049155"/>
            <a:ext cx="2530629" cy="338554"/>
          </a:xfrm>
          <a:prstGeom prst="rect">
            <a:avLst/>
          </a:prstGeom>
          <a:solidFill>
            <a:srgbClr val="FFFF00">
              <a:alpha val="50000"/>
            </a:srgbClr>
          </a:solidFill>
          <a:ln>
            <a:solidFill>
              <a:schemeClr val="tx1"/>
            </a:solidFill>
          </a:ln>
        </p:spPr>
        <p:txBody>
          <a:bodyPr wrap="none" rtlCol="0">
            <a:spAutoFit/>
          </a:bodyPr>
          <a:lstStyle/>
          <a:p>
            <a:r>
              <a:rPr lang="en-GB" sz="1600" dirty="0" err="1"/>
              <a:t>Waerness</a:t>
            </a:r>
            <a:r>
              <a:rPr lang="en-GB" sz="1600" dirty="0"/>
              <a:t> &amp; Nielsen (2016)</a:t>
            </a:r>
          </a:p>
        </p:txBody>
      </p:sp>
      <p:sp>
        <p:nvSpPr>
          <p:cNvPr id="18" name="TextBox 17"/>
          <p:cNvSpPr txBox="1"/>
          <p:nvPr/>
        </p:nvSpPr>
        <p:spPr>
          <a:xfrm>
            <a:off x="6418534" y="2357967"/>
            <a:ext cx="2723438" cy="338554"/>
          </a:xfrm>
          <a:prstGeom prst="rect">
            <a:avLst/>
          </a:prstGeom>
          <a:solidFill>
            <a:srgbClr val="FFFF00">
              <a:alpha val="50000"/>
            </a:srgbClr>
          </a:solidFill>
          <a:ln>
            <a:solidFill>
              <a:schemeClr val="tx1"/>
            </a:solidFill>
          </a:ln>
        </p:spPr>
        <p:txBody>
          <a:bodyPr wrap="none" rtlCol="0">
            <a:spAutoFit/>
          </a:bodyPr>
          <a:lstStyle/>
          <a:p>
            <a:r>
              <a:rPr lang="en-GB" sz="1600" dirty="0" err="1"/>
              <a:t>Hutzschenreuter</a:t>
            </a:r>
            <a:r>
              <a:rPr lang="en-GB" sz="1600" dirty="0"/>
              <a:t> et al. (2016)</a:t>
            </a:r>
          </a:p>
        </p:txBody>
      </p:sp>
      <p:sp>
        <p:nvSpPr>
          <p:cNvPr id="19" name="TextBox 18"/>
          <p:cNvSpPr txBox="1"/>
          <p:nvPr/>
        </p:nvSpPr>
        <p:spPr>
          <a:xfrm>
            <a:off x="6898569" y="3139630"/>
            <a:ext cx="1763368" cy="338554"/>
          </a:xfrm>
          <a:prstGeom prst="rect">
            <a:avLst/>
          </a:prstGeom>
          <a:solidFill>
            <a:srgbClr val="FFFF00">
              <a:alpha val="50000"/>
            </a:srgbClr>
          </a:solidFill>
          <a:ln>
            <a:solidFill>
              <a:schemeClr val="tx1"/>
            </a:solidFill>
          </a:ln>
        </p:spPr>
        <p:txBody>
          <a:bodyPr wrap="none" rtlCol="0">
            <a:spAutoFit/>
          </a:bodyPr>
          <a:lstStyle/>
          <a:p>
            <a:r>
              <a:rPr lang="en-GB" sz="1600" dirty="0"/>
              <a:t>Adam et al. (2016)</a:t>
            </a:r>
          </a:p>
        </p:txBody>
      </p:sp>
      <p:sp>
        <p:nvSpPr>
          <p:cNvPr id="20" name="TextBox 19"/>
          <p:cNvSpPr txBox="1"/>
          <p:nvPr/>
        </p:nvSpPr>
        <p:spPr>
          <a:xfrm>
            <a:off x="3230247" y="2314722"/>
            <a:ext cx="2117759" cy="338554"/>
          </a:xfrm>
          <a:prstGeom prst="rect">
            <a:avLst/>
          </a:prstGeom>
          <a:solidFill>
            <a:srgbClr val="FFFF00">
              <a:alpha val="50000"/>
            </a:srgbClr>
          </a:solidFill>
          <a:ln>
            <a:solidFill>
              <a:schemeClr val="tx1"/>
            </a:solidFill>
          </a:ln>
        </p:spPr>
        <p:txBody>
          <a:bodyPr wrap="none" rtlCol="0">
            <a:spAutoFit/>
          </a:bodyPr>
          <a:lstStyle/>
          <a:p>
            <a:r>
              <a:rPr lang="en-GB" sz="1600" dirty="0"/>
              <a:t>Kim &amp; Aguilera (2016)</a:t>
            </a:r>
          </a:p>
        </p:txBody>
      </p:sp>
      <p:sp>
        <p:nvSpPr>
          <p:cNvPr id="21" name="TextBox 20"/>
          <p:cNvSpPr txBox="1"/>
          <p:nvPr/>
        </p:nvSpPr>
        <p:spPr>
          <a:xfrm>
            <a:off x="5774774" y="2332744"/>
            <a:ext cx="1381917" cy="338554"/>
          </a:xfrm>
          <a:prstGeom prst="rect">
            <a:avLst/>
          </a:prstGeom>
          <a:solidFill>
            <a:srgbClr val="FFFF00">
              <a:alpha val="50000"/>
            </a:srgbClr>
          </a:solidFill>
          <a:ln>
            <a:solidFill>
              <a:schemeClr val="tx1"/>
            </a:solidFill>
          </a:ln>
        </p:spPr>
        <p:txBody>
          <a:bodyPr wrap="none" rtlCol="0">
            <a:spAutoFit/>
          </a:bodyPr>
          <a:lstStyle/>
          <a:p>
            <a:r>
              <a:rPr lang="en-GB" sz="1600" dirty="0" err="1"/>
              <a:t>Sminia</a:t>
            </a:r>
            <a:r>
              <a:rPr lang="en-GB" sz="1600" dirty="0"/>
              <a:t> (2016)</a:t>
            </a:r>
          </a:p>
        </p:txBody>
      </p:sp>
      <p:sp>
        <p:nvSpPr>
          <p:cNvPr id="22" name="TextBox 21"/>
          <p:cNvSpPr txBox="1"/>
          <p:nvPr/>
        </p:nvSpPr>
        <p:spPr>
          <a:xfrm>
            <a:off x="5402673" y="4611234"/>
            <a:ext cx="1803635" cy="338554"/>
          </a:xfrm>
          <a:prstGeom prst="rect">
            <a:avLst/>
          </a:prstGeom>
          <a:solidFill>
            <a:srgbClr val="FFFF00">
              <a:alpha val="50000"/>
            </a:srgbClr>
          </a:solidFill>
          <a:ln>
            <a:solidFill>
              <a:schemeClr val="tx1"/>
            </a:solidFill>
          </a:ln>
        </p:spPr>
        <p:txBody>
          <a:bodyPr wrap="none" rtlCol="0">
            <a:spAutoFit/>
          </a:bodyPr>
          <a:lstStyle/>
          <a:p>
            <a:r>
              <a:rPr lang="en-GB" sz="1600" dirty="0" err="1"/>
              <a:t>O’Mahoney</a:t>
            </a:r>
            <a:r>
              <a:rPr lang="en-GB" sz="1600" dirty="0"/>
              <a:t> (2016)</a:t>
            </a:r>
          </a:p>
        </p:txBody>
      </p:sp>
      <p:sp>
        <p:nvSpPr>
          <p:cNvPr id="23" name="TextBox 22"/>
          <p:cNvSpPr txBox="1"/>
          <p:nvPr/>
        </p:nvSpPr>
        <p:spPr>
          <a:xfrm>
            <a:off x="7444245" y="3996204"/>
            <a:ext cx="1739643" cy="338554"/>
          </a:xfrm>
          <a:prstGeom prst="rect">
            <a:avLst/>
          </a:prstGeom>
          <a:solidFill>
            <a:srgbClr val="FFFF00">
              <a:alpha val="50000"/>
            </a:srgbClr>
          </a:solidFill>
          <a:ln>
            <a:solidFill>
              <a:schemeClr val="tx1"/>
            </a:solidFill>
          </a:ln>
        </p:spPr>
        <p:txBody>
          <a:bodyPr wrap="none" rtlCol="0">
            <a:spAutoFit/>
          </a:bodyPr>
          <a:lstStyle/>
          <a:p>
            <a:r>
              <a:rPr lang="en-GB" sz="1600" dirty="0"/>
              <a:t>Lamb et al. (2016)</a:t>
            </a:r>
          </a:p>
        </p:txBody>
      </p:sp>
      <p:sp>
        <p:nvSpPr>
          <p:cNvPr id="24" name="TextBox 23"/>
          <p:cNvSpPr txBox="1"/>
          <p:nvPr/>
        </p:nvSpPr>
        <p:spPr>
          <a:xfrm>
            <a:off x="3060108" y="4741673"/>
            <a:ext cx="2591735" cy="338554"/>
          </a:xfrm>
          <a:prstGeom prst="rect">
            <a:avLst/>
          </a:prstGeom>
          <a:solidFill>
            <a:srgbClr val="FFFF00">
              <a:alpha val="50000"/>
            </a:srgbClr>
          </a:solidFill>
          <a:ln>
            <a:solidFill>
              <a:schemeClr val="tx1"/>
            </a:solidFill>
          </a:ln>
        </p:spPr>
        <p:txBody>
          <a:bodyPr wrap="none" rtlCol="0">
            <a:spAutoFit/>
          </a:bodyPr>
          <a:lstStyle/>
          <a:p>
            <a:r>
              <a:rPr lang="en-GB" sz="1600" dirty="0" err="1"/>
              <a:t>Radeli</a:t>
            </a:r>
            <a:r>
              <a:rPr lang="en-GB" sz="1600" dirty="0"/>
              <a:t> &amp; </a:t>
            </a:r>
            <a:r>
              <a:rPr lang="en-GB" sz="1600" dirty="0" err="1"/>
              <a:t>Sitton</a:t>
            </a:r>
            <a:r>
              <a:rPr lang="en-GB" sz="1600" dirty="0"/>
              <a:t>-Kent (2016)</a:t>
            </a:r>
          </a:p>
        </p:txBody>
      </p:sp>
      <p:pic>
        <p:nvPicPr>
          <p:cNvPr id="25"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091735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Setting objectives and Boundaries</a:t>
            </a:r>
          </a:p>
        </p:txBody>
      </p:sp>
      <p:sp>
        <p:nvSpPr>
          <p:cNvPr id="3" name="Content Placeholder 2"/>
          <p:cNvSpPr>
            <a:spLocks noGrp="1"/>
          </p:cNvSpPr>
          <p:nvPr>
            <p:ph idx="1"/>
          </p:nvPr>
        </p:nvSpPr>
        <p:spPr/>
        <p:txBody>
          <a:bodyPr/>
          <a:lstStyle/>
          <a:p>
            <a:r>
              <a:rPr lang="en-GB" dirty="0"/>
              <a:t>Set a clear objective and show its importance? </a:t>
            </a:r>
          </a:p>
          <a:p>
            <a:pPr marL="0" indent="0">
              <a:buNone/>
            </a:pPr>
            <a:r>
              <a:rPr lang="en-GB" i="1" dirty="0"/>
              <a:t>Gap or problem in the current development of a knowledge domain Vs Wider opportunity to develop new research directions</a:t>
            </a:r>
          </a:p>
          <a:p>
            <a:endParaRPr lang="en-GB" dirty="0"/>
          </a:p>
          <a:p>
            <a:r>
              <a:rPr lang="en-GB" dirty="0"/>
              <a:t>Set out the prior research that is relevant to achieve this goal</a:t>
            </a:r>
          </a:p>
          <a:p>
            <a:pPr marL="0" indent="0">
              <a:buNone/>
            </a:pPr>
            <a:r>
              <a:rPr lang="en-GB" i="1" dirty="0"/>
              <a:t>Domain-specific knowledge including target and bordering areas Vs Interdisciplinary domains of interest</a:t>
            </a:r>
          </a:p>
          <a:p>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810141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Outcomes on Contribution</a:t>
            </a:r>
          </a:p>
        </p:txBody>
      </p:sp>
      <p:sp>
        <p:nvSpPr>
          <p:cNvPr id="3" name="Content Placeholder 2"/>
          <p:cNvSpPr>
            <a:spLocks noGrp="1"/>
          </p:cNvSpPr>
          <p:nvPr>
            <p:ph idx="1"/>
          </p:nvPr>
        </p:nvSpPr>
        <p:spPr/>
        <p:txBody>
          <a:bodyPr/>
          <a:lstStyle/>
          <a:p>
            <a:r>
              <a:rPr lang="en-GB" dirty="0"/>
              <a:t>Inspire those within the domain</a:t>
            </a:r>
          </a:p>
          <a:p>
            <a:r>
              <a:rPr lang="en-GB" dirty="0"/>
              <a:t>Inspire those beyond the domain</a:t>
            </a:r>
          </a:p>
          <a:p>
            <a:r>
              <a:rPr lang="en-GB" dirty="0"/>
              <a:t>New Insights</a:t>
            </a:r>
          </a:p>
          <a:p>
            <a:r>
              <a:rPr lang="en-GB" dirty="0"/>
              <a:t>New Questions</a:t>
            </a:r>
          </a:p>
          <a:p>
            <a:r>
              <a:rPr lang="en-GB" dirty="0"/>
              <a:t>New Perspectives</a:t>
            </a:r>
          </a:p>
          <a:p>
            <a:r>
              <a:rPr lang="en-GB" dirty="0"/>
              <a:t>New Directions</a:t>
            </a:r>
          </a:p>
          <a:p>
            <a:pPr marL="0" indent="0">
              <a:buNone/>
            </a:pPr>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939913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You got an invitation to R&amp;R</a:t>
            </a:r>
          </a:p>
        </p:txBody>
      </p:sp>
      <p:sp>
        <p:nvSpPr>
          <p:cNvPr id="3" name="Content Placeholder 2"/>
          <p:cNvSpPr>
            <a:spLocks noGrp="1"/>
          </p:cNvSpPr>
          <p:nvPr>
            <p:ph idx="1"/>
          </p:nvPr>
        </p:nvSpPr>
        <p:spPr/>
        <p:txBody>
          <a:bodyPr/>
          <a:lstStyle/>
          <a:p>
            <a:r>
              <a:rPr lang="en-GB" dirty="0"/>
              <a:t>Congratulations.  This is a good result.</a:t>
            </a:r>
          </a:p>
          <a:p>
            <a:r>
              <a:rPr lang="en-GB" dirty="0"/>
              <a:t>However, acceptance not guaranteed (“High Risk”)</a:t>
            </a:r>
          </a:p>
          <a:p>
            <a:pPr lvl="1"/>
            <a:r>
              <a:rPr lang="en-GB" dirty="0"/>
              <a:t>R&amp;R Conversion Rates are (probably) falling</a:t>
            </a:r>
          </a:p>
          <a:p>
            <a:r>
              <a:rPr lang="en-GB" dirty="0"/>
              <a:t>Number of iterations not fixed</a:t>
            </a:r>
          </a:p>
          <a:p>
            <a:r>
              <a:rPr lang="en-GB" dirty="0"/>
              <a:t>Length of time to final acceptance not fixed</a:t>
            </a:r>
          </a:p>
          <a:p>
            <a:endParaRPr lang="en-GB" dirty="0">
              <a:solidFill>
                <a:srgbClr val="FF0000"/>
              </a:solidFill>
            </a:endParaRP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643531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Negotiating the Peer Review Process</a:t>
            </a:r>
          </a:p>
        </p:txBody>
      </p:sp>
      <p:grpSp>
        <p:nvGrpSpPr>
          <p:cNvPr id="3" name="Group 3"/>
          <p:cNvGrpSpPr/>
          <p:nvPr/>
        </p:nvGrpSpPr>
        <p:grpSpPr>
          <a:xfrm>
            <a:off x="231915" y="3115338"/>
            <a:ext cx="1796869" cy="1236371"/>
            <a:chOff x="5036458" y="1030412"/>
            <a:chExt cx="1789344" cy="1495194"/>
          </a:xfrm>
          <a:solidFill>
            <a:schemeClr val="bg1"/>
          </a:solidFill>
        </p:grpSpPr>
        <p:sp>
          <p:nvSpPr>
            <p:cNvPr id="5" name="Cloud 4"/>
            <p:cNvSpPr/>
            <p:nvPr/>
          </p:nvSpPr>
          <p:spPr>
            <a:xfrm>
              <a:off x="5036458" y="1030412"/>
              <a:ext cx="1789344" cy="1495194"/>
            </a:xfrm>
            <a:prstGeom prst="cloud">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TextBox 5"/>
            <p:cNvSpPr txBox="1"/>
            <p:nvPr/>
          </p:nvSpPr>
          <p:spPr>
            <a:xfrm>
              <a:off x="5207685" y="1351276"/>
              <a:ext cx="1324586" cy="558310"/>
            </a:xfrm>
            <a:prstGeom prst="rect">
              <a:avLst/>
            </a:prstGeom>
            <a:grpFill/>
          </p:spPr>
          <p:txBody>
            <a:bodyPr wrap="square" rtlCol="0">
              <a:spAutoFit/>
            </a:bodyPr>
            <a:lstStyle/>
            <a:p>
              <a:pPr algn="ctr"/>
              <a:r>
                <a:rPr lang="en-US" sz="1200" dirty="0"/>
                <a:t>Conceptual Narrative</a:t>
              </a:r>
            </a:p>
          </p:txBody>
        </p:sp>
      </p:grpSp>
      <p:grpSp>
        <p:nvGrpSpPr>
          <p:cNvPr id="4" name="Group 6"/>
          <p:cNvGrpSpPr/>
          <p:nvPr/>
        </p:nvGrpSpPr>
        <p:grpSpPr>
          <a:xfrm>
            <a:off x="621914" y="4659354"/>
            <a:ext cx="914400" cy="952500"/>
            <a:chOff x="993122" y="3849335"/>
            <a:chExt cx="914400" cy="952500"/>
          </a:xfrm>
        </p:grpSpPr>
        <p:sp>
          <p:nvSpPr>
            <p:cNvPr id="8"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9" name="Text Box 22"/>
            <p:cNvSpPr txBox="1">
              <a:spLocks noChangeArrowheads="1"/>
            </p:cNvSpPr>
            <p:nvPr/>
          </p:nvSpPr>
          <p:spPr bwMode="auto">
            <a:xfrm>
              <a:off x="1142986" y="4416783"/>
              <a:ext cx="636713" cy="276999"/>
            </a:xfrm>
            <a:prstGeom prst="rect">
              <a:avLst/>
            </a:prstGeom>
            <a:noFill/>
            <a:ln w="9525">
              <a:noFill/>
              <a:miter lim="800000"/>
              <a:headEnd/>
              <a:tailEnd/>
            </a:ln>
          </p:spPr>
          <p:txBody>
            <a:bodyPr wrap="none">
              <a:spAutoFit/>
            </a:bodyPr>
            <a:lstStyle/>
            <a:p>
              <a:pPr algn="ctr"/>
              <a:r>
                <a:rPr lang="en-US" sz="1200" dirty="0">
                  <a:latin typeface="Arial" charset="0"/>
                </a:rPr>
                <a:t>Author</a:t>
              </a:r>
            </a:p>
          </p:txBody>
        </p:sp>
      </p:grpSp>
      <p:grpSp>
        <p:nvGrpSpPr>
          <p:cNvPr id="7" name="Group 9"/>
          <p:cNvGrpSpPr/>
          <p:nvPr/>
        </p:nvGrpSpPr>
        <p:grpSpPr>
          <a:xfrm>
            <a:off x="2048533" y="2935033"/>
            <a:ext cx="3337116" cy="2726191"/>
            <a:chOff x="2033374" y="2163651"/>
            <a:chExt cx="3337116" cy="2726191"/>
          </a:xfrm>
        </p:grpSpPr>
        <p:sp>
          <p:nvSpPr>
            <p:cNvPr id="11" name="Text Box 22"/>
            <p:cNvSpPr txBox="1">
              <a:spLocks noChangeArrowheads="1"/>
            </p:cNvSpPr>
            <p:nvPr/>
          </p:nvSpPr>
          <p:spPr bwMode="auto">
            <a:xfrm>
              <a:off x="2033374" y="2742985"/>
              <a:ext cx="976549" cy="276999"/>
            </a:xfrm>
            <a:prstGeom prst="rect">
              <a:avLst/>
            </a:prstGeom>
            <a:noFill/>
            <a:ln w="9525">
              <a:noFill/>
              <a:miter lim="800000"/>
              <a:headEnd/>
              <a:tailEnd/>
            </a:ln>
          </p:spPr>
          <p:txBody>
            <a:bodyPr wrap="none">
              <a:spAutoFit/>
            </a:bodyPr>
            <a:lstStyle/>
            <a:p>
              <a:pPr algn="ctr"/>
              <a:r>
                <a:rPr lang="en-US" sz="1200" dirty="0">
                  <a:latin typeface="Arial" charset="0"/>
                </a:rPr>
                <a:t>Submission</a:t>
              </a:r>
            </a:p>
          </p:txBody>
        </p:sp>
        <p:sp>
          <p:nvSpPr>
            <p:cNvPr id="12" name="Line 26"/>
            <p:cNvSpPr>
              <a:spLocks noChangeShapeType="1"/>
            </p:cNvSpPr>
            <p:nvPr/>
          </p:nvSpPr>
          <p:spPr bwMode="auto">
            <a:xfrm>
              <a:off x="2071410" y="3093064"/>
              <a:ext cx="1005840" cy="0"/>
            </a:xfrm>
            <a:prstGeom prst="line">
              <a:avLst/>
            </a:prstGeom>
            <a:noFill/>
            <a:ln w="31750">
              <a:solidFill>
                <a:schemeClr val="tx1"/>
              </a:solidFill>
              <a:round/>
              <a:headEnd/>
              <a:tailEnd type="triangle" w="lg" len="lg"/>
            </a:ln>
          </p:spPr>
          <p:txBody>
            <a:bodyPr/>
            <a:lstStyle/>
            <a:p>
              <a:endParaRPr lang="en-GB" sz="1200"/>
            </a:p>
          </p:txBody>
        </p:sp>
        <p:grpSp>
          <p:nvGrpSpPr>
            <p:cNvPr id="10" name="Group 12"/>
            <p:cNvGrpSpPr/>
            <p:nvPr/>
          </p:nvGrpSpPr>
          <p:grpSpPr>
            <a:xfrm>
              <a:off x="3811448" y="3937342"/>
              <a:ext cx="914400" cy="952500"/>
              <a:chOff x="993122" y="3849335"/>
              <a:chExt cx="914400" cy="952500"/>
            </a:xfrm>
          </p:grpSpPr>
          <p:sp>
            <p:nvSpPr>
              <p:cNvPr id="16" name="Freeform 12"/>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17" name="Text Box 22"/>
              <p:cNvSpPr txBox="1">
                <a:spLocks noChangeArrowheads="1"/>
              </p:cNvSpPr>
              <p:nvPr/>
            </p:nvSpPr>
            <p:spPr bwMode="auto">
              <a:xfrm>
                <a:off x="1138979" y="4416783"/>
                <a:ext cx="585417" cy="276999"/>
              </a:xfrm>
              <a:prstGeom prst="rect">
                <a:avLst/>
              </a:prstGeom>
              <a:noFill/>
              <a:ln w="9525">
                <a:noFill/>
                <a:miter lim="800000"/>
                <a:headEnd/>
                <a:tailEnd/>
              </a:ln>
            </p:spPr>
            <p:txBody>
              <a:bodyPr wrap="none">
                <a:spAutoFit/>
              </a:bodyPr>
              <a:lstStyle/>
              <a:p>
                <a:pPr algn="ctr"/>
                <a:r>
                  <a:rPr lang="en-US" sz="1200" dirty="0">
                    <a:latin typeface="Arial" charset="0"/>
                  </a:rPr>
                  <a:t>Editor</a:t>
                </a:r>
              </a:p>
            </p:txBody>
          </p:sp>
        </p:grpSp>
        <p:sp>
          <p:nvSpPr>
            <p:cNvPr id="14" name="Cloud 13"/>
            <p:cNvSpPr/>
            <p:nvPr/>
          </p:nvSpPr>
          <p:spPr>
            <a:xfrm>
              <a:off x="3013656" y="2163651"/>
              <a:ext cx="2356834" cy="1700011"/>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TextBox 14"/>
            <p:cNvSpPr txBox="1"/>
            <p:nvPr/>
          </p:nvSpPr>
          <p:spPr>
            <a:xfrm>
              <a:off x="3245667" y="2439706"/>
              <a:ext cx="1712700" cy="830997"/>
            </a:xfrm>
            <a:prstGeom prst="rect">
              <a:avLst/>
            </a:prstGeom>
            <a:solidFill>
              <a:schemeClr val="bg1"/>
            </a:solidFill>
          </p:spPr>
          <p:txBody>
            <a:bodyPr wrap="square" rtlCol="0">
              <a:spAutoFit/>
            </a:bodyPr>
            <a:lstStyle/>
            <a:p>
              <a:pPr algn="ctr">
                <a:buFontTx/>
                <a:buChar char="-"/>
              </a:pPr>
              <a:r>
                <a:rPr lang="en-US" sz="1200" dirty="0"/>
                <a:t>Fit with journal</a:t>
              </a:r>
            </a:p>
            <a:p>
              <a:pPr algn="ctr">
                <a:buFontTx/>
                <a:buChar char="-"/>
              </a:pPr>
              <a:r>
                <a:rPr lang="en-US" sz="1200" dirty="0"/>
                <a:t> Quality</a:t>
              </a:r>
            </a:p>
            <a:p>
              <a:pPr algn="ctr">
                <a:buFontTx/>
                <a:buChar char="-"/>
              </a:pPr>
              <a:r>
                <a:rPr lang="en-US" sz="1200" dirty="0"/>
                <a:t> Key Contribution</a:t>
              </a:r>
            </a:p>
            <a:p>
              <a:pPr algn="ctr">
                <a:buFontTx/>
                <a:buChar char="-"/>
              </a:pPr>
              <a:r>
                <a:rPr lang="en-US" sz="1200" dirty="0"/>
                <a:t> Best reviewers</a:t>
              </a:r>
            </a:p>
          </p:txBody>
        </p:sp>
      </p:grpSp>
      <p:grpSp>
        <p:nvGrpSpPr>
          <p:cNvPr id="13" name="Group 17"/>
          <p:cNvGrpSpPr/>
          <p:nvPr/>
        </p:nvGrpSpPr>
        <p:grpSpPr>
          <a:xfrm>
            <a:off x="5516348" y="1847088"/>
            <a:ext cx="3563762" cy="4894280"/>
            <a:chOff x="5364107" y="579549"/>
            <a:chExt cx="3779893" cy="5814974"/>
          </a:xfrm>
        </p:grpSpPr>
        <p:sp>
          <p:nvSpPr>
            <p:cNvPr id="19" name="Cloud 18"/>
            <p:cNvSpPr/>
            <p:nvPr/>
          </p:nvSpPr>
          <p:spPr>
            <a:xfrm>
              <a:off x="6310649" y="579549"/>
              <a:ext cx="2395470" cy="1506828"/>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TextBox 19"/>
            <p:cNvSpPr txBox="1"/>
            <p:nvPr/>
          </p:nvSpPr>
          <p:spPr>
            <a:xfrm>
              <a:off x="6619741" y="791209"/>
              <a:ext cx="1690955" cy="646331"/>
            </a:xfrm>
            <a:prstGeom prst="rect">
              <a:avLst/>
            </a:prstGeom>
            <a:solidFill>
              <a:schemeClr val="bg1"/>
            </a:solidFill>
          </p:spPr>
          <p:txBody>
            <a:bodyPr wrap="square" rtlCol="0">
              <a:spAutoFit/>
            </a:bodyPr>
            <a:lstStyle/>
            <a:p>
              <a:pPr algn="ctr"/>
              <a:r>
                <a:rPr lang="en-US" sz="1200" dirty="0"/>
                <a:t>How does this narrative fit with my understanding of topic</a:t>
              </a:r>
            </a:p>
          </p:txBody>
        </p:sp>
        <p:grpSp>
          <p:nvGrpSpPr>
            <p:cNvPr id="18" name="Group 20"/>
            <p:cNvGrpSpPr/>
            <p:nvPr/>
          </p:nvGrpSpPr>
          <p:grpSpPr>
            <a:xfrm>
              <a:off x="7675110" y="1528992"/>
              <a:ext cx="1018129" cy="952500"/>
              <a:chOff x="993122" y="3849335"/>
              <a:chExt cx="1018129" cy="952500"/>
            </a:xfrm>
          </p:grpSpPr>
          <p:sp>
            <p:nvSpPr>
              <p:cNvPr id="35" name="Freeform 21"/>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36" name="Text Box 22"/>
              <p:cNvSpPr txBox="1">
                <a:spLocks noChangeArrowheads="1"/>
              </p:cNvSpPr>
              <p:nvPr/>
            </p:nvSpPr>
            <p:spPr bwMode="auto">
              <a:xfrm>
                <a:off x="1040921" y="4378146"/>
                <a:ext cx="970330" cy="276999"/>
              </a:xfrm>
              <a:prstGeom prst="rect">
                <a:avLst/>
              </a:prstGeom>
              <a:noFill/>
              <a:ln w="9525">
                <a:noFill/>
                <a:miter lim="800000"/>
                <a:headEnd/>
                <a:tailEnd/>
              </a:ln>
            </p:spPr>
            <p:txBody>
              <a:bodyPr wrap="square">
                <a:spAutoFit/>
              </a:bodyPr>
              <a:lstStyle/>
              <a:p>
                <a:pPr algn="ctr"/>
                <a:r>
                  <a:rPr lang="en-US" sz="1200" dirty="0">
                    <a:latin typeface="Arial" charset="0"/>
                  </a:rPr>
                  <a:t>Reviewer 1</a:t>
                </a:r>
              </a:p>
            </p:txBody>
          </p:sp>
        </p:grpSp>
        <p:sp>
          <p:nvSpPr>
            <p:cNvPr id="22" name="Cloud 21"/>
            <p:cNvSpPr/>
            <p:nvPr/>
          </p:nvSpPr>
          <p:spPr>
            <a:xfrm>
              <a:off x="6153956" y="2586507"/>
              <a:ext cx="2395470" cy="1506828"/>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TextBox 22"/>
            <p:cNvSpPr txBox="1"/>
            <p:nvPr/>
          </p:nvSpPr>
          <p:spPr>
            <a:xfrm>
              <a:off x="6463048" y="2798167"/>
              <a:ext cx="1690955" cy="646331"/>
            </a:xfrm>
            <a:prstGeom prst="rect">
              <a:avLst/>
            </a:prstGeom>
            <a:solidFill>
              <a:schemeClr val="bg1"/>
            </a:solidFill>
          </p:spPr>
          <p:txBody>
            <a:bodyPr wrap="square" rtlCol="0">
              <a:spAutoFit/>
            </a:bodyPr>
            <a:lstStyle/>
            <a:p>
              <a:pPr algn="ctr"/>
              <a:r>
                <a:rPr lang="en-US" sz="1200" dirty="0"/>
                <a:t>How does this narrative fit with my understanding of topic</a:t>
              </a:r>
            </a:p>
          </p:txBody>
        </p:sp>
        <p:grpSp>
          <p:nvGrpSpPr>
            <p:cNvPr id="21" name="Group 23"/>
            <p:cNvGrpSpPr/>
            <p:nvPr/>
          </p:nvGrpSpPr>
          <p:grpSpPr>
            <a:xfrm>
              <a:off x="6204772" y="3587464"/>
              <a:ext cx="1018129" cy="952500"/>
              <a:chOff x="993122" y="3849335"/>
              <a:chExt cx="1018129" cy="952500"/>
            </a:xfrm>
          </p:grpSpPr>
          <p:sp>
            <p:nvSpPr>
              <p:cNvPr id="33" name="Freeform 26"/>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34" name="Text Box 22"/>
              <p:cNvSpPr txBox="1">
                <a:spLocks noChangeArrowheads="1"/>
              </p:cNvSpPr>
              <p:nvPr/>
            </p:nvSpPr>
            <p:spPr bwMode="auto">
              <a:xfrm>
                <a:off x="1040921" y="4378146"/>
                <a:ext cx="970330" cy="276999"/>
              </a:xfrm>
              <a:prstGeom prst="rect">
                <a:avLst/>
              </a:prstGeom>
              <a:noFill/>
              <a:ln w="9525">
                <a:noFill/>
                <a:miter lim="800000"/>
                <a:headEnd/>
                <a:tailEnd/>
              </a:ln>
            </p:spPr>
            <p:txBody>
              <a:bodyPr wrap="square">
                <a:spAutoFit/>
              </a:bodyPr>
              <a:lstStyle/>
              <a:p>
                <a:pPr algn="ctr"/>
                <a:r>
                  <a:rPr lang="en-US" sz="1200" dirty="0">
                    <a:latin typeface="Arial" charset="0"/>
                  </a:rPr>
                  <a:t>Reviewer 2</a:t>
                </a:r>
              </a:p>
            </p:txBody>
          </p:sp>
        </p:grpSp>
        <p:sp>
          <p:nvSpPr>
            <p:cNvPr id="25" name="Cloud 24"/>
            <p:cNvSpPr/>
            <p:nvPr/>
          </p:nvSpPr>
          <p:spPr>
            <a:xfrm>
              <a:off x="6748530" y="4492580"/>
              <a:ext cx="2395470" cy="1506828"/>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TextBox 25"/>
            <p:cNvSpPr txBox="1"/>
            <p:nvPr/>
          </p:nvSpPr>
          <p:spPr>
            <a:xfrm>
              <a:off x="7057622" y="4704240"/>
              <a:ext cx="1690955" cy="646331"/>
            </a:xfrm>
            <a:prstGeom prst="rect">
              <a:avLst/>
            </a:prstGeom>
            <a:solidFill>
              <a:schemeClr val="bg1"/>
            </a:solidFill>
          </p:spPr>
          <p:txBody>
            <a:bodyPr wrap="square" rtlCol="0">
              <a:spAutoFit/>
            </a:bodyPr>
            <a:lstStyle/>
            <a:p>
              <a:pPr algn="ctr"/>
              <a:r>
                <a:rPr lang="en-US" sz="1200" dirty="0"/>
                <a:t>How does this narrative fit with my understanding of topic</a:t>
              </a:r>
            </a:p>
          </p:txBody>
        </p:sp>
        <p:grpSp>
          <p:nvGrpSpPr>
            <p:cNvPr id="24" name="Group 26"/>
            <p:cNvGrpSpPr/>
            <p:nvPr/>
          </p:nvGrpSpPr>
          <p:grpSpPr>
            <a:xfrm>
              <a:off x="8112991" y="5442023"/>
              <a:ext cx="1018129" cy="952500"/>
              <a:chOff x="993122" y="3849335"/>
              <a:chExt cx="1018129" cy="952500"/>
            </a:xfrm>
          </p:grpSpPr>
          <p:sp>
            <p:nvSpPr>
              <p:cNvPr id="31" name="Freeform 36"/>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32" name="Text Box 22"/>
              <p:cNvSpPr txBox="1">
                <a:spLocks noChangeArrowheads="1"/>
              </p:cNvSpPr>
              <p:nvPr/>
            </p:nvSpPr>
            <p:spPr bwMode="auto">
              <a:xfrm>
                <a:off x="1040921" y="4378146"/>
                <a:ext cx="970330" cy="276999"/>
              </a:xfrm>
              <a:prstGeom prst="rect">
                <a:avLst/>
              </a:prstGeom>
              <a:noFill/>
              <a:ln w="9525">
                <a:noFill/>
                <a:miter lim="800000"/>
                <a:headEnd/>
                <a:tailEnd/>
              </a:ln>
            </p:spPr>
            <p:txBody>
              <a:bodyPr wrap="square">
                <a:spAutoFit/>
              </a:bodyPr>
              <a:lstStyle/>
              <a:p>
                <a:pPr algn="ctr"/>
                <a:r>
                  <a:rPr lang="en-US" sz="1200" dirty="0">
                    <a:latin typeface="Arial" charset="0"/>
                  </a:rPr>
                  <a:t>Reviewer 3</a:t>
                </a:r>
              </a:p>
            </p:txBody>
          </p:sp>
        </p:grpSp>
        <p:sp>
          <p:nvSpPr>
            <p:cNvPr id="28" name="Line 26"/>
            <p:cNvSpPr>
              <a:spLocks noChangeShapeType="1"/>
            </p:cNvSpPr>
            <p:nvPr/>
          </p:nvSpPr>
          <p:spPr bwMode="auto">
            <a:xfrm flipV="1">
              <a:off x="5379134" y="1957589"/>
              <a:ext cx="1047424" cy="1094692"/>
            </a:xfrm>
            <a:prstGeom prst="line">
              <a:avLst/>
            </a:prstGeom>
            <a:noFill/>
            <a:ln w="31750">
              <a:solidFill>
                <a:schemeClr val="tx1"/>
              </a:solidFill>
              <a:round/>
              <a:headEnd/>
              <a:tailEnd type="triangle" w="lg" len="lg"/>
            </a:ln>
          </p:spPr>
          <p:txBody>
            <a:bodyPr/>
            <a:lstStyle/>
            <a:p>
              <a:endParaRPr lang="en-GB" sz="1200"/>
            </a:p>
          </p:txBody>
        </p:sp>
        <p:sp>
          <p:nvSpPr>
            <p:cNvPr id="29" name="Line 26"/>
            <p:cNvSpPr>
              <a:spLocks noChangeShapeType="1"/>
            </p:cNvSpPr>
            <p:nvPr/>
          </p:nvSpPr>
          <p:spPr bwMode="auto">
            <a:xfrm>
              <a:off x="5364109" y="3063014"/>
              <a:ext cx="843508" cy="388524"/>
            </a:xfrm>
            <a:prstGeom prst="line">
              <a:avLst/>
            </a:prstGeom>
            <a:noFill/>
            <a:ln w="31750">
              <a:solidFill>
                <a:schemeClr val="tx1"/>
              </a:solidFill>
              <a:round/>
              <a:headEnd/>
              <a:tailEnd type="triangle" w="lg" len="lg"/>
            </a:ln>
          </p:spPr>
          <p:txBody>
            <a:bodyPr/>
            <a:lstStyle/>
            <a:p>
              <a:endParaRPr lang="en-GB" sz="1200"/>
            </a:p>
          </p:txBody>
        </p:sp>
        <p:sp>
          <p:nvSpPr>
            <p:cNvPr id="30" name="Line 26"/>
            <p:cNvSpPr>
              <a:spLocks noChangeShapeType="1"/>
            </p:cNvSpPr>
            <p:nvPr/>
          </p:nvSpPr>
          <p:spPr bwMode="auto">
            <a:xfrm>
              <a:off x="5364107" y="3050134"/>
              <a:ext cx="1371543" cy="2255962"/>
            </a:xfrm>
            <a:prstGeom prst="line">
              <a:avLst/>
            </a:prstGeom>
            <a:noFill/>
            <a:ln w="31750">
              <a:solidFill>
                <a:schemeClr val="tx1"/>
              </a:solidFill>
              <a:round/>
              <a:headEnd/>
              <a:tailEnd type="triangle" w="lg" len="lg"/>
            </a:ln>
          </p:spPr>
          <p:txBody>
            <a:bodyPr/>
            <a:lstStyle/>
            <a:p>
              <a:endParaRPr lang="en-GB" sz="1200"/>
            </a:p>
          </p:txBody>
        </p:sp>
      </p:grpSp>
      <p:pic>
        <p:nvPicPr>
          <p:cNvPr id="37"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239614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makes a good review</a:t>
            </a:r>
          </a:p>
        </p:txBody>
      </p:sp>
      <p:sp>
        <p:nvSpPr>
          <p:cNvPr id="3" name="Content Placeholder 2"/>
          <p:cNvSpPr>
            <a:spLocks noGrp="1"/>
          </p:cNvSpPr>
          <p:nvPr>
            <p:ph idx="1"/>
          </p:nvPr>
        </p:nvSpPr>
        <p:spPr/>
        <p:txBody>
          <a:bodyPr/>
          <a:lstStyle/>
          <a:p>
            <a:r>
              <a:rPr lang="en-GB" dirty="0"/>
              <a:t>Constructive</a:t>
            </a:r>
          </a:p>
          <a:p>
            <a:r>
              <a:rPr lang="en-GB" dirty="0"/>
              <a:t>In-depth</a:t>
            </a:r>
          </a:p>
          <a:p>
            <a:r>
              <a:rPr lang="en-GB" dirty="0"/>
              <a:t>Consistent over the review process</a:t>
            </a:r>
          </a:p>
          <a:p>
            <a:r>
              <a:rPr lang="en-GB" dirty="0"/>
              <a:t>Subject specialist and wider perspective</a:t>
            </a:r>
          </a:p>
          <a:p>
            <a:r>
              <a:rPr lang="en-GB" dirty="0"/>
              <a:t>Good understanding of IJMR and publication criteria</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44369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makes a weak review</a:t>
            </a:r>
          </a:p>
        </p:txBody>
      </p:sp>
      <p:sp>
        <p:nvSpPr>
          <p:cNvPr id="3" name="Content Placeholder 2"/>
          <p:cNvSpPr>
            <a:spLocks noGrp="1"/>
          </p:cNvSpPr>
          <p:nvPr>
            <p:ph idx="1"/>
          </p:nvPr>
        </p:nvSpPr>
        <p:spPr/>
        <p:txBody>
          <a:bodyPr/>
          <a:lstStyle/>
          <a:p>
            <a:r>
              <a:rPr lang="en-GB" dirty="0"/>
              <a:t>Lack of engagement with topic</a:t>
            </a:r>
          </a:p>
          <a:p>
            <a:r>
              <a:rPr lang="en-GB" dirty="0"/>
              <a:t>Not spending enough time on the review</a:t>
            </a:r>
          </a:p>
          <a:p>
            <a:r>
              <a:rPr lang="en-GB" dirty="0"/>
              <a:t>Narrowly focused</a:t>
            </a:r>
          </a:p>
          <a:p>
            <a:r>
              <a:rPr lang="en-GB" dirty="0"/>
              <a:t>Not seeing the bigger contribution</a:t>
            </a:r>
          </a:p>
          <a:p>
            <a:r>
              <a:rPr lang="en-GB" dirty="0"/>
              <a:t>Giving up on the review process – capitulation Vs heel digging</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2347258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Reviews from the Associate Editor’s Perspective</a:t>
            </a:r>
          </a:p>
        </p:txBody>
      </p:sp>
      <p:sp>
        <p:nvSpPr>
          <p:cNvPr id="3" name="Content Placeholder 2"/>
          <p:cNvSpPr>
            <a:spLocks noGrp="1"/>
          </p:cNvSpPr>
          <p:nvPr>
            <p:ph idx="1"/>
          </p:nvPr>
        </p:nvSpPr>
        <p:spPr>
          <a:xfrm>
            <a:off x="457200" y="1935480"/>
            <a:ext cx="8229600" cy="4589864"/>
          </a:xfrm>
        </p:spPr>
        <p:txBody>
          <a:bodyPr>
            <a:normAutofit/>
          </a:bodyPr>
          <a:lstStyle/>
          <a:p>
            <a:r>
              <a:rPr lang="en-GB" dirty="0"/>
              <a:t>Knowledge of journal aims and objectives</a:t>
            </a:r>
          </a:p>
          <a:p>
            <a:r>
              <a:rPr lang="en-GB" dirty="0"/>
              <a:t>Mix of experience and perspectives</a:t>
            </a:r>
          </a:p>
          <a:p>
            <a:r>
              <a:rPr lang="en-GB" dirty="0"/>
              <a:t>Consistency throughout the review process</a:t>
            </a:r>
          </a:p>
          <a:p>
            <a:r>
              <a:rPr lang="en-GB" dirty="0"/>
              <a:t>Does the reviewer view quality in the same way as journal?</a:t>
            </a:r>
          </a:p>
          <a:p>
            <a:r>
              <a:rPr lang="en-GB" dirty="0"/>
              <a:t>Will the reviewer produce a high quality review?</a:t>
            </a:r>
          </a:p>
          <a:p>
            <a:r>
              <a:rPr lang="en-GB" dirty="0"/>
              <a:t>Do we have subject specialist reviewers, leading scholars in that field?</a:t>
            </a:r>
          </a:p>
          <a:p>
            <a:r>
              <a:rPr lang="en-GB" dirty="0"/>
              <a:t>Do we have a reviewer who represents the more general view of IJMR’s audience?</a:t>
            </a:r>
          </a:p>
          <a:p>
            <a:endParaRPr lang="en-GB" dirty="0"/>
          </a:p>
        </p:txBody>
      </p:sp>
    </p:spTree>
    <p:extLst>
      <p:ext uri="{BB962C8B-B14F-4D97-AF65-F5344CB8AC3E}">
        <p14:creationId xmlns:p14="http://schemas.microsoft.com/office/powerpoint/2010/main" val="2983646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Reviews from the Associate Editor’s Perspective</a:t>
            </a:r>
          </a:p>
        </p:txBody>
      </p:sp>
      <p:sp>
        <p:nvSpPr>
          <p:cNvPr id="3" name="Content Placeholder 2"/>
          <p:cNvSpPr>
            <a:spLocks noGrp="1"/>
          </p:cNvSpPr>
          <p:nvPr>
            <p:ph idx="1"/>
          </p:nvPr>
        </p:nvSpPr>
        <p:spPr/>
        <p:txBody>
          <a:bodyPr/>
          <a:lstStyle/>
          <a:p>
            <a:r>
              <a:rPr lang="en-GB" dirty="0"/>
              <a:t>Selecting reviewers</a:t>
            </a:r>
          </a:p>
          <a:p>
            <a:r>
              <a:rPr lang="en-GB" dirty="0"/>
              <a:t>Subject specialism Vs Overall contribution</a:t>
            </a:r>
          </a:p>
          <a:p>
            <a:r>
              <a:rPr lang="en-GB" dirty="0"/>
              <a:t>Rating reviewers’ reviews</a:t>
            </a:r>
          </a:p>
          <a:p>
            <a:r>
              <a:rPr lang="en-GB" dirty="0"/>
              <a:t>Balancing competing views</a:t>
            </a:r>
          </a:p>
          <a:p>
            <a:r>
              <a:rPr lang="en-GB" dirty="0"/>
              <a:t>Prioritising the journal and its publication criteria </a:t>
            </a:r>
          </a:p>
          <a:p>
            <a:r>
              <a:rPr lang="en-GB" dirty="0"/>
              <a:t>Making the decision</a:t>
            </a:r>
          </a:p>
          <a:p>
            <a:r>
              <a:rPr lang="en-GB" dirty="0"/>
              <a:t>Providing a steer for the authors</a:t>
            </a:r>
          </a:p>
          <a:p>
            <a:r>
              <a:rPr lang="en-GB" dirty="0"/>
              <a:t>Managing expectations and risks</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017373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Reviews from the Author’s Perspective</a:t>
            </a:r>
          </a:p>
        </p:txBody>
      </p:sp>
      <p:sp>
        <p:nvSpPr>
          <p:cNvPr id="3" name="Content Placeholder 2"/>
          <p:cNvSpPr>
            <a:spLocks noGrp="1"/>
          </p:cNvSpPr>
          <p:nvPr>
            <p:ph idx="1"/>
          </p:nvPr>
        </p:nvSpPr>
        <p:spPr/>
        <p:txBody>
          <a:bodyPr/>
          <a:lstStyle/>
          <a:p>
            <a:r>
              <a:rPr lang="en-GB" dirty="0"/>
              <a:t>Insightful</a:t>
            </a:r>
          </a:p>
          <a:p>
            <a:r>
              <a:rPr lang="en-GB" dirty="0"/>
              <a:t>Motivating a rethink in approach</a:t>
            </a:r>
          </a:p>
          <a:p>
            <a:r>
              <a:rPr lang="en-GB" dirty="0"/>
              <a:t>A meaningful conversation</a:t>
            </a:r>
          </a:p>
          <a:p>
            <a:r>
              <a:rPr lang="en-GB" dirty="0"/>
              <a:t>Help develop the significance of the paper’s contribution</a:t>
            </a:r>
          </a:p>
          <a:p>
            <a:r>
              <a:rPr lang="en-GB" dirty="0"/>
              <a:t>Shape the future direction of the author’s research</a:t>
            </a:r>
          </a:p>
          <a:p>
            <a:r>
              <a:rPr lang="en-GB" dirty="0"/>
              <a:t>Some positive encouragement alongside highlighting key issues of concern</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428884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IJMR: History and Impact</a:t>
            </a:r>
          </a:p>
        </p:txBody>
      </p:sp>
      <p:sp>
        <p:nvSpPr>
          <p:cNvPr id="3" name="Content Placeholder 2"/>
          <p:cNvSpPr>
            <a:spLocks noGrp="1"/>
          </p:cNvSpPr>
          <p:nvPr>
            <p:ph idx="1"/>
          </p:nvPr>
        </p:nvSpPr>
        <p:spPr/>
        <p:txBody>
          <a:bodyPr>
            <a:normAutofit/>
          </a:bodyPr>
          <a:lstStyle/>
          <a:p>
            <a:pPr>
              <a:lnSpc>
                <a:spcPct val="150000"/>
              </a:lnSpc>
            </a:pPr>
            <a:r>
              <a:rPr lang="en-GB" dirty="0"/>
              <a:t>Launched in 1999</a:t>
            </a:r>
          </a:p>
          <a:p>
            <a:pPr>
              <a:lnSpc>
                <a:spcPct val="150000"/>
              </a:lnSpc>
            </a:pPr>
            <a:r>
              <a:rPr lang="en-GB" dirty="0"/>
              <a:t>Four issues per year (Jan, Apr, Jul and Oct)</a:t>
            </a:r>
          </a:p>
          <a:p>
            <a:pPr>
              <a:lnSpc>
                <a:spcPct val="150000"/>
              </a:lnSpc>
            </a:pPr>
            <a:r>
              <a:rPr lang="en-GB" dirty="0"/>
              <a:t>Latest 2-year Impact Factor: </a:t>
            </a:r>
            <a:r>
              <a:rPr lang="en-GB" dirty="0">
                <a:solidFill>
                  <a:srgbClr val="FF0000"/>
                </a:solidFill>
              </a:rPr>
              <a:t>5.578</a:t>
            </a:r>
          </a:p>
          <a:p>
            <a:pPr>
              <a:lnSpc>
                <a:spcPct val="150000"/>
              </a:lnSpc>
            </a:pPr>
            <a:r>
              <a:rPr lang="en-GB" dirty="0"/>
              <a:t>ISI Rankings 2016: </a:t>
            </a:r>
            <a:r>
              <a:rPr lang="en-GB" dirty="0">
                <a:solidFill>
                  <a:srgbClr val="FF0000"/>
                </a:solidFill>
              </a:rPr>
              <a:t>8/121 Business, 10/194 Management</a:t>
            </a:r>
          </a:p>
          <a:p>
            <a:pPr>
              <a:lnSpc>
                <a:spcPct val="150000"/>
              </a:lnSpc>
            </a:pPr>
            <a:r>
              <a:rPr lang="en-GB" dirty="0"/>
              <a:t>Latest 5-year Impact Factor: </a:t>
            </a:r>
            <a:r>
              <a:rPr lang="en-GB" dirty="0">
                <a:solidFill>
                  <a:srgbClr val="FF0000"/>
                </a:solidFill>
              </a:rPr>
              <a:t>7.731</a:t>
            </a:r>
          </a:p>
          <a:p>
            <a:endParaRPr lang="en-GB" dirty="0"/>
          </a:p>
          <a:p>
            <a:endParaRPr lang="en-GB" dirty="0">
              <a:solidFill>
                <a:srgbClr val="FF0000"/>
              </a:solidFill>
            </a:endParaRP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492755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Responding to reviewers</a:t>
            </a:r>
          </a:p>
        </p:txBody>
      </p:sp>
      <p:sp>
        <p:nvSpPr>
          <p:cNvPr id="3" name="Content Placeholder 2"/>
          <p:cNvSpPr>
            <a:spLocks noGrp="1"/>
          </p:cNvSpPr>
          <p:nvPr>
            <p:ph idx="1"/>
          </p:nvPr>
        </p:nvSpPr>
        <p:spPr/>
        <p:txBody>
          <a:bodyPr/>
          <a:lstStyle/>
          <a:p>
            <a:r>
              <a:rPr lang="en-GB" dirty="0"/>
              <a:t>Dealing with major issues, usually involves</a:t>
            </a:r>
          </a:p>
          <a:p>
            <a:pPr lvl="1"/>
            <a:r>
              <a:rPr lang="en-GB" dirty="0"/>
              <a:t>Re-thinking/Re-framing</a:t>
            </a:r>
          </a:p>
          <a:p>
            <a:pPr lvl="1"/>
            <a:r>
              <a:rPr lang="en-GB" dirty="0"/>
              <a:t>Sharper focus</a:t>
            </a:r>
          </a:p>
          <a:p>
            <a:pPr lvl="1"/>
            <a:r>
              <a:rPr lang="en-GB" dirty="0"/>
              <a:t>Clear ‘story’/contribution</a:t>
            </a:r>
          </a:p>
          <a:p>
            <a:pPr lvl="1"/>
            <a:r>
              <a:rPr lang="en-GB" dirty="0"/>
              <a:t>Integration from Title </a:t>
            </a:r>
            <a:r>
              <a:rPr lang="en-GB" dirty="0">
                <a:sym typeface="Wingdings" panose="05000000000000000000" pitchFamily="2" charset="2"/>
              </a:rPr>
              <a:t> Abstract  Motivation  Methodology  Analysis  Conclusion</a:t>
            </a:r>
          </a:p>
          <a:p>
            <a:pPr lvl="1"/>
            <a:r>
              <a:rPr lang="en-GB" b="1" dirty="0">
                <a:sym typeface="Wingdings" panose="05000000000000000000" pitchFamily="2" charset="2"/>
              </a:rPr>
              <a:t>NOT</a:t>
            </a:r>
            <a:r>
              <a:rPr lang="en-GB" dirty="0">
                <a:sym typeface="Wingdings" panose="05000000000000000000" pitchFamily="2" charset="2"/>
              </a:rPr>
              <a:t> box-ticking</a:t>
            </a:r>
          </a:p>
          <a:p>
            <a:pPr lvl="1"/>
            <a:r>
              <a:rPr lang="en-GB" dirty="0">
                <a:sym typeface="Wingdings" panose="05000000000000000000" pitchFamily="2" charset="2"/>
              </a:rPr>
              <a:t>Minor revisions – may still require thoughtful approach, looking at your paper as a whole before resubmission</a:t>
            </a:r>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058362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Responding to reviewers</a:t>
            </a:r>
          </a:p>
        </p:txBody>
      </p:sp>
      <p:sp>
        <p:nvSpPr>
          <p:cNvPr id="3" name="Content Placeholder 2"/>
          <p:cNvSpPr>
            <a:spLocks noGrp="1"/>
          </p:cNvSpPr>
          <p:nvPr>
            <p:ph idx="1"/>
          </p:nvPr>
        </p:nvSpPr>
        <p:spPr/>
        <p:txBody>
          <a:bodyPr/>
          <a:lstStyle/>
          <a:p>
            <a:r>
              <a:rPr lang="en-GB"/>
              <a:t>If Reviewers/Action Editor are ‘not getting it’</a:t>
            </a:r>
          </a:p>
          <a:p>
            <a:pPr lvl="1"/>
            <a:r>
              <a:rPr lang="en-GB"/>
              <a:t>Readers almost certainly won’t</a:t>
            </a:r>
          </a:p>
          <a:p>
            <a:pPr lvl="1"/>
            <a:r>
              <a:rPr lang="en-GB"/>
              <a:t>Onus is on communicator, i.e., author, to facilitate our ‘getting it’</a:t>
            </a:r>
          </a:p>
          <a:p>
            <a:r>
              <a:rPr lang="en-GB"/>
              <a:t>Addressing each-and-every point raised by reviewers</a:t>
            </a:r>
          </a:p>
          <a:p>
            <a:pPr lvl="1"/>
            <a:r>
              <a:rPr lang="en-GB"/>
              <a:t>Necessary but not sufficient condition</a:t>
            </a:r>
          </a:p>
          <a:p>
            <a:r>
              <a:rPr lang="en-GB"/>
              <a:t>Editors may require changes even after reviewers are satisfied</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5944675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Contacts</a:t>
            </a:r>
          </a:p>
        </p:txBody>
      </p:sp>
      <p:sp>
        <p:nvSpPr>
          <p:cNvPr id="3" name="Content Placeholder 2"/>
          <p:cNvSpPr>
            <a:spLocks noGrp="1"/>
          </p:cNvSpPr>
          <p:nvPr>
            <p:ph idx="1"/>
          </p:nvPr>
        </p:nvSpPr>
        <p:spPr/>
        <p:txBody>
          <a:bodyPr>
            <a:normAutofit fontScale="92500" lnSpcReduction="10000"/>
          </a:bodyPr>
          <a:lstStyle/>
          <a:p>
            <a:r>
              <a:rPr lang="en-GB" sz="2800" dirty="0"/>
              <a:t>Editors-in-Chief:</a:t>
            </a:r>
          </a:p>
          <a:p>
            <a:pPr marL="633413" indent="-273050">
              <a:buNone/>
            </a:pPr>
            <a:r>
              <a:rPr lang="en-GB" sz="2800" dirty="0">
                <a:solidFill>
                  <a:srgbClr val="FF0000"/>
                </a:solidFill>
              </a:rPr>
              <a:t>Caroline Gatrell - c.gatrell@liverpool.ac.uk</a:t>
            </a:r>
          </a:p>
          <a:p>
            <a:pPr marL="633413" indent="-273050">
              <a:buNone/>
            </a:pPr>
            <a:r>
              <a:rPr lang="en-GB" sz="2800" dirty="0">
                <a:solidFill>
                  <a:srgbClr val="FF0000"/>
                </a:solidFill>
              </a:rPr>
              <a:t>Dermot Breslin – d.breslin@sheffield.ac.uk</a:t>
            </a:r>
          </a:p>
          <a:p>
            <a:pPr marL="633413" indent="-273050">
              <a:buNone/>
            </a:pPr>
            <a:endParaRPr lang="en-GB" sz="2800" dirty="0">
              <a:solidFill>
                <a:srgbClr val="FF0000"/>
              </a:solidFill>
            </a:endParaRPr>
          </a:p>
          <a:p>
            <a:r>
              <a:rPr lang="en-GB" sz="2800" dirty="0"/>
              <a:t>Managing Editor: </a:t>
            </a:r>
          </a:p>
          <a:p>
            <a:pPr marL="639763" indent="-273050">
              <a:buNone/>
            </a:pPr>
            <a:r>
              <a:rPr lang="en-GB" sz="2800" dirty="0">
                <a:solidFill>
                  <a:srgbClr val="FF0000"/>
                </a:solidFill>
              </a:rPr>
              <a:t>Emma </a:t>
            </a:r>
            <a:r>
              <a:rPr lang="en-GB" sz="2800" dirty="0" err="1">
                <a:solidFill>
                  <a:srgbClr val="FF0000"/>
                </a:solidFill>
              </a:rPr>
              <a:t>Missen</a:t>
            </a:r>
            <a:r>
              <a:rPr lang="en-GB" sz="2800" dirty="0">
                <a:solidFill>
                  <a:srgbClr val="FF0000"/>
                </a:solidFill>
              </a:rPr>
              <a:t> - ijmr@bam.ac.uk </a:t>
            </a:r>
          </a:p>
          <a:p>
            <a:r>
              <a:rPr lang="en-GB" sz="2800" dirty="0"/>
              <a:t>Website (Wiley Online Library):</a:t>
            </a:r>
          </a:p>
          <a:p>
            <a:pPr marL="639763" indent="-273050">
              <a:buNone/>
            </a:pPr>
            <a:r>
              <a:rPr lang="en-GB" sz="2800" dirty="0">
                <a:solidFill>
                  <a:srgbClr val="FF0000"/>
                </a:solidFill>
              </a:rPr>
              <a:t>http://wileyonlinelibrary.com/journal/ijmr</a:t>
            </a:r>
          </a:p>
          <a:p>
            <a:r>
              <a:rPr lang="en-GB" sz="2800" dirty="0"/>
              <a:t>Journal Submission (ScholarOne Manuscripts):</a:t>
            </a:r>
          </a:p>
          <a:p>
            <a:pPr marL="639763" indent="-273050">
              <a:buNone/>
            </a:pPr>
            <a:r>
              <a:rPr lang="en-GB" sz="2800" dirty="0">
                <a:solidFill>
                  <a:srgbClr val="FF0000"/>
                </a:solidFill>
              </a:rPr>
              <a:t>http://mc.manuscriptcentral.com/ijmr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IJMR: Global Readership</a:t>
            </a:r>
          </a:p>
        </p:txBody>
      </p:sp>
      <p:sp>
        <p:nvSpPr>
          <p:cNvPr id="3" name="Content Placeholder 2"/>
          <p:cNvSpPr>
            <a:spLocks noGrp="1"/>
          </p:cNvSpPr>
          <p:nvPr>
            <p:ph idx="1"/>
          </p:nvPr>
        </p:nvSpPr>
        <p:spPr>
          <a:xfrm>
            <a:off x="457200" y="1935480"/>
            <a:ext cx="4330824" cy="4389120"/>
          </a:xfrm>
        </p:spPr>
        <p:txBody>
          <a:bodyPr>
            <a:normAutofit lnSpcReduction="10000"/>
          </a:bodyPr>
          <a:lstStyle/>
          <a:p>
            <a:r>
              <a:rPr lang="en-GB" dirty="0"/>
              <a:t>Articles published on Early View approximately 2 months after acceptance: </a:t>
            </a:r>
            <a:r>
              <a:rPr lang="en-GB" dirty="0">
                <a:solidFill>
                  <a:srgbClr val="FF0000"/>
                </a:solidFill>
              </a:rPr>
              <a:t>http://onlinelibrary.wiley.com/journal/10.1111/(ISSN)1468-2370/earlyview </a:t>
            </a:r>
          </a:p>
          <a:p>
            <a:r>
              <a:rPr lang="en-GB" dirty="0"/>
              <a:t>During 2016 IJMR articles were downloaded a total of 245,809 times  </a:t>
            </a:r>
          </a:p>
          <a:p>
            <a:r>
              <a:rPr lang="en-GB" sz="2400" dirty="0">
                <a:latin typeface="Georgia" pitchFamily="18" charset="0"/>
              </a:rPr>
              <a:t>Click on ‘Get New Content Alerts’ to keep up-to-date   </a:t>
            </a:r>
          </a:p>
          <a:p>
            <a:endParaRPr lang="en-GB" dirty="0"/>
          </a:p>
          <a:p>
            <a:endParaRPr lang="en-GB" dirty="0"/>
          </a:p>
        </p:txBody>
      </p:sp>
      <p:sp>
        <p:nvSpPr>
          <p:cNvPr id="5" name="TextBox 4"/>
          <p:cNvSpPr txBox="1"/>
          <p:nvPr/>
        </p:nvSpPr>
        <p:spPr>
          <a:xfrm>
            <a:off x="6012160" y="2132856"/>
            <a:ext cx="1872208" cy="369332"/>
          </a:xfrm>
          <a:prstGeom prst="rect">
            <a:avLst/>
          </a:prstGeom>
          <a:noFill/>
        </p:spPr>
        <p:txBody>
          <a:bodyPr wrap="square" rtlCol="0">
            <a:spAutoFit/>
          </a:bodyPr>
          <a:lstStyle/>
          <a:p>
            <a:r>
              <a:rPr lang="en-GB" dirty="0"/>
              <a:t>2016 Downloads</a:t>
            </a:r>
          </a:p>
        </p:txBody>
      </p:sp>
      <p:pic>
        <p:nvPicPr>
          <p:cNvPr id="1026" name="Picture 2"/>
          <p:cNvPicPr>
            <a:picLocks noChangeAspect="1" noChangeArrowheads="1"/>
          </p:cNvPicPr>
          <p:nvPr/>
        </p:nvPicPr>
        <p:blipFill>
          <a:blip r:embed="rId2" cstate="print"/>
          <a:srcRect l="845"/>
          <a:stretch>
            <a:fillRect/>
          </a:stretch>
        </p:blipFill>
        <p:spPr bwMode="auto">
          <a:xfrm>
            <a:off x="4860032" y="2564904"/>
            <a:ext cx="4283968" cy="2452603"/>
          </a:xfrm>
          <a:prstGeom prst="rect">
            <a:avLst/>
          </a:prstGeom>
          <a:noFill/>
          <a:ln w="9525">
            <a:noFill/>
            <a:miter lim="800000"/>
            <a:headEnd/>
            <a:tailEnd/>
          </a:ln>
        </p:spPr>
      </p:pic>
      <p:pic>
        <p:nvPicPr>
          <p:cNvPr id="6" name="Picture 4" descr="IJMR_large700"/>
          <p:cNvPicPr>
            <a:picLocks noChangeAspect="1" noChangeArrowheads="1"/>
          </p:cNvPicPr>
          <p:nvPr/>
        </p:nvPicPr>
        <p:blipFill>
          <a:blip r:embed="rId3"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lstStyle/>
          <a:p>
            <a:r>
              <a:rPr lang="en-GB" dirty="0"/>
              <a:t>IJMR: Special Issues</a:t>
            </a:r>
          </a:p>
        </p:txBody>
      </p:sp>
      <p:sp>
        <p:nvSpPr>
          <p:cNvPr id="5" name="Content Placeholder 4"/>
          <p:cNvSpPr>
            <a:spLocks noGrp="1"/>
          </p:cNvSpPr>
          <p:nvPr>
            <p:ph idx="1"/>
          </p:nvPr>
        </p:nvSpPr>
        <p:spPr>
          <a:xfrm>
            <a:off x="467544" y="1484784"/>
            <a:ext cx="8229600" cy="4536504"/>
          </a:xfrm>
        </p:spPr>
        <p:txBody>
          <a:bodyPr>
            <a:normAutofit/>
          </a:bodyPr>
          <a:lstStyle/>
          <a:p>
            <a:r>
              <a:rPr lang="en-GB" i="1" dirty="0"/>
              <a:t>Upcoming</a:t>
            </a:r>
            <a:r>
              <a:rPr lang="en-GB" dirty="0"/>
              <a:t>:</a:t>
            </a:r>
          </a:p>
          <a:p>
            <a:pPr>
              <a:buNone/>
            </a:pPr>
            <a:r>
              <a:rPr lang="en-GB" dirty="0"/>
              <a:t>2019 - Paradoxes</a:t>
            </a:r>
          </a:p>
          <a:p>
            <a:pPr>
              <a:buNone/>
            </a:pPr>
            <a:r>
              <a:rPr lang="en-GB" dirty="0"/>
              <a:t>2018 - Towards a Theoretical Foundation for Performance Measurement and Management</a:t>
            </a:r>
          </a:p>
          <a:p>
            <a:pPr>
              <a:buNone/>
            </a:pPr>
            <a:r>
              <a:rPr lang="en-GB" i="1" dirty="0"/>
              <a:t>Recently published</a:t>
            </a:r>
            <a:r>
              <a:rPr lang="en-GB" dirty="0"/>
              <a:t>:</a:t>
            </a:r>
          </a:p>
          <a:p>
            <a:pPr>
              <a:buNone/>
            </a:pPr>
            <a:r>
              <a:rPr lang="en-GB" dirty="0"/>
              <a:t>2018 - Organizational Goals: Antecedents, Formation Processes, and Implications for Firm Behavior</a:t>
            </a:r>
          </a:p>
          <a:p>
            <a:pPr>
              <a:buNone/>
            </a:pPr>
            <a:r>
              <a:rPr lang="en-GB" dirty="0"/>
              <a:t>2017 - Exploring the Registers of Identity Research</a:t>
            </a:r>
          </a:p>
          <a:p>
            <a:pPr>
              <a:buNone/>
            </a:pPr>
            <a:r>
              <a:rPr lang="en-GB" dirty="0"/>
              <a:t>2016 - The Translation of Management Knowledge: Challenges, Contributions and New Directions</a:t>
            </a:r>
          </a:p>
          <a:p>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2CFA2-419C-4CDD-9362-611FF5435B28}"/>
              </a:ext>
            </a:extLst>
          </p:cNvPr>
          <p:cNvSpPr>
            <a:spLocks noGrp="1"/>
          </p:cNvSpPr>
          <p:nvPr>
            <p:ph type="title"/>
          </p:nvPr>
        </p:nvSpPr>
        <p:spPr/>
        <p:txBody>
          <a:bodyPr/>
          <a:lstStyle/>
          <a:p>
            <a:r>
              <a:rPr lang="en-GB" dirty="0"/>
              <a:t>Aims and scope, IJMR</a:t>
            </a:r>
          </a:p>
        </p:txBody>
      </p:sp>
      <p:sp>
        <p:nvSpPr>
          <p:cNvPr id="3" name="Content Placeholder 2">
            <a:extLst>
              <a:ext uri="{FF2B5EF4-FFF2-40B4-BE49-F238E27FC236}">
                <a16:creationId xmlns:a16="http://schemas.microsoft.com/office/drawing/2014/main" id="{D343C366-29E8-4AE5-BBCB-92786C4CA1F4}"/>
              </a:ext>
            </a:extLst>
          </p:cNvPr>
          <p:cNvSpPr>
            <a:spLocks noGrp="1"/>
          </p:cNvSpPr>
          <p:nvPr>
            <p:ph idx="1"/>
          </p:nvPr>
        </p:nvSpPr>
        <p:spPr/>
        <p:txBody>
          <a:bodyPr/>
          <a:lstStyle/>
          <a:p>
            <a:r>
              <a:rPr lang="en-GB" dirty="0"/>
              <a:t>Papers published in </a:t>
            </a:r>
            <a:r>
              <a:rPr lang="en-GB" i="1" dirty="0"/>
              <a:t>IJMR</a:t>
            </a:r>
            <a:r>
              <a:rPr lang="en-GB" dirty="0"/>
              <a:t> seek to make significant conceptual contributions</a:t>
            </a:r>
          </a:p>
          <a:p>
            <a:r>
              <a:rPr lang="en-GB" dirty="0"/>
              <a:t>Present a </a:t>
            </a:r>
            <a:r>
              <a:rPr lang="en-GB" i="1" dirty="0"/>
              <a:t>strategic platform for new directions in research and making a difference to how OMS scholars might conceptualise research in their respective fields.</a:t>
            </a:r>
          </a:p>
          <a:p>
            <a:r>
              <a:rPr lang="en-GB" i="1" dirty="0"/>
              <a:t>Critically </a:t>
            </a:r>
            <a:r>
              <a:rPr lang="en-GB" dirty="0"/>
              <a:t>evaluate the state of knowledge in a given field, and </a:t>
            </a:r>
            <a:r>
              <a:rPr lang="en-GB" i="1" dirty="0"/>
              <a:t>critically </a:t>
            </a:r>
            <a:r>
              <a:rPr lang="en-GB" dirty="0"/>
              <a:t>appraise conceptual underpinnings of competing paradigms with a view to advancing current and future research in the area.</a:t>
            </a:r>
          </a:p>
          <a:p>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2008099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GB" dirty="0"/>
              <a:t>Peer Review Process</a:t>
            </a:r>
          </a:p>
        </p:txBody>
      </p:sp>
      <p:grpSp>
        <p:nvGrpSpPr>
          <p:cNvPr id="3" name="Group 3"/>
          <p:cNvGrpSpPr/>
          <p:nvPr/>
        </p:nvGrpSpPr>
        <p:grpSpPr>
          <a:xfrm>
            <a:off x="4033532" y="3084065"/>
            <a:ext cx="914400" cy="952500"/>
            <a:chOff x="993122" y="3849335"/>
            <a:chExt cx="914400" cy="952500"/>
          </a:xfrm>
        </p:grpSpPr>
        <p:sp>
          <p:nvSpPr>
            <p:cNvPr id="5"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6" name="Text Box 22"/>
            <p:cNvSpPr txBox="1">
              <a:spLocks noChangeArrowheads="1"/>
            </p:cNvSpPr>
            <p:nvPr/>
          </p:nvSpPr>
          <p:spPr bwMode="auto">
            <a:xfrm>
              <a:off x="1078867" y="4416783"/>
              <a:ext cx="764953" cy="276999"/>
            </a:xfrm>
            <a:prstGeom prst="rect">
              <a:avLst/>
            </a:prstGeom>
            <a:noFill/>
            <a:ln w="9525">
              <a:noFill/>
              <a:miter lim="800000"/>
              <a:headEnd/>
              <a:tailEnd/>
            </a:ln>
          </p:spPr>
          <p:txBody>
            <a:bodyPr wrap="none">
              <a:spAutoFit/>
            </a:bodyPr>
            <a:lstStyle/>
            <a:p>
              <a:pPr algn="ctr"/>
              <a:r>
                <a:rPr lang="en-US" sz="1200" dirty="0">
                  <a:latin typeface="Arial" charset="0"/>
                </a:rPr>
                <a:t>Author 3</a:t>
              </a:r>
            </a:p>
          </p:txBody>
        </p:sp>
      </p:grpSp>
      <p:grpSp>
        <p:nvGrpSpPr>
          <p:cNvPr id="4" name="Group 9"/>
          <p:cNvGrpSpPr/>
          <p:nvPr/>
        </p:nvGrpSpPr>
        <p:grpSpPr>
          <a:xfrm>
            <a:off x="186821" y="1937847"/>
            <a:ext cx="1292341" cy="952500"/>
            <a:chOff x="815177" y="3849335"/>
            <a:chExt cx="1292341" cy="952500"/>
          </a:xfrm>
        </p:grpSpPr>
        <p:sp>
          <p:nvSpPr>
            <p:cNvPr id="11"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12" name="Text Box 22"/>
            <p:cNvSpPr txBox="1">
              <a:spLocks noChangeArrowheads="1"/>
            </p:cNvSpPr>
            <p:nvPr/>
          </p:nvSpPr>
          <p:spPr bwMode="auto">
            <a:xfrm>
              <a:off x="815177" y="4416783"/>
              <a:ext cx="1292341" cy="276999"/>
            </a:xfrm>
            <a:prstGeom prst="rect">
              <a:avLst/>
            </a:prstGeom>
            <a:noFill/>
            <a:ln w="9525">
              <a:noFill/>
              <a:miter lim="800000"/>
              <a:headEnd/>
              <a:tailEnd/>
            </a:ln>
          </p:spPr>
          <p:txBody>
            <a:bodyPr wrap="none">
              <a:spAutoFit/>
            </a:bodyPr>
            <a:lstStyle/>
            <a:p>
              <a:pPr algn="ctr"/>
              <a:r>
                <a:rPr lang="en-US" sz="1200" dirty="0">
                  <a:latin typeface="Arial" charset="0"/>
                </a:rPr>
                <a:t>Editor-in-Chief 2</a:t>
              </a:r>
            </a:p>
          </p:txBody>
        </p:sp>
      </p:grpSp>
      <p:grpSp>
        <p:nvGrpSpPr>
          <p:cNvPr id="7" name="Group 39"/>
          <p:cNvGrpSpPr/>
          <p:nvPr/>
        </p:nvGrpSpPr>
        <p:grpSpPr>
          <a:xfrm>
            <a:off x="6392534" y="4590472"/>
            <a:ext cx="950901" cy="952500"/>
            <a:chOff x="985901" y="3849335"/>
            <a:chExt cx="950901" cy="952500"/>
          </a:xfrm>
        </p:grpSpPr>
        <p:sp>
          <p:nvSpPr>
            <p:cNvPr id="41"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42" name="Text Box 22"/>
            <p:cNvSpPr txBox="1">
              <a:spLocks noChangeArrowheads="1"/>
            </p:cNvSpPr>
            <p:nvPr/>
          </p:nvSpPr>
          <p:spPr bwMode="auto">
            <a:xfrm>
              <a:off x="985901" y="4416783"/>
              <a:ext cx="950901" cy="276999"/>
            </a:xfrm>
            <a:prstGeom prst="rect">
              <a:avLst/>
            </a:prstGeom>
            <a:noFill/>
            <a:ln w="9525">
              <a:noFill/>
              <a:miter lim="800000"/>
              <a:headEnd/>
              <a:tailEnd/>
            </a:ln>
          </p:spPr>
          <p:txBody>
            <a:bodyPr wrap="none">
              <a:spAutoFit/>
            </a:bodyPr>
            <a:lstStyle/>
            <a:p>
              <a:pPr algn="ctr"/>
              <a:r>
                <a:rPr lang="en-US" sz="1200" dirty="0">
                  <a:latin typeface="Arial" charset="0"/>
                </a:rPr>
                <a:t>Reviewer 3</a:t>
              </a:r>
            </a:p>
          </p:txBody>
        </p:sp>
      </p:grpSp>
      <p:grpSp>
        <p:nvGrpSpPr>
          <p:cNvPr id="8" name="Group 43"/>
          <p:cNvGrpSpPr/>
          <p:nvPr/>
        </p:nvGrpSpPr>
        <p:grpSpPr>
          <a:xfrm>
            <a:off x="4594428" y="3054882"/>
            <a:ext cx="914400" cy="952500"/>
            <a:chOff x="993122" y="3849335"/>
            <a:chExt cx="914400" cy="952500"/>
          </a:xfrm>
        </p:grpSpPr>
        <p:sp>
          <p:nvSpPr>
            <p:cNvPr id="45"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46" name="Text Box 22"/>
            <p:cNvSpPr txBox="1">
              <a:spLocks noChangeArrowheads="1"/>
            </p:cNvSpPr>
            <p:nvPr/>
          </p:nvSpPr>
          <p:spPr bwMode="auto">
            <a:xfrm>
              <a:off x="1078867" y="4416783"/>
              <a:ext cx="764953" cy="276999"/>
            </a:xfrm>
            <a:prstGeom prst="rect">
              <a:avLst/>
            </a:prstGeom>
            <a:noFill/>
            <a:ln w="9525">
              <a:noFill/>
              <a:miter lim="800000"/>
              <a:headEnd/>
              <a:tailEnd/>
            </a:ln>
          </p:spPr>
          <p:txBody>
            <a:bodyPr wrap="none">
              <a:spAutoFit/>
            </a:bodyPr>
            <a:lstStyle/>
            <a:p>
              <a:pPr algn="ctr"/>
              <a:r>
                <a:rPr lang="en-US" sz="1200" dirty="0">
                  <a:latin typeface="Arial" charset="0"/>
                </a:rPr>
                <a:t>Author 2</a:t>
              </a:r>
            </a:p>
          </p:txBody>
        </p:sp>
      </p:grpSp>
      <p:grpSp>
        <p:nvGrpSpPr>
          <p:cNvPr id="9" name="Group 46"/>
          <p:cNvGrpSpPr/>
          <p:nvPr/>
        </p:nvGrpSpPr>
        <p:grpSpPr>
          <a:xfrm>
            <a:off x="4390139" y="3388865"/>
            <a:ext cx="914400" cy="952500"/>
            <a:chOff x="993122" y="3849335"/>
            <a:chExt cx="914400" cy="952500"/>
          </a:xfrm>
          <a:solidFill>
            <a:srgbClr val="00B0F0"/>
          </a:solidFill>
        </p:grpSpPr>
        <p:sp>
          <p:nvSpPr>
            <p:cNvPr id="48"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49" name="Text Box 22"/>
            <p:cNvSpPr txBox="1">
              <a:spLocks noChangeArrowheads="1"/>
            </p:cNvSpPr>
            <p:nvPr/>
          </p:nvSpPr>
          <p:spPr bwMode="auto">
            <a:xfrm>
              <a:off x="1078867" y="4416783"/>
              <a:ext cx="764953" cy="276999"/>
            </a:xfrm>
            <a:prstGeom prst="rect">
              <a:avLst/>
            </a:prstGeom>
            <a:noFill/>
            <a:ln w="9525">
              <a:noFill/>
              <a:miter lim="800000"/>
              <a:headEnd/>
              <a:tailEnd/>
            </a:ln>
          </p:spPr>
          <p:txBody>
            <a:bodyPr wrap="none">
              <a:spAutoFit/>
            </a:bodyPr>
            <a:lstStyle/>
            <a:p>
              <a:pPr algn="ctr"/>
              <a:r>
                <a:rPr lang="en-US" sz="1200" dirty="0">
                  <a:latin typeface="Arial" charset="0"/>
                </a:rPr>
                <a:t>Author 1</a:t>
              </a:r>
            </a:p>
          </p:txBody>
        </p:sp>
      </p:grpSp>
      <p:grpSp>
        <p:nvGrpSpPr>
          <p:cNvPr id="10" name="Group 49"/>
          <p:cNvGrpSpPr/>
          <p:nvPr/>
        </p:nvGrpSpPr>
        <p:grpSpPr>
          <a:xfrm>
            <a:off x="6908820" y="5101908"/>
            <a:ext cx="950901" cy="952500"/>
            <a:chOff x="985901" y="3849335"/>
            <a:chExt cx="950901" cy="952500"/>
          </a:xfrm>
        </p:grpSpPr>
        <p:sp>
          <p:nvSpPr>
            <p:cNvPr id="51"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52" name="Text Box 22"/>
            <p:cNvSpPr txBox="1">
              <a:spLocks noChangeArrowheads="1"/>
            </p:cNvSpPr>
            <p:nvPr/>
          </p:nvSpPr>
          <p:spPr bwMode="auto">
            <a:xfrm>
              <a:off x="985901" y="4416783"/>
              <a:ext cx="950901" cy="276999"/>
            </a:xfrm>
            <a:prstGeom prst="rect">
              <a:avLst/>
            </a:prstGeom>
            <a:noFill/>
            <a:ln w="9525">
              <a:noFill/>
              <a:miter lim="800000"/>
              <a:headEnd/>
              <a:tailEnd/>
            </a:ln>
          </p:spPr>
          <p:txBody>
            <a:bodyPr wrap="none">
              <a:spAutoFit/>
            </a:bodyPr>
            <a:lstStyle/>
            <a:p>
              <a:pPr algn="ctr"/>
              <a:r>
                <a:rPr lang="en-US" sz="1200" dirty="0">
                  <a:latin typeface="Arial" charset="0"/>
                </a:rPr>
                <a:t>Reviewer 2</a:t>
              </a:r>
            </a:p>
          </p:txBody>
        </p:sp>
      </p:grpSp>
      <p:grpSp>
        <p:nvGrpSpPr>
          <p:cNvPr id="13" name="Group 52"/>
          <p:cNvGrpSpPr/>
          <p:nvPr/>
        </p:nvGrpSpPr>
        <p:grpSpPr>
          <a:xfrm>
            <a:off x="6229598" y="5481614"/>
            <a:ext cx="950901" cy="952500"/>
            <a:chOff x="985901" y="3849335"/>
            <a:chExt cx="950901" cy="952500"/>
          </a:xfrm>
        </p:grpSpPr>
        <p:sp>
          <p:nvSpPr>
            <p:cNvPr id="54"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55" name="Text Box 22"/>
            <p:cNvSpPr txBox="1">
              <a:spLocks noChangeArrowheads="1"/>
            </p:cNvSpPr>
            <p:nvPr/>
          </p:nvSpPr>
          <p:spPr bwMode="auto">
            <a:xfrm>
              <a:off x="985901" y="4416783"/>
              <a:ext cx="950901" cy="276999"/>
            </a:xfrm>
            <a:prstGeom prst="rect">
              <a:avLst/>
            </a:prstGeom>
            <a:noFill/>
            <a:ln w="9525">
              <a:noFill/>
              <a:miter lim="800000"/>
              <a:headEnd/>
              <a:tailEnd/>
            </a:ln>
          </p:spPr>
          <p:txBody>
            <a:bodyPr wrap="none">
              <a:spAutoFit/>
            </a:bodyPr>
            <a:lstStyle/>
            <a:p>
              <a:pPr algn="ctr"/>
              <a:r>
                <a:rPr lang="en-US" sz="1200" dirty="0">
                  <a:latin typeface="Arial" charset="0"/>
                </a:rPr>
                <a:t>Reviewer 1</a:t>
              </a:r>
            </a:p>
          </p:txBody>
        </p:sp>
      </p:grpSp>
      <p:grpSp>
        <p:nvGrpSpPr>
          <p:cNvPr id="14" name="Group 63"/>
          <p:cNvGrpSpPr/>
          <p:nvPr/>
        </p:nvGrpSpPr>
        <p:grpSpPr>
          <a:xfrm>
            <a:off x="4072641" y="1508578"/>
            <a:ext cx="1300356" cy="952500"/>
            <a:chOff x="811168" y="3849335"/>
            <a:chExt cx="1300356" cy="952500"/>
          </a:xfrm>
          <a:solidFill>
            <a:srgbClr val="00B0F0"/>
          </a:solidFill>
        </p:grpSpPr>
        <p:sp>
          <p:nvSpPr>
            <p:cNvPr id="65"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66" name="Text Box 22"/>
            <p:cNvSpPr txBox="1">
              <a:spLocks noChangeArrowheads="1"/>
            </p:cNvSpPr>
            <p:nvPr/>
          </p:nvSpPr>
          <p:spPr bwMode="auto">
            <a:xfrm>
              <a:off x="811168" y="4416783"/>
              <a:ext cx="1300356" cy="276999"/>
            </a:xfrm>
            <a:prstGeom prst="rect">
              <a:avLst/>
            </a:prstGeom>
            <a:noFill/>
            <a:ln w="9525">
              <a:noFill/>
              <a:miter lim="800000"/>
              <a:headEnd/>
              <a:tailEnd/>
            </a:ln>
          </p:spPr>
          <p:txBody>
            <a:bodyPr wrap="none">
              <a:spAutoFit/>
            </a:bodyPr>
            <a:lstStyle/>
            <a:p>
              <a:pPr algn="ctr"/>
              <a:r>
                <a:rPr lang="en-US" sz="1200" dirty="0">
                  <a:latin typeface="Arial" charset="0"/>
                </a:rPr>
                <a:t>Managing Editor</a:t>
              </a:r>
            </a:p>
          </p:txBody>
        </p:sp>
      </p:grpSp>
      <p:grpSp>
        <p:nvGrpSpPr>
          <p:cNvPr id="15" name="Group 108"/>
          <p:cNvGrpSpPr/>
          <p:nvPr/>
        </p:nvGrpSpPr>
        <p:grpSpPr>
          <a:xfrm>
            <a:off x="2410313" y="2527731"/>
            <a:ext cx="2627879" cy="719057"/>
            <a:chOff x="2320052" y="2256955"/>
            <a:chExt cx="2627879" cy="719057"/>
          </a:xfrm>
        </p:grpSpPr>
        <p:sp>
          <p:nvSpPr>
            <p:cNvPr id="58" name="Line 26"/>
            <p:cNvSpPr>
              <a:spLocks noChangeShapeType="1"/>
            </p:cNvSpPr>
            <p:nvPr/>
          </p:nvSpPr>
          <p:spPr bwMode="auto">
            <a:xfrm flipV="1">
              <a:off x="4947930" y="2518062"/>
              <a:ext cx="1" cy="457950"/>
            </a:xfrm>
            <a:prstGeom prst="line">
              <a:avLst/>
            </a:prstGeom>
            <a:noFill/>
            <a:ln w="31750">
              <a:solidFill>
                <a:schemeClr val="tx1"/>
              </a:solidFill>
              <a:round/>
              <a:headEnd/>
              <a:tailEnd type="triangle" w="lg" len="lg"/>
            </a:ln>
          </p:spPr>
          <p:txBody>
            <a:bodyPr/>
            <a:lstStyle/>
            <a:p>
              <a:endParaRPr lang="en-GB" sz="1200"/>
            </a:p>
          </p:txBody>
        </p:sp>
        <p:sp>
          <p:nvSpPr>
            <p:cNvPr id="67" name="Line 26"/>
            <p:cNvSpPr>
              <a:spLocks noChangeShapeType="1"/>
            </p:cNvSpPr>
            <p:nvPr/>
          </p:nvSpPr>
          <p:spPr bwMode="auto">
            <a:xfrm flipH="1">
              <a:off x="2320052" y="2256955"/>
              <a:ext cx="1637814" cy="167328"/>
            </a:xfrm>
            <a:prstGeom prst="line">
              <a:avLst/>
            </a:prstGeom>
            <a:noFill/>
            <a:ln w="31750">
              <a:solidFill>
                <a:schemeClr val="tx1"/>
              </a:solidFill>
              <a:round/>
              <a:headEnd/>
              <a:tailEnd type="triangle" w="lg" len="lg"/>
            </a:ln>
          </p:spPr>
          <p:txBody>
            <a:bodyPr/>
            <a:lstStyle/>
            <a:p>
              <a:endParaRPr lang="en-GB" sz="1200"/>
            </a:p>
          </p:txBody>
        </p:sp>
      </p:grpSp>
      <p:grpSp>
        <p:nvGrpSpPr>
          <p:cNvPr id="16" name="Group 67"/>
          <p:cNvGrpSpPr/>
          <p:nvPr/>
        </p:nvGrpSpPr>
        <p:grpSpPr>
          <a:xfrm>
            <a:off x="1317274" y="2307559"/>
            <a:ext cx="1292341" cy="952500"/>
            <a:chOff x="815177" y="3849335"/>
            <a:chExt cx="1292341" cy="952500"/>
          </a:xfrm>
          <a:solidFill>
            <a:srgbClr val="00B0F0"/>
          </a:solidFill>
        </p:grpSpPr>
        <p:sp>
          <p:nvSpPr>
            <p:cNvPr id="69"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70" name="Text Box 22"/>
            <p:cNvSpPr txBox="1">
              <a:spLocks noChangeArrowheads="1"/>
            </p:cNvSpPr>
            <p:nvPr/>
          </p:nvSpPr>
          <p:spPr bwMode="auto">
            <a:xfrm>
              <a:off x="815177" y="4416783"/>
              <a:ext cx="1292341" cy="276999"/>
            </a:xfrm>
            <a:prstGeom prst="rect">
              <a:avLst/>
            </a:prstGeom>
            <a:noFill/>
            <a:ln w="9525">
              <a:noFill/>
              <a:miter lim="800000"/>
              <a:headEnd/>
              <a:tailEnd/>
            </a:ln>
          </p:spPr>
          <p:txBody>
            <a:bodyPr wrap="none">
              <a:spAutoFit/>
            </a:bodyPr>
            <a:lstStyle/>
            <a:p>
              <a:pPr algn="ctr"/>
              <a:r>
                <a:rPr lang="en-US" sz="1200" dirty="0">
                  <a:latin typeface="Arial" charset="0"/>
                </a:rPr>
                <a:t>Editor-in-Chief 1</a:t>
              </a:r>
            </a:p>
          </p:txBody>
        </p:sp>
      </p:grpSp>
      <p:grpSp>
        <p:nvGrpSpPr>
          <p:cNvPr id="17" name="Group 70"/>
          <p:cNvGrpSpPr/>
          <p:nvPr/>
        </p:nvGrpSpPr>
        <p:grpSpPr>
          <a:xfrm>
            <a:off x="1677754" y="4791466"/>
            <a:ext cx="1422184" cy="952500"/>
            <a:chOff x="750258" y="3849335"/>
            <a:chExt cx="1422184" cy="952500"/>
          </a:xfrm>
        </p:grpSpPr>
        <p:sp>
          <p:nvSpPr>
            <p:cNvPr id="72"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73"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3</a:t>
              </a:r>
            </a:p>
          </p:txBody>
        </p:sp>
      </p:grpSp>
      <p:grpSp>
        <p:nvGrpSpPr>
          <p:cNvPr id="18" name="Group 73"/>
          <p:cNvGrpSpPr/>
          <p:nvPr/>
        </p:nvGrpSpPr>
        <p:grpSpPr>
          <a:xfrm>
            <a:off x="743682" y="5240408"/>
            <a:ext cx="1422184" cy="952500"/>
            <a:chOff x="750258" y="3849335"/>
            <a:chExt cx="1422184" cy="952500"/>
          </a:xfrm>
        </p:grpSpPr>
        <p:sp>
          <p:nvSpPr>
            <p:cNvPr id="75"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76"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4</a:t>
              </a:r>
            </a:p>
          </p:txBody>
        </p:sp>
      </p:grpSp>
      <p:grpSp>
        <p:nvGrpSpPr>
          <p:cNvPr id="19" name="Group 76"/>
          <p:cNvGrpSpPr/>
          <p:nvPr/>
        </p:nvGrpSpPr>
        <p:grpSpPr>
          <a:xfrm>
            <a:off x="1389027" y="4561769"/>
            <a:ext cx="1422184" cy="952500"/>
            <a:chOff x="750258" y="3849335"/>
            <a:chExt cx="1422184" cy="952500"/>
          </a:xfrm>
        </p:grpSpPr>
        <p:sp>
          <p:nvSpPr>
            <p:cNvPr id="78"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79"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5</a:t>
              </a:r>
            </a:p>
          </p:txBody>
        </p:sp>
      </p:grpSp>
      <p:grpSp>
        <p:nvGrpSpPr>
          <p:cNvPr id="20" name="Group 79"/>
          <p:cNvGrpSpPr/>
          <p:nvPr/>
        </p:nvGrpSpPr>
        <p:grpSpPr>
          <a:xfrm>
            <a:off x="255782" y="4906903"/>
            <a:ext cx="1422184" cy="952500"/>
            <a:chOff x="750258" y="3849335"/>
            <a:chExt cx="1422184" cy="952500"/>
          </a:xfrm>
        </p:grpSpPr>
        <p:sp>
          <p:nvSpPr>
            <p:cNvPr id="81"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82"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6</a:t>
              </a:r>
            </a:p>
          </p:txBody>
        </p:sp>
      </p:grpSp>
      <p:grpSp>
        <p:nvGrpSpPr>
          <p:cNvPr id="21" name="Group 82"/>
          <p:cNvGrpSpPr/>
          <p:nvPr/>
        </p:nvGrpSpPr>
        <p:grpSpPr>
          <a:xfrm>
            <a:off x="811757" y="4395961"/>
            <a:ext cx="1422184" cy="952500"/>
            <a:chOff x="750258" y="3849335"/>
            <a:chExt cx="1422184" cy="952500"/>
          </a:xfrm>
        </p:grpSpPr>
        <p:sp>
          <p:nvSpPr>
            <p:cNvPr id="84"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85"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7</a:t>
              </a:r>
            </a:p>
          </p:txBody>
        </p:sp>
      </p:grpSp>
      <p:grpSp>
        <p:nvGrpSpPr>
          <p:cNvPr id="22" name="Group 85"/>
          <p:cNvGrpSpPr/>
          <p:nvPr/>
        </p:nvGrpSpPr>
        <p:grpSpPr>
          <a:xfrm>
            <a:off x="219132" y="4582201"/>
            <a:ext cx="1422184" cy="952500"/>
            <a:chOff x="750258" y="3849335"/>
            <a:chExt cx="1422184" cy="952500"/>
          </a:xfrm>
        </p:grpSpPr>
        <p:sp>
          <p:nvSpPr>
            <p:cNvPr id="87"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88"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8</a:t>
              </a:r>
            </a:p>
          </p:txBody>
        </p:sp>
      </p:grpSp>
      <p:grpSp>
        <p:nvGrpSpPr>
          <p:cNvPr id="23" name="Group 91"/>
          <p:cNvGrpSpPr/>
          <p:nvPr/>
        </p:nvGrpSpPr>
        <p:grpSpPr>
          <a:xfrm>
            <a:off x="897868" y="4933543"/>
            <a:ext cx="1422184" cy="952500"/>
            <a:chOff x="750258" y="3849335"/>
            <a:chExt cx="1422184" cy="952500"/>
          </a:xfrm>
        </p:grpSpPr>
        <p:sp>
          <p:nvSpPr>
            <p:cNvPr id="93"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94" name="Text Box 22"/>
            <p:cNvSpPr txBox="1">
              <a:spLocks noChangeArrowheads="1"/>
            </p:cNvSpPr>
            <p:nvPr/>
          </p:nvSpPr>
          <p:spPr bwMode="auto">
            <a:xfrm>
              <a:off x="750258"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2</a:t>
              </a:r>
            </a:p>
          </p:txBody>
        </p:sp>
      </p:grpSp>
      <p:grpSp>
        <p:nvGrpSpPr>
          <p:cNvPr id="24" name="Group 88"/>
          <p:cNvGrpSpPr/>
          <p:nvPr/>
        </p:nvGrpSpPr>
        <p:grpSpPr>
          <a:xfrm>
            <a:off x="1808092" y="5067885"/>
            <a:ext cx="1422184" cy="952500"/>
            <a:chOff x="750257" y="3849335"/>
            <a:chExt cx="1422184" cy="952500"/>
          </a:xfrm>
          <a:solidFill>
            <a:srgbClr val="00B0F0"/>
          </a:solidFill>
        </p:grpSpPr>
        <p:sp>
          <p:nvSpPr>
            <p:cNvPr id="90"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91" name="Text Box 22"/>
            <p:cNvSpPr txBox="1">
              <a:spLocks noChangeArrowheads="1"/>
            </p:cNvSpPr>
            <p:nvPr/>
          </p:nvSpPr>
          <p:spPr bwMode="auto">
            <a:xfrm>
              <a:off x="750257" y="4416783"/>
              <a:ext cx="1422184" cy="276999"/>
            </a:xfrm>
            <a:prstGeom prst="rect">
              <a:avLst/>
            </a:prstGeom>
            <a:noFill/>
            <a:ln w="9525">
              <a:noFill/>
              <a:miter lim="800000"/>
              <a:headEnd/>
              <a:tailEnd/>
            </a:ln>
          </p:spPr>
          <p:txBody>
            <a:bodyPr wrap="none">
              <a:spAutoFit/>
            </a:bodyPr>
            <a:lstStyle/>
            <a:p>
              <a:pPr algn="ctr"/>
              <a:r>
                <a:rPr lang="en-US" sz="1200" dirty="0">
                  <a:latin typeface="Arial" charset="0"/>
                </a:rPr>
                <a:t>Associate Editor 1</a:t>
              </a:r>
            </a:p>
          </p:txBody>
        </p:sp>
      </p:grpSp>
      <p:grpSp>
        <p:nvGrpSpPr>
          <p:cNvPr id="25" name="Group 128"/>
          <p:cNvGrpSpPr/>
          <p:nvPr/>
        </p:nvGrpSpPr>
        <p:grpSpPr>
          <a:xfrm>
            <a:off x="2493225" y="2002899"/>
            <a:ext cx="4409252" cy="1408840"/>
            <a:chOff x="2467005" y="2177334"/>
            <a:chExt cx="4409252" cy="1408840"/>
          </a:xfrm>
        </p:grpSpPr>
        <p:sp>
          <p:nvSpPr>
            <p:cNvPr id="103" name="Line 26"/>
            <p:cNvSpPr>
              <a:spLocks noChangeShapeType="1"/>
            </p:cNvSpPr>
            <p:nvPr/>
          </p:nvSpPr>
          <p:spPr bwMode="auto">
            <a:xfrm flipV="1">
              <a:off x="2467005" y="2542788"/>
              <a:ext cx="1566526" cy="208106"/>
            </a:xfrm>
            <a:prstGeom prst="line">
              <a:avLst/>
            </a:prstGeom>
            <a:noFill/>
            <a:ln w="31750">
              <a:solidFill>
                <a:schemeClr val="tx1"/>
              </a:solidFill>
              <a:round/>
              <a:headEnd/>
              <a:tailEnd type="triangle" w="lg" len="lg"/>
            </a:ln>
          </p:spPr>
          <p:txBody>
            <a:bodyPr/>
            <a:lstStyle/>
            <a:p>
              <a:endParaRPr lang="en-GB" sz="1200"/>
            </a:p>
          </p:txBody>
        </p:sp>
        <p:sp>
          <p:nvSpPr>
            <p:cNvPr id="104" name="Line 26"/>
            <p:cNvSpPr>
              <a:spLocks noChangeShapeType="1"/>
            </p:cNvSpPr>
            <p:nvPr/>
          </p:nvSpPr>
          <p:spPr bwMode="auto">
            <a:xfrm flipH="1" flipV="1">
              <a:off x="2625671" y="3152006"/>
              <a:ext cx="1446968" cy="434168"/>
            </a:xfrm>
            <a:prstGeom prst="line">
              <a:avLst/>
            </a:prstGeom>
            <a:noFill/>
            <a:ln w="31750">
              <a:solidFill>
                <a:schemeClr val="tx1"/>
              </a:solidFill>
              <a:round/>
              <a:headEnd/>
              <a:tailEnd type="triangle" w="lg" len="lg"/>
            </a:ln>
          </p:spPr>
          <p:txBody>
            <a:bodyPr/>
            <a:lstStyle/>
            <a:p>
              <a:endParaRPr lang="en-GB" sz="1200"/>
            </a:p>
          </p:txBody>
        </p:sp>
        <p:sp>
          <p:nvSpPr>
            <p:cNvPr id="105" name="Line 26"/>
            <p:cNvSpPr>
              <a:spLocks noChangeShapeType="1"/>
            </p:cNvSpPr>
            <p:nvPr/>
          </p:nvSpPr>
          <p:spPr bwMode="auto">
            <a:xfrm>
              <a:off x="5420175" y="2177334"/>
              <a:ext cx="1456082" cy="21096"/>
            </a:xfrm>
            <a:prstGeom prst="line">
              <a:avLst/>
            </a:prstGeom>
            <a:noFill/>
            <a:ln w="31750">
              <a:solidFill>
                <a:schemeClr val="tx1"/>
              </a:solidFill>
              <a:round/>
              <a:headEnd/>
              <a:tailEnd type="triangle" w="lg" len="lg"/>
            </a:ln>
          </p:spPr>
          <p:txBody>
            <a:bodyPr/>
            <a:lstStyle/>
            <a:p>
              <a:endParaRPr lang="en-GB" sz="1200"/>
            </a:p>
          </p:txBody>
        </p:sp>
      </p:grpSp>
      <p:grpSp>
        <p:nvGrpSpPr>
          <p:cNvPr id="26" name="Group 105"/>
          <p:cNvGrpSpPr/>
          <p:nvPr/>
        </p:nvGrpSpPr>
        <p:grpSpPr>
          <a:xfrm>
            <a:off x="7058211" y="1610495"/>
            <a:ext cx="926845" cy="952500"/>
            <a:chOff x="993122" y="3849335"/>
            <a:chExt cx="926845" cy="952500"/>
          </a:xfrm>
          <a:solidFill>
            <a:srgbClr val="00B0F0"/>
          </a:solidFill>
        </p:grpSpPr>
        <p:sp>
          <p:nvSpPr>
            <p:cNvPr id="107" name="Freeform 3"/>
            <p:cNvSpPr/>
            <p:nvPr/>
          </p:nvSpPr>
          <p:spPr>
            <a:xfrm>
              <a:off x="993122" y="3849335"/>
              <a:ext cx="914400" cy="952500"/>
            </a:xfrm>
            <a:custGeom>
              <a:avLst/>
              <a:gdLst>
                <a:gd name="connsiteX0" fmla="*/ 478632 w 504825"/>
                <a:gd name="connsiteY0" fmla="*/ 602456 h 602456"/>
                <a:gd name="connsiteX1" fmla="*/ 0 w 504825"/>
                <a:gd name="connsiteY1" fmla="*/ 504825 h 602456"/>
                <a:gd name="connsiteX2" fmla="*/ 0 w 504825"/>
                <a:gd name="connsiteY2" fmla="*/ 423863 h 602456"/>
                <a:gd name="connsiteX3" fmla="*/ 11907 w 504825"/>
                <a:gd name="connsiteY3" fmla="*/ 407194 h 602456"/>
                <a:gd name="connsiteX4" fmla="*/ 28575 w 504825"/>
                <a:gd name="connsiteY4" fmla="*/ 385763 h 602456"/>
                <a:gd name="connsiteX5" fmla="*/ 57150 w 504825"/>
                <a:gd name="connsiteY5" fmla="*/ 378619 h 602456"/>
                <a:gd name="connsiteX6" fmla="*/ 145257 w 504825"/>
                <a:gd name="connsiteY6" fmla="*/ 378619 h 602456"/>
                <a:gd name="connsiteX7" fmla="*/ 164307 w 504825"/>
                <a:gd name="connsiteY7" fmla="*/ 371475 h 602456"/>
                <a:gd name="connsiteX8" fmla="*/ 171450 w 504825"/>
                <a:gd name="connsiteY8" fmla="*/ 357188 h 602456"/>
                <a:gd name="connsiteX9" fmla="*/ 173832 w 504825"/>
                <a:gd name="connsiteY9" fmla="*/ 340519 h 602456"/>
                <a:gd name="connsiteX10" fmla="*/ 173832 w 504825"/>
                <a:gd name="connsiteY10" fmla="*/ 121444 h 602456"/>
                <a:gd name="connsiteX11" fmla="*/ 180975 w 504825"/>
                <a:gd name="connsiteY11" fmla="*/ 90488 h 602456"/>
                <a:gd name="connsiteX12" fmla="*/ 200025 w 504825"/>
                <a:gd name="connsiteY12" fmla="*/ 50006 h 602456"/>
                <a:gd name="connsiteX13" fmla="*/ 230982 w 504825"/>
                <a:gd name="connsiteY13" fmla="*/ 21431 h 602456"/>
                <a:gd name="connsiteX14" fmla="*/ 266700 w 504825"/>
                <a:gd name="connsiteY14" fmla="*/ 4763 h 602456"/>
                <a:gd name="connsiteX15" fmla="*/ 309563 w 504825"/>
                <a:gd name="connsiteY15" fmla="*/ 0 h 602456"/>
                <a:gd name="connsiteX16" fmla="*/ 350044 w 504825"/>
                <a:gd name="connsiteY16" fmla="*/ 14288 h 602456"/>
                <a:gd name="connsiteX17" fmla="*/ 383382 w 504825"/>
                <a:gd name="connsiteY17" fmla="*/ 35719 h 602456"/>
                <a:gd name="connsiteX18" fmla="*/ 409575 w 504825"/>
                <a:gd name="connsiteY18" fmla="*/ 64294 h 602456"/>
                <a:gd name="connsiteX19" fmla="*/ 419100 w 504825"/>
                <a:gd name="connsiteY19" fmla="*/ 92869 h 602456"/>
                <a:gd name="connsiteX20" fmla="*/ 421482 w 504825"/>
                <a:gd name="connsiteY20" fmla="*/ 109538 h 602456"/>
                <a:gd name="connsiteX21" fmla="*/ 421482 w 504825"/>
                <a:gd name="connsiteY21" fmla="*/ 250031 h 602456"/>
                <a:gd name="connsiteX22" fmla="*/ 411957 w 504825"/>
                <a:gd name="connsiteY22" fmla="*/ 271463 h 602456"/>
                <a:gd name="connsiteX23" fmla="*/ 395288 w 504825"/>
                <a:gd name="connsiteY23" fmla="*/ 283369 h 602456"/>
                <a:gd name="connsiteX24" fmla="*/ 371475 w 504825"/>
                <a:gd name="connsiteY24" fmla="*/ 295275 h 602456"/>
                <a:gd name="connsiteX25" fmla="*/ 345282 w 504825"/>
                <a:gd name="connsiteY25" fmla="*/ 295275 h 602456"/>
                <a:gd name="connsiteX26" fmla="*/ 323850 w 504825"/>
                <a:gd name="connsiteY26" fmla="*/ 295275 h 602456"/>
                <a:gd name="connsiteX27" fmla="*/ 309563 w 504825"/>
                <a:gd name="connsiteY27" fmla="*/ 307181 h 602456"/>
                <a:gd name="connsiteX28" fmla="*/ 311944 w 504825"/>
                <a:gd name="connsiteY28" fmla="*/ 321469 h 602456"/>
                <a:gd name="connsiteX29" fmla="*/ 316707 w 504825"/>
                <a:gd name="connsiteY29" fmla="*/ 333375 h 602456"/>
                <a:gd name="connsiteX30" fmla="*/ 338138 w 504825"/>
                <a:gd name="connsiteY30" fmla="*/ 338138 h 602456"/>
                <a:gd name="connsiteX31" fmla="*/ 457200 w 504825"/>
                <a:gd name="connsiteY31" fmla="*/ 340519 h 602456"/>
                <a:gd name="connsiteX32" fmla="*/ 473869 w 504825"/>
                <a:gd name="connsiteY32" fmla="*/ 345281 h 602456"/>
                <a:gd name="connsiteX33" fmla="*/ 492919 w 504825"/>
                <a:gd name="connsiteY33" fmla="*/ 361950 h 602456"/>
                <a:gd name="connsiteX34" fmla="*/ 502444 w 504825"/>
                <a:gd name="connsiteY34" fmla="*/ 376238 h 602456"/>
                <a:gd name="connsiteX35" fmla="*/ 504825 w 504825"/>
                <a:gd name="connsiteY35" fmla="*/ 395288 h 602456"/>
                <a:gd name="connsiteX36" fmla="*/ 478632 w 504825"/>
                <a:gd name="connsiteY36" fmla="*/ 602456 h 60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4825" h="602456">
                  <a:moveTo>
                    <a:pt x="478632" y="602456"/>
                  </a:moveTo>
                  <a:lnTo>
                    <a:pt x="0" y="504825"/>
                  </a:lnTo>
                  <a:lnTo>
                    <a:pt x="0" y="423863"/>
                  </a:lnTo>
                  <a:lnTo>
                    <a:pt x="11907" y="407194"/>
                  </a:lnTo>
                  <a:lnTo>
                    <a:pt x="28575" y="385763"/>
                  </a:lnTo>
                  <a:lnTo>
                    <a:pt x="57150" y="378619"/>
                  </a:lnTo>
                  <a:lnTo>
                    <a:pt x="145257" y="378619"/>
                  </a:lnTo>
                  <a:lnTo>
                    <a:pt x="164307" y="371475"/>
                  </a:lnTo>
                  <a:lnTo>
                    <a:pt x="171450" y="357188"/>
                  </a:lnTo>
                  <a:lnTo>
                    <a:pt x="173832" y="340519"/>
                  </a:lnTo>
                  <a:lnTo>
                    <a:pt x="173832" y="121444"/>
                  </a:lnTo>
                  <a:lnTo>
                    <a:pt x="180975" y="90488"/>
                  </a:lnTo>
                  <a:lnTo>
                    <a:pt x="200025" y="50006"/>
                  </a:lnTo>
                  <a:lnTo>
                    <a:pt x="230982" y="21431"/>
                  </a:lnTo>
                  <a:lnTo>
                    <a:pt x="266700" y="4763"/>
                  </a:lnTo>
                  <a:lnTo>
                    <a:pt x="309563" y="0"/>
                  </a:lnTo>
                  <a:lnTo>
                    <a:pt x="350044" y="14288"/>
                  </a:lnTo>
                  <a:lnTo>
                    <a:pt x="383382" y="35719"/>
                  </a:lnTo>
                  <a:lnTo>
                    <a:pt x="409575" y="64294"/>
                  </a:lnTo>
                  <a:lnTo>
                    <a:pt x="419100" y="92869"/>
                  </a:lnTo>
                  <a:lnTo>
                    <a:pt x="421482" y="109538"/>
                  </a:lnTo>
                  <a:lnTo>
                    <a:pt x="421482" y="250031"/>
                  </a:lnTo>
                  <a:lnTo>
                    <a:pt x="411957" y="271463"/>
                  </a:lnTo>
                  <a:lnTo>
                    <a:pt x="395288" y="283369"/>
                  </a:lnTo>
                  <a:lnTo>
                    <a:pt x="371475" y="295275"/>
                  </a:lnTo>
                  <a:lnTo>
                    <a:pt x="345282" y="295275"/>
                  </a:lnTo>
                  <a:lnTo>
                    <a:pt x="323850" y="295275"/>
                  </a:lnTo>
                  <a:lnTo>
                    <a:pt x="309563" y="307181"/>
                  </a:lnTo>
                  <a:lnTo>
                    <a:pt x="311944" y="321469"/>
                  </a:lnTo>
                  <a:lnTo>
                    <a:pt x="316707" y="333375"/>
                  </a:lnTo>
                  <a:lnTo>
                    <a:pt x="338138" y="338138"/>
                  </a:lnTo>
                  <a:lnTo>
                    <a:pt x="457200" y="340519"/>
                  </a:lnTo>
                  <a:lnTo>
                    <a:pt x="473869" y="345281"/>
                  </a:lnTo>
                  <a:lnTo>
                    <a:pt x="492919" y="361950"/>
                  </a:lnTo>
                  <a:lnTo>
                    <a:pt x="502444" y="376238"/>
                  </a:lnTo>
                  <a:lnTo>
                    <a:pt x="504825" y="395288"/>
                  </a:lnTo>
                  <a:lnTo>
                    <a:pt x="478632" y="602456"/>
                  </a:lnTo>
                  <a:close/>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Arial" pitchFamily="34" charset="0"/>
                <a:cs typeface="Arial" pitchFamily="34" charset="0"/>
              </a:endParaRPr>
            </a:p>
            <a:p>
              <a:pPr algn="ctr"/>
              <a:endParaRPr lang="en-GB" sz="1200" dirty="0">
                <a:solidFill>
                  <a:schemeClr val="tx1"/>
                </a:solidFill>
                <a:latin typeface="Arial" pitchFamily="34" charset="0"/>
                <a:cs typeface="Arial" pitchFamily="34" charset="0"/>
              </a:endParaRPr>
            </a:p>
          </p:txBody>
        </p:sp>
        <p:sp>
          <p:nvSpPr>
            <p:cNvPr id="108" name="Text Box 22"/>
            <p:cNvSpPr txBox="1">
              <a:spLocks noChangeArrowheads="1"/>
            </p:cNvSpPr>
            <p:nvPr/>
          </p:nvSpPr>
          <p:spPr bwMode="auto">
            <a:xfrm>
              <a:off x="1002728" y="4416783"/>
              <a:ext cx="917239" cy="276999"/>
            </a:xfrm>
            <a:prstGeom prst="rect">
              <a:avLst/>
            </a:prstGeom>
            <a:noFill/>
            <a:ln w="9525">
              <a:noFill/>
              <a:miter lim="800000"/>
              <a:headEnd/>
              <a:tailEnd/>
            </a:ln>
          </p:spPr>
          <p:txBody>
            <a:bodyPr wrap="none">
              <a:spAutoFit/>
            </a:bodyPr>
            <a:lstStyle/>
            <a:p>
              <a:pPr algn="ctr"/>
              <a:r>
                <a:rPr lang="en-US" sz="1200" dirty="0">
                  <a:latin typeface="Arial" charset="0"/>
                </a:rPr>
                <a:t>Production</a:t>
              </a:r>
            </a:p>
          </p:txBody>
        </p:sp>
      </p:grpSp>
      <p:grpSp>
        <p:nvGrpSpPr>
          <p:cNvPr id="27" name="Group 112"/>
          <p:cNvGrpSpPr/>
          <p:nvPr/>
        </p:nvGrpSpPr>
        <p:grpSpPr>
          <a:xfrm>
            <a:off x="1977550" y="2517584"/>
            <a:ext cx="4350622" cy="3548864"/>
            <a:chOff x="1856917" y="2263567"/>
            <a:chExt cx="4350622" cy="3548864"/>
          </a:xfrm>
        </p:grpSpPr>
        <p:sp>
          <p:nvSpPr>
            <p:cNvPr id="95" name="Line 26"/>
            <p:cNvSpPr>
              <a:spLocks noChangeShapeType="1"/>
            </p:cNvSpPr>
            <p:nvPr/>
          </p:nvSpPr>
          <p:spPr bwMode="auto">
            <a:xfrm>
              <a:off x="1856917" y="3335966"/>
              <a:ext cx="477518" cy="1721466"/>
            </a:xfrm>
            <a:prstGeom prst="line">
              <a:avLst/>
            </a:prstGeom>
            <a:noFill/>
            <a:ln w="31750">
              <a:solidFill>
                <a:schemeClr val="tx1"/>
              </a:solidFill>
              <a:round/>
              <a:headEnd/>
              <a:tailEnd type="triangle" w="lg" len="lg"/>
            </a:ln>
          </p:spPr>
          <p:txBody>
            <a:bodyPr/>
            <a:lstStyle/>
            <a:p>
              <a:endParaRPr lang="en-GB" sz="1200"/>
            </a:p>
          </p:txBody>
        </p:sp>
        <p:sp>
          <p:nvSpPr>
            <p:cNvPr id="96" name="Line 26"/>
            <p:cNvSpPr>
              <a:spLocks noChangeShapeType="1"/>
            </p:cNvSpPr>
            <p:nvPr/>
          </p:nvSpPr>
          <p:spPr bwMode="auto">
            <a:xfrm flipV="1">
              <a:off x="3366800" y="5500992"/>
              <a:ext cx="2819583" cy="13278"/>
            </a:xfrm>
            <a:prstGeom prst="line">
              <a:avLst/>
            </a:prstGeom>
            <a:noFill/>
            <a:ln w="31750">
              <a:solidFill>
                <a:schemeClr val="tx1"/>
              </a:solidFill>
              <a:round/>
              <a:headEnd/>
              <a:tailEnd type="triangle" w="lg" len="lg"/>
            </a:ln>
          </p:spPr>
          <p:txBody>
            <a:bodyPr/>
            <a:lstStyle/>
            <a:p>
              <a:endParaRPr lang="en-GB" sz="1200"/>
            </a:p>
          </p:txBody>
        </p:sp>
        <p:sp>
          <p:nvSpPr>
            <p:cNvPr id="97" name="Line 26"/>
            <p:cNvSpPr>
              <a:spLocks noChangeShapeType="1"/>
            </p:cNvSpPr>
            <p:nvPr/>
          </p:nvSpPr>
          <p:spPr bwMode="auto">
            <a:xfrm flipH="1" flipV="1">
              <a:off x="3387956" y="5799153"/>
              <a:ext cx="2819583" cy="13278"/>
            </a:xfrm>
            <a:prstGeom prst="line">
              <a:avLst/>
            </a:prstGeom>
            <a:noFill/>
            <a:ln w="31750">
              <a:solidFill>
                <a:schemeClr val="tx1"/>
              </a:solidFill>
              <a:round/>
              <a:headEnd/>
              <a:tailEnd type="triangle" w="lg" len="lg"/>
            </a:ln>
          </p:spPr>
          <p:txBody>
            <a:bodyPr/>
            <a:lstStyle/>
            <a:p>
              <a:endParaRPr lang="en-GB" sz="1200"/>
            </a:p>
          </p:txBody>
        </p:sp>
        <p:sp>
          <p:nvSpPr>
            <p:cNvPr id="98" name="Line 26"/>
            <p:cNvSpPr>
              <a:spLocks noChangeShapeType="1"/>
            </p:cNvSpPr>
            <p:nvPr/>
          </p:nvSpPr>
          <p:spPr bwMode="auto">
            <a:xfrm flipV="1">
              <a:off x="3115658" y="4393952"/>
              <a:ext cx="1003619" cy="664186"/>
            </a:xfrm>
            <a:prstGeom prst="line">
              <a:avLst/>
            </a:prstGeom>
            <a:noFill/>
            <a:ln w="31750">
              <a:solidFill>
                <a:schemeClr val="tx1"/>
              </a:solidFill>
              <a:round/>
              <a:headEnd/>
              <a:tailEnd type="triangle" w="lg" len="lg"/>
            </a:ln>
          </p:spPr>
          <p:txBody>
            <a:bodyPr/>
            <a:lstStyle/>
            <a:p>
              <a:endParaRPr lang="en-GB" sz="1200"/>
            </a:p>
          </p:txBody>
        </p:sp>
        <p:grpSp>
          <p:nvGrpSpPr>
            <p:cNvPr id="28" name="Group 109"/>
            <p:cNvGrpSpPr/>
            <p:nvPr/>
          </p:nvGrpSpPr>
          <p:grpSpPr>
            <a:xfrm>
              <a:off x="2303527" y="2263567"/>
              <a:ext cx="2627879" cy="719057"/>
              <a:chOff x="2320052" y="2256955"/>
              <a:chExt cx="2627879" cy="719057"/>
            </a:xfrm>
          </p:grpSpPr>
          <p:sp>
            <p:nvSpPr>
              <p:cNvPr id="111" name="Line 26"/>
              <p:cNvSpPr>
                <a:spLocks noChangeShapeType="1"/>
              </p:cNvSpPr>
              <p:nvPr/>
            </p:nvSpPr>
            <p:spPr bwMode="auto">
              <a:xfrm flipV="1">
                <a:off x="4947930" y="2518062"/>
                <a:ext cx="1" cy="457950"/>
              </a:xfrm>
              <a:prstGeom prst="line">
                <a:avLst/>
              </a:prstGeom>
              <a:noFill/>
              <a:ln w="31750">
                <a:solidFill>
                  <a:schemeClr val="tx1"/>
                </a:solidFill>
                <a:round/>
                <a:headEnd/>
                <a:tailEnd type="triangle" w="lg" len="lg"/>
              </a:ln>
            </p:spPr>
            <p:txBody>
              <a:bodyPr/>
              <a:lstStyle/>
              <a:p>
                <a:endParaRPr lang="en-GB" sz="1200"/>
              </a:p>
            </p:txBody>
          </p:sp>
          <p:sp>
            <p:nvSpPr>
              <p:cNvPr id="112" name="Line 26"/>
              <p:cNvSpPr>
                <a:spLocks noChangeShapeType="1"/>
              </p:cNvSpPr>
              <p:nvPr/>
            </p:nvSpPr>
            <p:spPr bwMode="auto">
              <a:xfrm flipH="1">
                <a:off x="2320052" y="2256955"/>
                <a:ext cx="1637814" cy="167328"/>
              </a:xfrm>
              <a:prstGeom prst="line">
                <a:avLst/>
              </a:prstGeom>
              <a:noFill/>
              <a:ln w="31750">
                <a:solidFill>
                  <a:schemeClr val="tx1"/>
                </a:solidFill>
                <a:round/>
                <a:headEnd/>
                <a:tailEnd type="triangle" w="lg" len="lg"/>
              </a:ln>
            </p:spPr>
            <p:txBody>
              <a:bodyPr/>
              <a:lstStyle/>
              <a:p>
                <a:endParaRPr lang="en-GB" sz="1200"/>
              </a:p>
            </p:txBody>
          </p:sp>
        </p:grpSp>
      </p:grpSp>
      <p:grpSp>
        <p:nvGrpSpPr>
          <p:cNvPr id="29" name="Group 121"/>
          <p:cNvGrpSpPr/>
          <p:nvPr/>
        </p:nvGrpSpPr>
        <p:grpSpPr>
          <a:xfrm>
            <a:off x="3109594" y="2657943"/>
            <a:ext cx="3161871" cy="3366843"/>
            <a:chOff x="2953562" y="2385770"/>
            <a:chExt cx="3161871" cy="3366843"/>
          </a:xfrm>
        </p:grpSpPr>
        <p:sp>
          <p:nvSpPr>
            <p:cNvPr id="99" name="Line 26"/>
            <p:cNvSpPr>
              <a:spLocks noChangeShapeType="1"/>
            </p:cNvSpPr>
            <p:nvPr/>
          </p:nvSpPr>
          <p:spPr bwMode="auto">
            <a:xfrm flipH="1">
              <a:off x="2953562" y="2385770"/>
              <a:ext cx="1414706" cy="2509591"/>
            </a:xfrm>
            <a:prstGeom prst="line">
              <a:avLst/>
            </a:prstGeom>
            <a:noFill/>
            <a:ln w="31750">
              <a:solidFill>
                <a:schemeClr val="tx1"/>
              </a:solidFill>
              <a:round/>
              <a:headEnd/>
              <a:tailEnd type="triangle" w="lg" len="lg"/>
            </a:ln>
          </p:spPr>
          <p:txBody>
            <a:bodyPr/>
            <a:lstStyle/>
            <a:p>
              <a:endParaRPr lang="en-GB" sz="1200"/>
            </a:p>
          </p:txBody>
        </p:sp>
        <p:sp>
          <p:nvSpPr>
            <p:cNvPr id="116" name="Line 26"/>
            <p:cNvSpPr>
              <a:spLocks noChangeShapeType="1"/>
            </p:cNvSpPr>
            <p:nvPr/>
          </p:nvSpPr>
          <p:spPr bwMode="auto">
            <a:xfrm flipV="1">
              <a:off x="3295850" y="5306131"/>
              <a:ext cx="2819583" cy="13278"/>
            </a:xfrm>
            <a:prstGeom prst="line">
              <a:avLst/>
            </a:prstGeom>
            <a:noFill/>
            <a:ln w="31750">
              <a:solidFill>
                <a:schemeClr val="tx1"/>
              </a:solidFill>
              <a:round/>
              <a:headEnd/>
              <a:tailEnd type="triangle" w="lg" len="lg"/>
            </a:ln>
          </p:spPr>
          <p:txBody>
            <a:bodyPr/>
            <a:lstStyle/>
            <a:p>
              <a:endParaRPr lang="en-GB" sz="1200"/>
            </a:p>
          </p:txBody>
        </p:sp>
        <p:sp>
          <p:nvSpPr>
            <p:cNvPr id="117" name="Line 26"/>
            <p:cNvSpPr>
              <a:spLocks noChangeShapeType="1"/>
            </p:cNvSpPr>
            <p:nvPr/>
          </p:nvSpPr>
          <p:spPr bwMode="auto">
            <a:xfrm flipH="1" flipV="1">
              <a:off x="3276947" y="5739335"/>
              <a:ext cx="2819583" cy="13278"/>
            </a:xfrm>
            <a:prstGeom prst="line">
              <a:avLst/>
            </a:prstGeom>
            <a:noFill/>
            <a:ln w="31750">
              <a:solidFill>
                <a:schemeClr val="tx1"/>
              </a:solidFill>
              <a:round/>
              <a:headEnd/>
              <a:tailEnd type="triangle" w="lg" len="lg"/>
            </a:ln>
          </p:spPr>
          <p:txBody>
            <a:bodyPr/>
            <a:lstStyle/>
            <a:p>
              <a:endParaRPr lang="en-GB" sz="1200"/>
            </a:p>
          </p:txBody>
        </p:sp>
        <p:sp>
          <p:nvSpPr>
            <p:cNvPr id="118" name="Line 26"/>
            <p:cNvSpPr>
              <a:spLocks noChangeShapeType="1"/>
            </p:cNvSpPr>
            <p:nvPr/>
          </p:nvSpPr>
          <p:spPr bwMode="auto">
            <a:xfrm flipV="1">
              <a:off x="3348952" y="4400950"/>
              <a:ext cx="1003619" cy="664186"/>
            </a:xfrm>
            <a:prstGeom prst="line">
              <a:avLst/>
            </a:prstGeom>
            <a:noFill/>
            <a:ln w="31750">
              <a:solidFill>
                <a:schemeClr val="tx1"/>
              </a:solidFill>
              <a:round/>
              <a:headEnd/>
              <a:tailEnd type="triangle" w="lg" len="lg"/>
            </a:ln>
          </p:spPr>
          <p:txBody>
            <a:bodyPr/>
            <a:lstStyle/>
            <a:p>
              <a:endParaRPr lang="en-GB" sz="1200"/>
            </a:p>
          </p:txBody>
        </p:sp>
        <p:sp>
          <p:nvSpPr>
            <p:cNvPr id="120" name="Line 26"/>
            <p:cNvSpPr>
              <a:spLocks noChangeShapeType="1"/>
            </p:cNvSpPr>
            <p:nvPr/>
          </p:nvSpPr>
          <p:spPr bwMode="auto">
            <a:xfrm flipV="1">
              <a:off x="4862840" y="2525502"/>
              <a:ext cx="1" cy="457950"/>
            </a:xfrm>
            <a:prstGeom prst="line">
              <a:avLst/>
            </a:prstGeom>
            <a:noFill/>
            <a:ln w="31750">
              <a:solidFill>
                <a:schemeClr val="tx1"/>
              </a:solidFill>
              <a:round/>
              <a:headEnd/>
              <a:tailEnd type="triangle" w="lg" len="lg"/>
            </a:ln>
          </p:spPr>
          <p:txBody>
            <a:bodyPr/>
            <a:lstStyle/>
            <a:p>
              <a:endParaRPr lang="en-GB" sz="1200"/>
            </a:p>
          </p:txBody>
        </p:sp>
      </p:grpSp>
      <p:grpSp>
        <p:nvGrpSpPr>
          <p:cNvPr id="30" name="Group 123"/>
          <p:cNvGrpSpPr/>
          <p:nvPr/>
        </p:nvGrpSpPr>
        <p:grpSpPr>
          <a:xfrm>
            <a:off x="1216644" y="2325653"/>
            <a:ext cx="2803581" cy="2769711"/>
            <a:chOff x="1269060" y="2108746"/>
            <a:chExt cx="2803581" cy="2769711"/>
          </a:xfrm>
        </p:grpSpPr>
        <p:sp>
          <p:nvSpPr>
            <p:cNvPr id="125" name="Line 26"/>
            <p:cNvSpPr>
              <a:spLocks noChangeShapeType="1"/>
            </p:cNvSpPr>
            <p:nvPr/>
          </p:nvSpPr>
          <p:spPr bwMode="auto">
            <a:xfrm flipH="1" flipV="1">
              <a:off x="2257748" y="3470388"/>
              <a:ext cx="334229" cy="1408069"/>
            </a:xfrm>
            <a:prstGeom prst="line">
              <a:avLst/>
            </a:prstGeom>
            <a:noFill/>
            <a:ln w="31750">
              <a:solidFill>
                <a:schemeClr val="tx1"/>
              </a:solidFill>
              <a:round/>
              <a:headEnd/>
              <a:tailEnd type="triangle" w="lg" len="lg"/>
            </a:ln>
          </p:spPr>
          <p:txBody>
            <a:bodyPr/>
            <a:lstStyle/>
            <a:p>
              <a:endParaRPr lang="en-GB" sz="1200"/>
            </a:p>
          </p:txBody>
        </p:sp>
        <p:sp>
          <p:nvSpPr>
            <p:cNvPr id="126" name="Line 26"/>
            <p:cNvSpPr>
              <a:spLocks noChangeShapeType="1"/>
            </p:cNvSpPr>
            <p:nvPr/>
          </p:nvSpPr>
          <p:spPr bwMode="auto">
            <a:xfrm flipH="1" flipV="1">
              <a:off x="1317274" y="2108746"/>
              <a:ext cx="414857" cy="332093"/>
            </a:xfrm>
            <a:prstGeom prst="line">
              <a:avLst/>
            </a:prstGeom>
            <a:noFill/>
            <a:ln w="31750">
              <a:solidFill>
                <a:schemeClr val="tx1"/>
              </a:solidFill>
              <a:round/>
              <a:headEnd/>
              <a:tailEnd type="triangle" w="lg" len="lg"/>
            </a:ln>
          </p:spPr>
          <p:txBody>
            <a:bodyPr/>
            <a:lstStyle/>
            <a:p>
              <a:endParaRPr lang="en-GB" sz="1200"/>
            </a:p>
          </p:txBody>
        </p:sp>
        <p:sp>
          <p:nvSpPr>
            <p:cNvPr id="127" name="Line 26"/>
            <p:cNvSpPr>
              <a:spLocks noChangeShapeType="1"/>
            </p:cNvSpPr>
            <p:nvPr/>
          </p:nvSpPr>
          <p:spPr bwMode="auto">
            <a:xfrm>
              <a:off x="1269060" y="2353025"/>
              <a:ext cx="426156" cy="305333"/>
            </a:xfrm>
            <a:prstGeom prst="line">
              <a:avLst/>
            </a:prstGeom>
            <a:noFill/>
            <a:ln w="31750">
              <a:solidFill>
                <a:schemeClr val="tx1"/>
              </a:solidFill>
              <a:round/>
              <a:headEnd/>
              <a:tailEnd type="triangle" w="lg" len="lg"/>
            </a:ln>
          </p:spPr>
          <p:txBody>
            <a:bodyPr/>
            <a:lstStyle/>
            <a:p>
              <a:endParaRPr lang="en-GB" sz="1200"/>
            </a:p>
          </p:txBody>
        </p:sp>
        <p:sp>
          <p:nvSpPr>
            <p:cNvPr id="128" name="Line 26"/>
            <p:cNvSpPr>
              <a:spLocks noChangeShapeType="1"/>
            </p:cNvSpPr>
            <p:nvPr/>
          </p:nvSpPr>
          <p:spPr bwMode="auto">
            <a:xfrm>
              <a:off x="2564918" y="3207144"/>
              <a:ext cx="1507723" cy="376766"/>
            </a:xfrm>
            <a:prstGeom prst="line">
              <a:avLst/>
            </a:prstGeom>
            <a:noFill/>
            <a:ln w="31750">
              <a:solidFill>
                <a:schemeClr val="tx1"/>
              </a:solidFill>
              <a:round/>
              <a:headEnd/>
              <a:tailEnd type="triangle" w="lg" len="lg"/>
            </a:ln>
          </p:spPr>
          <p:txBody>
            <a:bodyPr/>
            <a:lstStyle/>
            <a:p>
              <a:endParaRPr lang="en-GB" sz="1200"/>
            </a:p>
          </p:txBody>
        </p:sp>
      </p:grpSp>
      <p:pic>
        <p:nvPicPr>
          <p:cNvPr id="83"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157322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Getting past the IJMR EIC’s desk</a:t>
            </a:r>
          </a:p>
        </p:txBody>
      </p:sp>
      <p:sp>
        <p:nvSpPr>
          <p:cNvPr id="3" name="Content Placeholder 2"/>
          <p:cNvSpPr>
            <a:spLocks noGrp="1"/>
          </p:cNvSpPr>
          <p:nvPr>
            <p:ph idx="1"/>
          </p:nvPr>
        </p:nvSpPr>
        <p:spPr/>
        <p:txBody>
          <a:bodyPr>
            <a:normAutofit fontScale="92500"/>
          </a:bodyPr>
          <a:lstStyle/>
          <a:p>
            <a:pPr fontAlgn="base"/>
            <a:r>
              <a:rPr lang="en-GB" dirty="0"/>
              <a:t>IJMR welcomes submissions that seek to challenge and shift paradigms in a manner which is both </a:t>
            </a:r>
            <a:r>
              <a:rPr lang="en-GB" b="1" dirty="0"/>
              <a:t>engaging and convincing. </a:t>
            </a:r>
            <a:endParaRPr lang="en-GB" b="1" i="1" dirty="0"/>
          </a:p>
          <a:p>
            <a:pPr fontAlgn="base"/>
            <a:r>
              <a:rPr lang="en-GB" dirty="0"/>
              <a:t>Offer a clear statement about what contribution the review makes to theory and future research agenda.</a:t>
            </a:r>
          </a:p>
          <a:p>
            <a:pPr fontAlgn="base"/>
            <a:r>
              <a:rPr lang="en-GB" dirty="0"/>
              <a:t>Show clearly </a:t>
            </a:r>
            <a:r>
              <a:rPr lang="en-GB" b="1" i="1" dirty="0"/>
              <a:t>how the paper differentiates itself from others on similar topics previously published in IJMR</a:t>
            </a:r>
          </a:p>
          <a:p>
            <a:pPr fontAlgn="base"/>
            <a:r>
              <a:rPr lang="en-GB" dirty="0"/>
              <a:t>Offer reasoned and authoritative arguments about where the literature is now and where it should be going. What important questions, or gaps, still exist in the field?</a:t>
            </a:r>
          </a:p>
          <a:p>
            <a:endParaRPr lang="en-GB" dirty="0"/>
          </a:p>
          <a:p>
            <a:endParaRPr lang="en-GB" dirty="0"/>
          </a:p>
        </p:txBody>
      </p:sp>
      <p:pic>
        <p:nvPicPr>
          <p:cNvPr id="4" name="Picture 4" descr="IJMR_large700"/>
          <p:cNvPicPr>
            <a:picLocks noChangeAspect="1" noChangeArrowheads="1"/>
          </p:cNvPicPr>
          <p:nvPr/>
        </p:nvPicPr>
        <p:blipFill>
          <a:blip r:embed="rId2" cstate="print"/>
          <a:srcRect/>
          <a:stretch>
            <a:fillRect/>
          </a:stretch>
        </p:blipFill>
        <p:spPr bwMode="auto">
          <a:xfrm>
            <a:off x="323528" y="6125859"/>
            <a:ext cx="4786312" cy="714375"/>
          </a:xfrm>
          <a:prstGeom prst="rect">
            <a:avLst/>
          </a:prstGeom>
          <a:noFill/>
          <a:ln w="9525">
            <a:noFill/>
            <a:miter lim="800000"/>
            <a:headEnd/>
            <a:tailEnd/>
          </a:ln>
        </p:spPr>
      </p:pic>
    </p:spTree>
    <p:extLst>
      <p:ext uri="{BB962C8B-B14F-4D97-AF65-F5344CB8AC3E}">
        <p14:creationId xmlns:p14="http://schemas.microsoft.com/office/powerpoint/2010/main" val="299994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28" y="1052736"/>
            <a:ext cx="8229600" cy="1143000"/>
          </a:xfrm>
        </p:spPr>
        <p:txBody>
          <a:bodyPr>
            <a:normAutofit fontScale="90000"/>
          </a:bodyPr>
          <a:lstStyle/>
          <a:p>
            <a:r>
              <a:rPr lang="en-GB" dirty="0"/>
              <a:t>Making a Conceptual Contribution</a:t>
            </a:r>
          </a:p>
        </p:txBody>
      </p:sp>
      <p:sp>
        <p:nvSpPr>
          <p:cNvPr id="3" name="Content Placeholder 2"/>
          <p:cNvSpPr>
            <a:spLocks noGrp="1"/>
          </p:cNvSpPr>
          <p:nvPr>
            <p:ph idx="1"/>
          </p:nvPr>
        </p:nvSpPr>
        <p:spPr>
          <a:xfrm>
            <a:off x="454969" y="2492896"/>
            <a:ext cx="8229600" cy="3365728"/>
          </a:xfrm>
        </p:spPr>
        <p:txBody>
          <a:bodyPr/>
          <a:lstStyle/>
          <a:p>
            <a:r>
              <a:rPr lang="en-GB" dirty="0"/>
              <a:t>What is the problem?</a:t>
            </a:r>
          </a:p>
          <a:p>
            <a:r>
              <a:rPr lang="en-GB" dirty="0"/>
              <a:t>Why is this important?</a:t>
            </a:r>
          </a:p>
          <a:p>
            <a:r>
              <a:rPr lang="en-GB" dirty="0"/>
              <a:t>What is your solution?</a:t>
            </a:r>
          </a:p>
          <a:p>
            <a:r>
              <a:rPr lang="en-GB" dirty="0"/>
              <a:t>Why is this a good solution?</a:t>
            </a:r>
          </a:p>
        </p:txBody>
      </p:sp>
      <p:pic>
        <p:nvPicPr>
          <p:cNvPr id="4" name="Picture 4" descr="IJMR_large700"/>
          <p:cNvPicPr>
            <a:picLocks noChangeAspect="1" noChangeArrowheads="1"/>
          </p:cNvPicPr>
          <p:nvPr/>
        </p:nvPicPr>
        <p:blipFill>
          <a:blip r:embed="rId2" cstate="print"/>
          <a:srcRect/>
          <a:stretch>
            <a:fillRect/>
          </a:stretch>
        </p:blipFill>
        <p:spPr bwMode="auto">
          <a:xfrm>
            <a:off x="323528" y="5949280"/>
            <a:ext cx="4786312" cy="714375"/>
          </a:xfrm>
          <a:prstGeom prst="rect">
            <a:avLst/>
          </a:prstGeom>
          <a:noFill/>
          <a:ln w="9525">
            <a:noFill/>
            <a:miter lim="800000"/>
            <a:headEnd/>
            <a:tailEnd/>
          </a:ln>
        </p:spPr>
      </p:pic>
    </p:spTree>
    <p:extLst>
      <p:ext uri="{BB962C8B-B14F-4D97-AF65-F5344CB8AC3E}">
        <p14:creationId xmlns:p14="http://schemas.microsoft.com/office/powerpoint/2010/main" val="36554088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491</TotalTime>
  <Words>1670</Words>
  <Application>Microsoft Office PowerPoint</Application>
  <PresentationFormat>On-screen Show (4:3)</PresentationFormat>
  <Paragraphs>250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Constantia</vt:lpstr>
      <vt:lpstr>Georgia</vt:lpstr>
      <vt:lpstr>Wingdings</vt:lpstr>
      <vt:lpstr>Wingdings 2</vt:lpstr>
      <vt:lpstr>Flow</vt:lpstr>
      <vt:lpstr>  Learning to Publish (in IJMR) </vt:lpstr>
      <vt:lpstr>Learning to Publish in IJMR</vt:lpstr>
      <vt:lpstr>IJMR: History and Impact</vt:lpstr>
      <vt:lpstr>IJMR: Global Readership</vt:lpstr>
      <vt:lpstr>IJMR: Special Issues</vt:lpstr>
      <vt:lpstr>Aims and scope, IJMR</vt:lpstr>
      <vt:lpstr>Peer Review Process</vt:lpstr>
      <vt:lpstr>Getting past the IJMR EIC’s desk</vt:lpstr>
      <vt:lpstr>Making a Conceptual Contribution</vt:lpstr>
      <vt:lpstr>Miners and Prospectors</vt:lpstr>
      <vt:lpstr>The Miner’s Path</vt:lpstr>
      <vt:lpstr>The Miner’s Path</vt:lpstr>
      <vt:lpstr>Incremental Contributions</vt:lpstr>
      <vt:lpstr>The Prospector’s Calling</vt:lpstr>
      <vt:lpstr>The Prospector’s Calling</vt:lpstr>
      <vt:lpstr>Breakthrough Contributions</vt:lpstr>
      <vt:lpstr>Examples from IJMR 2016-17</vt:lpstr>
      <vt:lpstr>Examples from IJMR 2016-17</vt:lpstr>
      <vt:lpstr>From Mining to Prospecting</vt:lpstr>
      <vt:lpstr>From Mining to Prospecting</vt:lpstr>
      <vt:lpstr>Setting objectives and Boundaries</vt:lpstr>
      <vt:lpstr>Key Outcomes on Contribution</vt:lpstr>
      <vt:lpstr>You got an invitation to R&amp;R</vt:lpstr>
      <vt:lpstr>Negotiating the Peer Review Process</vt:lpstr>
      <vt:lpstr>What makes a good review</vt:lpstr>
      <vt:lpstr>What makes a weak review</vt:lpstr>
      <vt:lpstr>Reviews from the Associate Editor’s Perspective</vt:lpstr>
      <vt:lpstr>Reviews from the Associate Editor’s Perspective</vt:lpstr>
      <vt:lpstr>Reviews from the Author’s Perspective</vt:lpstr>
      <vt:lpstr>Responding to reviewers</vt:lpstr>
      <vt:lpstr>Responding to reviewers</vt:lpstr>
      <vt:lpstr>Key Contacts</vt:lpstr>
    </vt:vector>
  </TitlesOfParts>
  <Company>The University of Liverpool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Development Workshop</dc:title>
  <dc:creator>Jones, Ossie</dc:creator>
  <cp:lastModifiedBy>ossie jones</cp:lastModifiedBy>
  <cp:revision>64</cp:revision>
  <dcterms:created xsi:type="dcterms:W3CDTF">2013-09-03T15:18:33Z</dcterms:created>
  <dcterms:modified xsi:type="dcterms:W3CDTF">2018-05-02T06:33:02Z</dcterms:modified>
</cp:coreProperties>
</file>