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1261" r:id="rId3"/>
    <p:sldId id="1265" r:id="rId4"/>
    <p:sldId id="263" r:id="rId5"/>
    <p:sldId id="258" r:id="rId6"/>
    <p:sldId id="259" r:id="rId7"/>
    <p:sldId id="260" r:id="rId8"/>
    <p:sldId id="1266" r:id="rId9"/>
    <p:sldId id="1260" r:id="rId10"/>
    <p:sldId id="312"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0" autoAdjust="0"/>
    <p:restoredTop sz="79746" autoAdjust="0"/>
  </p:normalViewPr>
  <p:slideViewPr>
    <p:cSldViewPr snapToGrid="0">
      <p:cViewPr varScale="1">
        <p:scale>
          <a:sx n="58" d="100"/>
          <a:sy n="58" d="100"/>
        </p:scale>
        <p:origin x="93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1AFFC-D1C1-40B2-B78D-46614C663219}" type="datetimeFigureOut">
              <a:rPr lang="en-GB" smtClean="0"/>
              <a:t>18/04/2019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E973F-9A12-4D07-806B-1EBD8B88DF75}" type="slidenum">
              <a:rPr lang="en-GB" smtClean="0"/>
              <a:t>‹#›</a:t>
            </a:fld>
            <a:endParaRPr lang="en-GB"/>
          </a:p>
        </p:txBody>
      </p:sp>
    </p:spTree>
    <p:extLst>
      <p:ext uri="{BB962C8B-B14F-4D97-AF65-F5344CB8AC3E}">
        <p14:creationId xmlns:p14="http://schemas.microsoft.com/office/powerpoint/2010/main" val="45866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49EE973F-9A12-4D07-806B-1EBD8B88DF75}" type="slidenum">
              <a:rPr lang="en-GB" smtClean="0"/>
              <a:t>1</a:t>
            </a:fld>
            <a:endParaRPr lang="en-GB"/>
          </a:p>
        </p:txBody>
      </p:sp>
    </p:spTree>
    <p:extLst>
      <p:ext uri="{BB962C8B-B14F-4D97-AF65-F5344CB8AC3E}">
        <p14:creationId xmlns:p14="http://schemas.microsoft.com/office/powerpoint/2010/main" val="227786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Flooding</a:t>
            </a:r>
            <a:r>
              <a:rPr lang="en-GB" baseline="0" dirty="0"/>
              <a:t> events 2007: affected 55,000 homes, killed 13 people and cost the UK economy £3.2 billion.</a:t>
            </a:r>
          </a:p>
          <a:p>
            <a:r>
              <a:rPr lang="en-GB" baseline="0" dirty="0"/>
              <a:t>Pictures: </a:t>
            </a:r>
            <a:r>
              <a:rPr lang="en-GB" baseline="0" dirty="0" err="1"/>
              <a:t>Meadowhall</a:t>
            </a:r>
            <a:r>
              <a:rPr lang="en-GB" baseline="0" dirty="0"/>
              <a:t> Centre flooding after the River Don burst it banks, collapsed bridge in Ludlow</a:t>
            </a:r>
          </a:p>
          <a:p>
            <a:endParaRPr lang="en-GB" baseline="0" dirty="0"/>
          </a:p>
          <a:p>
            <a:r>
              <a:rPr lang="en-GB" baseline="0" dirty="0"/>
              <a:t>UK Heatwave 2018: joint hottest summer on record for the UK as a whole – blamed for record A&amp;E attendance – with reports of dehydration, heart failure and kidney problems related to the unusually high temperatures.</a:t>
            </a:r>
          </a:p>
          <a:p>
            <a:r>
              <a:rPr lang="en-GB" baseline="0" dirty="0"/>
              <a:t>A combination of a wet cold winter and summer heatwave in 2018 is being predicted to result in increases in food prices.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E973F-9A12-4D07-806B-1EBD8B88D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84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EE973F-9A12-4D07-806B-1EBD8B88DF75}" type="slidenum">
              <a:rPr lang="en-GB" smtClean="0"/>
              <a:t>4</a:t>
            </a:fld>
            <a:endParaRPr lang="en-GB"/>
          </a:p>
        </p:txBody>
      </p:sp>
    </p:spTree>
    <p:extLst>
      <p:ext uri="{BB962C8B-B14F-4D97-AF65-F5344CB8AC3E}">
        <p14:creationId xmlns:p14="http://schemas.microsoft.com/office/powerpoint/2010/main" val="395021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Objectives of the workshop</a:t>
            </a:r>
          </a:p>
          <a:p>
            <a:pPr marL="171450" indent="-171450">
              <a:buFont typeface="Arial" panose="020B0604020202020204" pitchFamily="34" charset="0"/>
              <a:buChar char="•"/>
            </a:pPr>
            <a:r>
              <a:rPr lang="en-GB" dirty="0"/>
              <a:t>Network researchers from different disciplines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Understand policy/ business requirements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Develop new ideas that fill the gaps and deliver multidisciplinary research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9EE973F-9A12-4D07-806B-1EBD8B88DF75}" type="slidenum">
              <a:rPr lang="en-GB" smtClean="0"/>
              <a:t>5</a:t>
            </a:fld>
            <a:endParaRPr lang="en-GB"/>
          </a:p>
        </p:txBody>
      </p:sp>
    </p:spTree>
    <p:extLst>
      <p:ext uri="{BB962C8B-B14F-4D97-AF65-F5344CB8AC3E}">
        <p14:creationId xmlns:p14="http://schemas.microsoft.com/office/powerpoint/2010/main" val="175771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activities:</a:t>
            </a:r>
          </a:p>
          <a:p>
            <a:r>
              <a:rPr lang="en-GB" dirty="0"/>
              <a:t>ensure alignment across the portfolio of research</a:t>
            </a:r>
          </a:p>
          <a:p>
            <a:r>
              <a:rPr lang="en-GB" dirty="0"/>
              <a:t>promote knowledge exchange across the programme and to all relevant communities</a:t>
            </a:r>
          </a:p>
          <a:p>
            <a:r>
              <a:rPr lang="en-GB" dirty="0"/>
              <a:t>ensure linkages to user community including business, practitioners</a:t>
            </a:r>
          </a:p>
          <a:p>
            <a:r>
              <a:rPr lang="en-GB" dirty="0"/>
              <a:t>ensure linkages to governmental policy requirements</a:t>
            </a:r>
          </a:p>
          <a:p>
            <a:r>
              <a:rPr lang="en-GB" dirty="0"/>
              <a:t>ensure linkages to international efforts</a:t>
            </a:r>
          </a:p>
          <a:p>
            <a:r>
              <a:rPr lang="en-GB" dirty="0"/>
              <a:t>raise the profile of the programme in all relevant communities</a:t>
            </a:r>
          </a:p>
          <a:p>
            <a:r>
              <a:rPr lang="en-GB" dirty="0"/>
              <a:t>coordinate monitoring and evaluation activities</a:t>
            </a:r>
          </a:p>
          <a:p>
            <a:r>
              <a:rPr lang="en-GB" dirty="0"/>
              <a:t>provide data management and reporting</a:t>
            </a:r>
          </a:p>
          <a:p>
            <a:r>
              <a:rPr lang="en-GB" dirty="0"/>
              <a:t>provide advice and recommendations to the programme board regarding the scope of subsequent calls</a:t>
            </a:r>
          </a:p>
          <a:p>
            <a:r>
              <a:rPr lang="en-GB" dirty="0"/>
              <a:t>participate in the steering committee</a:t>
            </a:r>
          </a:p>
          <a:p>
            <a:endParaRPr lang="en-GB" dirty="0"/>
          </a:p>
        </p:txBody>
      </p:sp>
      <p:sp>
        <p:nvSpPr>
          <p:cNvPr id="4" name="Slide Number Placeholder 3"/>
          <p:cNvSpPr>
            <a:spLocks noGrp="1"/>
          </p:cNvSpPr>
          <p:nvPr>
            <p:ph type="sldNum" sz="quarter" idx="10"/>
          </p:nvPr>
        </p:nvSpPr>
        <p:spPr/>
        <p:txBody>
          <a:bodyPr/>
          <a:lstStyle/>
          <a:p>
            <a:fld id="{49EE973F-9A12-4D07-806B-1EBD8B88DF75}" type="slidenum">
              <a:rPr lang="en-GB" smtClean="0"/>
              <a:t>10</a:t>
            </a:fld>
            <a:endParaRPr lang="en-GB"/>
          </a:p>
        </p:txBody>
      </p:sp>
    </p:spTree>
    <p:extLst>
      <p:ext uri="{BB962C8B-B14F-4D97-AF65-F5344CB8AC3E}">
        <p14:creationId xmlns:p14="http://schemas.microsoft.com/office/powerpoint/2010/main" val="34768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EE973F-9A12-4D07-806B-1EBD8B88DF75}" type="slidenum">
              <a:rPr lang="en-GB" smtClean="0"/>
              <a:t>11</a:t>
            </a:fld>
            <a:endParaRPr lang="en-GB"/>
          </a:p>
        </p:txBody>
      </p:sp>
    </p:spTree>
    <p:extLst>
      <p:ext uri="{BB962C8B-B14F-4D97-AF65-F5344CB8AC3E}">
        <p14:creationId xmlns:p14="http://schemas.microsoft.com/office/powerpoint/2010/main" val="181552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933A713-7AA0-4363-BAE6-9ED1B55DB9AA}"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112380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33A713-7AA0-4363-BAE6-9ED1B55DB9AA}"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1782061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33A713-7AA0-4363-BAE6-9ED1B55DB9AA}"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152770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92093" hangingPunct="0">
              <a:defRPr/>
            </a:lvl1pPr>
          </a:lstStyle>
          <a:p>
            <a:r>
              <a:rPr lang="en-GB" kern="0" dirty="0">
                <a:solidFill>
                  <a:srgbClr val="2A2A2A"/>
                </a:solidFill>
                <a:sym typeface="Helvetica Light"/>
              </a:rPr>
              <a:t>www.metoffice.gov.uk																									                       © Crown Copyright 2017, Met Office</a:t>
            </a:r>
          </a:p>
        </p:txBody>
      </p:sp>
      <p:sp>
        <p:nvSpPr>
          <p:cNvPr id="5" name="Text Placeholder 4"/>
          <p:cNvSpPr>
            <a:spLocks noGrp="1"/>
          </p:cNvSpPr>
          <p:nvPr>
            <p:ph type="body" sz="quarter" idx="11" hasCustomPrompt="1"/>
          </p:nvPr>
        </p:nvSpPr>
        <p:spPr>
          <a:xfrm>
            <a:off x="263526" y="2360613"/>
            <a:ext cx="11233151" cy="36068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centre (</a:t>
            </a:r>
            <a:r>
              <a:rPr lang="en-GB" dirty="0" err="1"/>
              <a:t>cac</a:t>
            </a:r>
            <a:r>
              <a:rPr lang="en-GB" dirty="0"/>
              <a:t>) cloud cloudburst downdraught 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a:t>updraught</a:t>
            </a:r>
            <a:r>
              <a:rPr lang="en-GB" dirty="0"/>
              <a:t> 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418145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838200" y="1825625"/>
            <a:ext cx="10515600" cy="41567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933A713-7AA0-4363-BAE6-9ED1B55DB9AA}"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210147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33A713-7AA0-4363-BAE6-9ED1B55DB9AA}"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63393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87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1877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33A713-7AA0-4363-BAE6-9ED1B55DB9AA}"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D10BE-AB91-4024-9220-C2CCE89C4703}" type="slidenum">
              <a:rPr lang="en-GB" smtClean="0"/>
              <a:t>‹#›</a:t>
            </a:fld>
            <a:endParaRPr lang="en-GB"/>
          </a:p>
        </p:txBody>
      </p:sp>
      <p:sp>
        <p:nvSpPr>
          <p:cNvPr id="8" name="Title 1"/>
          <p:cNvSpPr>
            <a:spLocks noGrp="1"/>
          </p:cNvSpPr>
          <p:nvPr>
            <p:ph type="title"/>
          </p:nvPr>
        </p:nvSpPr>
        <p:spPr>
          <a:xfrm>
            <a:off x="838200" y="365125"/>
            <a:ext cx="10515600" cy="13255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21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39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392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933A713-7AA0-4363-BAE6-9ED1B55DB9AA}" type="datetimeFigureOut">
              <a:rPr lang="en-GB" smtClean="0"/>
              <a:t>18/04/2019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114431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933A713-7AA0-4363-BAE6-9ED1B55DB9AA}" type="datetimeFigureOut">
              <a:rPr lang="en-GB" smtClean="0"/>
              <a:t>18/04/2019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26934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3A713-7AA0-4363-BAE6-9ED1B55DB9AA}" type="datetimeFigureOut">
              <a:rPr lang="en-GB" smtClean="0"/>
              <a:t>18/04/2019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235277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3A713-7AA0-4363-BAE6-9ED1B55DB9AA}"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75137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33A713-7AA0-4363-BAE6-9ED1B55DB9AA}"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D10BE-AB91-4024-9220-C2CCE89C4703}" type="slidenum">
              <a:rPr lang="en-GB" smtClean="0"/>
              <a:t>‹#›</a:t>
            </a:fld>
            <a:endParaRPr lang="en-GB"/>
          </a:p>
        </p:txBody>
      </p:sp>
    </p:spTree>
    <p:extLst>
      <p:ext uri="{BB962C8B-B14F-4D97-AF65-F5344CB8AC3E}">
        <p14:creationId xmlns:p14="http://schemas.microsoft.com/office/powerpoint/2010/main" val="386150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3A713-7AA0-4363-BAE6-9ED1B55DB9AA}" type="datetimeFigureOut">
              <a:rPr lang="en-GB" smtClean="0"/>
              <a:t>18/04/2019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D10BE-AB91-4024-9220-C2CCE89C4703}" type="slidenum">
              <a:rPr lang="en-GB" smtClean="0"/>
              <a:t>‹#›</a:t>
            </a:fld>
            <a:endParaRPr lang="en-GB"/>
          </a:p>
        </p:txBody>
      </p:sp>
      <p:pic>
        <p:nvPicPr>
          <p:cNvPr id="7" name="Picture 6"/>
          <p:cNvPicPr>
            <a:picLocks noChangeAspect="1"/>
          </p:cNvPicPr>
          <p:nvPr userDrawn="1"/>
        </p:nvPicPr>
        <p:blipFill>
          <a:blip r:embed="rId14"/>
          <a:stretch>
            <a:fillRect/>
          </a:stretch>
        </p:blipFill>
        <p:spPr>
          <a:xfrm>
            <a:off x="149173" y="6193645"/>
            <a:ext cx="2060627" cy="536494"/>
          </a:xfrm>
          <a:prstGeom prst="rect">
            <a:avLst/>
          </a:prstGeom>
        </p:spPr>
      </p:pic>
      <p:pic>
        <p:nvPicPr>
          <p:cNvPr id="8" name="Picture 7"/>
          <p:cNvPicPr>
            <a:picLocks noChangeAspect="1"/>
          </p:cNvPicPr>
          <p:nvPr userDrawn="1"/>
        </p:nvPicPr>
        <p:blipFill>
          <a:blip r:embed="rId15"/>
          <a:stretch>
            <a:fillRect/>
          </a:stretch>
        </p:blipFill>
        <p:spPr>
          <a:xfrm>
            <a:off x="9348161" y="6337394"/>
            <a:ext cx="2694666" cy="384081"/>
          </a:xfrm>
          <a:prstGeom prst="rect">
            <a:avLst/>
          </a:prstGeom>
        </p:spPr>
      </p:pic>
    </p:spTree>
    <p:extLst>
      <p:ext uri="{BB962C8B-B14F-4D97-AF65-F5344CB8AC3E}">
        <p14:creationId xmlns:p14="http://schemas.microsoft.com/office/powerpoint/2010/main" val="3496031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nerc.ukri.org/research/funded/programmes/ukclima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hampion@leed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gotw.nerc.ac.uk/list_them.asp?them=UK+Climate+Resilienc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0832"/>
            <a:ext cx="9144000" cy="2387600"/>
          </a:xfrm>
        </p:spPr>
        <p:txBody>
          <a:bodyPr>
            <a:normAutofit fontScale="90000"/>
          </a:bodyPr>
          <a:lstStyle/>
          <a:p>
            <a:r>
              <a:rPr lang="en-GB" dirty="0"/>
              <a:t>Introduction to the SPF UK Climate Resilience Programme</a:t>
            </a:r>
          </a:p>
        </p:txBody>
      </p:sp>
      <p:sp>
        <p:nvSpPr>
          <p:cNvPr id="3" name="Subtitle 2"/>
          <p:cNvSpPr>
            <a:spLocks noGrp="1"/>
          </p:cNvSpPr>
          <p:nvPr>
            <p:ph type="subTitle" idx="1"/>
          </p:nvPr>
        </p:nvSpPr>
        <p:spPr>
          <a:xfrm>
            <a:off x="1042988" y="3602037"/>
            <a:ext cx="10215562" cy="2387600"/>
          </a:xfrm>
        </p:spPr>
        <p:txBody>
          <a:bodyPr>
            <a:normAutofit fontScale="92500" lnSpcReduction="10000"/>
          </a:bodyPr>
          <a:lstStyle/>
          <a:p>
            <a:r>
              <a:rPr lang="en-GB" sz="4700" dirty="0" err="1"/>
              <a:t>Suraje</a:t>
            </a:r>
            <a:r>
              <a:rPr lang="en-GB" sz="4700" dirty="0"/>
              <a:t> </a:t>
            </a:r>
            <a:r>
              <a:rPr lang="en-GB" sz="4700" dirty="0" err="1"/>
              <a:t>Dessai</a:t>
            </a:r>
            <a:r>
              <a:rPr lang="en-GB" sz="4700" dirty="0"/>
              <a:t> and Kate Lonsdale</a:t>
            </a:r>
          </a:p>
          <a:p>
            <a:r>
              <a:rPr lang="en-GB" sz="4700" dirty="0"/>
              <a:t>University of Leeds</a:t>
            </a:r>
          </a:p>
          <a:p>
            <a:endParaRPr lang="en-GB" sz="3200" dirty="0"/>
          </a:p>
          <a:p>
            <a:r>
              <a:rPr lang="en-GB" sz="3200" dirty="0"/>
              <a:t>18 April 2019</a:t>
            </a:r>
          </a:p>
        </p:txBody>
      </p:sp>
    </p:spTree>
    <p:extLst>
      <p:ext uri="{BB962C8B-B14F-4D97-AF65-F5344CB8AC3E}">
        <p14:creationId xmlns:p14="http://schemas.microsoft.com/office/powerpoint/2010/main" val="368566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UK Climate Resilience Champions</a:t>
            </a:r>
          </a:p>
        </p:txBody>
      </p:sp>
      <p:sp>
        <p:nvSpPr>
          <p:cNvPr id="3" name="Content Placeholder 2"/>
          <p:cNvSpPr>
            <a:spLocks noGrp="1"/>
          </p:cNvSpPr>
          <p:nvPr>
            <p:ph idx="1"/>
          </p:nvPr>
        </p:nvSpPr>
        <p:spPr/>
        <p:txBody>
          <a:bodyPr>
            <a:normAutofit/>
          </a:bodyPr>
          <a:lstStyle/>
          <a:p>
            <a:pPr marL="0" indent="0">
              <a:buNone/>
            </a:pPr>
            <a:r>
              <a:rPr lang="en-GB" sz="3200" dirty="0">
                <a:solidFill>
                  <a:schemeClr val="tx2"/>
                </a:solidFill>
              </a:rPr>
              <a:t>The Champions will act as thought leader, flag bearer and strategy owner for the UK Climate Resilience research programme. </a:t>
            </a:r>
          </a:p>
          <a:p>
            <a:pPr marL="0" indent="0">
              <a:buNone/>
            </a:pPr>
            <a:r>
              <a:rPr lang="en-GB" sz="3200" dirty="0">
                <a:solidFill>
                  <a:schemeClr val="tx2"/>
                </a:solidFill>
              </a:rPr>
              <a:t>Funded throughout the duration of the programme to consult with the wider research and user communities to further develop the UK Climate Resilience programme, and scope the subsequent funding calls and activities to address the research questions needed to achieve the programme objectives.</a:t>
            </a:r>
          </a:p>
        </p:txBody>
      </p:sp>
    </p:spTree>
    <p:extLst>
      <p:ext uri="{BB962C8B-B14F-4D97-AF65-F5344CB8AC3E}">
        <p14:creationId xmlns:p14="http://schemas.microsoft.com/office/powerpoint/2010/main" val="121327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03"/>
            <a:ext cx="10515600" cy="1325563"/>
          </a:xfrm>
        </p:spPr>
        <p:txBody>
          <a:bodyPr/>
          <a:lstStyle/>
          <a:p>
            <a:r>
              <a:rPr lang="en-GB" dirty="0">
                <a:solidFill>
                  <a:schemeClr val="tx2"/>
                </a:solidFill>
              </a:rPr>
              <a:t>Next steps</a:t>
            </a:r>
          </a:p>
        </p:txBody>
      </p:sp>
      <p:sp>
        <p:nvSpPr>
          <p:cNvPr id="3" name="Content Placeholder 2"/>
          <p:cNvSpPr>
            <a:spLocks noGrp="1"/>
          </p:cNvSpPr>
          <p:nvPr>
            <p:ph idx="1"/>
          </p:nvPr>
        </p:nvSpPr>
        <p:spPr>
          <a:xfrm>
            <a:off x="838200" y="1479666"/>
            <a:ext cx="10515600" cy="5037512"/>
          </a:xfrm>
        </p:spPr>
        <p:txBody>
          <a:bodyPr>
            <a:normAutofit fontScale="92500" lnSpcReduction="10000"/>
          </a:bodyPr>
          <a:lstStyle/>
          <a:p>
            <a:r>
              <a:rPr lang="en-GB" dirty="0">
                <a:solidFill>
                  <a:schemeClr val="tx2"/>
                </a:solidFill>
              </a:rPr>
              <a:t>Scoping stage to shape next round of calls and programme activities</a:t>
            </a:r>
          </a:p>
          <a:p>
            <a:r>
              <a:rPr lang="en-GB" dirty="0">
                <a:solidFill>
                  <a:schemeClr val="tx2"/>
                </a:solidFill>
              </a:rPr>
              <a:t>Further open calls will be announced in 2019</a:t>
            </a:r>
            <a:r>
              <a:rPr lang="en-GB" dirty="0"/>
              <a:t>. </a:t>
            </a:r>
            <a:r>
              <a:rPr lang="en-GB" dirty="0">
                <a:hlinkClick r:id="rId3"/>
              </a:rPr>
              <a:t>https://nerc.ukri.org/research/funded/programmes/ukclimate/</a:t>
            </a:r>
            <a:r>
              <a:rPr lang="en-GB" dirty="0"/>
              <a:t> </a:t>
            </a:r>
          </a:p>
          <a:p>
            <a:pPr marL="0" indent="0">
              <a:buNone/>
            </a:pPr>
            <a:endParaRPr lang="en-GB" dirty="0"/>
          </a:p>
          <a:p>
            <a:pPr marL="0" indent="0">
              <a:spcBef>
                <a:spcPts val="0"/>
              </a:spcBef>
              <a:spcAft>
                <a:spcPts val="1200"/>
              </a:spcAft>
              <a:buNone/>
            </a:pPr>
            <a:r>
              <a:rPr lang="en-GB" sz="3500" dirty="0">
                <a:solidFill>
                  <a:schemeClr val="tx2"/>
                </a:solidFill>
              </a:rPr>
              <a:t>Stay in touch:</a:t>
            </a:r>
          </a:p>
          <a:p>
            <a:r>
              <a:rPr lang="en-GB" dirty="0">
                <a:solidFill>
                  <a:schemeClr val="tx2"/>
                </a:solidFill>
              </a:rPr>
              <a:t>Website in development</a:t>
            </a:r>
          </a:p>
          <a:p>
            <a:r>
              <a:rPr lang="en-GB" dirty="0">
                <a:solidFill>
                  <a:schemeClr val="tx2"/>
                </a:solidFill>
              </a:rPr>
              <a:t>Contact us at:</a:t>
            </a:r>
            <a:endParaRPr lang="en-GB" sz="100" dirty="0">
              <a:solidFill>
                <a:schemeClr val="tx2"/>
              </a:solidFill>
              <a:hlinkClick r:id="rId4"/>
            </a:endParaRPr>
          </a:p>
          <a:p>
            <a:pPr marL="0" indent="0" algn="ctr">
              <a:buNone/>
            </a:pPr>
            <a:r>
              <a:rPr lang="en-GB" sz="4600" dirty="0">
                <a:solidFill>
                  <a:schemeClr val="tx2"/>
                </a:solidFill>
                <a:hlinkClick r:id="rId4">
                  <a:extLst>
                    <a:ext uri="{A12FA001-AC4F-418D-AE19-62706E023703}">
                      <ahyp:hlinkClr xmlns:ahyp="http://schemas.microsoft.com/office/drawing/2018/hyperlinkcolor" xmlns="" val="tx"/>
                    </a:ext>
                  </a:extLst>
                </a:hlinkClick>
              </a:rPr>
              <a:t>@UKCRP_SPF</a:t>
            </a:r>
            <a:endParaRPr lang="en-GB" sz="4600" dirty="0">
              <a:solidFill>
                <a:schemeClr val="tx2"/>
              </a:solidFill>
              <a:hlinkClick r:id="rId4"/>
            </a:endParaRPr>
          </a:p>
          <a:p>
            <a:pPr marL="0" indent="0" algn="ctr">
              <a:buNone/>
            </a:pPr>
            <a:r>
              <a:rPr lang="en-GB" sz="4600" dirty="0">
                <a:solidFill>
                  <a:schemeClr val="tx2"/>
                </a:solidFill>
                <a:hlinkClick r:id="rId4"/>
              </a:rPr>
              <a:t>champion@leeds.ac.uk</a:t>
            </a:r>
            <a:endParaRPr lang="en-GB" sz="4600" dirty="0">
              <a:solidFill>
                <a:schemeClr val="tx2"/>
              </a:solidFill>
            </a:endParaRPr>
          </a:p>
          <a:p>
            <a:pPr marL="0" indent="0">
              <a:buNone/>
            </a:pPr>
            <a:r>
              <a:rPr lang="en-GB" dirty="0">
                <a:solidFill>
                  <a:schemeClr val="tx2"/>
                </a:solidFill>
              </a:rPr>
              <a:t> </a:t>
            </a:r>
          </a:p>
          <a:p>
            <a:endParaRPr lang="en-GB" dirty="0"/>
          </a:p>
        </p:txBody>
      </p:sp>
    </p:spTree>
    <p:extLst>
      <p:ext uri="{BB962C8B-B14F-4D97-AF65-F5344CB8AC3E}">
        <p14:creationId xmlns:p14="http://schemas.microsoft.com/office/powerpoint/2010/main" val="187877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1444"/>
            <a:ext cx="10515600" cy="971173"/>
          </a:xfrm>
        </p:spPr>
        <p:txBody>
          <a:bodyPr/>
          <a:lstStyle/>
          <a:p>
            <a:r>
              <a:rPr lang="en-GB" dirty="0"/>
              <a:t>Need and urgency for building resilience</a:t>
            </a:r>
          </a:p>
        </p:txBody>
      </p:sp>
      <p:sp>
        <p:nvSpPr>
          <p:cNvPr id="3" name="Content Placeholder 2"/>
          <p:cNvSpPr>
            <a:spLocks noGrp="1"/>
          </p:cNvSpPr>
          <p:nvPr>
            <p:ph sz="half" idx="1"/>
          </p:nvPr>
        </p:nvSpPr>
        <p:spPr/>
        <p:txBody>
          <a:bodyPr>
            <a:normAutofit/>
          </a:bodyPr>
          <a:lstStyle/>
          <a:p>
            <a:r>
              <a:rPr lang="en-GB" dirty="0"/>
              <a:t>Impacts of extreme weather and climate change permeate through society affecting lives and livelihoods</a:t>
            </a:r>
          </a:p>
        </p:txBody>
      </p:sp>
      <p:pic>
        <p:nvPicPr>
          <p:cNvPr id="12" name="Picture 11"/>
          <p:cNvPicPr>
            <a:picLocks noChangeAspect="1"/>
          </p:cNvPicPr>
          <p:nvPr/>
        </p:nvPicPr>
        <p:blipFill>
          <a:blip r:embed="rId3"/>
          <a:stretch>
            <a:fillRect/>
          </a:stretch>
        </p:blipFill>
        <p:spPr>
          <a:xfrm>
            <a:off x="3451662" y="3519838"/>
            <a:ext cx="2659592" cy="1994694"/>
          </a:xfrm>
          <a:prstGeom prst="rect">
            <a:avLst/>
          </a:prstGeom>
        </p:spPr>
      </p:pic>
      <p:sp>
        <p:nvSpPr>
          <p:cNvPr id="14" name="TextBox 13"/>
          <p:cNvSpPr txBox="1"/>
          <p:nvPr/>
        </p:nvSpPr>
        <p:spPr>
          <a:xfrm>
            <a:off x="794266" y="5514532"/>
            <a:ext cx="42775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UK Flooding Events 2007</a:t>
            </a:r>
          </a:p>
        </p:txBody>
      </p:sp>
      <p:pic>
        <p:nvPicPr>
          <p:cNvPr id="15" name="Picture 14"/>
          <p:cNvPicPr>
            <a:picLocks noChangeAspect="1"/>
          </p:cNvPicPr>
          <p:nvPr/>
        </p:nvPicPr>
        <p:blipFill>
          <a:blip r:embed="rId4"/>
          <a:stretch>
            <a:fillRect/>
          </a:stretch>
        </p:blipFill>
        <p:spPr>
          <a:xfrm>
            <a:off x="6920455" y="1567543"/>
            <a:ext cx="4209777" cy="170091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5"/>
          <a:stretch>
            <a:fillRect/>
          </a:stretch>
        </p:blipFill>
        <p:spPr>
          <a:xfrm>
            <a:off x="6923715" y="3519838"/>
            <a:ext cx="4210732" cy="1701305"/>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7332419" y="5514532"/>
            <a:ext cx="42775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UK Heatwave 2018</a:t>
            </a:r>
          </a:p>
        </p:txBody>
      </p:sp>
      <p:pic>
        <p:nvPicPr>
          <p:cNvPr id="19" name="Picture 18"/>
          <p:cNvPicPr>
            <a:picLocks noChangeAspect="1"/>
          </p:cNvPicPr>
          <p:nvPr/>
        </p:nvPicPr>
        <p:blipFill>
          <a:blip r:embed="rId6"/>
          <a:stretch>
            <a:fillRect/>
          </a:stretch>
        </p:blipFill>
        <p:spPr>
          <a:xfrm>
            <a:off x="794266" y="3492325"/>
            <a:ext cx="2696276" cy="2022207"/>
          </a:xfrm>
          <a:prstGeom prst="rect">
            <a:avLst/>
          </a:prstGeom>
        </p:spPr>
      </p:pic>
    </p:spTree>
    <p:extLst>
      <p:ext uri="{BB962C8B-B14F-4D97-AF65-F5344CB8AC3E}">
        <p14:creationId xmlns:p14="http://schemas.microsoft.com/office/powerpoint/2010/main" val="123020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7487" y="80282"/>
            <a:ext cx="5366657" cy="6777718"/>
          </a:xfrm>
          <a:prstGeom prst="rect">
            <a:avLst/>
          </a:prstGeom>
        </p:spPr>
      </p:pic>
      <p:sp>
        <p:nvSpPr>
          <p:cNvPr id="2" name="Title 1"/>
          <p:cNvSpPr>
            <a:spLocks noGrp="1"/>
          </p:cNvSpPr>
          <p:nvPr>
            <p:ph type="title"/>
          </p:nvPr>
        </p:nvSpPr>
        <p:spPr>
          <a:xfrm>
            <a:off x="8871857" y="996496"/>
            <a:ext cx="2883653" cy="1325563"/>
          </a:xfrm>
        </p:spPr>
        <p:txBody>
          <a:bodyPr>
            <a:normAutofit fontScale="90000"/>
          </a:bodyPr>
          <a:lstStyle/>
          <a:p>
            <a:r>
              <a:rPr lang="en-GB" dirty="0"/>
              <a:t>Potential UK impacts summarised in CCRA2</a:t>
            </a:r>
          </a:p>
        </p:txBody>
      </p:sp>
      <p:pic>
        <p:nvPicPr>
          <p:cNvPr id="5" name="Picture 4"/>
          <p:cNvPicPr>
            <a:picLocks noChangeAspect="1"/>
          </p:cNvPicPr>
          <p:nvPr/>
        </p:nvPicPr>
        <p:blipFill>
          <a:blip r:embed="rId3"/>
          <a:stretch>
            <a:fillRect/>
          </a:stretch>
        </p:blipFill>
        <p:spPr>
          <a:xfrm>
            <a:off x="428625" y="1404256"/>
            <a:ext cx="2448043" cy="36092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77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The Strategic Priorities Fund</a:t>
            </a:r>
          </a:p>
        </p:txBody>
      </p:sp>
      <p:sp>
        <p:nvSpPr>
          <p:cNvPr id="3" name="Content Placeholder 2"/>
          <p:cNvSpPr>
            <a:spLocks noGrp="1"/>
          </p:cNvSpPr>
          <p:nvPr>
            <p:ph idx="1"/>
          </p:nvPr>
        </p:nvSpPr>
        <p:spPr>
          <a:xfrm>
            <a:off x="838200" y="1825625"/>
            <a:ext cx="7530885" cy="4156721"/>
          </a:xfrm>
        </p:spPr>
        <p:txBody>
          <a:bodyPr/>
          <a:lstStyle/>
          <a:p>
            <a:pPr marL="228594" indent="-228594" defTabSz="914377">
              <a:spcBef>
                <a:spcPts val="600"/>
              </a:spcBef>
              <a:spcAft>
                <a:spcPts val="600"/>
              </a:spcAft>
            </a:pPr>
            <a:r>
              <a:rPr lang="en-GB" dirty="0">
                <a:solidFill>
                  <a:schemeClr val="tx2"/>
                </a:solidFill>
              </a:rPr>
              <a:t>Building on Sir Paul Nurse’s vision of a ‘</a:t>
            </a:r>
            <a:r>
              <a:rPr lang="en-GB" b="1" dirty="0">
                <a:solidFill>
                  <a:schemeClr val="tx2"/>
                </a:solidFill>
              </a:rPr>
              <a:t>common fund</a:t>
            </a:r>
            <a:r>
              <a:rPr lang="en-GB" dirty="0">
                <a:solidFill>
                  <a:schemeClr val="tx2"/>
                </a:solidFill>
              </a:rPr>
              <a:t>’</a:t>
            </a:r>
          </a:p>
          <a:p>
            <a:pPr marL="228594" indent="-228594" defTabSz="914377">
              <a:spcBef>
                <a:spcPts val="600"/>
              </a:spcBef>
              <a:spcAft>
                <a:spcPts val="600"/>
              </a:spcAft>
            </a:pPr>
            <a:r>
              <a:rPr lang="en-GB" dirty="0">
                <a:solidFill>
                  <a:schemeClr val="tx2"/>
                </a:solidFill>
              </a:rPr>
              <a:t>Drive an increase in </a:t>
            </a:r>
            <a:r>
              <a:rPr lang="en-GB" b="1" dirty="0">
                <a:solidFill>
                  <a:schemeClr val="tx2"/>
                </a:solidFill>
              </a:rPr>
              <a:t>high-quality, multi- and interdisciplinary</a:t>
            </a:r>
            <a:r>
              <a:rPr lang="en-GB" dirty="0">
                <a:solidFill>
                  <a:schemeClr val="tx2"/>
                </a:solidFill>
              </a:rPr>
              <a:t> research and innovation</a:t>
            </a:r>
          </a:p>
          <a:p>
            <a:pPr marL="228594" indent="-228594" defTabSz="914377">
              <a:spcBef>
                <a:spcPts val="600"/>
              </a:spcBef>
              <a:spcAft>
                <a:spcPts val="600"/>
              </a:spcAft>
            </a:pPr>
            <a:r>
              <a:rPr lang="en-GB" dirty="0">
                <a:solidFill>
                  <a:schemeClr val="tx2"/>
                </a:solidFill>
              </a:rPr>
              <a:t>Ensure that UKRI’s investment </a:t>
            </a:r>
            <a:r>
              <a:rPr lang="en-GB" b="1" dirty="0">
                <a:solidFill>
                  <a:schemeClr val="tx2"/>
                </a:solidFill>
              </a:rPr>
              <a:t>links up effectively with Government departments’ research priorities</a:t>
            </a:r>
            <a:r>
              <a:rPr lang="en-GB" dirty="0">
                <a:solidFill>
                  <a:schemeClr val="tx2"/>
                </a:solidFill>
              </a:rPr>
              <a:t> and </a:t>
            </a:r>
            <a:r>
              <a:rPr lang="en-GB" b="1" dirty="0">
                <a:solidFill>
                  <a:schemeClr val="tx2"/>
                </a:solidFill>
              </a:rPr>
              <a:t>opportunities</a:t>
            </a:r>
          </a:p>
          <a:p>
            <a:pPr marL="228594" indent="-228594" defTabSz="914377">
              <a:spcBef>
                <a:spcPts val="600"/>
              </a:spcBef>
              <a:spcAft>
                <a:spcPts val="600"/>
              </a:spcAft>
            </a:pPr>
            <a:r>
              <a:rPr lang="en-GB" dirty="0">
                <a:solidFill>
                  <a:schemeClr val="tx2"/>
                </a:solidFill>
              </a:rPr>
              <a:t>Ensure the system is able to </a:t>
            </a:r>
            <a:r>
              <a:rPr lang="en-GB" b="1" dirty="0">
                <a:solidFill>
                  <a:schemeClr val="tx2"/>
                </a:solidFill>
              </a:rPr>
              <a:t>respond to strategic priorities</a:t>
            </a:r>
            <a:r>
              <a:rPr lang="en-GB" dirty="0">
                <a:solidFill>
                  <a:schemeClr val="tx2"/>
                </a:solidFill>
              </a:rPr>
              <a:t> and </a:t>
            </a:r>
            <a:r>
              <a:rPr lang="en-GB" b="1" dirty="0">
                <a:solidFill>
                  <a:schemeClr val="tx2"/>
                </a:solidFill>
              </a:rPr>
              <a:t>opportunities</a:t>
            </a:r>
            <a:r>
              <a:rPr lang="en-GB" dirty="0">
                <a:solidFill>
                  <a:schemeClr val="tx2"/>
                </a:solidFill>
              </a:rPr>
              <a:t>.</a:t>
            </a:r>
          </a:p>
          <a:p>
            <a:endParaRPr lang="en-GB" dirty="0"/>
          </a:p>
        </p:txBody>
      </p:sp>
      <p:pic>
        <p:nvPicPr>
          <p:cNvPr id="4" name="Picture 3"/>
          <p:cNvPicPr>
            <a:picLocks noChangeAspect="1"/>
          </p:cNvPicPr>
          <p:nvPr/>
        </p:nvPicPr>
        <p:blipFill>
          <a:blip r:embed="rId3"/>
          <a:stretch>
            <a:fillRect/>
          </a:stretch>
        </p:blipFill>
        <p:spPr>
          <a:xfrm>
            <a:off x="8757189" y="1825625"/>
            <a:ext cx="2918546" cy="3830592"/>
          </a:xfrm>
          <a:prstGeom prst="rect">
            <a:avLst/>
          </a:prstGeom>
        </p:spPr>
      </p:pic>
    </p:spTree>
    <p:extLst>
      <p:ext uri="{BB962C8B-B14F-4D97-AF65-F5344CB8AC3E}">
        <p14:creationId xmlns:p14="http://schemas.microsoft.com/office/powerpoint/2010/main" val="54691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807423" y="2250503"/>
            <a:ext cx="6207793" cy="3757404"/>
          </a:xfrm>
          <a:prstGeom prst="ellipse">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018519" y="2681758"/>
            <a:ext cx="3122249" cy="28718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70148" y="438563"/>
            <a:ext cx="10515600" cy="1325563"/>
          </a:xfrm>
        </p:spPr>
        <p:txBody>
          <a:bodyPr/>
          <a:lstStyle/>
          <a:p>
            <a:r>
              <a:rPr lang="en-GB" dirty="0">
                <a:solidFill>
                  <a:schemeClr val="tx2"/>
                </a:solidFill>
              </a:rPr>
              <a:t>Funding and management</a:t>
            </a:r>
          </a:p>
        </p:txBody>
      </p:sp>
      <p:sp>
        <p:nvSpPr>
          <p:cNvPr id="3" name="Content Placeholder 2"/>
          <p:cNvSpPr>
            <a:spLocks noGrp="1"/>
          </p:cNvSpPr>
          <p:nvPr>
            <p:ph idx="1"/>
          </p:nvPr>
        </p:nvSpPr>
        <p:spPr>
          <a:xfrm>
            <a:off x="275182" y="1840738"/>
            <a:ext cx="5688522" cy="4156721"/>
          </a:xfrm>
        </p:spPr>
        <p:txBody>
          <a:bodyPr>
            <a:normAutofit lnSpcReduction="10000"/>
          </a:bodyPr>
          <a:lstStyle/>
          <a:p>
            <a:r>
              <a:rPr lang="en-GB" dirty="0">
                <a:solidFill>
                  <a:schemeClr val="tx2"/>
                </a:solidFill>
              </a:rPr>
              <a:t>The UK CR programme funded under Wave 1 of SPF</a:t>
            </a:r>
          </a:p>
          <a:p>
            <a:r>
              <a:rPr lang="en-GB" dirty="0">
                <a:solidFill>
                  <a:schemeClr val="tx2"/>
                </a:solidFill>
              </a:rPr>
              <a:t>Jointly led by NERC (on behalf of AHRC, ESRC and EPSRC) and Met Office</a:t>
            </a:r>
          </a:p>
          <a:p>
            <a:r>
              <a:rPr lang="en-GB" dirty="0">
                <a:solidFill>
                  <a:schemeClr val="tx2"/>
                </a:solidFill>
              </a:rPr>
              <a:t>Workshop held in September 2018 to help draw the community together </a:t>
            </a:r>
          </a:p>
          <a:p>
            <a:r>
              <a:rPr lang="en-GB" dirty="0">
                <a:solidFill>
                  <a:schemeClr val="tx2"/>
                </a:solidFill>
              </a:rPr>
              <a:t>Ministerial announcement in October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9561" y="3572400"/>
            <a:ext cx="1145261" cy="95438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0192" y="2816809"/>
            <a:ext cx="1303792" cy="90802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433" y="3796003"/>
            <a:ext cx="1701585" cy="68178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192" y="4591714"/>
            <a:ext cx="2502839" cy="81371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589" y="1175751"/>
            <a:ext cx="1316345" cy="102101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5464" y="1286016"/>
            <a:ext cx="1560567" cy="1129046"/>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2405" t="24391" r="3527" b="23535"/>
          <a:stretch/>
        </p:blipFill>
        <p:spPr>
          <a:xfrm>
            <a:off x="8251096" y="1062443"/>
            <a:ext cx="1668465" cy="923615"/>
          </a:xfrm>
          <a:prstGeom prst="rect">
            <a:avLst/>
          </a:prstGeom>
        </p:spPr>
      </p:pic>
      <p:pic>
        <p:nvPicPr>
          <p:cNvPr id="14" name="Picture 13"/>
          <p:cNvPicPr>
            <a:picLocks noChangeAspect="1"/>
          </p:cNvPicPr>
          <p:nvPr/>
        </p:nvPicPr>
        <p:blipFill>
          <a:blip r:embed="rId10"/>
          <a:stretch>
            <a:fillRect/>
          </a:stretch>
        </p:blipFill>
        <p:spPr>
          <a:xfrm>
            <a:off x="6182829" y="3380845"/>
            <a:ext cx="1600113" cy="1551461"/>
          </a:xfrm>
          <a:prstGeom prst="rect">
            <a:avLst/>
          </a:prstGeom>
        </p:spPr>
      </p:pic>
      <p:sp>
        <p:nvSpPr>
          <p:cNvPr id="16" name="TextBox 15"/>
          <p:cNvSpPr txBox="1"/>
          <p:nvPr/>
        </p:nvSpPr>
        <p:spPr>
          <a:xfrm>
            <a:off x="9895375" y="2816809"/>
            <a:ext cx="1121745" cy="584775"/>
          </a:xfrm>
          <a:prstGeom prst="rect">
            <a:avLst/>
          </a:prstGeom>
          <a:noFill/>
        </p:spPr>
        <p:txBody>
          <a:bodyPr wrap="square" rtlCol="0">
            <a:spAutoFit/>
          </a:bodyPr>
          <a:lstStyle/>
          <a:p>
            <a:r>
              <a:rPr lang="en-GB" sz="3200" b="1" dirty="0">
                <a:solidFill>
                  <a:schemeClr val="tx2"/>
                </a:solidFill>
              </a:rPr>
              <a:t>UKRI</a:t>
            </a:r>
          </a:p>
        </p:txBody>
      </p:sp>
    </p:spTree>
    <p:extLst>
      <p:ext uri="{BB962C8B-B14F-4D97-AF65-F5344CB8AC3E}">
        <p14:creationId xmlns:p14="http://schemas.microsoft.com/office/powerpoint/2010/main" val="231477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Scope</a:t>
            </a:r>
          </a:p>
        </p:txBody>
      </p:sp>
      <p:sp>
        <p:nvSpPr>
          <p:cNvPr id="3" name="Content Placeholder 2"/>
          <p:cNvSpPr>
            <a:spLocks noGrp="1"/>
          </p:cNvSpPr>
          <p:nvPr>
            <p:ph idx="1"/>
          </p:nvPr>
        </p:nvSpPr>
        <p:spPr/>
        <p:txBody>
          <a:bodyPr>
            <a:normAutofit/>
          </a:bodyPr>
          <a:lstStyle/>
          <a:p>
            <a:pPr marL="0" indent="0">
              <a:buNone/>
            </a:pPr>
            <a:r>
              <a:rPr lang="en-GB" sz="3200" dirty="0">
                <a:solidFill>
                  <a:schemeClr val="tx2"/>
                </a:solidFill>
              </a:rPr>
              <a:t>The UK Climate Resilience Programme will </a:t>
            </a:r>
            <a:r>
              <a:rPr lang="en-GB" sz="3200" b="1" dirty="0">
                <a:solidFill>
                  <a:schemeClr val="tx2"/>
                </a:solidFill>
              </a:rPr>
              <a:t>draw together fragmented climate research and expertise </a:t>
            </a:r>
            <a:r>
              <a:rPr lang="en-GB" sz="3200" dirty="0">
                <a:solidFill>
                  <a:schemeClr val="tx2"/>
                </a:solidFill>
              </a:rPr>
              <a:t>to deliver </a:t>
            </a:r>
            <a:r>
              <a:rPr lang="en-GB" sz="3200" b="1" dirty="0">
                <a:solidFill>
                  <a:schemeClr val="tx2"/>
                </a:solidFill>
              </a:rPr>
              <a:t>robust, multi- and inter-disciplinary climate risk and adaptation solutions research </a:t>
            </a:r>
            <a:r>
              <a:rPr lang="en-GB" sz="3200" dirty="0">
                <a:solidFill>
                  <a:schemeClr val="tx2"/>
                </a:solidFill>
              </a:rPr>
              <a:t>ensuring the UK is resilient to climate variability and change and powerfully positioned to exploit the opportunities of adaptation and green growth.</a:t>
            </a:r>
          </a:p>
          <a:p>
            <a:pPr marL="0" indent="0">
              <a:buNone/>
            </a:pPr>
            <a:endParaRPr lang="en-GB" sz="3200" dirty="0"/>
          </a:p>
        </p:txBody>
      </p:sp>
      <p:pic>
        <p:nvPicPr>
          <p:cNvPr id="4" name="Picture 3"/>
          <p:cNvPicPr>
            <a:picLocks noChangeAspect="1"/>
          </p:cNvPicPr>
          <p:nvPr/>
        </p:nvPicPr>
        <p:blipFill>
          <a:blip r:embed="rId2"/>
          <a:stretch>
            <a:fillRect/>
          </a:stretch>
        </p:blipFill>
        <p:spPr>
          <a:xfrm>
            <a:off x="0" y="5149079"/>
            <a:ext cx="12192000" cy="1708921"/>
          </a:xfrm>
          <a:prstGeom prst="rect">
            <a:avLst/>
          </a:prstGeom>
        </p:spPr>
      </p:pic>
    </p:spTree>
    <p:extLst>
      <p:ext uri="{BB962C8B-B14F-4D97-AF65-F5344CB8AC3E}">
        <p14:creationId xmlns:p14="http://schemas.microsoft.com/office/powerpoint/2010/main" val="107485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878"/>
            <a:ext cx="10515600" cy="1325563"/>
          </a:xfrm>
        </p:spPr>
        <p:txBody>
          <a:bodyPr/>
          <a:lstStyle/>
          <a:p>
            <a:r>
              <a:rPr lang="en-GB" dirty="0">
                <a:solidFill>
                  <a:schemeClr val="tx2"/>
                </a:solidFill>
              </a:rPr>
              <a:t>Objectives</a:t>
            </a:r>
            <a:r>
              <a:rPr lang="en-GB" dirty="0"/>
              <a:t> </a:t>
            </a:r>
          </a:p>
        </p:txBody>
      </p:sp>
      <p:sp>
        <p:nvSpPr>
          <p:cNvPr id="3" name="Content Placeholder 2"/>
          <p:cNvSpPr>
            <a:spLocks noGrp="1"/>
          </p:cNvSpPr>
          <p:nvPr>
            <p:ph idx="1"/>
          </p:nvPr>
        </p:nvSpPr>
        <p:spPr>
          <a:xfrm>
            <a:off x="838200" y="1496441"/>
            <a:ext cx="10515600" cy="4351338"/>
          </a:xfrm>
        </p:spPr>
        <p:txBody>
          <a:bodyPr>
            <a:normAutofit/>
          </a:bodyPr>
          <a:lstStyle/>
          <a:p>
            <a:pPr marL="514350" indent="-514350">
              <a:buFont typeface="+mj-lt"/>
              <a:buAutoNum type="arabicPeriod"/>
            </a:pPr>
            <a:r>
              <a:rPr lang="en-GB" sz="3200" b="1" dirty="0">
                <a:solidFill>
                  <a:schemeClr val="tx2"/>
                </a:solidFill>
              </a:rPr>
              <a:t>Climate related risks</a:t>
            </a:r>
            <a:r>
              <a:rPr lang="en-GB" sz="3200" dirty="0">
                <a:solidFill>
                  <a:schemeClr val="tx2"/>
                </a:solidFill>
              </a:rPr>
              <a:t>: The robust characterisation, quantification and communication of climate-related risks.</a:t>
            </a:r>
          </a:p>
          <a:p>
            <a:pPr marL="514350" indent="-514350">
              <a:buFont typeface="+mj-lt"/>
              <a:buAutoNum type="arabicPeriod"/>
            </a:pPr>
            <a:r>
              <a:rPr lang="en-GB" sz="3200" b="1" dirty="0">
                <a:solidFill>
                  <a:schemeClr val="tx2"/>
                </a:solidFill>
              </a:rPr>
              <a:t>Effective adaptation strategies</a:t>
            </a:r>
            <a:r>
              <a:rPr lang="en-GB" sz="3200" dirty="0">
                <a:solidFill>
                  <a:schemeClr val="tx2"/>
                </a:solidFill>
              </a:rPr>
              <a:t>: Develop risk-informed resilience and optimise the opportunities from a transition to a low carbon future. </a:t>
            </a:r>
          </a:p>
          <a:p>
            <a:pPr marL="514350" indent="-514350">
              <a:buFont typeface="+mj-lt"/>
              <a:buAutoNum type="arabicPeriod"/>
            </a:pPr>
            <a:r>
              <a:rPr lang="en-GB" sz="3200" b="1" dirty="0">
                <a:solidFill>
                  <a:schemeClr val="tx2"/>
                </a:solidFill>
              </a:rPr>
              <a:t>Climate services</a:t>
            </a:r>
            <a:r>
              <a:rPr lang="en-GB" sz="3200" dirty="0">
                <a:solidFill>
                  <a:schemeClr val="tx2"/>
                </a:solidFill>
              </a:rPr>
              <a:t>: Co-produce and pilot end-to-end climate services.</a:t>
            </a:r>
          </a:p>
          <a:p>
            <a:pPr marL="0" indent="0">
              <a:buNone/>
            </a:pPr>
            <a:endParaRPr lang="en-GB" sz="3200" dirty="0"/>
          </a:p>
          <a:p>
            <a:pPr marL="0" indent="0">
              <a:buNone/>
            </a:pPr>
            <a:endParaRPr lang="en-GB" sz="3200" dirty="0"/>
          </a:p>
        </p:txBody>
      </p:sp>
      <p:pic>
        <p:nvPicPr>
          <p:cNvPr id="5" name="Picture 4"/>
          <p:cNvPicPr>
            <a:picLocks noChangeAspect="1"/>
          </p:cNvPicPr>
          <p:nvPr/>
        </p:nvPicPr>
        <p:blipFill>
          <a:blip r:embed="rId2"/>
          <a:stretch>
            <a:fillRect/>
          </a:stretch>
        </p:blipFill>
        <p:spPr>
          <a:xfrm>
            <a:off x="0" y="5079243"/>
            <a:ext cx="12268200" cy="2290821"/>
          </a:xfrm>
          <a:prstGeom prst="rect">
            <a:avLst/>
          </a:prstGeom>
        </p:spPr>
      </p:pic>
    </p:spTree>
    <p:extLst>
      <p:ext uri="{BB962C8B-B14F-4D97-AF65-F5344CB8AC3E}">
        <p14:creationId xmlns:p14="http://schemas.microsoft.com/office/powerpoint/2010/main" val="294649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C08C-9737-4145-9BD8-8C7BC23FC54F}"/>
              </a:ext>
            </a:extLst>
          </p:cNvPr>
          <p:cNvSpPr>
            <a:spLocks noGrp="1"/>
          </p:cNvSpPr>
          <p:nvPr>
            <p:ph type="title"/>
          </p:nvPr>
        </p:nvSpPr>
        <p:spPr/>
        <p:txBody>
          <a:bodyPr/>
          <a:lstStyle/>
          <a:p>
            <a:r>
              <a:rPr lang="en-US" dirty="0" err="1"/>
              <a:t>Programme</a:t>
            </a:r>
            <a:r>
              <a:rPr lang="en-US" dirty="0"/>
              <a:t> structure</a:t>
            </a:r>
          </a:p>
        </p:txBody>
      </p:sp>
      <p:grpSp>
        <p:nvGrpSpPr>
          <p:cNvPr id="4" name="Group 3">
            <a:extLst>
              <a:ext uri="{FF2B5EF4-FFF2-40B4-BE49-F238E27FC236}">
                <a16:creationId xmlns:a16="http://schemas.microsoft.com/office/drawing/2014/main" id="{438ED440-CF6F-EF46-8AB6-2E1ED260ADF2}"/>
              </a:ext>
            </a:extLst>
          </p:cNvPr>
          <p:cNvGrpSpPr/>
          <p:nvPr/>
        </p:nvGrpSpPr>
        <p:grpSpPr>
          <a:xfrm>
            <a:off x="2189622" y="1810467"/>
            <a:ext cx="7400261" cy="4195533"/>
            <a:chOff x="627321" y="1492886"/>
            <a:chExt cx="7765360" cy="4142370"/>
          </a:xfrm>
        </p:grpSpPr>
        <p:pic>
          <p:nvPicPr>
            <p:cNvPr id="5" name="Picture 4">
              <a:extLst>
                <a:ext uri="{FF2B5EF4-FFF2-40B4-BE49-F238E27FC236}">
                  <a16:creationId xmlns:a16="http://schemas.microsoft.com/office/drawing/2014/main" id="{332AF468-AD6F-E24F-9399-9DAAB41D1028}"/>
                </a:ext>
              </a:extLst>
            </p:cNvPr>
            <p:cNvPicPr>
              <a:picLocks noChangeAspect="1"/>
            </p:cNvPicPr>
            <p:nvPr/>
          </p:nvPicPr>
          <p:blipFill>
            <a:blip r:embed="rId2"/>
            <a:stretch>
              <a:fillRect/>
            </a:stretch>
          </p:blipFill>
          <p:spPr>
            <a:xfrm>
              <a:off x="627321" y="1492886"/>
              <a:ext cx="7765360" cy="4142370"/>
            </a:xfrm>
            <a:prstGeom prst="rect">
              <a:avLst/>
            </a:prstGeom>
            <a:ln>
              <a:noFill/>
            </a:ln>
          </p:spPr>
        </p:pic>
        <p:sp>
          <p:nvSpPr>
            <p:cNvPr id="6" name="Rectangle 5">
              <a:extLst>
                <a:ext uri="{FF2B5EF4-FFF2-40B4-BE49-F238E27FC236}">
                  <a16:creationId xmlns:a16="http://schemas.microsoft.com/office/drawing/2014/main" id="{20C0AE5A-F55A-D149-9F53-86905560D105}"/>
                </a:ext>
              </a:extLst>
            </p:cNvPr>
            <p:cNvSpPr/>
            <p:nvPr/>
          </p:nvSpPr>
          <p:spPr>
            <a:xfrm>
              <a:off x="4657060" y="3732028"/>
              <a:ext cx="733647" cy="202019"/>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
          <p:nvSpPr>
            <p:cNvPr id="7" name="Rectangle 6">
              <a:extLst>
                <a:ext uri="{FF2B5EF4-FFF2-40B4-BE49-F238E27FC236}">
                  <a16:creationId xmlns:a16="http://schemas.microsoft.com/office/drawing/2014/main" id="{7CB5FC12-F6A1-7A46-8D47-0A20CC048898}"/>
                </a:ext>
              </a:extLst>
            </p:cNvPr>
            <p:cNvSpPr/>
            <p:nvPr/>
          </p:nvSpPr>
          <p:spPr>
            <a:xfrm>
              <a:off x="1212112" y="3253563"/>
              <a:ext cx="659218" cy="170121"/>
            </a:xfrm>
            <a:prstGeom prst="rect">
              <a:avLst/>
            </a:prstGeom>
            <a:solidFill>
              <a:srgbClr val="D7E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
          <p:nvSpPr>
            <p:cNvPr id="8" name="Rectangle 7">
              <a:extLst>
                <a:ext uri="{FF2B5EF4-FFF2-40B4-BE49-F238E27FC236}">
                  <a16:creationId xmlns:a16="http://schemas.microsoft.com/office/drawing/2014/main" id="{9402F94E-8757-2542-84A7-6FEBC792BD3E}"/>
                </a:ext>
              </a:extLst>
            </p:cNvPr>
            <p:cNvSpPr/>
            <p:nvPr/>
          </p:nvSpPr>
          <p:spPr>
            <a:xfrm>
              <a:off x="2966484" y="2806995"/>
              <a:ext cx="723014" cy="2126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
          <p:nvSpPr>
            <p:cNvPr id="9" name="Rectangle 8">
              <a:extLst>
                <a:ext uri="{FF2B5EF4-FFF2-40B4-BE49-F238E27FC236}">
                  <a16:creationId xmlns:a16="http://schemas.microsoft.com/office/drawing/2014/main" id="{13E01355-5FD2-2443-B18A-2D8D010136D0}"/>
                </a:ext>
              </a:extLst>
            </p:cNvPr>
            <p:cNvSpPr/>
            <p:nvPr/>
          </p:nvSpPr>
          <p:spPr>
            <a:xfrm>
              <a:off x="4731488" y="2583712"/>
              <a:ext cx="733647" cy="2339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sp>
          <p:nvSpPr>
            <p:cNvPr id="10" name="Rectangle 9">
              <a:extLst>
                <a:ext uri="{FF2B5EF4-FFF2-40B4-BE49-F238E27FC236}">
                  <a16:creationId xmlns:a16="http://schemas.microsoft.com/office/drawing/2014/main" id="{B0A6F342-5536-9649-A90C-E1C9A332FA1B}"/>
                </a:ext>
              </a:extLst>
            </p:cNvPr>
            <p:cNvSpPr/>
            <p:nvPr/>
          </p:nvSpPr>
          <p:spPr>
            <a:xfrm>
              <a:off x="6432698" y="2583712"/>
              <a:ext cx="712381" cy="2339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B9DC0C"/>
                </a:solidFill>
                <a:effectLst/>
                <a:uLnTx/>
                <a:uFillTx/>
                <a:latin typeface="Arial"/>
                <a:ea typeface="+mn-ea"/>
                <a:cs typeface="+mn-cs"/>
              </a:endParaRPr>
            </a:p>
          </p:txBody>
        </p:sp>
      </p:grpSp>
    </p:spTree>
    <p:extLst>
      <p:ext uri="{BB962C8B-B14F-4D97-AF65-F5344CB8AC3E}">
        <p14:creationId xmlns:p14="http://schemas.microsoft.com/office/powerpoint/2010/main" val="14189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3" y="107576"/>
            <a:ext cx="11564759" cy="1300356"/>
          </a:xfrm>
        </p:spPr>
        <p:txBody>
          <a:bodyPr/>
          <a:lstStyle/>
          <a:p>
            <a:r>
              <a:rPr lang="en-GB" sz="4000" dirty="0"/>
              <a:t>WP1 components resulted from UKRI call in December 2018</a:t>
            </a:r>
          </a:p>
        </p:txBody>
      </p:sp>
      <p:sp>
        <p:nvSpPr>
          <p:cNvPr id="3" name="Footer Placeholder 2"/>
          <p:cNvSpPr>
            <a:spLocks noGrp="1"/>
          </p:cNvSpPr>
          <p:nvPr>
            <p:ph type="ftr" sz="quarter" idx="12"/>
          </p:nvPr>
        </p:nvSpPr>
        <p:spPr/>
        <p:txBody>
          <a:bodyPr/>
          <a:lstStyle/>
          <a:p>
            <a:pPr marL="0" marR="0" lvl="0" indent="0" algn="l" defTabSz="292093" rtl="0" eaLnBrk="1" fontAlgn="auto" latinLnBrk="0" hangingPunct="0">
              <a:lnSpc>
                <a:spcPct val="100000"/>
              </a:lnSpc>
              <a:spcBef>
                <a:spcPts val="0"/>
              </a:spcBef>
              <a:spcAft>
                <a:spcPts val="0"/>
              </a:spcAft>
              <a:buClrTx/>
              <a:buSzTx/>
              <a:buFontTx/>
              <a:buNone/>
              <a:tabLst/>
              <a:defRPr/>
            </a:pPr>
            <a:r>
              <a:rPr kumimoji="0" lang="en-GB" sz="1067" b="0" i="0" u="none" strike="noStrike" kern="0" cap="none" spc="0" normalizeH="0" baseline="0" noProof="0" dirty="0">
                <a:ln>
                  <a:noFill/>
                </a:ln>
                <a:solidFill>
                  <a:srgbClr val="2A2A2A"/>
                </a:solidFill>
                <a:effectLst/>
                <a:uLnTx/>
                <a:uFillTx/>
                <a:latin typeface="Arial"/>
                <a:sym typeface="Helvetica Light"/>
              </a:rPr>
              <a:t>																									</a:t>
            </a:r>
          </a:p>
        </p:txBody>
      </p:sp>
      <p:sp>
        <p:nvSpPr>
          <p:cNvPr id="4" name="Text Placeholder 3"/>
          <p:cNvSpPr>
            <a:spLocks noGrp="1"/>
          </p:cNvSpPr>
          <p:nvPr>
            <p:ph type="body" sz="quarter" idx="11"/>
          </p:nvPr>
        </p:nvSpPr>
        <p:spPr>
          <a:xfrm>
            <a:off x="445692" y="1407932"/>
            <a:ext cx="12089219" cy="3606800"/>
          </a:xfrm>
        </p:spPr>
        <p:txBody>
          <a:bodyPr/>
          <a:lstStyle/>
          <a:p>
            <a:pPr marL="285750" lvl="0" indent="-285750">
              <a:spcBef>
                <a:spcPts val="0"/>
              </a:spcBef>
              <a:buFont typeface="Arial" panose="020B0604020202020204" pitchFamily="34" charset="0"/>
              <a:buChar char="•"/>
            </a:pPr>
            <a:r>
              <a:rPr lang="en-GB" sz="1600" dirty="0"/>
              <a:t>A prototype real-time sting jet precursor tool for forecasters </a:t>
            </a:r>
          </a:p>
          <a:p>
            <a:pPr marL="285750" lvl="0" indent="-285750">
              <a:spcBef>
                <a:spcPts val="0"/>
              </a:spcBef>
              <a:buFont typeface="Arial" panose="020B0604020202020204" pitchFamily="34" charset="0"/>
              <a:buChar char="•"/>
            </a:pPr>
            <a:r>
              <a:rPr lang="en-GB" sz="1600" b="1" dirty="0">
                <a:solidFill>
                  <a:srgbClr val="FF0000"/>
                </a:solidFill>
              </a:rPr>
              <a:t>Building UK climate resilience through bridging the qualitative-quantitative data divide </a:t>
            </a:r>
          </a:p>
          <a:p>
            <a:pPr marL="285750" lvl="0" indent="-285750">
              <a:spcBef>
                <a:spcPts val="0"/>
              </a:spcBef>
              <a:buFont typeface="Arial" panose="020B0604020202020204" pitchFamily="34" charset="0"/>
              <a:buChar char="•"/>
            </a:pPr>
            <a:r>
              <a:rPr lang="en-GB" sz="1600" dirty="0"/>
              <a:t>CROP-NET: Monitoring and predicting the effects of climate change on crop yields </a:t>
            </a:r>
          </a:p>
          <a:p>
            <a:pPr marL="285750" lvl="0" indent="-285750">
              <a:spcBef>
                <a:spcPts val="0"/>
              </a:spcBef>
              <a:buFont typeface="Arial" panose="020B0604020202020204" pitchFamily="34" charset="0"/>
              <a:buChar char="•"/>
            </a:pPr>
            <a:r>
              <a:rPr lang="en-GB" sz="1600" dirty="0"/>
              <a:t>Characterising and adapting to climate risks in the UK wine sector </a:t>
            </a:r>
          </a:p>
          <a:p>
            <a:pPr marL="285750" lvl="0" indent="-285750">
              <a:spcBef>
                <a:spcPts val="0"/>
              </a:spcBef>
              <a:buFont typeface="Arial" panose="020B0604020202020204" pitchFamily="34" charset="0"/>
              <a:buChar char="•"/>
            </a:pPr>
            <a:r>
              <a:rPr lang="en-GB" sz="1600" dirty="0"/>
              <a:t>Climate Resilience of Care Settings </a:t>
            </a:r>
          </a:p>
          <a:p>
            <a:pPr marL="285750" lvl="0" indent="-285750">
              <a:spcBef>
                <a:spcPts val="0"/>
              </a:spcBef>
              <a:buFont typeface="Arial" panose="020B0604020202020204" pitchFamily="34" charset="0"/>
              <a:buChar char="•"/>
            </a:pPr>
            <a:r>
              <a:rPr lang="en-GB" sz="1600" dirty="0"/>
              <a:t>Climate Risk Indicators: developing indicators of climate risk using UKCP18 to support risk assessments and enhance resilience </a:t>
            </a:r>
          </a:p>
          <a:p>
            <a:pPr marL="285750" lvl="0" indent="-285750">
              <a:spcBef>
                <a:spcPts val="0"/>
              </a:spcBef>
              <a:buFont typeface="Arial" panose="020B0604020202020204" pitchFamily="34" charset="0"/>
              <a:buChar char="•"/>
            </a:pPr>
            <a:r>
              <a:rPr lang="en-GB" sz="1600" dirty="0"/>
              <a:t>Coastal resilience in the face of sea-level rise: making the most of natural systems </a:t>
            </a:r>
          </a:p>
          <a:p>
            <a:pPr marL="285750" lvl="0" indent="-285750">
              <a:spcBef>
                <a:spcPts val="0"/>
              </a:spcBef>
              <a:buFont typeface="Arial" panose="020B0604020202020204" pitchFamily="34" charset="0"/>
              <a:buChar char="•"/>
            </a:pPr>
            <a:r>
              <a:rPr lang="en-GB" sz="1600" dirty="0"/>
              <a:t>Delivering resilience to climate impacts on UK freshwater quality: towards national-scale cyanobacterial bloom monitoring and forecasting </a:t>
            </a:r>
          </a:p>
          <a:p>
            <a:pPr marL="285750" lvl="0" indent="-285750">
              <a:spcBef>
                <a:spcPts val="0"/>
              </a:spcBef>
              <a:buFont typeface="Arial" panose="020B0604020202020204" pitchFamily="34" charset="0"/>
              <a:buChar char="•"/>
            </a:pPr>
            <a:r>
              <a:rPr lang="en-GB" sz="1600" dirty="0"/>
              <a:t>Designing Resilient and Adaptable Water management - Integrated &amp; Interactive Tools (DRAW-IT) </a:t>
            </a:r>
          </a:p>
          <a:p>
            <a:pPr marL="285750" lvl="0" indent="-285750">
              <a:spcBef>
                <a:spcPts val="0"/>
              </a:spcBef>
              <a:buFont typeface="Arial" panose="020B0604020202020204" pitchFamily="34" charset="0"/>
              <a:buChar char="•"/>
            </a:pPr>
            <a:r>
              <a:rPr lang="en-GB" sz="1600" dirty="0"/>
              <a:t>Erosion Hazards in River Catchments: Making Critical Infrastructure More Climate Resilient </a:t>
            </a:r>
          </a:p>
          <a:p>
            <a:pPr marL="285750" lvl="0" indent="-285750">
              <a:spcBef>
                <a:spcPts val="0"/>
              </a:spcBef>
              <a:buFont typeface="Arial" panose="020B0604020202020204" pitchFamily="34" charset="0"/>
              <a:buChar char="•"/>
            </a:pPr>
            <a:r>
              <a:rPr lang="en-GB" sz="1600" dirty="0"/>
              <a:t>FUTURE-DRAINAGE: Ensemble climate change rainfall estimates for sustainable drainage </a:t>
            </a:r>
          </a:p>
          <a:p>
            <a:pPr marL="285750" lvl="0" indent="-285750">
              <a:spcBef>
                <a:spcPts val="0"/>
              </a:spcBef>
              <a:buFont typeface="Arial" panose="020B0604020202020204" pitchFamily="34" charset="0"/>
              <a:buChar char="•"/>
            </a:pPr>
            <a:r>
              <a:rPr lang="en-GB" sz="1600" dirty="0"/>
              <a:t>Financial risk and the impact of climate change </a:t>
            </a:r>
          </a:p>
          <a:p>
            <a:pPr marL="285750" lvl="0" indent="-285750">
              <a:spcBef>
                <a:spcPts val="0"/>
              </a:spcBef>
              <a:buFont typeface="Arial" panose="020B0604020202020204" pitchFamily="34" charset="0"/>
              <a:buChar char="•"/>
            </a:pPr>
            <a:r>
              <a:rPr lang="en-GB" sz="1600" dirty="0"/>
              <a:t>Forecasting Risk of Environmental Exacerbation of Dissolved Organic Matter - Building Climate Change Resilience (FREEDOM-BCCR) </a:t>
            </a:r>
          </a:p>
          <a:p>
            <a:pPr marL="285750" lvl="0" indent="-285750">
              <a:spcBef>
                <a:spcPts val="0"/>
              </a:spcBef>
              <a:buFont typeface="Arial" panose="020B0604020202020204" pitchFamily="34" charset="0"/>
              <a:buChar char="•"/>
            </a:pPr>
            <a:r>
              <a:rPr lang="en-GB" sz="1600" dirty="0"/>
              <a:t>Impacts and Risk Assessment to better inform Resilience Planning (IMPRES) </a:t>
            </a:r>
          </a:p>
          <a:p>
            <a:pPr marL="285750" lvl="0" indent="-285750">
              <a:spcBef>
                <a:spcPts val="0"/>
              </a:spcBef>
              <a:buFont typeface="Arial" panose="020B0604020202020204" pitchFamily="34" charset="0"/>
              <a:buChar char="•"/>
            </a:pPr>
            <a:r>
              <a:rPr lang="en-GB" sz="1600" dirty="0"/>
              <a:t>Mobilising Citizens for Adaptation: building local flood resilience through cooperative rainwater harvesting (MOCA) </a:t>
            </a:r>
          </a:p>
          <a:p>
            <a:pPr marL="285750" lvl="0" indent="-285750">
              <a:spcBef>
                <a:spcPts val="0"/>
              </a:spcBef>
              <a:buFont typeface="Arial" panose="020B0604020202020204" pitchFamily="34" charset="0"/>
              <a:buChar char="•"/>
            </a:pPr>
            <a:r>
              <a:rPr lang="en-GB" sz="1600" dirty="0"/>
              <a:t>Monitoring and predicting the effects of climate change on crop yields </a:t>
            </a:r>
          </a:p>
          <a:p>
            <a:pPr marL="285750" lvl="0" indent="-285750">
              <a:spcBef>
                <a:spcPts val="0"/>
              </a:spcBef>
              <a:buFont typeface="Arial" panose="020B0604020202020204" pitchFamily="34" charset="0"/>
              <a:buChar char="•"/>
            </a:pPr>
            <a:r>
              <a:rPr lang="en-GB" sz="1600" dirty="0"/>
              <a:t>Smart Systems Approaches for Climate Resilient Livestock Production </a:t>
            </a:r>
          </a:p>
          <a:p>
            <a:pPr marL="285750" lvl="0" indent="-285750">
              <a:spcBef>
                <a:spcPts val="0"/>
              </a:spcBef>
              <a:buFont typeface="Arial" panose="020B0604020202020204" pitchFamily="34" charset="0"/>
              <a:buChar char="•"/>
            </a:pPr>
            <a:r>
              <a:rPr lang="en-GB" sz="1600" dirty="0"/>
              <a:t>Towards a microbial process-based understanding of the resilience of UK peatland systems </a:t>
            </a:r>
          </a:p>
          <a:p>
            <a:pPr marL="285750" lvl="0" indent="-285750">
              <a:spcBef>
                <a:spcPts val="0"/>
              </a:spcBef>
              <a:buFont typeface="Arial" panose="020B0604020202020204" pitchFamily="34" charset="0"/>
              <a:buChar char="•"/>
            </a:pPr>
            <a:r>
              <a:rPr lang="en-GB" sz="1600" dirty="0"/>
              <a:t>Understanding UK Perceptions of Climate Risk and Resilience (RESILRISK) </a:t>
            </a:r>
          </a:p>
          <a:p>
            <a:pPr marL="285750" lvl="0" indent="-285750">
              <a:spcBef>
                <a:spcPts val="0"/>
              </a:spcBef>
              <a:buFont typeface="Arial" panose="020B0604020202020204" pitchFamily="34" charset="0"/>
              <a:buChar char="•"/>
            </a:pPr>
            <a:r>
              <a:rPr lang="en-GB" sz="1600" dirty="0"/>
              <a:t>Unlocking the potential of surface water flood </a:t>
            </a:r>
            <a:r>
              <a:rPr lang="en-GB" sz="1600" dirty="0" err="1"/>
              <a:t>nowcasting</a:t>
            </a:r>
            <a:r>
              <a:rPr lang="en-GB" sz="1600" dirty="0"/>
              <a:t> for emergency services in a changing climate </a:t>
            </a:r>
          </a:p>
        </p:txBody>
      </p:sp>
      <p:sp>
        <p:nvSpPr>
          <p:cNvPr id="6" name="Rectangle 5">
            <a:extLst>
              <a:ext uri="{FF2B5EF4-FFF2-40B4-BE49-F238E27FC236}">
                <a16:creationId xmlns:a16="http://schemas.microsoft.com/office/drawing/2014/main" id="{D0922A60-3055-364B-83FC-FAA927C86144}"/>
              </a:ext>
            </a:extLst>
          </p:cNvPr>
          <p:cNvSpPr/>
          <p:nvPr/>
        </p:nvSpPr>
        <p:spPr>
          <a:xfrm>
            <a:off x="2413819" y="6130422"/>
            <a:ext cx="6892413" cy="369332"/>
          </a:xfrm>
          <a:prstGeom prst="rect">
            <a:avLst/>
          </a:prstGeom>
        </p:spPr>
        <p:txBody>
          <a:bodyPr wrap="square">
            <a:spAutoFit/>
          </a:bodyPr>
          <a:lstStyle/>
          <a:p>
            <a:r>
              <a:rPr lang="en-GB" dirty="0">
                <a:hlinkClick r:id="rId2"/>
              </a:rPr>
              <a:t>http://gotw.nerc.ac.uk/list_them.asp?them=UK+Climate+Resilience</a:t>
            </a:r>
            <a:r>
              <a:rPr lang="en-GB" dirty="0"/>
              <a:t> </a:t>
            </a:r>
            <a:endParaRPr lang="en-US" dirty="0"/>
          </a:p>
        </p:txBody>
      </p:sp>
    </p:spTree>
    <p:extLst>
      <p:ext uri="{BB962C8B-B14F-4D97-AF65-F5344CB8AC3E}">
        <p14:creationId xmlns:p14="http://schemas.microsoft.com/office/powerpoint/2010/main" val="34393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3362</TotalTime>
  <Words>832</Words>
  <Application>Microsoft Office PowerPoint</Application>
  <PresentationFormat>Widescreen</PresentationFormat>
  <Paragraphs>92</Paragraphs>
  <Slides>11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 Light</vt:lpstr>
      <vt:lpstr>Office Theme</vt:lpstr>
      <vt:lpstr>Introduction to the SPF UK Climate Resilience Programme</vt:lpstr>
      <vt:lpstr>Need and urgency for building resilience</vt:lpstr>
      <vt:lpstr>Potential UK impacts summarised in CCRA2</vt:lpstr>
      <vt:lpstr>The Strategic Priorities Fund</vt:lpstr>
      <vt:lpstr>Funding and management</vt:lpstr>
      <vt:lpstr>Scope</vt:lpstr>
      <vt:lpstr>Objectives </vt:lpstr>
      <vt:lpstr>Programme structure</vt:lpstr>
      <vt:lpstr>WP1 components resulted from UKRI call in December 2018</vt:lpstr>
      <vt:lpstr>UK Climate Resilience Champions</vt:lpstr>
      <vt:lpstr>Next steps</vt:lpstr>
    </vt:vector>
  </TitlesOfParts>
  <Company>NERC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Climate Resilience Workshop</dc:title>
  <dc:creator>Helen Beadman - UKRI NERC</dc:creator>
  <cp:lastModifiedBy>Kate Lonsdale</cp:lastModifiedBy>
  <cp:revision>92</cp:revision>
  <cp:lastPrinted>2019-03-12T17:23:03Z</cp:lastPrinted>
  <dcterms:created xsi:type="dcterms:W3CDTF">2018-09-03T16:12:20Z</dcterms:created>
  <dcterms:modified xsi:type="dcterms:W3CDTF">2019-04-18T08:54:23Z</dcterms:modified>
</cp:coreProperties>
</file>