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0"/>
  </p:notesMasterIdLst>
  <p:handoutMasterIdLst>
    <p:handoutMasterId r:id="rId21"/>
  </p:handoutMasterIdLst>
  <p:sldIdLst>
    <p:sldId id="346" r:id="rId3"/>
    <p:sldId id="347" r:id="rId4"/>
    <p:sldId id="349" r:id="rId5"/>
    <p:sldId id="353" r:id="rId6"/>
    <p:sldId id="338" r:id="rId7"/>
    <p:sldId id="341" r:id="rId8"/>
    <p:sldId id="342" r:id="rId9"/>
    <p:sldId id="348" r:id="rId10"/>
    <p:sldId id="343" r:id="rId11"/>
    <p:sldId id="339" r:id="rId12"/>
    <p:sldId id="350" r:id="rId13"/>
    <p:sldId id="352" r:id="rId14"/>
    <p:sldId id="356" r:id="rId15"/>
    <p:sldId id="351" r:id="rId16"/>
    <p:sldId id="355" r:id="rId17"/>
    <p:sldId id="344" r:id="rId18"/>
    <p:sldId id="354" r:id="rId19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5" d="100"/>
          <a:sy n="95" d="100"/>
        </p:scale>
        <p:origin x="370" y="-46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2944973" cy="496095"/>
          </a:xfrm>
          <a:prstGeom prst="rect">
            <a:avLst/>
          </a:prstGeom>
        </p:spPr>
        <p:txBody>
          <a:bodyPr vert="horz" lIns="90562" tIns="45281" rIns="90562" bIns="45281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1119" y="2"/>
            <a:ext cx="2944972" cy="496095"/>
          </a:xfrm>
          <a:prstGeom prst="rect">
            <a:avLst/>
          </a:prstGeom>
        </p:spPr>
        <p:txBody>
          <a:bodyPr vert="horz" lIns="90562" tIns="45281" rIns="90562" bIns="45281" rtlCol="0"/>
          <a:lstStyle>
            <a:lvl1pPr algn="r">
              <a:defRPr sz="1200"/>
            </a:lvl1pPr>
          </a:lstStyle>
          <a:p>
            <a:fld id="{99C57BC1-7864-4486-91F2-86DD79833A09}" type="datetimeFigureOut">
              <a:rPr lang="en-GB" smtClean="0"/>
              <a:t>18/04/2019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9428960"/>
            <a:ext cx="2944973" cy="496094"/>
          </a:xfrm>
          <a:prstGeom prst="rect">
            <a:avLst/>
          </a:prstGeom>
        </p:spPr>
        <p:txBody>
          <a:bodyPr vert="horz" lIns="90562" tIns="45281" rIns="90562" bIns="45281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1119" y="9428960"/>
            <a:ext cx="2944972" cy="496094"/>
          </a:xfrm>
          <a:prstGeom prst="rect">
            <a:avLst/>
          </a:prstGeom>
        </p:spPr>
        <p:txBody>
          <a:bodyPr vert="horz" lIns="90562" tIns="45281" rIns="90562" bIns="45281" rtlCol="0" anchor="b"/>
          <a:lstStyle>
            <a:lvl1pPr algn="r">
              <a:defRPr sz="1200"/>
            </a:lvl1pPr>
          </a:lstStyle>
          <a:p>
            <a:fld id="{85F76953-6BF6-4F65-AAE9-2E14A5FBDD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63351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45659" cy="496332"/>
          </a:xfrm>
          <a:prstGeom prst="rect">
            <a:avLst/>
          </a:prstGeom>
        </p:spPr>
        <p:txBody>
          <a:bodyPr vert="horz" lIns="90562" tIns="45281" rIns="90562" bIns="45281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6332"/>
          </a:xfrm>
          <a:prstGeom prst="rect">
            <a:avLst/>
          </a:prstGeom>
        </p:spPr>
        <p:txBody>
          <a:bodyPr vert="horz" lIns="90562" tIns="45281" rIns="90562" bIns="45281" rtlCol="0"/>
          <a:lstStyle>
            <a:lvl1pPr algn="r">
              <a:defRPr sz="1200"/>
            </a:lvl1pPr>
          </a:lstStyle>
          <a:p>
            <a:fld id="{84A14603-5ABA-467F-AB60-9C632C123337}" type="datetimeFigureOut">
              <a:rPr lang="en-GB" smtClean="0"/>
              <a:t>18/04/2019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562" tIns="45281" rIns="90562" bIns="45281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6"/>
            <a:ext cx="5438140" cy="4466987"/>
          </a:xfrm>
          <a:prstGeom prst="rect">
            <a:avLst/>
          </a:prstGeom>
        </p:spPr>
        <p:txBody>
          <a:bodyPr vert="horz" lIns="90562" tIns="45281" rIns="90562" bIns="4528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428585"/>
            <a:ext cx="2945659" cy="496332"/>
          </a:xfrm>
          <a:prstGeom prst="rect">
            <a:avLst/>
          </a:prstGeom>
        </p:spPr>
        <p:txBody>
          <a:bodyPr vert="horz" lIns="90562" tIns="45281" rIns="90562" bIns="45281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9428585"/>
            <a:ext cx="2945659" cy="496332"/>
          </a:xfrm>
          <a:prstGeom prst="rect">
            <a:avLst/>
          </a:prstGeom>
        </p:spPr>
        <p:txBody>
          <a:bodyPr vert="horz" lIns="90562" tIns="45281" rIns="90562" bIns="45281" rtlCol="0" anchor="b"/>
          <a:lstStyle>
            <a:lvl1pPr algn="r">
              <a:defRPr sz="1200"/>
            </a:lvl1pPr>
          </a:lstStyle>
          <a:p>
            <a:fld id="{4098D8FF-19DD-4FD2-BADB-046BE922CC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7723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08FD3-7273-486B-A29D-1EE68C1DEFF3}" type="datetimeFigureOut">
              <a:rPr lang="en-GB" smtClean="0"/>
              <a:t>18/04/2019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9BBBA-4434-4CCD-A5D6-1FE2F5895B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5624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08FD3-7273-486B-A29D-1EE68C1DEFF3}" type="datetimeFigureOut">
              <a:rPr lang="en-GB" smtClean="0"/>
              <a:t>18/04/2019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9BBBA-4434-4CCD-A5D6-1FE2F5895B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11282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08FD3-7273-486B-A29D-1EE68C1DEFF3}" type="datetimeFigureOut">
              <a:rPr lang="en-GB" smtClean="0"/>
              <a:t>18/04/2019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9BBBA-4434-4CCD-A5D6-1FE2F5895B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98246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3952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4081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08FD3-7273-486B-A29D-1EE68C1DEFF3}" type="datetimeFigureOut">
              <a:rPr lang="en-GB" smtClean="0"/>
              <a:t>18/04/2019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9BBBA-4434-4CCD-A5D6-1FE2F5895B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5373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08FD3-7273-486B-A29D-1EE68C1DEFF3}" type="datetimeFigureOut">
              <a:rPr lang="en-GB" smtClean="0"/>
              <a:t>18/04/2019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9BBBA-4434-4CCD-A5D6-1FE2F5895B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8729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08FD3-7273-486B-A29D-1EE68C1DEFF3}" type="datetimeFigureOut">
              <a:rPr lang="en-GB" smtClean="0"/>
              <a:t>18/04/2019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9BBBA-4434-4CCD-A5D6-1FE2F5895B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1452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08FD3-7273-486B-A29D-1EE68C1DEFF3}" type="datetimeFigureOut">
              <a:rPr lang="en-GB" smtClean="0"/>
              <a:t>18/04/2019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9BBBA-4434-4CCD-A5D6-1FE2F5895B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2362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08FD3-7273-486B-A29D-1EE68C1DEFF3}" type="datetimeFigureOut">
              <a:rPr lang="en-GB" smtClean="0"/>
              <a:t>18/04/2019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9BBBA-4434-4CCD-A5D6-1FE2F5895B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4120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08FD3-7273-486B-A29D-1EE68C1DEFF3}" type="datetimeFigureOut">
              <a:rPr lang="en-GB" smtClean="0"/>
              <a:t>18/04/2019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9BBBA-4434-4CCD-A5D6-1FE2F5895B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4733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08FD3-7273-486B-A29D-1EE68C1DEFF3}" type="datetimeFigureOut">
              <a:rPr lang="en-GB" smtClean="0"/>
              <a:t>18/04/2019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9BBBA-4434-4CCD-A5D6-1FE2F5895B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6910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08FD3-7273-486B-A29D-1EE68C1DEFF3}" type="datetimeFigureOut">
              <a:rPr lang="en-GB" smtClean="0"/>
              <a:t>18/04/2019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9BBBA-4434-4CCD-A5D6-1FE2F5895B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2896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B08FD3-7273-486B-A29D-1EE68C1DEFF3}" type="datetimeFigureOut">
              <a:rPr lang="en-GB" smtClean="0"/>
              <a:t>18/04/2019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29BBBA-4434-4CCD-A5D6-1FE2F5895B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4134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9" descr="Top E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775"/>
            <a:ext cx="6481763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9" descr="Logo redrawn 43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388" y="347663"/>
            <a:ext cx="180975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10"/>
          <p:cNvSpPr>
            <a:spLocks noChangeArrowheads="1"/>
          </p:cNvSpPr>
          <p:nvPr/>
        </p:nvSpPr>
        <p:spPr bwMode="auto">
          <a:xfrm>
            <a:off x="8640763" y="0"/>
            <a:ext cx="503237" cy="6858000"/>
          </a:xfrm>
          <a:prstGeom prst="rect">
            <a:avLst/>
          </a:prstGeom>
          <a:solidFill>
            <a:srgbClr val="C17022"/>
          </a:solidFill>
          <a:ln w="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358775" y="1258888"/>
            <a:ext cx="8107363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1030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8775" y="2230438"/>
            <a:ext cx="8137525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45535F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45535F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45535F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45535F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45535F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45535F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45535F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45535F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45535F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535F"/>
                </a:solidFill>
                <a:latin typeface="Arial" charset="0"/>
              </a:defRPr>
            </a:lvl9pPr>
          </a:lstStyle>
          <a:p>
            <a:r>
              <a:rPr lang="en-US" kern="0" smtClean="0"/>
              <a:t>Mobilising Britain’s historical flood information in support of contemporary flood risk assessments</a:t>
            </a:r>
            <a:endParaRPr lang="en-US" kern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9914" y="4503436"/>
            <a:ext cx="2052000" cy="205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5013441"/>
            <a:ext cx="2448272" cy="143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301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227" y="1268760"/>
            <a:ext cx="8827773" cy="504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418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3140968"/>
            <a:ext cx="4436558" cy="295232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944" y="1268760"/>
            <a:ext cx="4314514" cy="26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420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700808"/>
            <a:ext cx="7732485" cy="41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293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3592"/>
          <a:stretch/>
        </p:blipFill>
        <p:spPr>
          <a:xfrm>
            <a:off x="323528" y="1268760"/>
            <a:ext cx="4320000" cy="22466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3990"/>
          <a:stretch/>
        </p:blipFill>
        <p:spPr>
          <a:xfrm>
            <a:off x="4716016" y="3068960"/>
            <a:ext cx="4320000" cy="23330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b="5175"/>
          <a:stretch/>
        </p:blipFill>
        <p:spPr>
          <a:xfrm>
            <a:off x="251520" y="4365104"/>
            <a:ext cx="4320000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812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395" y="1268760"/>
            <a:ext cx="3600000" cy="4797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5896" y="2043016"/>
            <a:ext cx="5059048" cy="30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202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980728"/>
            <a:ext cx="7704856" cy="5660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1495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204864"/>
            <a:ext cx="6968763" cy="4104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does the future have in store for Bath?</a:t>
            </a:r>
            <a:endParaRPr lang="en-GB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3851920" y="3717032"/>
            <a:ext cx="4032448" cy="1080120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164288" y="2924944"/>
            <a:ext cx="1728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?? +50%</a:t>
            </a:r>
          </a:p>
          <a:p>
            <a:r>
              <a:rPr lang="en-GB" dirty="0"/>
              <a:t>b</a:t>
            </a:r>
            <a:r>
              <a:rPr lang="en-GB" dirty="0" smtClean="0"/>
              <a:t>y 2080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7738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7002" t="7457" r="31991" b="14243"/>
          <a:stretch/>
        </p:blipFill>
        <p:spPr>
          <a:xfrm>
            <a:off x="323528" y="1340767"/>
            <a:ext cx="7704856" cy="5304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240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Bath and the River Avon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Roman settlement near warm springs</a:t>
            </a:r>
          </a:p>
          <a:p>
            <a:endParaRPr lang="en-GB" dirty="0"/>
          </a:p>
          <a:p>
            <a:r>
              <a:rPr lang="en-GB" dirty="0" smtClean="0"/>
              <a:t>~ 1700 become a popular spa town</a:t>
            </a:r>
          </a:p>
          <a:p>
            <a:endParaRPr lang="en-GB" dirty="0"/>
          </a:p>
          <a:p>
            <a:r>
              <a:rPr lang="en-GB" dirty="0" smtClean="0"/>
              <a:t>Most buildings in Bath face away from River</a:t>
            </a:r>
          </a:p>
          <a:p>
            <a:endParaRPr lang="en-GB" dirty="0"/>
          </a:p>
          <a:p>
            <a:r>
              <a:rPr lang="en-GB" dirty="0" smtClean="0"/>
              <a:t>New-found revival along River Avon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851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7113" b="52587"/>
          <a:stretch/>
        </p:blipFill>
        <p:spPr>
          <a:xfrm>
            <a:off x="527156" y="1052736"/>
            <a:ext cx="7883420" cy="17871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772" y="3284984"/>
            <a:ext cx="4258229" cy="23955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8866" y="3762854"/>
            <a:ext cx="4145458" cy="27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02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Aims of project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Develop chronology of historical events and changes to river management and infrastructure in Bath (~1800 – 2019)</a:t>
            </a:r>
          </a:p>
          <a:p>
            <a:endParaRPr lang="en-GB" dirty="0"/>
          </a:p>
          <a:p>
            <a:r>
              <a:rPr lang="en-GB" dirty="0" smtClean="0"/>
              <a:t>Develop hydraulic river model representing River Avon and surroundings at time of historical events</a:t>
            </a:r>
          </a:p>
          <a:p>
            <a:endParaRPr lang="en-GB" dirty="0"/>
          </a:p>
          <a:p>
            <a:r>
              <a:rPr lang="en-GB" dirty="0" smtClean="0"/>
              <a:t>Incorporate historical data into contemporary flood frequency analysis (e.g. impact on 100-year flood)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2269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556792"/>
            <a:ext cx="8330824" cy="44006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628800"/>
            <a:ext cx="5730737" cy="350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238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3755544"/>
            <a:ext cx="4076700" cy="29813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288" y="3758408"/>
            <a:ext cx="4076700" cy="30670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648" y="155544"/>
            <a:ext cx="6112950" cy="36000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2339752" y="908720"/>
            <a:ext cx="576064" cy="309634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3347864" y="836712"/>
            <a:ext cx="3046552" cy="331236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03548" y="3820398"/>
            <a:ext cx="864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/>
              <a:t>1882</a:t>
            </a:r>
            <a:endParaRPr lang="en-GB" sz="20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4641602" y="3820398"/>
            <a:ext cx="864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/>
              <a:t>1894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633470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967426"/>
            <a:ext cx="4076700" cy="2762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4215076"/>
            <a:ext cx="4076700" cy="2514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618" y="0"/>
            <a:ext cx="6968763" cy="41040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2483768" y="1412776"/>
            <a:ext cx="2592288" cy="302433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4" idx="0"/>
          </p:cNvCxnSpPr>
          <p:nvPr/>
        </p:nvCxnSpPr>
        <p:spPr>
          <a:xfrm flipH="1" flipV="1">
            <a:off x="5670278" y="908720"/>
            <a:ext cx="940072" cy="330635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545730" y="4104000"/>
            <a:ext cx="864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/>
              <a:t>1947</a:t>
            </a:r>
            <a:endParaRPr lang="en-GB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998282" y="4215076"/>
            <a:ext cx="864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chemeClr val="bg1"/>
                </a:solidFill>
              </a:rPr>
              <a:t>1960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94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00808"/>
            <a:ext cx="7704000" cy="449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964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Considered four options to reduce flood risk in Bath</a:t>
            </a:r>
          </a:p>
          <a:p>
            <a:endParaRPr lang="en-GB" dirty="0"/>
          </a:p>
          <a:p>
            <a:pPr marL="457200" indent="-457200">
              <a:buAutoNum type="arabicParenR"/>
            </a:pPr>
            <a:r>
              <a:rPr lang="en-GB" dirty="0" smtClean="0"/>
              <a:t>Upstream storage unit</a:t>
            </a:r>
          </a:p>
          <a:p>
            <a:pPr marL="457200" indent="-457200">
              <a:buAutoNum type="arabicParenR"/>
            </a:pPr>
            <a:r>
              <a:rPr lang="en-GB" dirty="0" smtClean="0"/>
              <a:t>Bypass channel</a:t>
            </a:r>
          </a:p>
          <a:p>
            <a:pPr marL="457200" indent="-457200">
              <a:buAutoNum type="arabicParenR"/>
            </a:pPr>
            <a:r>
              <a:rPr lang="en-GB" dirty="0" smtClean="0"/>
              <a:t>Raising flood levees in the city</a:t>
            </a:r>
          </a:p>
          <a:p>
            <a:pPr marL="457200" indent="-457200">
              <a:buAutoNum type="arabicParenR"/>
            </a:pPr>
            <a:r>
              <a:rPr lang="en-GB" dirty="0" smtClean="0"/>
              <a:t>Increase the conveyance of the channel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7974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ngineering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12560</TotalTime>
  <Words>140</Words>
  <Application>Microsoft Office PowerPoint</Application>
  <PresentationFormat>On-screen Show (4:3)</PresentationFormat>
  <Paragraphs>30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Office Theme</vt:lpstr>
      <vt:lpstr>engineering</vt:lpstr>
      <vt:lpstr>PowerPoint Presentation</vt:lpstr>
      <vt:lpstr>Bath and the River Avon</vt:lpstr>
      <vt:lpstr>PowerPoint Presentation</vt:lpstr>
      <vt:lpstr>Aims of project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does the future have in store for Bath?</vt:lpstr>
      <vt:lpstr>PowerPoint Presentation</vt:lpstr>
    </vt:vector>
  </TitlesOfParts>
  <Company>University of Bath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trk23</dc:creator>
  <cp:lastModifiedBy>trk23</cp:lastModifiedBy>
  <cp:revision>135</cp:revision>
  <cp:lastPrinted>2018-10-07T13:42:55Z</cp:lastPrinted>
  <dcterms:created xsi:type="dcterms:W3CDTF">2014-09-15T15:44:40Z</dcterms:created>
  <dcterms:modified xsi:type="dcterms:W3CDTF">2019-04-18T08:05:01Z</dcterms:modified>
</cp:coreProperties>
</file>