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454" r:id="rId6"/>
    <p:sldId id="464" r:id="rId7"/>
    <p:sldId id="453" r:id="rId8"/>
    <p:sldId id="462" r:id="rId9"/>
    <p:sldId id="379" r:id="rId10"/>
    <p:sldId id="466" r:id="rId11"/>
    <p:sldId id="455" r:id="rId12"/>
    <p:sldId id="456" r:id="rId13"/>
    <p:sldId id="459" r:id="rId14"/>
    <p:sldId id="460" r:id="rId15"/>
    <p:sldId id="463" r:id="rId16"/>
    <p:sldId id="458" r:id="rId17"/>
    <p:sldId id="461" r:id="rId18"/>
    <p:sldId id="467" r:id="rId19"/>
    <p:sldId id="468" r:id="rId20"/>
    <p:sldId id="469" r:id="rId21"/>
    <p:sldId id="470" r:id="rId22"/>
    <p:sldId id="471" r:id="rId23"/>
    <p:sldId id="472" r:id="rId24"/>
    <p:sldId id="474" r:id="rId25"/>
    <p:sldId id="473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4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Profession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profession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Private Sector</c:v>
                </c:pt>
                <c:pt idx="1">
                  <c:v>Public Sector</c:v>
                </c:pt>
                <c:pt idx="2">
                  <c:v>Academic Sector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14</c:v>
                </c:pt>
                <c:pt idx="2">
                  <c:v>36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Bureaucratic Leadership Provided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1"/>
                <c:pt idx="0">
                  <c:v>Strongly agree or 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5092667640855553"/>
          <c:y val="0.24068234246905781"/>
          <c:w val="0.29271454262711477"/>
          <c:h val="0.2394708142651840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Overall, the leadership provided is: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1"/>
                <c:pt idx="0">
                  <c:v>Very strong or strong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8940612609657939"/>
          <c:y val="0.18647820448318678"/>
          <c:w val="0.31593012985118413"/>
          <c:h val="9.687730113763498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 focus of leadership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Procedural compliance</c:v>
                </c:pt>
                <c:pt idx="1">
                  <c:v>Substantive impact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1">
                  <c:v>29</c:v>
                </c:pt>
                <c:pt idx="2">
                  <c:v>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99691181174604"/>
          <c:y val="0.16997262027618401"/>
          <c:w val="0.3378829329404433"/>
          <c:h val="0.290631903412904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What type of leadership is required / needed?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Autocratic</c:v>
                </c:pt>
                <c:pt idx="1">
                  <c:v>Transformational</c:v>
                </c:pt>
                <c:pt idx="2">
                  <c:v>Democtratic</c:v>
                </c:pt>
                <c:pt idx="3">
                  <c:v>Laissez Faire</c:v>
                </c:pt>
                <c:pt idx="4">
                  <c:v>Transactional</c:v>
                </c:pt>
                <c:pt idx="5">
                  <c:v>Bureaucratic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71</c:v>
                </c:pt>
                <c:pt idx="2">
                  <c:v>59</c:v>
                </c:pt>
                <c:pt idx="3">
                  <c:v>11</c:v>
                </c:pt>
                <c:pt idx="4">
                  <c:v>25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45884672"/>
        <c:axId val="-2045891744"/>
      </c:barChart>
      <c:catAx>
        <c:axId val="-204588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891744"/>
        <c:crosses val="autoZero"/>
        <c:auto val="1"/>
        <c:lblAlgn val="ctr"/>
        <c:lblOffset val="100"/>
        <c:noMultiLvlLbl val="0"/>
      </c:catAx>
      <c:valAx>
        <c:axId val="-2045891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88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 you think IA needs to change?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should that change focus on?</c:v>
                </c:pt>
              </c:strCache>
            </c:strRef>
          </c:tx>
          <c:explosion val="17"/>
          <c:dPt>
            <c:idx val="0"/>
            <c:bubble3D val="0"/>
            <c:explosion val="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changes within existing IA setup</c:v>
                </c:pt>
                <c:pt idx="1">
                  <c:v>changes to the IA system overal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43</c:v>
                </c:pt>
                <c:pt idx="2">
                  <c:v>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Position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5.606299212598425E-2"/>
                  <c:y val="0.140806357538640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Student</c:v>
                </c:pt>
                <c:pt idx="1">
                  <c:v>Graduate</c:v>
                </c:pt>
                <c:pt idx="2">
                  <c:v>Junior professional</c:v>
                </c:pt>
                <c:pt idx="3">
                  <c:v>Mid Career Professional</c:v>
                </c:pt>
                <c:pt idx="4">
                  <c:v>Senior Professional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9</c:v>
                </c:pt>
                <c:pt idx="3">
                  <c:v>22</c:v>
                </c:pt>
                <c:pt idx="4">
                  <c:v>52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01801175669697"/>
          <c:y val="0.3298652415066845"/>
          <c:w val="0.31098198824330303"/>
          <c:h val="0.6660653421813935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Focus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0.10504811898512686"/>
                  <c:y val="-6.75269757946923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388232720909885E-2"/>
                  <c:y val="0.126603601633129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EIA</c:v>
                </c:pt>
                <c:pt idx="1">
                  <c:v>SEA/SA</c:v>
                </c:pt>
                <c:pt idx="2">
                  <c:v>HIA</c:v>
                </c:pt>
                <c:pt idx="3">
                  <c:v>SIA</c:v>
                </c:pt>
                <c:pt idx="4">
                  <c:v>Other type of 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</c:v>
                </c:pt>
                <c:pt idx="1">
                  <c:v>24</c:v>
                </c:pt>
                <c:pt idx="2">
                  <c:v>10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16111111111111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IAs involved 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0.11161854768153981"/>
                  <c:y val="8.98804316127149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510061242349802E-4"/>
                  <c:y val="-9.72222222222222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up to 10</c:v>
                </c:pt>
                <c:pt idx="2">
                  <c:v>11 to 20</c:v>
                </c:pt>
                <c:pt idx="3">
                  <c:v>21 to 30</c:v>
                </c:pt>
                <c:pt idx="4">
                  <c:v>Over 30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22</c:v>
                </c:pt>
                <c:pt idx="2">
                  <c:v>20</c:v>
                </c:pt>
                <c:pt idx="3">
                  <c:v>5</c:v>
                </c:pt>
                <c:pt idx="4">
                  <c:v>47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Autocratic Leadership Provided</c:v>
                </c:pt>
              </c:strCache>
            </c:strRef>
          </c:tx>
          <c:dPt>
            <c:idx val="0"/>
            <c:bubble3D val="0"/>
            <c:explosion val="3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1"/>
                <c:pt idx="0">
                  <c:v>Strongly agree or 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558523951733918"/>
          <c:y val="0.20708735188026917"/>
          <c:w val="0.29438477843651145"/>
          <c:h val="0.2196283814100966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Transformational Leadership Provided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1"/>
                <c:pt idx="0">
                  <c:v>Strongly agree or 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5837233264495223"/>
          <c:y val="0.23405865274700821"/>
          <c:w val="0.29271454262711477"/>
          <c:h val="0.237678168593770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Democratic Leadership Provided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1"/>
                <c:pt idx="0">
                  <c:v>Strongly agree or 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2964390055512478"/>
          <c:y val="0.24258707420822206"/>
          <c:w val="0.29438477843651145"/>
          <c:h val="0.247937826298316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Laissez Faire Leadership Provided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1"/>
                <c:pt idx="0">
                  <c:v>Strongly agree or 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7698647323594388"/>
          <c:y val="0.21188618281894417"/>
          <c:w val="0.29271454262711477"/>
          <c:h val="0.228108147292822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Transactional Leadership Provided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1"/>
                <c:pt idx="0">
                  <c:v>Strongly agree or 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2589969012646998"/>
          <c:y val="0.27534032112083628"/>
          <c:w val="0.2943848652237348"/>
          <c:h val="0.23047404299398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0.73688</cdr:x>
      <cdr:y>0.48159</cdr:y>
    </cdr:from>
    <cdr:to>
      <cdr:x>0.96797</cdr:x>
      <cdr:y>1</cdr:y>
    </cdr:to>
    <cdr:pic>
      <cdr:nvPicPr>
        <cdr:cNvPr id="2" name="Picture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9885" t="41561" r="35852" b="10439"/>
        <a:stretch xmlns:a="http://schemas.openxmlformats.org/drawingml/2006/main"/>
      </cdr:blipFill>
      <cdr:spPr bwMode="auto">
        <a:xfrm xmlns:a="http://schemas.openxmlformats.org/drawingml/2006/main">
          <a:off x="2499520" y="726838"/>
          <a:ext cx="783878" cy="78241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0.75617</cdr:x>
      <cdr:y>0.49198</cdr:y>
    </cdr:from>
    <cdr:to>
      <cdr:x>0.98062</cdr:x>
      <cdr:y>0.99417</cdr:y>
    </cdr:to>
    <cdr:pic>
      <cdr:nvPicPr>
        <cdr:cNvPr id="2" name="Picture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9220" t="41561" r="35686" b="11317"/>
        <a:stretch xmlns:a="http://schemas.openxmlformats.org/drawingml/2006/main"/>
      </cdr:blipFill>
      <cdr:spPr bwMode="auto">
        <a:xfrm xmlns:a="http://schemas.openxmlformats.org/drawingml/2006/main">
          <a:off x="2579590" y="729507"/>
          <a:ext cx="765667" cy="74463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0.74058</cdr:x>
      <cdr:y>0.48242</cdr:y>
    </cdr:from>
    <cdr:to>
      <cdr:x>0.95657</cdr:x>
      <cdr:y>0.94995</cdr:y>
    </cdr:to>
    <cdr:pic>
      <cdr:nvPicPr>
        <cdr:cNvPr id="2" name="Picture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9386" t="42732" r="36018" b="11024"/>
        <a:stretch xmlns:a="http://schemas.openxmlformats.org/drawingml/2006/main"/>
      </cdr:blipFill>
      <cdr:spPr bwMode="auto">
        <a:xfrm xmlns:a="http://schemas.openxmlformats.org/drawingml/2006/main">
          <a:off x="2512081" y="745345"/>
          <a:ext cx="732648" cy="72233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0.75436</cdr:x>
      <cdr:y>0.49087</cdr:y>
    </cdr:from>
    <cdr:to>
      <cdr:x>0.98243</cdr:x>
      <cdr:y>0.98993</cdr:y>
    </cdr:to>
    <cdr:pic>
      <cdr:nvPicPr>
        <cdr:cNvPr id="2" name="Picture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9220" t="41854" r="36018" b="10146"/>
        <a:stretch xmlns:a="http://schemas.openxmlformats.org/drawingml/2006/main"/>
      </cdr:blipFill>
      <cdr:spPr bwMode="auto">
        <a:xfrm xmlns:a="http://schemas.openxmlformats.org/drawingml/2006/main">
          <a:off x="2573411" y="758391"/>
          <a:ext cx="778023" cy="7710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0.71979</cdr:x>
      <cdr:y>0.49385</cdr:y>
    </cdr:from>
    <cdr:to>
      <cdr:x>0.94833</cdr:x>
      <cdr:y>0.98149</cdr:y>
    </cdr:to>
    <cdr:pic>
      <cdr:nvPicPr>
        <cdr:cNvPr id="2" name="Picture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9552" t="42146" r="36185" b="11610"/>
        <a:stretch xmlns:a="http://schemas.openxmlformats.org/drawingml/2006/main"/>
      </cdr:blipFill>
      <cdr:spPr bwMode="auto">
        <a:xfrm xmlns:a="http://schemas.openxmlformats.org/drawingml/2006/main">
          <a:off x="2441539" y="755170"/>
          <a:ext cx="775240" cy="7456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0.75255</cdr:x>
      <cdr:y>0.43614</cdr:y>
    </cdr:from>
    <cdr:to>
      <cdr:x>0.98424</cdr:x>
      <cdr:y>0.98698</cdr:y>
    </cdr:to>
    <cdr:pic>
      <cdr:nvPicPr>
        <cdr:cNvPr id="2" name="Picture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9552" t="41854" r="36018" b="11025"/>
        <a:stretch xmlns:a="http://schemas.openxmlformats.org/drawingml/2006/main"/>
      </cdr:blipFill>
      <cdr:spPr bwMode="auto">
        <a:xfrm xmlns:a="http://schemas.openxmlformats.org/drawingml/2006/main">
          <a:off x="2567233" y="641861"/>
          <a:ext cx="790380" cy="8106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0.678</cdr:x>
      <cdr:y>0.41955</cdr:y>
    </cdr:from>
    <cdr:to>
      <cdr:x>0.96162</cdr:x>
      <cdr:y>0.94414</cdr:y>
    </cdr:to>
    <cdr:pic>
      <cdr:nvPicPr>
        <cdr:cNvPr id="2" name="Picture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9386" t="41267" r="34855" b="11318"/>
        <a:stretch xmlns:a="http://schemas.openxmlformats.org/drawingml/2006/main"/>
      </cdr:blipFill>
      <cdr:spPr bwMode="auto">
        <a:xfrm xmlns:a="http://schemas.openxmlformats.org/drawingml/2006/main">
          <a:off x="2546866" y="928129"/>
          <a:ext cx="1065428" cy="11605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0.67673</cdr:x>
      <cdr:y>0.44497</cdr:y>
    </cdr:from>
    <cdr:to>
      <cdr:x>0.97</cdr:x>
      <cdr:y>0.99191</cdr:y>
    </cdr:to>
    <cdr:pic>
      <cdr:nvPicPr>
        <cdr:cNvPr id="2" name="Picture 1"/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4400" t="41268" r="41337" b="10439"/>
        <a:stretch xmlns:a="http://schemas.openxmlformats.org/drawingml/2006/main"/>
      </cdr:blipFill>
      <cdr:spPr bwMode="auto">
        <a:xfrm xmlns:a="http://schemas.openxmlformats.org/drawingml/2006/main">
          <a:off x="2534508" y="984369"/>
          <a:ext cx="1098378" cy="12099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1C5B8-49C5-4936-A50D-1A4755B88583}" type="datetimeFigureOut">
              <a:rPr lang="en-GB" smtClean="0"/>
              <a:pPr/>
              <a:t>20/01/2019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22441-C38C-4A46-BD49-DBC9422D02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2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3D27-C1DC-4040-B94F-BF35EEAB2703}" type="datetimeFigureOut">
              <a:rPr lang="en-GB" smtClean="0"/>
              <a:pPr/>
              <a:t>20/01/2019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57CD2-7D5F-4D4F-A29A-297CF19886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2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7CD2-7D5F-4D4F-A29A-297CF198864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Thomas B Fischer</a:t>
            </a:r>
          </a:p>
          <a:p>
            <a:r>
              <a:rPr lang="en-US" smtClean="0"/>
              <a:t>Integration  of IA Tools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CD25-8B85-C740-A987-EA4EBCB3B874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re.ukri.org/" TargetMode="Externa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.ukr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313" y="3762267"/>
            <a:ext cx="1872239" cy="751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214" b="5207"/>
          <a:stretch/>
        </p:blipFill>
        <p:spPr>
          <a:xfrm>
            <a:off x="6755234" y="4897029"/>
            <a:ext cx="1251945" cy="1200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234" y="4130674"/>
            <a:ext cx="1251945" cy="766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470" y="747020"/>
            <a:ext cx="7249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cap="small" dirty="0" smtClean="0">
                <a:solidFill>
                  <a:schemeClr val="bg1"/>
                </a:solidFill>
              </a:rPr>
              <a:t>Leadership in Impact Assessment – </a:t>
            </a:r>
          </a:p>
          <a:p>
            <a:pPr algn="ctr"/>
            <a:r>
              <a:rPr lang="en-GB" sz="4800" b="1" cap="small" dirty="0" smtClean="0">
                <a:solidFill>
                  <a:schemeClr val="bg1"/>
                </a:solidFill>
              </a:rPr>
              <a:t>An international symposium</a:t>
            </a:r>
            <a:endParaRPr lang="en-GB" sz="4800" b="1" cap="small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earch England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92" y="5235504"/>
            <a:ext cx="16573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33582" y="5869797"/>
            <a:ext cx="1765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The Higher Education Innovation Fund (HEIF)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3892" y="5912275"/>
            <a:ext cx="1657350" cy="3944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9315" y="4486895"/>
            <a:ext cx="1872238" cy="45877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533134" y="3311609"/>
            <a:ext cx="40283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0613" y="4753355"/>
            <a:ext cx="22177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smtClean="0">
                <a:solidFill>
                  <a:schemeClr val="bg1"/>
                </a:solidFill>
              </a:rPr>
              <a:t>FOTHERGILL</a:t>
            </a:r>
          </a:p>
          <a:p>
            <a:r>
              <a:rPr lang="en-GB" sz="1200" b="1" dirty="0" smtClean="0">
                <a:solidFill>
                  <a:schemeClr val="bg1"/>
                </a:solidFill>
              </a:rPr>
              <a:t>Training &amp; Consulting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64522" y="4226010"/>
            <a:ext cx="1779373" cy="17012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Participants…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828800"/>
            <a:ext cx="8437418" cy="181644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UK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Other European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Non-European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Participants…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828800"/>
            <a:ext cx="8437418" cy="407193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HIA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SEA, SA and EIA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SIA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TIA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Other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Acknowledgements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717590"/>
            <a:ext cx="8437418" cy="4183148"/>
          </a:xfrm>
        </p:spPr>
        <p:txBody>
          <a:bodyPr>
            <a:normAutofit/>
          </a:bodyPr>
          <a:lstStyle/>
          <a:p>
            <a:endParaRPr lang="en-GB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					</a:t>
            </a:r>
            <a:r>
              <a:rPr lang="en-GB" sz="2000" dirty="0" smtClean="0">
                <a:solidFill>
                  <a:schemeClr val="tx2"/>
                </a:solidFill>
              </a:rPr>
              <a:t>Industrial Strategy Higher Education Innovation Fund 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Raymond Hung Shiu Fung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Speakers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Colleagues from the EAMRC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You…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Research England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1853762"/>
            <a:ext cx="16573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49" y="2520513"/>
            <a:ext cx="1801254" cy="458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72" y="3130369"/>
            <a:ext cx="2866768" cy="28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Questionnaire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598022"/>
            <a:ext cx="8437418" cy="4703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1 </a:t>
            </a:r>
            <a:r>
              <a:rPr lang="en-GB" sz="2000" b="1" dirty="0">
                <a:solidFill>
                  <a:schemeClr val="tx2"/>
                </a:solidFill>
              </a:rPr>
              <a:t>‘Autocratic’ </a:t>
            </a:r>
            <a:r>
              <a:rPr lang="en-GB" sz="2000" b="1" dirty="0" smtClean="0">
                <a:solidFill>
                  <a:schemeClr val="tx2"/>
                </a:solidFill>
              </a:rPr>
              <a:t>leadership</a:t>
            </a:r>
            <a:r>
              <a:rPr lang="en-GB" sz="2000" dirty="0">
                <a:solidFill>
                  <a:schemeClr val="tx2"/>
                </a:solidFill>
              </a:rPr>
              <a:t>:</a:t>
            </a:r>
            <a:r>
              <a:rPr lang="en-GB" sz="2000" dirty="0" smtClean="0">
                <a:solidFill>
                  <a:schemeClr val="tx2"/>
                </a:solidFill>
              </a:rPr>
              <a:t> resulting </a:t>
            </a:r>
            <a:r>
              <a:rPr lang="en-GB" sz="2000" dirty="0">
                <a:solidFill>
                  <a:schemeClr val="tx2"/>
                </a:solidFill>
              </a:rPr>
              <a:t>in detailed instructions on what to do and how to do it (e.g. through detailed legislation and guidance) with little space provided to go above set </a:t>
            </a:r>
            <a:r>
              <a:rPr lang="en-GB" sz="2000" dirty="0" smtClean="0">
                <a:solidFill>
                  <a:schemeClr val="tx2"/>
                </a:solidFill>
              </a:rPr>
              <a:t>requirements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</a:rPr>
              <a:t>2 ‘Transformational’ </a:t>
            </a:r>
            <a:r>
              <a:rPr lang="en-GB" sz="2000" b="1" dirty="0" smtClean="0">
                <a:solidFill>
                  <a:schemeClr val="tx2"/>
                </a:solidFill>
              </a:rPr>
              <a:t>leadership: </a:t>
            </a:r>
            <a:r>
              <a:rPr lang="en-GB" sz="2000" dirty="0" smtClean="0">
                <a:solidFill>
                  <a:schemeClr val="tx2"/>
                </a:solidFill>
              </a:rPr>
              <a:t>continuously pushing </a:t>
            </a:r>
            <a:r>
              <a:rPr lang="en-GB" sz="2000" dirty="0">
                <a:solidFill>
                  <a:schemeClr val="tx2"/>
                </a:solidFill>
              </a:rPr>
              <a:t>thinking and practice outside the comfort zone in order to go beyond established (through e.g. guidelines) </a:t>
            </a:r>
            <a:r>
              <a:rPr lang="en-GB" sz="2000" dirty="0" smtClean="0">
                <a:solidFill>
                  <a:schemeClr val="tx2"/>
                </a:solidFill>
              </a:rPr>
              <a:t>practices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3 ‘Democratic’ </a:t>
            </a:r>
            <a:r>
              <a:rPr lang="en-US" sz="2000" b="1" dirty="0" smtClean="0">
                <a:solidFill>
                  <a:schemeClr val="tx2"/>
                </a:solidFill>
              </a:rPr>
              <a:t>leadership</a:t>
            </a:r>
            <a:r>
              <a:rPr lang="en-US" sz="2000" b="1" dirty="0">
                <a:solidFill>
                  <a:schemeClr val="tx2"/>
                </a:solidFill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considering </a:t>
            </a:r>
            <a:r>
              <a:rPr lang="en-US" sz="2000" dirty="0">
                <a:solidFill>
                  <a:schemeClr val="tx2"/>
                </a:solidFill>
              </a:rPr>
              <a:t>opinions of different experts / leaders in their fields and on that basis to continuously developing IA further to achieve best practice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4 ‘Laissez faire’ </a:t>
            </a:r>
            <a:r>
              <a:rPr lang="en-US" sz="2000" b="1" dirty="0" smtClean="0">
                <a:solidFill>
                  <a:schemeClr val="tx2"/>
                </a:solidFill>
              </a:rPr>
              <a:t>leadership</a:t>
            </a:r>
            <a:r>
              <a:rPr lang="en-US" sz="2000" b="1" dirty="0">
                <a:solidFill>
                  <a:schemeClr val="tx2"/>
                </a:solidFill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leaving </a:t>
            </a:r>
            <a:r>
              <a:rPr lang="en-US" sz="2000" dirty="0">
                <a:solidFill>
                  <a:schemeClr val="tx2"/>
                </a:solidFill>
              </a:rPr>
              <a:t>the decisions on ‘how to do it’ to the ‘community’ and providing minimum guidance; the focus may be on e.g. providing a platform for the community to discuss relevant issues)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5 ‘Transactional’ leadership: </a:t>
            </a:r>
            <a:r>
              <a:rPr lang="en-US" sz="2000" dirty="0">
                <a:solidFill>
                  <a:schemeClr val="tx2"/>
                </a:solidFill>
              </a:rPr>
              <a:t>setting clear roles and tasks and rewards those that fulfill them best; e.g. through accreditation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6</a:t>
            </a:r>
            <a:r>
              <a:rPr lang="en-US" sz="2000" dirty="0">
                <a:solidFill>
                  <a:schemeClr val="tx2"/>
                </a:solidFill>
              </a:rPr>
              <a:t> ‘</a:t>
            </a:r>
            <a:r>
              <a:rPr lang="en-US" sz="2000" b="1" dirty="0">
                <a:solidFill>
                  <a:schemeClr val="tx2"/>
                </a:solidFill>
              </a:rPr>
              <a:t>Bureaucratic’ leadership, </a:t>
            </a:r>
            <a:r>
              <a:rPr lang="en-US" sz="2000" dirty="0" smtClean="0">
                <a:solidFill>
                  <a:schemeClr val="tx2"/>
                </a:solidFill>
              </a:rPr>
              <a:t>going </a:t>
            </a:r>
            <a:r>
              <a:rPr lang="en-US" sz="2000" dirty="0">
                <a:solidFill>
                  <a:schemeClr val="tx2"/>
                </a:solidFill>
              </a:rPr>
              <a:t>by ‘the books’; </a:t>
            </a:r>
            <a:r>
              <a:rPr lang="en-US" sz="2000" dirty="0" smtClean="0">
                <a:solidFill>
                  <a:schemeClr val="tx2"/>
                </a:solidFill>
              </a:rPr>
              <a:t>listening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considering </a:t>
            </a:r>
            <a:r>
              <a:rPr lang="en-US" sz="2000" dirty="0">
                <a:solidFill>
                  <a:schemeClr val="tx2"/>
                </a:solidFill>
              </a:rPr>
              <a:t>the input of experts; but </a:t>
            </a:r>
            <a:r>
              <a:rPr lang="en-US" sz="2000" dirty="0" smtClean="0">
                <a:solidFill>
                  <a:schemeClr val="tx2"/>
                </a:solidFill>
              </a:rPr>
              <a:t>rejecting </a:t>
            </a:r>
            <a:r>
              <a:rPr lang="en-US" sz="2000" dirty="0">
                <a:solidFill>
                  <a:schemeClr val="tx2"/>
                </a:solidFill>
              </a:rPr>
              <a:t>an input if it conflicts with policy or past practices.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endParaRPr lang="en-GB" sz="2000" i="1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Questionnaire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69572"/>
              </p:ext>
            </p:extLst>
          </p:nvPr>
        </p:nvGraphicFramePr>
        <p:xfrm>
          <a:off x="654907" y="2488137"/>
          <a:ext cx="3871784" cy="237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00399"/>
              </p:ext>
            </p:extLst>
          </p:nvPr>
        </p:nvGraphicFramePr>
        <p:xfrm>
          <a:off x="4625545" y="2472646"/>
          <a:ext cx="3966519" cy="239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/>
          <p:cNvPicPr/>
          <p:nvPr/>
        </p:nvPicPr>
        <p:blipFill rotWithShape="1">
          <a:blip r:embed="rId4"/>
          <a:srcRect l="35896" t="42439" r="40173" b="10732"/>
          <a:stretch/>
        </p:blipFill>
        <p:spPr bwMode="auto">
          <a:xfrm>
            <a:off x="3351517" y="4942250"/>
            <a:ext cx="1175174" cy="1208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5"/>
          <a:srcRect l="35066" t="41268" r="41502" b="10439"/>
          <a:stretch/>
        </p:blipFill>
        <p:spPr bwMode="auto">
          <a:xfrm>
            <a:off x="7444908" y="4928182"/>
            <a:ext cx="1147156" cy="1263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94783" y="1130830"/>
            <a:ext cx="2787531" cy="501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 54 respondents (16 from  UK)</a:t>
            </a: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Questionnaire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87521"/>
              </p:ext>
            </p:extLst>
          </p:nvPr>
        </p:nvGraphicFramePr>
        <p:xfrm>
          <a:off x="699134" y="2044255"/>
          <a:ext cx="3694670" cy="228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058342"/>
              </p:ext>
            </p:extLst>
          </p:nvPr>
        </p:nvGraphicFramePr>
        <p:xfrm>
          <a:off x="4527670" y="2044255"/>
          <a:ext cx="4250724" cy="228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/>
          <p:cNvPicPr/>
          <p:nvPr/>
        </p:nvPicPr>
        <p:blipFill rotWithShape="1">
          <a:blip r:embed="rId4"/>
          <a:srcRect l="37060" t="40976" r="38511" b="11317"/>
          <a:stretch/>
        </p:blipFill>
        <p:spPr bwMode="auto">
          <a:xfrm>
            <a:off x="2993629" y="4517111"/>
            <a:ext cx="1400175" cy="1552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5"/>
          <a:srcRect l="35564" t="38342" r="40007" b="14537"/>
          <a:stretch/>
        </p:blipFill>
        <p:spPr bwMode="auto">
          <a:xfrm>
            <a:off x="7109383" y="4557321"/>
            <a:ext cx="1400175" cy="1533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94783" y="1130830"/>
            <a:ext cx="2787531" cy="501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 54 respondents (16 from  UK)</a:t>
            </a: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Questionnaire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94783" y="1130830"/>
            <a:ext cx="2787531" cy="501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 54 respondents (16 from  UK)</a:t>
            </a:r>
            <a:endParaRPr lang="en-GB" sz="1800" dirty="0">
              <a:solidFill>
                <a:schemeClr val="tx2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609197"/>
              </p:ext>
            </p:extLst>
          </p:nvPr>
        </p:nvGraphicFramePr>
        <p:xfrm>
          <a:off x="894785" y="1561984"/>
          <a:ext cx="3392030" cy="150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037453"/>
              </p:ext>
            </p:extLst>
          </p:nvPr>
        </p:nvGraphicFramePr>
        <p:xfrm>
          <a:off x="4657576" y="1560201"/>
          <a:ext cx="3411385" cy="148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456894"/>
              </p:ext>
            </p:extLst>
          </p:nvPr>
        </p:nvGraphicFramePr>
        <p:xfrm>
          <a:off x="894785" y="3131495"/>
          <a:ext cx="3392030" cy="154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550337"/>
              </p:ext>
            </p:extLst>
          </p:nvPr>
        </p:nvGraphicFramePr>
        <p:xfrm>
          <a:off x="4657577" y="3118434"/>
          <a:ext cx="3411385" cy="154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994455"/>
              </p:ext>
            </p:extLst>
          </p:nvPr>
        </p:nvGraphicFramePr>
        <p:xfrm>
          <a:off x="894785" y="4690567"/>
          <a:ext cx="3392029" cy="152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751930"/>
              </p:ext>
            </p:extLst>
          </p:nvPr>
        </p:nvGraphicFramePr>
        <p:xfrm>
          <a:off x="4657577" y="4738876"/>
          <a:ext cx="3411385" cy="147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3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Questionnaire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94784" y="1130830"/>
            <a:ext cx="2020128" cy="50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 54 respondents</a:t>
            </a:r>
            <a:endParaRPr lang="en-GB" sz="1800" dirty="0">
              <a:solidFill>
                <a:schemeClr val="tx2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627531"/>
              </p:ext>
            </p:extLst>
          </p:nvPr>
        </p:nvGraphicFramePr>
        <p:xfrm>
          <a:off x="712572" y="2866406"/>
          <a:ext cx="3756454" cy="221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762364"/>
              </p:ext>
            </p:extLst>
          </p:nvPr>
        </p:nvGraphicFramePr>
        <p:xfrm>
          <a:off x="4769709" y="2866406"/>
          <a:ext cx="3745238" cy="221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23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Questionnaire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304636"/>
              </p:ext>
            </p:extLst>
          </p:nvPr>
        </p:nvGraphicFramePr>
        <p:xfrm>
          <a:off x="894784" y="1841155"/>
          <a:ext cx="5745892" cy="334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894784" y="1130830"/>
            <a:ext cx="2020128" cy="50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 56 respondents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4848" y="4151870"/>
            <a:ext cx="4819509" cy="12356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04848" y="3750656"/>
            <a:ext cx="331725" cy="12356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891385" y="2680926"/>
            <a:ext cx="331725" cy="12356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Line Callout 1 2"/>
          <p:cNvSpPr/>
          <p:nvPr/>
        </p:nvSpPr>
        <p:spPr>
          <a:xfrm>
            <a:off x="6941357" y="3750656"/>
            <a:ext cx="979324" cy="314717"/>
          </a:xfrm>
          <a:prstGeom prst="borderCallout1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ine Callout 1 19"/>
          <p:cNvSpPr/>
          <p:nvPr/>
        </p:nvSpPr>
        <p:spPr>
          <a:xfrm flipV="1">
            <a:off x="6330187" y="4553083"/>
            <a:ext cx="979324" cy="279044"/>
          </a:xfrm>
          <a:prstGeom prst="borderCallout1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055708" y="3750656"/>
            <a:ext cx="74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5136" y="4507939"/>
            <a:ext cx="118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Elsewhere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Questionnaire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031073"/>
              </p:ext>
            </p:extLst>
          </p:nvPr>
        </p:nvGraphicFramePr>
        <p:xfrm>
          <a:off x="1767017" y="2057399"/>
          <a:ext cx="5634680" cy="363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/>
          <p:cNvPicPr/>
          <p:nvPr/>
        </p:nvPicPr>
        <p:blipFill rotWithShape="1">
          <a:blip r:embed="rId3"/>
          <a:srcRect l="35730" t="42732" r="40671" b="10732"/>
          <a:stretch/>
        </p:blipFill>
        <p:spPr bwMode="auto">
          <a:xfrm>
            <a:off x="7620000" y="4110681"/>
            <a:ext cx="1352550" cy="1514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69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15 January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2258961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237047"/>
            <a:ext cx="8229600" cy="176855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WELCOME AND HOUSE-KEEPING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Thomas Fischer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- 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Josh Fothergill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Questionnaire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231471"/>
              </p:ext>
            </p:extLst>
          </p:nvPr>
        </p:nvGraphicFramePr>
        <p:xfrm>
          <a:off x="1643449" y="2055039"/>
          <a:ext cx="5276335" cy="356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16"/>
          <p:cNvPicPr/>
          <p:nvPr/>
        </p:nvPicPr>
        <p:blipFill rotWithShape="1">
          <a:blip r:embed="rId3"/>
          <a:srcRect l="34400" t="41267" r="42167" b="11318"/>
          <a:stretch/>
        </p:blipFill>
        <p:spPr bwMode="auto">
          <a:xfrm>
            <a:off x="7206270" y="4032575"/>
            <a:ext cx="1343025" cy="154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81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914"/>
            <a:ext cx="9144000" cy="48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The day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711380"/>
            <a:ext cx="8437418" cy="4703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200" b="1" dirty="0">
                <a:solidFill>
                  <a:schemeClr val="tx2"/>
                </a:solidFill>
              </a:rPr>
              <a:t>10:30	REGISTRATION, TEA AND COFFEE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11:00	Welcome, introduction to the day and aims of the symposium; presentation of results of ‘leadership in IA’ survey; Thomas Fischer and Josh Fothergill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11:25	</a:t>
            </a:r>
            <a:r>
              <a:rPr lang="en-GB" sz="1200" u="sng" dirty="0">
                <a:solidFill>
                  <a:schemeClr val="tx2"/>
                </a:solidFill>
              </a:rPr>
              <a:t>Rob Verheem</a:t>
            </a:r>
            <a:r>
              <a:rPr lang="en-GB" sz="1200" dirty="0">
                <a:solidFill>
                  <a:schemeClr val="tx2"/>
                </a:solidFill>
              </a:rPr>
              <a:t>: EA Leadership provided by the Netherlands’ EA Commission; Q&amp;A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11:45 </a:t>
            </a:r>
            <a:r>
              <a:rPr lang="en-GB" sz="1200" u="sng" dirty="0">
                <a:solidFill>
                  <a:schemeClr val="tx2"/>
                </a:solidFill>
              </a:rPr>
              <a:t>Liz Green</a:t>
            </a:r>
            <a:r>
              <a:rPr lang="en-GB" sz="1200" dirty="0">
                <a:solidFill>
                  <a:schemeClr val="tx2"/>
                </a:solidFill>
              </a:rPr>
              <a:t>: HIA Leadership provided by Public Health Wales; Q&amp;A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12:05 </a:t>
            </a:r>
            <a:r>
              <a:rPr lang="en-GB" sz="1200" u="sng" dirty="0">
                <a:solidFill>
                  <a:schemeClr val="tx2"/>
                </a:solidFill>
              </a:rPr>
              <a:t>Charlotta Faith-Ell</a:t>
            </a:r>
            <a:r>
              <a:rPr lang="en-GB" sz="1200" dirty="0">
                <a:solidFill>
                  <a:schemeClr val="tx2"/>
                </a:solidFill>
              </a:rPr>
              <a:t>: IA Leadership provided by a consultancy – the case of Sweden; Q&amp;A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12:25 </a:t>
            </a:r>
            <a:r>
              <a:rPr lang="en-GB" sz="1200" u="sng" dirty="0">
                <a:solidFill>
                  <a:schemeClr val="tx2"/>
                </a:solidFill>
              </a:rPr>
              <a:t>Francois Retief</a:t>
            </a:r>
            <a:r>
              <a:rPr lang="en-GB" sz="1200" dirty="0">
                <a:solidFill>
                  <a:schemeClr val="tx2"/>
                </a:solidFill>
              </a:rPr>
              <a:t>: IA Leadership provided by an affiliate of an international association – the case of IAIA South Africa; Q&amp;A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12:45 </a:t>
            </a:r>
            <a:r>
              <a:rPr lang="en-GB" sz="1200" u="sng" dirty="0">
                <a:solidFill>
                  <a:schemeClr val="tx2"/>
                </a:solidFill>
              </a:rPr>
              <a:t>Ellen Schwaller</a:t>
            </a:r>
            <a:r>
              <a:rPr lang="en-GB" sz="1200" dirty="0">
                <a:solidFill>
                  <a:schemeClr val="tx2"/>
                </a:solidFill>
              </a:rPr>
              <a:t>: The Society of Practitioners of HIA – a brief introduction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12:50 comments from the audience</a:t>
            </a:r>
          </a:p>
          <a:p>
            <a:pPr marL="0" indent="0">
              <a:buNone/>
            </a:pPr>
            <a:endParaRPr lang="en-GB" sz="1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chemeClr val="tx2"/>
                </a:solidFill>
              </a:rPr>
              <a:t>13:00 </a:t>
            </a:r>
            <a:r>
              <a:rPr lang="en-GB" sz="1200" b="1" dirty="0">
                <a:solidFill>
                  <a:schemeClr val="tx2"/>
                </a:solidFill>
              </a:rPr>
              <a:t>LUNCH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14:00	</a:t>
            </a:r>
            <a:r>
              <a:rPr lang="en-GB" sz="1200" u="sng" dirty="0">
                <a:solidFill>
                  <a:schemeClr val="tx2"/>
                </a:solidFill>
              </a:rPr>
              <a:t>Joachim Hartlik</a:t>
            </a:r>
            <a:r>
              <a:rPr lang="en-GB" sz="1200" dirty="0">
                <a:solidFill>
                  <a:schemeClr val="tx2"/>
                </a:solidFill>
              </a:rPr>
              <a:t>: EA Leadership provided by a membership-based organization – the case of Germany; Q&amp;A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14:20 </a:t>
            </a:r>
            <a:r>
              <a:rPr lang="en-GB" sz="1200" u="sng" dirty="0">
                <a:solidFill>
                  <a:schemeClr val="tx2"/>
                </a:solidFill>
              </a:rPr>
              <a:t>Elaine McCall</a:t>
            </a:r>
            <a:r>
              <a:rPr lang="en-GB" sz="1200" dirty="0">
                <a:solidFill>
                  <a:schemeClr val="tx2"/>
                </a:solidFill>
              </a:rPr>
              <a:t>: EA Leadership by a devolved government – the case of Scotland; Q&amp;A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14:40 </a:t>
            </a:r>
            <a:r>
              <a:rPr lang="en-GB" sz="1200" u="sng" dirty="0">
                <a:solidFill>
                  <a:schemeClr val="tx2"/>
                </a:solidFill>
              </a:rPr>
              <a:t>Julia Nowacki</a:t>
            </a:r>
            <a:r>
              <a:rPr lang="en-GB" sz="1200" dirty="0">
                <a:solidFill>
                  <a:schemeClr val="tx2"/>
                </a:solidFill>
              </a:rPr>
              <a:t>: IA leadership by a UN organisation – the case of the WHO European region; Q&amp;A 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15:00 </a:t>
            </a:r>
            <a:r>
              <a:rPr lang="en-GB" sz="1200" u="sng" dirty="0">
                <a:solidFill>
                  <a:schemeClr val="tx2"/>
                </a:solidFill>
              </a:rPr>
              <a:t>Mark King</a:t>
            </a:r>
            <a:r>
              <a:rPr lang="en-GB" sz="1200" dirty="0">
                <a:solidFill>
                  <a:schemeClr val="tx2"/>
                </a:solidFill>
              </a:rPr>
              <a:t>: IA leadership by development banks – reflecting on experiences with the World Bank and the EBRD, Q&amp;A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15:20 comments from the audience</a:t>
            </a:r>
          </a:p>
          <a:p>
            <a:pPr marL="0" indent="0">
              <a:buNone/>
            </a:pPr>
            <a:endParaRPr lang="en-GB" sz="1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chemeClr val="tx2"/>
                </a:solidFill>
              </a:rPr>
              <a:t>15:40 </a:t>
            </a:r>
            <a:r>
              <a:rPr lang="en-GB" sz="1200" b="1" dirty="0">
                <a:solidFill>
                  <a:schemeClr val="tx2"/>
                </a:solidFill>
              </a:rPr>
              <a:t>TEA/COFFEE </a:t>
            </a:r>
            <a:r>
              <a:rPr lang="en-GB" sz="1200" dirty="0">
                <a:solidFill>
                  <a:schemeClr val="tx2"/>
                </a:solidFill>
              </a:rPr>
              <a:t>and Group work: what leadership do we have and what is currently missing 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>(UK and different </a:t>
            </a:r>
            <a:r>
              <a:rPr lang="en-GB" sz="1200" dirty="0" smtClean="0">
                <a:solidFill>
                  <a:schemeClr val="tx2"/>
                </a:solidFill>
              </a:rPr>
              <a:t>IA instruments or sectors overall</a:t>
            </a:r>
            <a:r>
              <a:rPr lang="en-GB" sz="12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16:50 Groups feeding back on main points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17:20 Conclusions of the day (Josh Fothergill and Thomas Fischer)</a:t>
            </a:r>
          </a:p>
          <a:p>
            <a:pPr marL="0" indent="0">
              <a:buNone/>
            </a:pPr>
            <a:r>
              <a:rPr lang="en-GB" sz="1200" b="1" dirty="0">
                <a:solidFill>
                  <a:schemeClr val="tx2"/>
                </a:solidFill>
              </a:rPr>
              <a:t>17:30 CLOSE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2258961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2992"/>
            <a:ext cx="8229600" cy="176855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OPENING THOUGHTS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262658"/>
            <a:ext cx="8229600" cy="176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Umrah Mahadik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2258961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2992"/>
            <a:ext cx="8229600" cy="176855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OPENING THOUGHTS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436" y="2307331"/>
            <a:ext cx="8437418" cy="1461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 smtClean="0">
                <a:solidFill>
                  <a:schemeClr val="tx2"/>
                </a:solidFill>
              </a:rPr>
              <a:t>Topical – in </a:t>
            </a:r>
            <a:r>
              <a:rPr lang="en-GB" sz="2000" i="1" dirty="0" smtClean="0">
                <a:solidFill>
                  <a:schemeClr val="tx2"/>
                </a:solidFill>
              </a:rPr>
              <a:t>a </a:t>
            </a:r>
            <a:r>
              <a:rPr lang="en-GB" sz="2000" i="1" dirty="0" smtClean="0">
                <a:solidFill>
                  <a:schemeClr val="tx2"/>
                </a:solidFill>
              </a:rPr>
              <a:t>country in which leadership is more urgently needed now than probably over more than the last half century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85401"/>
            <a:ext cx="4133556" cy="2924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3826" y="3130943"/>
            <a:ext cx="18434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United Kingdom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749111" y="3119848"/>
            <a:ext cx="1614617" cy="3249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5436" y="5653747"/>
            <a:ext cx="8802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Over 450 </a:t>
            </a:r>
            <a:r>
              <a:rPr lang="en-GB" i="1" dirty="0">
                <a:solidFill>
                  <a:schemeClr val="tx2"/>
                </a:solidFill>
              </a:rPr>
              <a:t>people viewing the announcement </a:t>
            </a:r>
            <a:r>
              <a:rPr lang="en-GB" i="1" dirty="0" smtClean="0">
                <a:solidFill>
                  <a:schemeClr val="tx2"/>
                </a:solidFill>
              </a:rPr>
              <a:t>to this event on </a:t>
            </a:r>
            <a:r>
              <a:rPr lang="en-GB" i="1" dirty="0">
                <a:solidFill>
                  <a:schemeClr val="tx2"/>
                </a:solidFill>
              </a:rPr>
              <a:t>my personal blog – by far the largest number of views I have received for an announcement like this on my blog…</a:t>
            </a:r>
          </a:p>
        </p:txBody>
      </p:sp>
    </p:spTree>
    <p:extLst>
      <p:ext uri="{BB962C8B-B14F-4D97-AF65-F5344CB8AC3E}">
        <p14:creationId xmlns:p14="http://schemas.microsoft.com/office/powerpoint/2010/main" val="28305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Original Idea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828800"/>
            <a:ext cx="8437418" cy="1495168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There is uncertainty </a:t>
            </a:r>
            <a:r>
              <a:rPr lang="en-GB" sz="2800" dirty="0">
                <a:solidFill>
                  <a:schemeClr val="tx2"/>
                </a:solidFill>
              </a:rPr>
              <a:t>with regards to the future of </a:t>
            </a:r>
            <a:r>
              <a:rPr lang="en-GB" sz="2800" dirty="0" smtClean="0">
                <a:solidFill>
                  <a:schemeClr val="tx2"/>
                </a:solidFill>
              </a:rPr>
              <a:t>IA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IA is under pressure in the current post-factual era, where wishful thinking is frequently stronger than evidence and facts (1+1=3)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07" y="2953137"/>
            <a:ext cx="4281480" cy="3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Original Idea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828800"/>
            <a:ext cx="8437418" cy="4339888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‘Leadership’ is of crucial importance for an instrument that aims at transparency and balance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Internationally, leadership is provided through different </a:t>
            </a:r>
            <a:r>
              <a:rPr lang="en-GB" sz="2800" dirty="0">
                <a:solidFill>
                  <a:schemeClr val="tx2"/>
                </a:solidFill>
              </a:rPr>
              <a:t>means and </a:t>
            </a:r>
            <a:r>
              <a:rPr lang="en-GB" sz="2800" dirty="0" smtClean="0">
                <a:solidFill>
                  <a:schemeClr val="tx2"/>
                </a:solidFill>
              </a:rPr>
              <a:t>bodies – a few of those representing them are here today...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In </a:t>
            </a:r>
            <a:r>
              <a:rPr lang="en-GB" sz="2800" dirty="0" smtClean="0">
                <a:solidFill>
                  <a:schemeClr val="tx2"/>
                </a:solidFill>
              </a:rPr>
              <a:t>the UK, leadership has been provided in different ways:</a:t>
            </a:r>
          </a:p>
          <a:p>
            <a:pPr lvl="1"/>
            <a:r>
              <a:rPr lang="en-GB" sz="2600" dirty="0" smtClean="0">
                <a:solidFill>
                  <a:schemeClr val="tx2"/>
                </a:solidFill>
              </a:rPr>
              <a:t>EU, UK and governments of devolved administrations (e.g</a:t>
            </a:r>
            <a:r>
              <a:rPr lang="en-GB" sz="2600" dirty="0">
                <a:solidFill>
                  <a:schemeClr val="tx2"/>
                </a:solidFill>
              </a:rPr>
              <a:t>.</a:t>
            </a:r>
            <a:r>
              <a:rPr lang="en-GB" sz="2600" dirty="0" smtClean="0">
                <a:solidFill>
                  <a:schemeClr val="tx2"/>
                </a:solidFill>
              </a:rPr>
              <a:t> SEA in Scotland, HIA in Wales, England and NI?)</a:t>
            </a:r>
          </a:p>
          <a:p>
            <a:pPr lvl="1"/>
            <a:r>
              <a:rPr lang="en-GB" sz="2600" dirty="0" smtClean="0">
                <a:solidFill>
                  <a:schemeClr val="tx2"/>
                </a:solidFill>
              </a:rPr>
              <a:t>Professional bodies; IEMA (formerly IEA)</a:t>
            </a:r>
            <a:endParaRPr lang="en-GB" sz="2600" dirty="0">
              <a:solidFill>
                <a:schemeClr val="tx2"/>
              </a:solidFill>
            </a:endParaRPr>
          </a:p>
          <a:p>
            <a:pPr lvl="1"/>
            <a:r>
              <a:rPr lang="en-GB" sz="2600" dirty="0" smtClean="0">
                <a:solidFill>
                  <a:schemeClr val="tx2"/>
                </a:solidFill>
              </a:rPr>
              <a:t>Consultancies and universities</a:t>
            </a:r>
          </a:p>
          <a:p>
            <a:pPr lvl="1"/>
            <a:r>
              <a:rPr lang="en-GB" sz="2600" dirty="0">
                <a:solidFill>
                  <a:schemeClr val="tx2"/>
                </a:solidFill>
              </a:rPr>
              <a:t>IAIA Ireland-UK branch</a:t>
            </a:r>
            <a:r>
              <a:rPr lang="en-GB" sz="2600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Original Idea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828800"/>
            <a:ext cx="8437418" cy="433988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Whilst over 50 HE institutions in the UK offer e.g. EA related degree programmes, less than a handful are active in associated research and outreach, including e.g. organising events like this</a:t>
            </a:r>
          </a:p>
          <a:p>
            <a:pPr lvl="1"/>
            <a:r>
              <a:rPr lang="en-GB" sz="2200" dirty="0" smtClean="0">
                <a:solidFill>
                  <a:schemeClr val="tx2"/>
                </a:solidFill>
              </a:rPr>
              <a:t>Recent Liverpool EAM Research Centre events</a:t>
            </a:r>
          </a:p>
          <a:p>
            <a:pPr lvl="2"/>
            <a:r>
              <a:rPr lang="en-GB" sz="1800" dirty="0" smtClean="0">
                <a:solidFill>
                  <a:schemeClr val="tx2"/>
                </a:solidFill>
              </a:rPr>
              <a:t>Leadership in IA</a:t>
            </a:r>
          </a:p>
          <a:p>
            <a:pPr lvl="2"/>
            <a:r>
              <a:rPr lang="en-GB" sz="1800" dirty="0" smtClean="0">
                <a:solidFill>
                  <a:schemeClr val="tx2"/>
                </a:solidFill>
              </a:rPr>
              <a:t>Implications of Brexit for environmental assessment in the UK</a:t>
            </a:r>
          </a:p>
          <a:p>
            <a:pPr lvl="2"/>
            <a:r>
              <a:rPr lang="en-GB" sz="1800" dirty="0" smtClean="0">
                <a:solidFill>
                  <a:schemeClr val="tx2"/>
                </a:solidFill>
              </a:rPr>
              <a:t>Reuniting planning and health – the role of impact assessment</a:t>
            </a:r>
          </a:p>
          <a:p>
            <a:pPr lvl="2"/>
            <a:r>
              <a:rPr lang="en-GB" sz="1800" dirty="0" smtClean="0">
                <a:solidFill>
                  <a:schemeClr val="tx2"/>
                </a:solidFill>
              </a:rPr>
              <a:t>Guidance for more effective SEA</a:t>
            </a:r>
          </a:p>
          <a:p>
            <a:pPr lvl="2"/>
            <a:r>
              <a:rPr lang="en-GB" sz="1800" dirty="0" smtClean="0">
                <a:solidFill>
                  <a:schemeClr val="tx2"/>
                </a:solidFill>
              </a:rPr>
              <a:t>25 years of the EIA Directive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25" y="5146501"/>
            <a:ext cx="2129637" cy="8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Objectives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495167"/>
            <a:ext cx="8437418" cy="1989438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To look at and understand different ways to providing IA </a:t>
            </a:r>
            <a:r>
              <a:rPr lang="en-GB" sz="2800" dirty="0" smtClean="0">
                <a:solidFill>
                  <a:schemeClr val="tx2"/>
                </a:solidFill>
              </a:rPr>
              <a:t>(and instrument under threat) leadership </a:t>
            </a:r>
            <a:r>
              <a:rPr lang="en-GB" sz="2800" dirty="0" smtClean="0">
                <a:solidFill>
                  <a:schemeClr val="tx2"/>
                </a:solidFill>
              </a:rPr>
              <a:t>internationally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To discuss whether we </a:t>
            </a:r>
            <a:r>
              <a:rPr lang="en-GB" sz="2800" dirty="0">
                <a:solidFill>
                  <a:schemeClr val="tx2"/>
                </a:solidFill>
              </a:rPr>
              <a:t>currently </a:t>
            </a:r>
            <a:r>
              <a:rPr lang="en-GB" sz="2800" dirty="0" smtClean="0">
                <a:solidFill>
                  <a:schemeClr val="tx2"/>
                </a:solidFill>
              </a:rPr>
              <a:t>have </a:t>
            </a:r>
            <a:r>
              <a:rPr lang="en-GB" sz="2800" dirty="0">
                <a:solidFill>
                  <a:schemeClr val="tx2"/>
                </a:solidFill>
              </a:rPr>
              <a:t>sufficient and </a:t>
            </a:r>
            <a:r>
              <a:rPr lang="en-GB" sz="2800" dirty="0" smtClean="0">
                <a:solidFill>
                  <a:schemeClr val="tx2"/>
                </a:solidFill>
              </a:rPr>
              <a:t>/ or the </a:t>
            </a:r>
            <a:r>
              <a:rPr lang="en-GB" sz="2800" dirty="0">
                <a:solidFill>
                  <a:schemeClr val="tx2"/>
                </a:solidFill>
              </a:rPr>
              <a:t>right type of </a:t>
            </a:r>
            <a:r>
              <a:rPr lang="en-GB" sz="2800" dirty="0" smtClean="0">
                <a:solidFill>
                  <a:schemeClr val="tx2"/>
                </a:solidFill>
              </a:rPr>
              <a:t>leadership and what type of leadership may be needed in particular</a:t>
            </a:r>
            <a:endParaRPr lang="en-GB" sz="2800" dirty="0">
              <a:solidFill>
                <a:schemeClr val="tx2"/>
              </a:solidFill>
            </a:endParaRPr>
          </a:p>
          <a:p>
            <a:endParaRPr lang="en-GB" sz="2800" dirty="0"/>
          </a:p>
          <a:p>
            <a:endParaRPr lang="de-DE" sz="3000" i="1" dirty="0" smtClean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20" y="3744100"/>
            <a:ext cx="3253141" cy="24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15 January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414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9F949-95CC-6444-800A-96DE8140195A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52775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357" y="6252775"/>
            <a:ext cx="0" cy="46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50172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Participants…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97043" y="1828800"/>
            <a:ext cx="8437418" cy="407193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Private sector / consultancies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Public sector / authorities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Universities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Others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799" y="6328214"/>
            <a:ext cx="413355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Leadership in 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0092B544ABE4CBF056273F9618CEE" ma:contentTypeVersion="1" ma:contentTypeDescription="Create a new document." ma:contentTypeScope="" ma:versionID="dc79da84be21203270ea9b77e81d4f3d">
  <xsd:schema xmlns:xsd="http://www.w3.org/2001/XMLSchema" xmlns:p="http://schemas.microsoft.com/office/2006/metadata/properties" xmlns:ns2="1563e79d-5153-4b55-927f-81748dceb46b" targetNamespace="http://schemas.microsoft.com/office/2006/metadata/properties" ma:root="true" ma:fieldsID="cdf61c67260008f453e2f9b316a249a9" ns2:_="">
    <xsd:import namespace="1563e79d-5153-4b55-927f-81748dceb46b"/>
    <xsd:element name="properties">
      <xsd:complexType>
        <xsd:sequence>
          <xsd:element name="documentManagement">
            <xsd:complexType>
              <xsd:all>
                <xsd:element ref="ns2:Delete_x0020_B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563e79d-5153-4b55-927f-81748dceb46b" elementFormDefault="qualified">
    <xsd:import namespace="http://schemas.microsoft.com/office/2006/documentManagement/types"/>
    <xsd:element name="Delete_x0020_By" ma:index="8" nillable="true" ma:displayName="Delete By" ma:internalName="Delete_x0020_B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elete_x0020_By xmlns="1563e79d-5153-4b55-927f-81748dceb4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9D8CB2-EF41-4BED-A975-25FB1B7F4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3e79d-5153-4b55-927f-81748dceb46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40BE419-9830-4614-8ED9-5B59B9B38827}">
  <ds:schemaRefs>
    <ds:schemaRef ds:uri="1563e79d-5153-4b55-927f-81748dceb46b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6605B8-A8FA-4FB2-9C43-EB355715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10361</TotalTime>
  <Words>813</Words>
  <Application>Microsoft Office PowerPoint</Application>
  <PresentationFormat>On-screen Show (4:3)</PresentationFormat>
  <Paragraphs>184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WELCOME AND HOUSE-KEEPING   Thomas Fischer -  Josh Fothergill</vt:lpstr>
      <vt:lpstr>OPENING THOUGHTS  </vt:lpstr>
      <vt:lpstr>OPENING THOUGHTS  </vt:lpstr>
      <vt:lpstr>Original Idea </vt:lpstr>
      <vt:lpstr>Original Idea </vt:lpstr>
      <vt:lpstr>Original Idea </vt:lpstr>
      <vt:lpstr>Objectives</vt:lpstr>
      <vt:lpstr>Participants…</vt:lpstr>
      <vt:lpstr>Participants…</vt:lpstr>
      <vt:lpstr>Participants…</vt:lpstr>
      <vt:lpstr>Acknowledgements</vt:lpstr>
      <vt:lpstr>Questionnaire</vt:lpstr>
      <vt:lpstr>Questionnaire</vt:lpstr>
      <vt:lpstr>Questionnaire</vt:lpstr>
      <vt:lpstr>Questionnaire</vt:lpstr>
      <vt:lpstr>Questionnaire</vt:lpstr>
      <vt:lpstr>Questionnaire</vt:lpstr>
      <vt:lpstr>Questionnaire</vt:lpstr>
      <vt:lpstr>Questionnaire</vt:lpstr>
      <vt:lpstr>PowerPoint Presentation</vt:lpstr>
      <vt:lpstr>The day</vt:lpstr>
    </vt:vector>
  </TitlesOfParts>
  <Company>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 Mather</dc:creator>
  <cp:lastModifiedBy>Fischer, Thomas</cp:lastModifiedBy>
  <cp:revision>895</cp:revision>
  <dcterms:created xsi:type="dcterms:W3CDTF">2010-10-20T09:59:56Z</dcterms:created>
  <dcterms:modified xsi:type="dcterms:W3CDTF">2019-01-20T21:34:50Z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0x0101004560092B544ABE4CBF056273F9618CEE</vt:lpwstr>
  </property>
</Properties>
</file>