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0" autoAdjust="0"/>
    <p:restoredTop sz="86491" autoAdjust="0"/>
  </p:normalViewPr>
  <p:slideViewPr>
    <p:cSldViewPr snapToGrid="0" snapToObjects="1">
      <p:cViewPr varScale="1">
        <p:scale>
          <a:sx n="92" d="100"/>
          <a:sy n="92" d="100"/>
        </p:scale>
        <p:origin x="-4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8C95-ED01-8848-A73A-8B7F7DEEB58F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B91E9C5F-DC58-DE45-9C00-BC1B9E337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8C95-ED01-8848-A73A-8B7F7DEEB58F}" type="datetimeFigureOut">
              <a:rPr lang="en-US" smtClean="0"/>
              <a:t>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9C5F-DC58-DE45-9C00-BC1B9E337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8C95-ED01-8848-A73A-8B7F7DEEB58F}" type="datetimeFigureOut">
              <a:rPr lang="en-US" smtClean="0"/>
              <a:t>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8C95-ED01-8848-A73A-8B7F7DEEB58F}" type="datetimeFigureOut">
              <a:rPr lang="en-US" smtClean="0"/>
              <a:t>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8C95-ED01-8848-A73A-8B7F7DEEB58F}" type="datetimeFigureOut">
              <a:rPr lang="en-US" smtClean="0"/>
              <a:t>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B91E9C5F-DC58-DE45-9C00-BC1B9E337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8C95-ED01-8848-A73A-8B7F7DEEB58F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9C5F-DC58-DE45-9C00-BC1B9E337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8C95-ED01-8848-A73A-8B7F7DEEB58F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9C5F-DC58-DE45-9C00-BC1B9E337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8C95-ED01-8848-A73A-8B7F7DEEB58F}" type="datetimeFigureOut">
              <a:rPr lang="en-US" smtClean="0"/>
              <a:t>1/19/19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9C5F-DC58-DE45-9C00-BC1B9E3376E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8C95-ED01-8848-A73A-8B7F7DEEB58F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9C5F-DC58-DE45-9C00-BC1B9E337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8C95-ED01-8848-A73A-8B7F7DEEB58F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9C5F-DC58-DE45-9C00-BC1B9E337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8C95-ED01-8848-A73A-8B7F7DEEB58F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9C5F-DC58-DE45-9C00-BC1B9E337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8C95-ED01-8848-A73A-8B7F7DEEB58F}" type="datetimeFigureOut">
              <a:rPr lang="en-US" smtClean="0"/>
              <a:t>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9C5F-DC58-DE45-9C00-BC1B9E337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8C95-ED01-8848-A73A-8B7F7DEEB58F}" type="datetimeFigureOut">
              <a:rPr lang="en-US" smtClean="0"/>
              <a:t>1/19/19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9C5F-DC58-DE45-9C00-BC1B9E337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8C95-ED01-8848-A73A-8B7F7DEEB58F}" type="datetimeFigureOut">
              <a:rPr lang="en-US" smtClean="0"/>
              <a:t>1/19/19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9C5F-DC58-DE45-9C00-BC1B9E337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8C95-ED01-8848-A73A-8B7F7DEEB58F}" type="datetimeFigureOut">
              <a:rPr lang="en-US" smtClean="0"/>
              <a:t>1/19/19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9C5F-DC58-DE45-9C00-BC1B9E337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8C95-ED01-8848-A73A-8B7F7DEEB58F}" type="datetimeFigureOut">
              <a:rPr lang="en-US" smtClean="0"/>
              <a:t>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E9C5F-DC58-DE45-9C00-BC1B9E337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00B8C95-ED01-8848-A73A-8B7F7DEEB58F}" type="datetimeFigureOut">
              <a:rPr lang="en-US" smtClean="0"/>
              <a:t>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91E9C5F-DC58-DE45-9C00-BC1B9E3376E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International Symposium:  </a:t>
            </a:r>
            <a:br>
              <a:rPr lang="en-US" dirty="0" smtClean="0"/>
            </a:br>
            <a:r>
              <a:rPr lang="en-US" dirty="0" smtClean="0"/>
              <a:t>Leadership in Impact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Role of Development Finance Institutions</a:t>
            </a:r>
          </a:p>
          <a:p>
            <a:r>
              <a:rPr lang="en-US" dirty="0" smtClean="0"/>
              <a:t>Mark A King</a:t>
            </a:r>
          </a:p>
          <a:p>
            <a:r>
              <a:rPr lang="en-US" dirty="0" smtClean="0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5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World of International 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Multilateral Financial Institutions (policy and project loans, investments, guarantees, insurance, leasing, technical assistance)</a:t>
            </a:r>
          </a:p>
          <a:p>
            <a:pPr lvl="1"/>
            <a:r>
              <a:rPr lang="en-US" dirty="0" smtClean="0"/>
              <a:t>Regional (</a:t>
            </a:r>
            <a:r>
              <a:rPr lang="en-US" dirty="0" err="1" smtClean="0"/>
              <a:t>AsDB</a:t>
            </a:r>
            <a:r>
              <a:rPr lang="en-US" dirty="0" smtClean="0"/>
              <a:t>, </a:t>
            </a:r>
            <a:r>
              <a:rPr lang="en-US" dirty="0" err="1" smtClean="0"/>
              <a:t>AfDB</a:t>
            </a:r>
            <a:r>
              <a:rPr lang="en-US" dirty="0" smtClean="0"/>
              <a:t>, NIB, NEFCO, Inter-American DB, EBRD, BSTDB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Global (World Bank Group, EIB, Council of Europe DB, Andean DB, Caribbean DB, AIIB, NDB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 Agencies (UNDP, UNOPs, IOM</a:t>
            </a:r>
          </a:p>
          <a:p>
            <a:r>
              <a:rPr lang="en-US" dirty="0" smtClean="0"/>
              <a:t>Bilateral Agencies (FMO, DEG, JBIC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Export Credit Agencies (Canadian EDC, UK CDC, Hermes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99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Drivers in the IF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Capital Resources Reviews</a:t>
            </a:r>
          </a:p>
          <a:p>
            <a:r>
              <a:rPr lang="en-US" dirty="0" smtClean="0"/>
              <a:t>Institutional/Country/Sector Strategies, Targets and Plans </a:t>
            </a:r>
          </a:p>
          <a:p>
            <a:r>
              <a:rPr lang="en-US" dirty="0" smtClean="0"/>
              <a:t>Market share and Competition: Glory; survival/extinction: remaining relevant</a:t>
            </a:r>
          </a:p>
          <a:p>
            <a:r>
              <a:rPr lang="en-US" dirty="0" smtClean="0"/>
              <a:t>Ambition, Greed, Fear, Survival  (Individuals)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819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Assessment in the Financial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cog in a big corporate ecosystem</a:t>
            </a:r>
          </a:p>
          <a:p>
            <a:r>
              <a:rPr lang="en-US" dirty="0" smtClean="0"/>
              <a:t>One tool amongst many (audit, SEA, CIA, HR IA)</a:t>
            </a:r>
          </a:p>
          <a:p>
            <a:r>
              <a:rPr lang="en-US" dirty="0" smtClean="0"/>
              <a:t>Needs to be comprehensive (IFI requirements, SDGs </a:t>
            </a:r>
            <a:r>
              <a:rPr lang="en-US" dirty="0" err="1" smtClean="0"/>
              <a:t>etc</a:t>
            </a:r>
            <a:r>
              <a:rPr lang="en-US" dirty="0" smtClean="0"/>
              <a:t>) to be relevant and central (</a:t>
            </a:r>
            <a:r>
              <a:rPr lang="en-US" dirty="0" err="1" smtClean="0"/>
              <a:t>cf</a:t>
            </a:r>
            <a:r>
              <a:rPr lang="en-US" dirty="0" smtClean="0"/>
              <a:t> EU EIA Directive)</a:t>
            </a:r>
          </a:p>
          <a:p>
            <a:r>
              <a:rPr lang="en-US" dirty="0" smtClean="0"/>
              <a:t>Over-riding political/strategic objectives, ‘false’ timelines can limit potency and undermine credibility of the tool and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384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Players and Stakeholders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Shareholders (individuals and groups) but ‘consistency’ varies across institutions</a:t>
            </a:r>
          </a:p>
          <a:p>
            <a:r>
              <a:rPr lang="en-US" dirty="0" smtClean="0"/>
              <a:t>Shareholder Government Agencies, Parliaments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Individual Directors</a:t>
            </a:r>
          </a:p>
          <a:p>
            <a:r>
              <a:rPr lang="en-US" dirty="0" smtClean="0"/>
              <a:t>Senior Management and Staff</a:t>
            </a:r>
          </a:p>
          <a:p>
            <a:r>
              <a:rPr lang="en-US" dirty="0" smtClean="0"/>
              <a:t>Borrower Countries</a:t>
            </a:r>
          </a:p>
          <a:p>
            <a:r>
              <a:rPr lang="en-US" dirty="0" smtClean="0"/>
              <a:t>Other Agencies (WHO, UNDP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57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Players and Stakeholder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Ratings Agencies</a:t>
            </a:r>
          </a:p>
          <a:p>
            <a:r>
              <a:rPr lang="en-US" dirty="0" smtClean="0"/>
              <a:t>Syndication/Co-financing Partners</a:t>
            </a:r>
          </a:p>
          <a:p>
            <a:r>
              <a:rPr lang="en-US" dirty="0" smtClean="0"/>
              <a:t>NGOs/CSOs (thematic such as HRs, disability, LGBTI, targeted such as Bank Watch)</a:t>
            </a:r>
          </a:p>
          <a:p>
            <a:r>
              <a:rPr lang="en-US" dirty="0" smtClean="0"/>
              <a:t>UN Agencies (</a:t>
            </a:r>
            <a:r>
              <a:rPr lang="en-US" dirty="0" err="1" smtClean="0"/>
              <a:t>eg</a:t>
            </a:r>
            <a:r>
              <a:rPr lang="en-US" dirty="0" smtClean="0"/>
              <a:t> OHCHR)</a:t>
            </a:r>
          </a:p>
          <a:p>
            <a:r>
              <a:rPr lang="en-US" dirty="0" smtClean="0"/>
              <a:t>Accountability Mechanisms (Inspection Panels, </a:t>
            </a:r>
            <a:r>
              <a:rPr lang="en-US" dirty="0" err="1" smtClean="0"/>
              <a:t>Govt</a:t>
            </a:r>
            <a:r>
              <a:rPr lang="en-US" dirty="0" smtClean="0"/>
              <a:t> Audit Committees, Human Rights Courts, Convention Bodies)</a:t>
            </a:r>
          </a:p>
          <a:p>
            <a:r>
              <a:rPr lang="en-US" dirty="0" smtClean="0"/>
              <a:t>Trade bodies, unions, professional bodies, industry associations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08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Financial Institutions lead or follow?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Strong leadership role of WB historically and potent long term leadership role of the IFC since safeguards ‘divorce’ from WB</a:t>
            </a:r>
          </a:p>
          <a:p>
            <a:r>
              <a:rPr lang="en-US" dirty="0" smtClean="0"/>
              <a:t>IFIs leap frog each other in upward spiral/domino effect. Biggest leadership impact when they align</a:t>
            </a:r>
          </a:p>
          <a:p>
            <a:r>
              <a:rPr lang="en-US" dirty="0" smtClean="0"/>
              <a:t>Some good intentions were a step too far in the real world (BBOP, Rio Tinto ‘smells the coffee’ over biodiversity offsets, inclusion and consultation?) WB ESF attempts to row back a little (staff and G11 concerns)</a:t>
            </a:r>
          </a:p>
          <a:p>
            <a:r>
              <a:rPr lang="en-US" dirty="0" smtClean="0"/>
              <a:t>Outside the ‘ivory towers’, relevance, ‘</a:t>
            </a:r>
            <a:r>
              <a:rPr lang="en-US" dirty="0" err="1" smtClean="0"/>
              <a:t>implementability</a:t>
            </a:r>
            <a:r>
              <a:rPr lang="en-US" dirty="0" smtClean="0"/>
              <a:t>’ (cost, technical capabilities), appropriateness questionable?</a:t>
            </a:r>
          </a:p>
          <a:p>
            <a:r>
              <a:rPr lang="en-US" dirty="0" smtClean="0"/>
              <a:t>Role of strong individuals (Pelosi, JYK, Chad Dobson, Dmitri </a:t>
            </a:r>
            <a:r>
              <a:rPr lang="en-US" dirty="0" err="1" smtClean="0"/>
              <a:t>Lysitsyn</a:t>
            </a:r>
            <a:r>
              <a:rPr lang="en-US" dirty="0" smtClean="0"/>
              <a:t>) and  countries can be hugely significant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701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109</TotalTime>
  <Words>469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Expo</vt:lpstr>
      <vt:lpstr>International Symposium:   Leadership in Impact Assessment</vt:lpstr>
      <vt:lpstr>The World of International Financing</vt:lpstr>
      <vt:lpstr>Drivers in the IF World</vt:lpstr>
      <vt:lpstr>Impact Assessment in the Financial World</vt:lpstr>
      <vt:lpstr>Players and Stakeholders (i)</vt:lpstr>
      <vt:lpstr>Players and Stakeholder (2)</vt:lpstr>
      <vt:lpstr>Do Financial Institutions lead or follow?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Symposium:   Leadership in Impact Assessment</dc:title>
  <dc:creator>MARK KING 15 inch</dc:creator>
  <cp:lastModifiedBy>MARK KING 15 inch</cp:lastModifiedBy>
  <cp:revision>8</cp:revision>
  <dcterms:created xsi:type="dcterms:W3CDTF">2019-01-19T19:01:03Z</dcterms:created>
  <dcterms:modified xsi:type="dcterms:W3CDTF">2019-01-19T20:51:03Z</dcterms:modified>
</cp:coreProperties>
</file>