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5" r:id="rId5"/>
    <p:sldId id="279" r:id="rId6"/>
    <p:sldId id="288" r:id="rId7"/>
    <p:sldId id="293" r:id="rId8"/>
    <p:sldId id="276" r:id="rId9"/>
    <p:sldId id="283" r:id="rId10"/>
    <p:sldId id="284" r:id="rId11"/>
    <p:sldId id="298" r:id="rId12"/>
    <p:sldId id="290" r:id="rId13"/>
    <p:sldId id="289" r:id="rId14"/>
    <p:sldId id="297" r:id="rId15"/>
    <p:sldId id="300" r:id="rId16"/>
    <p:sldId id="299" r:id="rId17"/>
    <p:sldId id="281" r:id="rId18"/>
    <p:sldId id="282" r:id="rId19"/>
    <p:sldId id="278" r:id="rId20"/>
    <p:sldId id="294" r:id="rId21"/>
    <p:sldId id="277" r:id="rId22"/>
    <p:sldId id="271" r:id="rId23"/>
    <p:sldId id="296" r:id="rId24"/>
    <p:sldId id="27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0" autoAdjust="0"/>
  </p:normalViewPr>
  <p:slideViewPr>
    <p:cSldViewPr snapToGrid="0">
      <p:cViewPr>
        <p:scale>
          <a:sx n="90" d="100"/>
          <a:sy n="90" d="100"/>
        </p:scale>
        <p:origin x="398" y="-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A5FD8-D39F-445C-825D-35B27AB0C3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3AE1E7A-7CB0-4578-ADF8-1FA85E25724B}">
      <dgm:prSet phldrT="[Text]"/>
      <dgm:spPr/>
      <dgm:t>
        <a:bodyPr/>
        <a:lstStyle/>
        <a:p>
          <a:r>
            <a:rPr lang="en-US" dirty="0"/>
            <a:t>Start of plan/project</a:t>
          </a:r>
        </a:p>
      </dgm:t>
    </dgm:pt>
    <dgm:pt modelId="{4F90CB65-7237-4420-923B-F511F88A5199}" type="parTrans" cxnId="{6378C63D-C773-44F7-82DA-6A2279D93388}">
      <dgm:prSet/>
      <dgm:spPr/>
      <dgm:t>
        <a:bodyPr/>
        <a:lstStyle/>
        <a:p>
          <a:endParaRPr lang="en-US"/>
        </a:p>
      </dgm:t>
    </dgm:pt>
    <dgm:pt modelId="{B053B89F-39FF-4534-84C2-84CA2DFB850F}" type="sibTrans" cxnId="{6378C63D-C773-44F7-82DA-6A2279D93388}">
      <dgm:prSet/>
      <dgm:spPr/>
      <dgm:t>
        <a:bodyPr/>
        <a:lstStyle/>
        <a:p>
          <a:endParaRPr lang="en-US"/>
        </a:p>
      </dgm:t>
    </dgm:pt>
    <dgm:pt modelId="{ECC17573-BE7E-4647-822E-C797C9E81A8E}">
      <dgm:prSet phldrT="[Text]"/>
      <dgm:spPr/>
      <dgm:t>
        <a:bodyPr/>
        <a:lstStyle/>
        <a:p>
          <a:r>
            <a:rPr lang="en-US" dirty="0"/>
            <a:t>SEA</a:t>
          </a:r>
        </a:p>
      </dgm:t>
    </dgm:pt>
    <dgm:pt modelId="{9E338F59-9F43-4071-89FA-0CCC6B04DC58}" type="parTrans" cxnId="{AF3B582E-1F26-47B1-A572-204E06982F8C}">
      <dgm:prSet/>
      <dgm:spPr/>
      <dgm:t>
        <a:bodyPr/>
        <a:lstStyle/>
        <a:p>
          <a:endParaRPr lang="en-US"/>
        </a:p>
      </dgm:t>
    </dgm:pt>
    <dgm:pt modelId="{7BFC3755-6FC5-4A64-B34C-82B4AFB8FECB}" type="sibTrans" cxnId="{AF3B582E-1F26-47B1-A572-204E06982F8C}">
      <dgm:prSet/>
      <dgm:spPr/>
      <dgm:t>
        <a:bodyPr/>
        <a:lstStyle/>
        <a:p>
          <a:endParaRPr lang="en-US"/>
        </a:p>
      </dgm:t>
    </dgm:pt>
    <dgm:pt modelId="{2106675B-8C49-43E6-892F-1005936B957D}">
      <dgm:prSet phldrT="[Text]"/>
      <dgm:spPr/>
      <dgm:t>
        <a:bodyPr/>
        <a:lstStyle/>
        <a:p>
          <a:r>
            <a:rPr lang="en-US" dirty="0"/>
            <a:t>Final plan/project</a:t>
          </a:r>
        </a:p>
      </dgm:t>
    </dgm:pt>
    <dgm:pt modelId="{DCDED731-33C8-4671-A275-8D486E9D1463}" type="parTrans" cxnId="{4842597B-7E09-4859-9C64-9BC581DBD3D5}">
      <dgm:prSet/>
      <dgm:spPr/>
      <dgm:t>
        <a:bodyPr/>
        <a:lstStyle/>
        <a:p>
          <a:endParaRPr lang="en-US"/>
        </a:p>
      </dgm:t>
    </dgm:pt>
    <dgm:pt modelId="{33C49E60-F8B5-4152-873F-B1381EF5AFD7}" type="sibTrans" cxnId="{4842597B-7E09-4859-9C64-9BC581DBD3D5}">
      <dgm:prSet/>
      <dgm:spPr/>
      <dgm:t>
        <a:bodyPr/>
        <a:lstStyle/>
        <a:p>
          <a:endParaRPr lang="en-US"/>
        </a:p>
      </dgm:t>
    </dgm:pt>
    <dgm:pt modelId="{ACCD1D21-EE0B-4BF2-86C4-F77A6C265D66}" type="pres">
      <dgm:prSet presAssocID="{53BA5FD8-D39F-445C-825D-35B27AB0C3B4}" presName="arrowDiagram" presStyleCnt="0">
        <dgm:presLayoutVars>
          <dgm:chMax val="5"/>
          <dgm:dir/>
          <dgm:resizeHandles val="exact"/>
        </dgm:presLayoutVars>
      </dgm:prSet>
      <dgm:spPr/>
    </dgm:pt>
    <dgm:pt modelId="{54C2CC98-6D4B-4A60-9A15-5AE40386041B}" type="pres">
      <dgm:prSet presAssocID="{53BA5FD8-D39F-445C-825D-35B27AB0C3B4}" presName="arrow" presStyleLbl="bgShp" presStyleIdx="0" presStyleCnt="1" custLinFactNeighborX="3609" custLinFactNeighborY="2242"/>
      <dgm:spPr/>
    </dgm:pt>
    <dgm:pt modelId="{A9F24FAA-4F5C-406C-B8E1-576A43384C02}" type="pres">
      <dgm:prSet presAssocID="{53BA5FD8-D39F-445C-825D-35B27AB0C3B4}" presName="arrowDiagram3" presStyleCnt="0"/>
      <dgm:spPr/>
    </dgm:pt>
    <dgm:pt modelId="{AE40E0E9-3478-474A-A6B0-DB8328453245}" type="pres">
      <dgm:prSet presAssocID="{C3AE1E7A-7CB0-4578-ADF8-1FA85E25724B}" presName="bullet3a" presStyleLbl="node1" presStyleIdx="0" presStyleCnt="3"/>
      <dgm:spPr/>
    </dgm:pt>
    <dgm:pt modelId="{4A91E0AD-FCF9-4B02-99C8-DACF85636F67}" type="pres">
      <dgm:prSet presAssocID="{C3AE1E7A-7CB0-4578-ADF8-1FA85E25724B}" presName="textBox3a" presStyleLbl="revTx" presStyleIdx="0" presStyleCnt="3">
        <dgm:presLayoutVars>
          <dgm:bulletEnabled val="1"/>
        </dgm:presLayoutVars>
      </dgm:prSet>
      <dgm:spPr/>
    </dgm:pt>
    <dgm:pt modelId="{63E3D5BD-4CC0-4E26-A662-E501C66A3672}" type="pres">
      <dgm:prSet presAssocID="{ECC17573-BE7E-4647-822E-C797C9E81A8E}" presName="bullet3b" presStyleLbl="node1" presStyleIdx="1" presStyleCnt="3"/>
      <dgm:spPr/>
    </dgm:pt>
    <dgm:pt modelId="{76B602A9-0CF2-43D1-AD75-402FDFF1500D}" type="pres">
      <dgm:prSet presAssocID="{ECC17573-BE7E-4647-822E-C797C9E81A8E}" presName="textBox3b" presStyleLbl="revTx" presStyleIdx="1" presStyleCnt="3">
        <dgm:presLayoutVars>
          <dgm:bulletEnabled val="1"/>
        </dgm:presLayoutVars>
      </dgm:prSet>
      <dgm:spPr/>
    </dgm:pt>
    <dgm:pt modelId="{CCBCF4E1-EDB0-400D-B19C-FB093AC62679}" type="pres">
      <dgm:prSet presAssocID="{2106675B-8C49-43E6-892F-1005936B957D}" presName="bullet3c" presStyleLbl="node1" presStyleIdx="2" presStyleCnt="3"/>
      <dgm:spPr/>
    </dgm:pt>
    <dgm:pt modelId="{950E943D-50BB-4656-82BB-F84BB39BF35D}" type="pres">
      <dgm:prSet presAssocID="{2106675B-8C49-43E6-892F-1005936B957D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CDD8A02-A450-4493-9493-E2D996549A09}" type="presOf" srcId="{C3AE1E7A-7CB0-4578-ADF8-1FA85E25724B}" destId="{4A91E0AD-FCF9-4B02-99C8-DACF85636F67}" srcOrd="0" destOrd="0" presId="urn:microsoft.com/office/officeart/2005/8/layout/arrow2"/>
    <dgm:cxn modelId="{AF3B582E-1F26-47B1-A572-204E06982F8C}" srcId="{53BA5FD8-D39F-445C-825D-35B27AB0C3B4}" destId="{ECC17573-BE7E-4647-822E-C797C9E81A8E}" srcOrd="1" destOrd="0" parTransId="{9E338F59-9F43-4071-89FA-0CCC6B04DC58}" sibTransId="{7BFC3755-6FC5-4A64-B34C-82B4AFB8FECB}"/>
    <dgm:cxn modelId="{6378C63D-C773-44F7-82DA-6A2279D93388}" srcId="{53BA5FD8-D39F-445C-825D-35B27AB0C3B4}" destId="{C3AE1E7A-7CB0-4578-ADF8-1FA85E25724B}" srcOrd="0" destOrd="0" parTransId="{4F90CB65-7237-4420-923B-F511F88A5199}" sibTransId="{B053B89F-39FF-4534-84C2-84CA2DFB850F}"/>
    <dgm:cxn modelId="{4842597B-7E09-4859-9C64-9BC581DBD3D5}" srcId="{53BA5FD8-D39F-445C-825D-35B27AB0C3B4}" destId="{2106675B-8C49-43E6-892F-1005936B957D}" srcOrd="2" destOrd="0" parTransId="{DCDED731-33C8-4671-A275-8D486E9D1463}" sibTransId="{33C49E60-F8B5-4152-873F-B1381EF5AFD7}"/>
    <dgm:cxn modelId="{23FEDBDA-21B4-40DB-B53C-7143EB2362A7}" type="presOf" srcId="{ECC17573-BE7E-4647-822E-C797C9E81A8E}" destId="{76B602A9-0CF2-43D1-AD75-402FDFF1500D}" srcOrd="0" destOrd="0" presId="urn:microsoft.com/office/officeart/2005/8/layout/arrow2"/>
    <dgm:cxn modelId="{68963DF6-23DC-4F14-A599-AF6785ABBC4E}" type="presOf" srcId="{53BA5FD8-D39F-445C-825D-35B27AB0C3B4}" destId="{ACCD1D21-EE0B-4BF2-86C4-F77A6C265D66}" srcOrd="0" destOrd="0" presId="urn:microsoft.com/office/officeart/2005/8/layout/arrow2"/>
    <dgm:cxn modelId="{09F8D3FF-7F66-4264-A9DF-DE2658912A11}" type="presOf" srcId="{2106675B-8C49-43E6-892F-1005936B957D}" destId="{950E943D-50BB-4656-82BB-F84BB39BF35D}" srcOrd="0" destOrd="0" presId="urn:microsoft.com/office/officeart/2005/8/layout/arrow2"/>
    <dgm:cxn modelId="{F538E245-9E4F-4A99-9D49-F2D966AE58AE}" type="presParOf" srcId="{ACCD1D21-EE0B-4BF2-86C4-F77A6C265D66}" destId="{54C2CC98-6D4B-4A60-9A15-5AE40386041B}" srcOrd="0" destOrd="0" presId="urn:microsoft.com/office/officeart/2005/8/layout/arrow2"/>
    <dgm:cxn modelId="{6A385648-901F-4EF6-9937-BF5CD415D835}" type="presParOf" srcId="{ACCD1D21-EE0B-4BF2-86C4-F77A6C265D66}" destId="{A9F24FAA-4F5C-406C-B8E1-576A43384C02}" srcOrd="1" destOrd="0" presId="urn:microsoft.com/office/officeart/2005/8/layout/arrow2"/>
    <dgm:cxn modelId="{E383D8C6-FDA0-4735-8FA9-9E106753ECF6}" type="presParOf" srcId="{A9F24FAA-4F5C-406C-B8E1-576A43384C02}" destId="{AE40E0E9-3478-474A-A6B0-DB8328453245}" srcOrd="0" destOrd="0" presId="urn:microsoft.com/office/officeart/2005/8/layout/arrow2"/>
    <dgm:cxn modelId="{802748D4-B06C-46D6-9B36-4568574D1041}" type="presParOf" srcId="{A9F24FAA-4F5C-406C-B8E1-576A43384C02}" destId="{4A91E0AD-FCF9-4B02-99C8-DACF85636F67}" srcOrd="1" destOrd="0" presId="urn:microsoft.com/office/officeart/2005/8/layout/arrow2"/>
    <dgm:cxn modelId="{7D9CF2AD-7846-418A-BF9B-F7F76A4BBC66}" type="presParOf" srcId="{A9F24FAA-4F5C-406C-B8E1-576A43384C02}" destId="{63E3D5BD-4CC0-4E26-A662-E501C66A3672}" srcOrd="2" destOrd="0" presId="urn:microsoft.com/office/officeart/2005/8/layout/arrow2"/>
    <dgm:cxn modelId="{91087A07-0B42-424B-ACCA-98AAADC8C9C4}" type="presParOf" srcId="{A9F24FAA-4F5C-406C-B8E1-576A43384C02}" destId="{76B602A9-0CF2-43D1-AD75-402FDFF1500D}" srcOrd="3" destOrd="0" presId="urn:microsoft.com/office/officeart/2005/8/layout/arrow2"/>
    <dgm:cxn modelId="{4949849D-D07E-449C-AAE4-31154A89CDDF}" type="presParOf" srcId="{A9F24FAA-4F5C-406C-B8E1-576A43384C02}" destId="{CCBCF4E1-EDB0-400D-B19C-FB093AC62679}" srcOrd="4" destOrd="0" presId="urn:microsoft.com/office/officeart/2005/8/layout/arrow2"/>
    <dgm:cxn modelId="{CED50F2E-E7F2-4947-AA1F-FEA08843541E}" type="presParOf" srcId="{A9F24FAA-4F5C-406C-B8E1-576A43384C02}" destId="{950E943D-50BB-4656-82BB-F84BB39BF3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2CC98-6D4B-4A60-9A15-5AE40386041B}">
      <dsp:nvSpPr>
        <dsp:cNvPr id="0" name=""/>
        <dsp:cNvSpPr/>
      </dsp:nvSpPr>
      <dsp:spPr>
        <a:xfrm>
          <a:off x="764521" y="0"/>
          <a:ext cx="4456852" cy="27855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0E0E9-3478-474A-A6B0-DB8328453245}">
      <dsp:nvSpPr>
        <dsp:cNvPr id="0" name=""/>
        <dsp:cNvSpPr/>
      </dsp:nvSpPr>
      <dsp:spPr>
        <a:xfrm>
          <a:off x="1169693" y="1922574"/>
          <a:ext cx="115878" cy="115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1E0AD-FCF9-4B02-99C8-DACF85636F67}">
      <dsp:nvSpPr>
        <dsp:cNvPr id="0" name=""/>
        <dsp:cNvSpPr/>
      </dsp:nvSpPr>
      <dsp:spPr>
        <a:xfrm>
          <a:off x="1227632" y="1980513"/>
          <a:ext cx="1038446" cy="80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0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of plan/project</a:t>
          </a:r>
        </a:p>
      </dsp:txBody>
      <dsp:txXfrm>
        <a:off x="1227632" y="1980513"/>
        <a:ext cx="1038446" cy="805019"/>
      </dsp:txXfrm>
    </dsp:sp>
    <dsp:sp modelId="{63E3D5BD-4CC0-4E26-A662-E501C66A3672}">
      <dsp:nvSpPr>
        <dsp:cNvPr id="0" name=""/>
        <dsp:cNvSpPr/>
      </dsp:nvSpPr>
      <dsp:spPr>
        <a:xfrm>
          <a:off x="2192541" y="1165467"/>
          <a:ext cx="209472" cy="209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602A9-0CF2-43D1-AD75-402FDFF1500D}">
      <dsp:nvSpPr>
        <dsp:cNvPr id="0" name=""/>
        <dsp:cNvSpPr/>
      </dsp:nvSpPr>
      <dsp:spPr>
        <a:xfrm>
          <a:off x="2297277" y="1270203"/>
          <a:ext cx="1069644" cy="151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9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SEA</a:t>
          </a:r>
        </a:p>
      </dsp:txBody>
      <dsp:txXfrm>
        <a:off x="2297277" y="1270203"/>
        <a:ext cx="1069644" cy="1515329"/>
      </dsp:txXfrm>
    </dsp:sp>
    <dsp:sp modelId="{CCBCF4E1-EDB0-400D-B19C-FB093AC62679}">
      <dsp:nvSpPr>
        <dsp:cNvPr id="0" name=""/>
        <dsp:cNvSpPr/>
      </dsp:nvSpPr>
      <dsp:spPr>
        <a:xfrm>
          <a:off x="3422632" y="704739"/>
          <a:ext cx="289695" cy="289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E943D-50BB-4656-82BB-F84BB39BF35D}">
      <dsp:nvSpPr>
        <dsp:cNvPr id="0" name=""/>
        <dsp:cNvSpPr/>
      </dsp:nvSpPr>
      <dsp:spPr>
        <a:xfrm>
          <a:off x="3567480" y="849587"/>
          <a:ext cx="1069644" cy="1935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0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Final plan/project</a:t>
          </a:r>
        </a:p>
      </dsp:txBody>
      <dsp:txXfrm>
        <a:off x="3567480" y="849587"/>
        <a:ext cx="1069644" cy="193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C5CC-1E69-4E04-96B0-2086414F7CAD}" type="datetimeFigureOut">
              <a:rPr lang="en-CA" smtClean="0"/>
              <a:t>2019-01-18</a:t>
            </a:fld>
            <a:endParaRPr lang="en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B1E0-1F20-47A5-9D36-64A61D54FC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47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A836-BBED-4ABF-9D83-743ECB89AE39}" type="datetimeFigureOut">
              <a:rPr lang="en-CA" smtClean="0"/>
              <a:t>2019-01-18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A36E-F450-44A1-A338-3E9DA409EF1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278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A36E-F450-44A1-A338-3E9DA409EF1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33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sv-SE" noProof="0" dirty="0"/>
              <a:t>Infoga bild här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04063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Infoga bild här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Skriv titel här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noProof="0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9523"/>
            <a:ext cx="5832475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Skriv undertitel här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/>
              <a:t>Sidfot</a:t>
            </a:r>
            <a:endParaRPr lang="sv-SE" noProof="0" dirty="0"/>
          </a:p>
        </p:txBody>
      </p:sp>
      <p:sp>
        <p:nvSpPr>
          <p:cNvPr id="11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sv-SE" noProof="0" dirty="0"/>
              <a:t>Skriv sektionstitel här</a:t>
            </a:r>
            <a:endParaRPr lang="en-CA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dirty="0"/>
          </a:p>
        </p:txBody>
      </p:sp>
      <p:pic>
        <p:nvPicPr>
          <p:cNvPr id="13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1000" dirty="0">
                <a:solidFill>
                  <a:schemeClr val="bg1"/>
                </a:solidFill>
                <a:latin typeface="+mn-lt"/>
              </a:defRPr>
            </a:lvl1pPr>
          </a:lstStyle>
          <a:p>
            <a:pPr marL="228600" lvl="0" indent="-228600"/>
            <a:r>
              <a:rPr lang="sv-SE" noProof="0" dirty="0"/>
              <a:t>Infoga bild här</a:t>
            </a:r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sv-SE" noProof="0" dirty="0"/>
              <a:t>Skriv rubrik här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/>
              <a:t>Sidfot</a:t>
            </a:r>
            <a:endParaRPr lang="sv-SE" noProof="0" dirty="0"/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4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>
            <a:normAutofit/>
          </a:bodyPr>
          <a:lstStyle>
            <a:lvl1pPr algn="l">
              <a:defRPr b="1" baseline="0"/>
            </a:lvl1pPr>
          </a:lstStyle>
          <a:p>
            <a:r>
              <a:rPr lang="sv-SE" noProof="0" dirty="0"/>
              <a:t>Skriv rubrik här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v-SE" noProof="0" dirty="0"/>
              <a:t>Skriv text här</a:t>
            </a:r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/>
              <a:t>Sidfot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708150" y="0"/>
            <a:ext cx="6804000" cy="69048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Infoga bild här</a:t>
            </a:r>
          </a:p>
        </p:txBody>
      </p:sp>
    </p:spTree>
    <p:extLst>
      <p:ext uri="{BB962C8B-B14F-4D97-AF65-F5344CB8AC3E}">
        <p14:creationId xmlns:p14="http://schemas.microsoft.com/office/powerpoint/2010/main" val="218928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>
            <a:normAutofit/>
          </a:bodyPr>
          <a:lstStyle>
            <a:lvl1pPr algn="l">
              <a:defRPr b="1" baseline="0"/>
            </a:lvl1pPr>
          </a:lstStyle>
          <a:p>
            <a:r>
              <a:rPr lang="sv-SE" noProof="0" dirty="0"/>
              <a:t>Skriv rubrik här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v-SE" noProof="0" dirty="0"/>
              <a:t>Skriv text här</a:t>
            </a:r>
          </a:p>
        </p:txBody>
      </p:sp>
      <p:sp>
        <p:nvSpPr>
          <p:cNvPr id="18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0"/>
            <a:ext cx="5090830" cy="2997201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100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sv-SE" noProof="0" dirty="0"/>
              <a:t>Infoga bild här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v-SE" noProof="0" dirty="0"/>
              <a:t>Skriv text här</a:t>
            </a:r>
          </a:p>
        </p:txBody>
      </p:sp>
      <p:cxnSp>
        <p:nvCxnSpPr>
          <p:cNvPr id="22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/>
              <a:t>Skriv rubrik här</a:t>
            </a:r>
            <a:endParaRPr lang="en-CA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/>
              <a:t>Sidfot</a:t>
            </a:r>
            <a:endParaRPr lang="sv-SE" noProof="0" dirty="0"/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20" hasCustomPrompt="1"/>
          </p:nvPr>
        </p:nvSpPr>
        <p:spPr>
          <a:xfrm>
            <a:off x="6794218" y="0"/>
            <a:ext cx="5397781" cy="29972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100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sv-SE" noProof="0" dirty="0"/>
              <a:t>Infoga bild här</a:t>
            </a:r>
          </a:p>
        </p:txBody>
      </p:sp>
    </p:spTree>
    <p:extLst>
      <p:ext uri="{BB962C8B-B14F-4D97-AF65-F5344CB8AC3E}">
        <p14:creationId xmlns:p14="http://schemas.microsoft.com/office/powerpoint/2010/main" val="76113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2208213" y="1844675"/>
            <a:ext cx="9251950" cy="43561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—"/>
              <a:defRPr lang="sv-SE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−"/>
              <a:defRPr sz="1800"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−"/>
              <a:defRPr sz="1600"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−"/>
              <a:defRPr sz="1600">
                <a:latin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sv-SE" noProof="0" dirty="0"/>
              <a:t>Skriv rubrik här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/>
              <a:t>Sidfot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8107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15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sv-SE" noProof="0" dirty="0"/>
              <a:t>Skriv rubrik här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2208213" y="1844675"/>
            <a:ext cx="4319587" cy="43561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Calibri" panose="020F0502020204030204" pitchFamily="34" charset="0"/>
              <a:buChar char="—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alibri" panose="020F0502020204030204" pitchFamily="34" charset="0"/>
              <a:buChar char="—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—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—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noProof="0" dirty="0"/>
              <a:t>Skriv text här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7140163" y="1844675"/>
            <a:ext cx="4320000" cy="435610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noProof="0" dirty="0"/>
              <a:t>Skriv text här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cxnSp>
        <p:nvCxnSpPr>
          <p:cNvPr id="19" name="Connecteur droit 3"/>
          <p:cNvCxnSpPr>
            <a:stCxn id="15" idx="2"/>
          </p:cNvCxnSpPr>
          <p:nvPr userDrawn="1"/>
        </p:nvCxnSpPr>
        <p:spPr>
          <a:xfrm flipH="1">
            <a:off x="6834188" y="1773239"/>
            <a:ext cx="1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 dirty="0"/>
              <a:t>Sidfot</a:t>
            </a:r>
          </a:p>
        </p:txBody>
      </p:sp>
    </p:spTree>
    <p:extLst>
      <p:ext uri="{BB962C8B-B14F-4D97-AF65-F5344CB8AC3E}">
        <p14:creationId xmlns:p14="http://schemas.microsoft.com/office/powerpoint/2010/main" val="52545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04063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Infoga bild här</a:t>
            </a:r>
          </a:p>
        </p:txBody>
      </p:sp>
      <p:sp>
        <p:nvSpPr>
          <p:cNvPr id="8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sv-SE" noProof="0" dirty="0"/>
              <a:t>Infoga bild här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titel här</a:t>
            </a:r>
            <a:endParaRPr lang="en-CA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Skriv undertitel här</a:t>
            </a:r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00" y="2242800"/>
            <a:ext cx="5175953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 noProof="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/>
            </a:lvl1pPr>
          </a:lstStyle>
          <a:p>
            <a:r>
              <a:rPr lang="sv-SE" noProof="0" dirty="0"/>
              <a:t>Skriv titel här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Skriv undertitel här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noProof="0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sv-SE" noProof="0" dirty="0"/>
              <a:t>Infoga bild här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noProof="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200" b="1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Skriv titel här</a:t>
            </a:r>
            <a:endParaRPr lang="en-CA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Skriv undertitel här</a:t>
            </a:r>
          </a:p>
        </p:txBody>
      </p:sp>
    </p:spTree>
    <p:extLst>
      <p:ext uri="{BB962C8B-B14F-4D97-AF65-F5344CB8AC3E}">
        <p14:creationId xmlns:p14="http://schemas.microsoft.com/office/powerpoint/2010/main" val="242860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 noProof="0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200" b="1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Skriv titel här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Skriv undertitel här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470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 noProof="0" dirty="0">
              <a:solidFill>
                <a:srgbClr val="FF4337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Skriv titel här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Skriv undertitel här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5921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sv-SE" noProof="0" dirty="0"/>
              <a:t>Infoga bild här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2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Skriv titel här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noProof="0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Skriv undertitel här</a:t>
            </a:r>
          </a:p>
        </p:txBody>
      </p:sp>
    </p:spTree>
    <p:extLst>
      <p:ext uri="{BB962C8B-B14F-4D97-AF65-F5344CB8AC3E}">
        <p14:creationId xmlns:p14="http://schemas.microsoft.com/office/powerpoint/2010/main" val="14178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012238" y="0"/>
            <a:ext cx="317976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Infoga bild här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sv-SE" noProof="0" dirty="0"/>
              <a:t>Infoga bild här</a:t>
            </a:r>
          </a:p>
        </p:txBody>
      </p:sp>
      <p:sp>
        <p:nvSpPr>
          <p:cNvPr id="10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noProof="0" dirty="0"/>
              <a:t>Skriv sektionstitel här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/>
              <a:t>Sidfot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703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sv-SE" noProof="0" dirty="0"/>
              <a:t>Infoga bild här</a:t>
            </a:r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noProof="0" dirty="0"/>
              <a:t>Skriv sektionstitel här</a:t>
            </a:r>
            <a:endParaRPr lang="en-CA" dirty="0"/>
          </a:p>
        </p:txBody>
      </p:sp>
      <p:pic>
        <p:nvPicPr>
          <p:cNvPr id="8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noProof="0"/>
              <a:t>Sidfot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9473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9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noProof="0" dirty="0"/>
              <a:t>Skriv titel här</a:t>
            </a:r>
          </a:p>
        </p:txBody>
      </p:sp>
    </p:spTree>
    <p:extLst>
      <p:ext uri="{BB962C8B-B14F-4D97-AF65-F5344CB8AC3E}">
        <p14:creationId xmlns:p14="http://schemas.microsoft.com/office/powerpoint/2010/main" val="5293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r="11155" b="-10"/>
          <a:stretch>
            <a:fillRect/>
          </a:stretch>
        </p:blipFill>
        <p:spPr>
          <a:xfrm>
            <a:off x="0" y="-6093"/>
            <a:ext cx="7104063" cy="685877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43832" y="4039340"/>
            <a:ext cx="5832475" cy="1667962"/>
          </a:xfrm>
        </p:spPr>
        <p:txBody>
          <a:bodyPr>
            <a:normAutofit/>
          </a:bodyPr>
          <a:lstStyle/>
          <a:p>
            <a:r>
              <a:rPr lang="en-US" dirty="0"/>
              <a:t>IA Leadership provided by a consultancy</a:t>
            </a:r>
            <a:br>
              <a:rPr lang="en-CA" dirty="0"/>
            </a:br>
            <a:r>
              <a:rPr lang="en-CA" b="0" i="1" dirty="0"/>
              <a:t>the case of Sweden</a:t>
            </a:r>
            <a:endParaRPr lang="en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Charlotta Faith-Ell, WSP, Mid Sweden University and </a:t>
            </a:r>
            <a:r>
              <a:rPr lang="sv-SE" dirty="0" err="1"/>
              <a:t>Estonian</a:t>
            </a:r>
            <a:r>
              <a:rPr lang="sv-SE" dirty="0"/>
              <a:t> Environment </a:t>
            </a:r>
            <a:r>
              <a:rPr lang="sv-SE" dirty="0" err="1"/>
              <a:t>Instiute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4" name="Espace réservé pour une image 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063" y="0"/>
            <a:ext cx="508793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</p:spPr>
      </p:pic>
      <p:sp>
        <p:nvSpPr>
          <p:cNvPr id="16" name="Titre 3"/>
          <p:cNvSpPr txBox="1">
            <a:spLocks/>
          </p:cNvSpPr>
          <p:nvPr/>
        </p:nvSpPr>
        <p:spPr>
          <a:xfrm>
            <a:off x="227013" y="4182035"/>
            <a:ext cx="5832475" cy="188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sv-SE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Sous-titre 4"/>
          <p:cNvSpPr txBox="1">
            <a:spLocks/>
          </p:cNvSpPr>
          <p:nvPr/>
        </p:nvSpPr>
        <p:spPr>
          <a:xfrm>
            <a:off x="227013" y="6071286"/>
            <a:ext cx="5832475" cy="557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1600" b="0" i="1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20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943" y="2250830"/>
            <a:ext cx="5127644" cy="24386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Presentation at </a:t>
            </a:r>
            <a:r>
              <a:rPr lang="sv-SE" dirty="0" err="1"/>
              <a:t>Leadership</a:t>
            </a:r>
            <a:r>
              <a:rPr lang="sv-SE" dirty="0"/>
              <a:t> in IA</a:t>
            </a:r>
          </a:p>
          <a:p>
            <a:r>
              <a:rPr lang="sv-SE" dirty="0"/>
              <a:t>21 januari 2019</a:t>
            </a:r>
          </a:p>
        </p:txBody>
      </p:sp>
    </p:spTree>
    <p:extLst>
      <p:ext uri="{BB962C8B-B14F-4D97-AF65-F5344CB8AC3E}">
        <p14:creationId xmlns:p14="http://schemas.microsoft.com/office/powerpoint/2010/main" val="37122085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13F1AE-E4F2-4F8A-BC4D-7CF57AE2CD28}"/>
              </a:ext>
            </a:extLst>
          </p:cNvPr>
          <p:cNvCxnSpPr>
            <a:cxnSpLocks/>
          </p:cNvCxnSpPr>
          <p:nvPr/>
        </p:nvCxnSpPr>
        <p:spPr>
          <a:xfrm flipV="1">
            <a:off x="3115840" y="2505462"/>
            <a:ext cx="8686693" cy="26253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035713" y="3290925"/>
            <a:ext cx="8377353" cy="440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080776" y="683432"/>
            <a:ext cx="35064" cy="5827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06396" y="2895376"/>
            <a:ext cx="1352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/>
              <a:t>Preferred</a:t>
            </a:r>
            <a:r>
              <a:rPr lang="sv-SE" sz="1400" b="1" dirty="0"/>
              <a:t> </a:t>
            </a:r>
            <a:r>
              <a:rPr lang="sv-SE" sz="1400" b="1" dirty="0" err="1"/>
              <a:t>state</a:t>
            </a:r>
            <a:r>
              <a:rPr lang="sv-SE" sz="1400" b="1" dirty="0"/>
              <a:t> of the </a:t>
            </a:r>
            <a:r>
              <a:rPr lang="sv-SE" sz="1400" b="1" dirty="0" err="1"/>
              <a:t>environment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27945" y="375654"/>
            <a:ext cx="198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Fulfillment</a:t>
            </a:r>
            <a:r>
              <a:rPr lang="en-GB" sz="1400" b="1" dirty="0"/>
              <a:t> of objective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A05DE4-2725-4D50-B0E5-31F67F8FDD44}"/>
              </a:ext>
            </a:extLst>
          </p:cNvPr>
          <p:cNvSpPr/>
          <p:nvPr/>
        </p:nvSpPr>
        <p:spPr>
          <a:xfrm>
            <a:off x="7892272" y="3616082"/>
            <a:ext cx="184484" cy="18448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16A0AB-8016-426E-99F2-89E8A97BE0B7}"/>
              </a:ext>
            </a:extLst>
          </p:cNvPr>
          <p:cNvSpPr/>
          <p:nvPr/>
        </p:nvSpPr>
        <p:spPr>
          <a:xfrm>
            <a:off x="5801457" y="4245696"/>
            <a:ext cx="184484" cy="1844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CD6801-F402-418C-9918-A1184565C26B}"/>
              </a:ext>
            </a:extLst>
          </p:cNvPr>
          <p:cNvSpPr/>
          <p:nvPr/>
        </p:nvSpPr>
        <p:spPr>
          <a:xfrm>
            <a:off x="3576786" y="4836399"/>
            <a:ext cx="184484" cy="18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F6412-A086-4203-96BA-363657A98B69}"/>
              </a:ext>
            </a:extLst>
          </p:cNvPr>
          <p:cNvSpPr txBox="1"/>
          <p:nvPr/>
        </p:nvSpPr>
        <p:spPr>
          <a:xfrm>
            <a:off x="6034067" y="4205713"/>
            <a:ext cx="16179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Uncertainties</a:t>
            </a:r>
            <a:r>
              <a:rPr lang="sv-SE" sz="1400" dirty="0"/>
              <a:t> </a:t>
            </a:r>
            <a:r>
              <a:rPr lang="sv-SE" sz="1400" dirty="0" err="1"/>
              <a:t>concerning</a:t>
            </a:r>
            <a:r>
              <a:rPr lang="sv-SE" sz="1400" dirty="0"/>
              <a:t> </a:t>
            </a:r>
            <a:r>
              <a:rPr lang="sv-SE" sz="1400" dirty="0" err="1"/>
              <a:t>mitigation</a:t>
            </a:r>
            <a:r>
              <a:rPr lang="sv-SE" sz="1400" dirty="0"/>
              <a:t> </a:t>
            </a:r>
            <a:r>
              <a:rPr lang="sv-SE" sz="1400" dirty="0" err="1"/>
              <a:t>measures</a:t>
            </a:r>
            <a:r>
              <a:rPr lang="sv-SE" sz="1400" dirty="0"/>
              <a:t> </a:t>
            </a:r>
            <a:r>
              <a:rPr lang="sv-SE" sz="1400" dirty="0" err="1"/>
              <a:t>imply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the fulfilment is </a:t>
            </a:r>
            <a:r>
              <a:rPr lang="sv-SE" sz="1400" dirty="0" err="1"/>
              <a:t>contradicted</a:t>
            </a:r>
            <a:endParaRPr lang="sv-SE" sz="1400" dirty="0"/>
          </a:p>
          <a:p>
            <a:endParaRPr lang="sv-SE" sz="1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1C2E9C-4039-40A6-A912-C7457C019B79}"/>
              </a:ext>
            </a:extLst>
          </p:cNvPr>
          <p:cNvSpPr/>
          <p:nvPr/>
        </p:nvSpPr>
        <p:spPr>
          <a:xfrm>
            <a:off x="10418581" y="2769339"/>
            <a:ext cx="184484" cy="1844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C580F8-CF26-4EB1-A367-C9752C29DA04}"/>
              </a:ext>
            </a:extLst>
          </p:cNvPr>
          <p:cNvSpPr txBox="1"/>
          <p:nvPr/>
        </p:nvSpPr>
        <p:spPr>
          <a:xfrm>
            <a:off x="10668965" y="2692306"/>
            <a:ext cx="132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Contributes</a:t>
            </a:r>
            <a:r>
              <a:rPr lang="sv-SE" sz="1400" dirty="0"/>
              <a:t> to fulfilment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63557-EDD6-4509-92D1-E5EF5881D0C9}"/>
              </a:ext>
            </a:extLst>
          </p:cNvPr>
          <p:cNvSpPr txBox="1"/>
          <p:nvPr/>
        </p:nvSpPr>
        <p:spPr>
          <a:xfrm>
            <a:off x="3761270" y="4759277"/>
            <a:ext cx="121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Contradicts</a:t>
            </a:r>
            <a:r>
              <a:rPr lang="sv-SE" sz="1400" dirty="0"/>
              <a:t> fulfilment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9E079A-8527-490F-AE68-FEE9ECDED182}"/>
              </a:ext>
            </a:extLst>
          </p:cNvPr>
          <p:cNvSpPr txBox="1"/>
          <p:nvPr/>
        </p:nvSpPr>
        <p:spPr>
          <a:xfrm>
            <a:off x="8087056" y="3549820"/>
            <a:ext cx="1522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Potential to </a:t>
            </a:r>
            <a:r>
              <a:rPr lang="sv-SE" sz="1400" dirty="0" err="1"/>
              <a:t>contribute</a:t>
            </a:r>
            <a:r>
              <a:rPr lang="sv-SE" sz="1400" dirty="0"/>
              <a:t> to fulfilment</a:t>
            </a:r>
          </a:p>
        </p:txBody>
      </p:sp>
    </p:spTree>
    <p:extLst>
      <p:ext uri="{BB962C8B-B14F-4D97-AF65-F5344CB8AC3E}">
        <p14:creationId xmlns:p14="http://schemas.microsoft.com/office/powerpoint/2010/main" val="394145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D1D3B-F6F5-4369-A0AA-6701E05965B6}"/>
              </a:ext>
            </a:extLst>
          </p:cNvPr>
          <p:cNvSpPr/>
          <p:nvPr/>
        </p:nvSpPr>
        <p:spPr>
          <a:xfrm>
            <a:off x="3454837" y="880533"/>
            <a:ext cx="6019363" cy="5314221"/>
          </a:xfrm>
          <a:custGeom>
            <a:avLst/>
            <a:gdLst>
              <a:gd name="connsiteX0" fmla="*/ 0 w 5833533"/>
              <a:gd name="connsiteY0" fmla="*/ 5613400 h 5613400"/>
              <a:gd name="connsiteX1" fmla="*/ 1896533 w 5833533"/>
              <a:gd name="connsiteY1" fmla="*/ 5334000 h 5613400"/>
              <a:gd name="connsiteX2" fmla="*/ 3539066 w 5833533"/>
              <a:gd name="connsiteY2" fmla="*/ 3970867 h 5613400"/>
              <a:gd name="connsiteX3" fmla="*/ 5207000 w 5833533"/>
              <a:gd name="connsiteY3" fmla="*/ 1312334 h 5613400"/>
              <a:gd name="connsiteX4" fmla="*/ 5833533 w 5833533"/>
              <a:gd name="connsiteY4" fmla="*/ 0 h 5613400"/>
              <a:gd name="connsiteX5" fmla="*/ 5833533 w 5833533"/>
              <a:gd name="connsiteY5" fmla="*/ 0 h 561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533" h="5613400">
                <a:moveTo>
                  <a:pt x="0" y="5613400"/>
                </a:moveTo>
                <a:cubicBezTo>
                  <a:pt x="653344" y="5610578"/>
                  <a:pt x="1306689" y="5607756"/>
                  <a:pt x="1896533" y="5334000"/>
                </a:cubicBezTo>
                <a:cubicBezTo>
                  <a:pt x="2486377" y="5060244"/>
                  <a:pt x="2987322" y="4641144"/>
                  <a:pt x="3539066" y="3970867"/>
                </a:cubicBezTo>
                <a:cubicBezTo>
                  <a:pt x="4090810" y="3300590"/>
                  <a:pt x="4824589" y="1974145"/>
                  <a:pt x="5207000" y="1312334"/>
                </a:cubicBezTo>
                <a:cubicBezTo>
                  <a:pt x="5589411" y="650523"/>
                  <a:pt x="5833533" y="0"/>
                  <a:pt x="5833533" y="0"/>
                </a:cubicBezTo>
                <a:lnTo>
                  <a:pt x="5833533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035713" y="3290925"/>
            <a:ext cx="8377353" cy="440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080776" y="683432"/>
            <a:ext cx="35064" cy="5827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06396" y="2895376"/>
            <a:ext cx="1352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/>
              <a:t>Preferred</a:t>
            </a:r>
            <a:r>
              <a:rPr lang="sv-SE" sz="1400" b="1" dirty="0"/>
              <a:t> </a:t>
            </a:r>
            <a:r>
              <a:rPr lang="sv-SE" sz="1400" b="1" dirty="0" err="1"/>
              <a:t>state</a:t>
            </a:r>
            <a:r>
              <a:rPr lang="sv-SE" sz="1400" b="1" dirty="0"/>
              <a:t> of the </a:t>
            </a:r>
            <a:r>
              <a:rPr lang="sv-SE" sz="1400" b="1" dirty="0" err="1"/>
              <a:t>environment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27945" y="375654"/>
            <a:ext cx="198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Fulfillment</a:t>
            </a:r>
            <a:r>
              <a:rPr lang="en-GB" sz="1400" b="1" dirty="0"/>
              <a:t> of objective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A05DE4-2725-4D50-B0E5-31F67F8FDD44}"/>
              </a:ext>
            </a:extLst>
          </p:cNvPr>
          <p:cNvSpPr/>
          <p:nvPr/>
        </p:nvSpPr>
        <p:spPr>
          <a:xfrm>
            <a:off x="7680605" y="3700302"/>
            <a:ext cx="184484" cy="18448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16A0AB-8016-426E-99F2-89E8A97BE0B7}"/>
              </a:ext>
            </a:extLst>
          </p:cNvPr>
          <p:cNvSpPr/>
          <p:nvPr/>
        </p:nvSpPr>
        <p:spPr>
          <a:xfrm>
            <a:off x="6236609" y="5297545"/>
            <a:ext cx="184484" cy="1844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CD6801-F402-418C-9918-A1184565C26B}"/>
              </a:ext>
            </a:extLst>
          </p:cNvPr>
          <p:cNvSpPr/>
          <p:nvPr/>
        </p:nvSpPr>
        <p:spPr>
          <a:xfrm>
            <a:off x="3454837" y="6085665"/>
            <a:ext cx="184484" cy="18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F6412-A086-4203-96BA-363657A98B69}"/>
              </a:ext>
            </a:extLst>
          </p:cNvPr>
          <p:cNvSpPr txBox="1"/>
          <p:nvPr/>
        </p:nvSpPr>
        <p:spPr>
          <a:xfrm>
            <a:off x="6469219" y="5257562"/>
            <a:ext cx="16179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Uncertainties</a:t>
            </a:r>
            <a:r>
              <a:rPr lang="sv-SE" sz="1400" dirty="0"/>
              <a:t> </a:t>
            </a:r>
            <a:r>
              <a:rPr lang="sv-SE" sz="1400" dirty="0" err="1"/>
              <a:t>concerning</a:t>
            </a:r>
            <a:r>
              <a:rPr lang="sv-SE" sz="1400" dirty="0"/>
              <a:t> </a:t>
            </a:r>
            <a:r>
              <a:rPr lang="sv-SE" sz="1400" dirty="0" err="1"/>
              <a:t>mitigation</a:t>
            </a:r>
            <a:r>
              <a:rPr lang="sv-SE" sz="1400" dirty="0"/>
              <a:t> </a:t>
            </a:r>
            <a:r>
              <a:rPr lang="sv-SE" sz="1400" dirty="0" err="1"/>
              <a:t>measures</a:t>
            </a:r>
            <a:r>
              <a:rPr lang="sv-SE" sz="1400" dirty="0"/>
              <a:t> </a:t>
            </a:r>
            <a:r>
              <a:rPr lang="sv-SE" sz="1400" dirty="0" err="1"/>
              <a:t>imply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the fulfilment is </a:t>
            </a:r>
            <a:r>
              <a:rPr lang="sv-SE" sz="1400" dirty="0" err="1"/>
              <a:t>contradicted</a:t>
            </a:r>
            <a:endParaRPr lang="sv-SE" sz="1400" dirty="0"/>
          </a:p>
          <a:p>
            <a:endParaRPr lang="sv-SE" sz="1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1C2E9C-4039-40A6-A912-C7457C019B79}"/>
              </a:ext>
            </a:extLst>
          </p:cNvPr>
          <p:cNvSpPr/>
          <p:nvPr/>
        </p:nvSpPr>
        <p:spPr>
          <a:xfrm>
            <a:off x="8739529" y="1919976"/>
            <a:ext cx="184484" cy="1844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C580F8-CF26-4EB1-A367-C9752C29DA04}"/>
              </a:ext>
            </a:extLst>
          </p:cNvPr>
          <p:cNvSpPr txBox="1"/>
          <p:nvPr/>
        </p:nvSpPr>
        <p:spPr>
          <a:xfrm>
            <a:off x="8989913" y="1842943"/>
            <a:ext cx="132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Contributes</a:t>
            </a:r>
            <a:r>
              <a:rPr lang="sv-SE" sz="1400" dirty="0"/>
              <a:t> to fulfilment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63557-EDD6-4509-92D1-E5EF5881D0C9}"/>
              </a:ext>
            </a:extLst>
          </p:cNvPr>
          <p:cNvSpPr txBox="1"/>
          <p:nvPr/>
        </p:nvSpPr>
        <p:spPr>
          <a:xfrm>
            <a:off x="3639321" y="6008543"/>
            <a:ext cx="121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Contradicts</a:t>
            </a:r>
            <a:r>
              <a:rPr lang="sv-SE" sz="1400" dirty="0"/>
              <a:t> fulfilment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9E079A-8527-490F-AE68-FEE9ECDED182}"/>
              </a:ext>
            </a:extLst>
          </p:cNvPr>
          <p:cNvSpPr txBox="1"/>
          <p:nvPr/>
        </p:nvSpPr>
        <p:spPr>
          <a:xfrm>
            <a:off x="7875389" y="3634040"/>
            <a:ext cx="1522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Potential to </a:t>
            </a:r>
            <a:r>
              <a:rPr lang="sv-SE" sz="1400" dirty="0" err="1"/>
              <a:t>contribute</a:t>
            </a:r>
            <a:r>
              <a:rPr lang="sv-SE" sz="1400" dirty="0"/>
              <a:t> to fulfilment</a:t>
            </a:r>
          </a:p>
        </p:txBody>
      </p:sp>
    </p:spTree>
    <p:extLst>
      <p:ext uri="{BB962C8B-B14F-4D97-AF65-F5344CB8AC3E}">
        <p14:creationId xmlns:p14="http://schemas.microsoft.com/office/powerpoint/2010/main" val="98836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5AE4AC-D1C6-4F40-BF60-D09C1E10067E}"/>
              </a:ext>
            </a:extLst>
          </p:cNvPr>
          <p:cNvGrpSpPr/>
          <p:nvPr/>
        </p:nvGrpSpPr>
        <p:grpSpPr>
          <a:xfrm>
            <a:off x="5308600" y="1196976"/>
            <a:ext cx="6443133" cy="5283200"/>
            <a:chOff x="891350" y="163176"/>
            <a:chExt cx="7461318" cy="65469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38D9BD-D249-421B-A61E-4789BEFF781B}"/>
                </a:ext>
              </a:extLst>
            </p:cNvPr>
            <p:cNvGrpSpPr/>
            <p:nvPr/>
          </p:nvGrpSpPr>
          <p:grpSpPr>
            <a:xfrm>
              <a:off x="2987824" y="1916832"/>
              <a:ext cx="3024336" cy="3096344"/>
              <a:chOff x="2987824" y="2199473"/>
              <a:chExt cx="3024336" cy="309634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E70751-2B0C-469F-82B0-0DBFEF240F60}"/>
                  </a:ext>
                </a:extLst>
              </p:cNvPr>
              <p:cNvSpPr/>
              <p:nvPr/>
            </p:nvSpPr>
            <p:spPr>
              <a:xfrm>
                <a:off x="2987824" y="2199473"/>
                <a:ext cx="3024336" cy="3096344"/>
              </a:xfrm>
              <a:prstGeom prst="ellipse">
                <a:avLst/>
              </a:prstGeom>
              <a:solidFill>
                <a:schemeClr val="accent1">
                  <a:alpha val="2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4B7E667-290E-4255-9A28-EC19460CEAF9}"/>
                  </a:ext>
                </a:extLst>
              </p:cNvPr>
              <p:cNvSpPr/>
              <p:nvPr/>
            </p:nvSpPr>
            <p:spPr>
              <a:xfrm>
                <a:off x="3779912" y="3068960"/>
                <a:ext cx="1440160" cy="1368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chemeClr val="accent6"/>
                    </a:solidFill>
                  </a:rPr>
                  <a:t>Significance –interpreting Importance – narrow Definition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C5B452-C0B1-4484-B7AC-68EC09D23C26}"/>
                  </a:ext>
                </a:extLst>
              </p:cNvPr>
              <p:cNvSpPr txBox="1"/>
              <p:nvPr/>
            </p:nvSpPr>
            <p:spPr>
              <a:xfrm>
                <a:off x="3671900" y="2567361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Significance interpreting importance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8700-2FF5-42CC-889B-9ACF3540B7AD}"/>
                  </a:ext>
                </a:extLst>
              </p:cNvPr>
              <p:cNvSpPr txBox="1"/>
              <p:nvPr/>
            </p:nvSpPr>
            <p:spPr>
              <a:xfrm>
                <a:off x="4137896" y="4581128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Broad definition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228D4B4-2626-408A-96E5-D15EC1193218}"/>
                </a:ext>
              </a:extLst>
            </p:cNvPr>
            <p:cNvGrpSpPr/>
            <p:nvPr/>
          </p:nvGrpSpPr>
          <p:grpSpPr>
            <a:xfrm>
              <a:off x="891350" y="163176"/>
              <a:ext cx="7461318" cy="6546923"/>
              <a:chOff x="891350" y="163176"/>
              <a:chExt cx="7343846" cy="654692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DF6B400-FF45-4A66-B4F0-9DDE698B2596}"/>
                  </a:ext>
                </a:extLst>
              </p:cNvPr>
              <p:cNvSpPr/>
              <p:nvPr/>
            </p:nvSpPr>
            <p:spPr>
              <a:xfrm>
                <a:off x="3707904" y="163176"/>
                <a:ext cx="1546116" cy="1080120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Environmental characteristics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E1D127-2E1A-43BD-9EBC-B19DF41521FF}"/>
                  </a:ext>
                </a:extLst>
              </p:cNvPr>
              <p:cNvSpPr/>
              <p:nvPr/>
            </p:nvSpPr>
            <p:spPr>
              <a:xfrm>
                <a:off x="5968401" y="1044075"/>
                <a:ext cx="1440160" cy="1059040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Perspectives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9566756-02F7-4BAD-B7E5-B1E24678334D}"/>
                  </a:ext>
                </a:extLst>
              </p:cNvPr>
              <p:cNvSpPr/>
              <p:nvPr/>
            </p:nvSpPr>
            <p:spPr>
              <a:xfrm>
                <a:off x="6688480" y="2979267"/>
                <a:ext cx="1546716" cy="1058856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Impact characteristics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EF2C204-121E-40BD-8E20-79A204E60B3E}"/>
                  </a:ext>
                </a:extLst>
              </p:cNvPr>
              <p:cNvSpPr/>
              <p:nvPr/>
            </p:nvSpPr>
            <p:spPr>
              <a:xfrm>
                <a:off x="6002267" y="4664695"/>
                <a:ext cx="1440160" cy="1073768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Approaches &amp; methods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D56A80-C2F5-46D1-9A78-5359C2EE86A8}"/>
                  </a:ext>
                </a:extLst>
              </p:cNvPr>
              <p:cNvSpPr/>
              <p:nvPr/>
            </p:nvSpPr>
            <p:spPr>
              <a:xfrm>
                <a:off x="3762523" y="5672506"/>
                <a:ext cx="1440160" cy="1037593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Context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7865EBC-B15F-46FC-8ACF-987D464EE3CB}"/>
                  </a:ext>
                </a:extLst>
              </p:cNvPr>
              <p:cNvSpPr/>
              <p:nvPr/>
            </p:nvSpPr>
            <p:spPr>
              <a:xfrm>
                <a:off x="1835695" y="4731497"/>
                <a:ext cx="1621495" cy="1073767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Institutional arrangements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8554042-4F4D-400E-9D48-F14C31D3581D}"/>
                  </a:ext>
                </a:extLst>
              </p:cNvPr>
              <p:cNvSpPr/>
              <p:nvPr/>
            </p:nvSpPr>
            <p:spPr>
              <a:xfrm>
                <a:off x="891350" y="2900855"/>
                <a:ext cx="1440160" cy="1104210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Applied </a:t>
                </a:r>
              </a:p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level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D9CEB2-2B33-46FB-9911-38B827DED280}"/>
                  </a:ext>
                </a:extLst>
              </p:cNvPr>
              <p:cNvSpPr/>
              <p:nvPr/>
            </p:nvSpPr>
            <p:spPr>
              <a:xfrm>
                <a:off x="1691680" y="968607"/>
                <a:ext cx="1440160" cy="1101753"/>
              </a:xfrm>
              <a:prstGeom prst="ellipse">
                <a:avLst/>
              </a:prstGeom>
              <a:solidFill>
                <a:srgbClr val="00B050">
                  <a:alpha val="2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 dirty="0">
                    <a:solidFill>
                      <a:srgbClr val="0070C0"/>
                    </a:solidFill>
                  </a:rPr>
                  <a:t>Regulatory level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C63F94A-22E6-4536-BC7F-4CF39FAD93FB}"/>
                  </a:ext>
                </a:extLst>
              </p:cNvPr>
              <p:cNvCxnSpPr>
                <a:stCxn id="33" idx="0"/>
                <a:endCxn id="17" idx="4"/>
              </p:cNvCxnSpPr>
              <p:nvPr/>
            </p:nvCxnSpPr>
            <p:spPr>
              <a:xfrm flipH="1" flipV="1">
                <a:off x="4480962" y="1243296"/>
                <a:ext cx="19030" cy="673536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60F2594-AF5A-461D-9A0A-AFCF924BC5FB}"/>
                  </a:ext>
                </a:extLst>
              </p:cNvPr>
              <p:cNvCxnSpPr/>
              <p:nvPr/>
            </p:nvCxnSpPr>
            <p:spPr>
              <a:xfrm flipV="1">
                <a:off x="4493966" y="5013176"/>
                <a:ext cx="1028" cy="673536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9EFD467-003A-416E-9D45-D28DDE601754}"/>
                  </a:ext>
                </a:extLst>
              </p:cNvPr>
              <p:cNvCxnSpPr/>
              <p:nvPr/>
            </p:nvCxnSpPr>
            <p:spPr>
              <a:xfrm flipV="1">
                <a:off x="5557844" y="1961750"/>
                <a:ext cx="580062" cy="34967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03017E2-2EB2-421D-8A76-FFC484C34FC7}"/>
                  </a:ext>
                </a:extLst>
              </p:cNvPr>
              <p:cNvCxnSpPr/>
              <p:nvPr/>
            </p:nvCxnSpPr>
            <p:spPr>
              <a:xfrm flipH="1" flipV="1">
                <a:off x="2987824" y="1844824"/>
                <a:ext cx="504056" cy="451073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7A6E2FB-14E2-47C8-8023-53C326321E0E}"/>
                  </a:ext>
                </a:extLst>
              </p:cNvPr>
              <p:cNvCxnSpPr/>
              <p:nvPr/>
            </p:nvCxnSpPr>
            <p:spPr>
              <a:xfrm>
                <a:off x="6032167" y="3508696"/>
                <a:ext cx="656314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CC0CD46-E90A-426C-9FEF-AF391546D877}"/>
                  </a:ext>
                </a:extLst>
              </p:cNvPr>
              <p:cNvCxnSpPr/>
              <p:nvPr/>
            </p:nvCxnSpPr>
            <p:spPr>
              <a:xfrm>
                <a:off x="2331510" y="3452960"/>
                <a:ext cx="656314" cy="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F0106A5-5C8E-4597-848B-47A9410065FE}"/>
                  </a:ext>
                </a:extLst>
              </p:cNvPr>
              <p:cNvCxnSpPr/>
              <p:nvPr/>
            </p:nvCxnSpPr>
            <p:spPr>
              <a:xfrm>
                <a:off x="5610713" y="4567385"/>
                <a:ext cx="474323" cy="328224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96ABBF7-7238-4464-9A65-A1F8C80585B6}"/>
                  </a:ext>
                </a:extLst>
              </p:cNvPr>
              <p:cNvCxnSpPr/>
              <p:nvPr/>
            </p:nvCxnSpPr>
            <p:spPr>
              <a:xfrm flipV="1">
                <a:off x="2771800" y="4421597"/>
                <a:ext cx="544181" cy="309900"/>
              </a:xfrm>
              <a:prstGeom prst="straightConnector1">
                <a:avLst/>
              </a:prstGeom>
              <a:ln w="190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1992E5-D14E-4A28-AC16-1A65465B257C}"/>
                </a:ext>
              </a:extLst>
            </p:cNvPr>
            <p:cNvSpPr txBox="1"/>
            <p:nvPr/>
          </p:nvSpPr>
          <p:spPr>
            <a:xfrm>
              <a:off x="4542521" y="1372706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Integrated</a:t>
              </a:r>
              <a:r>
                <a:rPr lang="sv-SE" sz="1000" b="1" dirty="0"/>
                <a:t> </a:t>
              </a:r>
              <a:r>
                <a:rPr lang="sv-SE" sz="1000" b="1" dirty="0" err="1"/>
                <a:t>into</a:t>
              </a:r>
              <a:r>
                <a:rPr lang="sv-SE" sz="1000" b="1" dirty="0"/>
                <a:t> </a:t>
              </a:r>
            </a:p>
            <a:p>
              <a:r>
                <a:rPr lang="sv-SE" sz="1000" b="1" dirty="0"/>
                <a:t>&amp; </a:t>
              </a:r>
              <a:r>
                <a:rPr lang="sv-SE" sz="1000" b="1" dirty="0" err="1"/>
                <a:t>Varied</a:t>
              </a:r>
              <a:r>
                <a:rPr lang="sv-SE" sz="1000" b="1" dirty="0"/>
                <a:t> by</a:t>
              </a:r>
              <a:endParaRPr lang="en-GB" sz="10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42444B-E9A4-4EEA-829B-41F04F80C649}"/>
                </a:ext>
              </a:extLst>
            </p:cNvPr>
            <p:cNvSpPr txBox="1"/>
            <p:nvPr/>
          </p:nvSpPr>
          <p:spPr>
            <a:xfrm>
              <a:off x="5851148" y="2136585"/>
              <a:ext cx="94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Varied</a:t>
              </a:r>
              <a:r>
                <a:rPr lang="sv-SE" sz="1000" b="1" dirty="0"/>
                <a:t> by &amp; </a:t>
              </a:r>
            </a:p>
            <a:p>
              <a:r>
                <a:rPr lang="sv-SE" sz="1000" b="1" dirty="0" err="1"/>
                <a:t>Viewed</a:t>
              </a:r>
              <a:r>
                <a:rPr lang="sv-SE" sz="1000" b="1" dirty="0"/>
                <a:t> from</a:t>
              </a:r>
              <a:endParaRPr lang="en-GB" sz="10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498FD3-8984-4292-A218-F7411E348D7E}"/>
                </a:ext>
              </a:extLst>
            </p:cNvPr>
            <p:cNvSpPr txBox="1"/>
            <p:nvPr/>
          </p:nvSpPr>
          <p:spPr>
            <a:xfrm>
              <a:off x="6012160" y="3739517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Integrated</a:t>
              </a:r>
              <a:r>
                <a:rPr lang="sv-SE" sz="1000" b="1" dirty="0"/>
                <a:t> </a:t>
              </a:r>
              <a:r>
                <a:rPr lang="sv-SE" sz="1000" b="1" dirty="0" err="1"/>
                <a:t>to</a:t>
              </a:r>
              <a:endParaRPr lang="sv-SE" sz="1000" b="1" dirty="0"/>
            </a:p>
            <a:p>
              <a:r>
                <a:rPr lang="sv-SE" sz="1000" b="1" dirty="0"/>
                <a:t>&amp; </a:t>
              </a:r>
              <a:r>
                <a:rPr lang="sv-SE" sz="1000" b="1" dirty="0" err="1"/>
                <a:t>Varied</a:t>
              </a:r>
              <a:r>
                <a:rPr lang="sv-SE" sz="1000" b="1" dirty="0"/>
                <a:t> by</a:t>
              </a:r>
              <a:endParaRPr lang="en-GB" sz="10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B09240-2061-43D5-8B4B-2954A3EDC654}"/>
                </a:ext>
              </a:extLst>
            </p:cNvPr>
            <p:cNvSpPr txBox="1"/>
            <p:nvPr/>
          </p:nvSpPr>
          <p:spPr>
            <a:xfrm>
              <a:off x="5424787" y="4786748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Applied</a:t>
              </a:r>
              <a:r>
                <a:rPr lang="sv-SE" sz="1000" b="1" dirty="0"/>
                <a:t> </a:t>
              </a:r>
            </a:p>
            <a:p>
              <a:r>
                <a:rPr lang="sv-SE" sz="1000" b="1" dirty="0" err="1"/>
                <a:t>through</a:t>
              </a:r>
              <a:endParaRPr lang="sv-SE" sz="1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347930-3635-48FF-97CE-D6EBF7AF28C3}"/>
                </a:ext>
              </a:extLst>
            </p:cNvPr>
            <p:cNvSpPr txBox="1"/>
            <p:nvPr/>
          </p:nvSpPr>
          <p:spPr>
            <a:xfrm>
              <a:off x="3707904" y="5226833"/>
              <a:ext cx="854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Adapted</a:t>
              </a:r>
              <a:r>
                <a:rPr lang="sv-SE" sz="1000" b="1" dirty="0"/>
                <a:t> </a:t>
              </a:r>
              <a:r>
                <a:rPr lang="sv-SE" sz="1000" b="1" dirty="0" err="1"/>
                <a:t>to</a:t>
              </a:r>
              <a:endParaRPr lang="en-GB" sz="1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53CDD-3B5F-431A-BC7B-B6C44D32A14C}"/>
                </a:ext>
              </a:extLst>
            </p:cNvPr>
            <p:cNvSpPr txBox="1"/>
            <p:nvPr/>
          </p:nvSpPr>
          <p:spPr>
            <a:xfrm>
              <a:off x="2337750" y="4221542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Bounded</a:t>
              </a:r>
              <a:r>
                <a:rPr lang="sv-SE" sz="1000" b="1" dirty="0"/>
                <a:t> &amp; </a:t>
              </a:r>
            </a:p>
            <a:p>
              <a:r>
                <a:rPr lang="sv-SE" sz="1000" b="1" dirty="0" err="1"/>
                <a:t>Directed</a:t>
              </a:r>
              <a:r>
                <a:rPr lang="sv-SE" sz="1000" b="1" dirty="0"/>
                <a:t> by</a:t>
              </a:r>
              <a:endParaRPr lang="en-GB" sz="1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ACEA37-6EE1-4557-8293-A43046E00C65}"/>
                </a:ext>
              </a:extLst>
            </p:cNvPr>
            <p:cNvSpPr txBox="1"/>
            <p:nvPr/>
          </p:nvSpPr>
          <p:spPr>
            <a:xfrm>
              <a:off x="2344592" y="2875343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/>
                <a:t>Into EIA</a:t>
              </a:r>
            </a:p>
            <a:p>
              <a:r>
                <a:rPr lang="sv-SE" sz="1000" b="1" dirty="0"/>
                <a:t>process</a:t>
              </a:r>
              <a:endParaRPr lang="en-GB" sz="1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94921A-E05D-4458-BC54-F266120FC411}"/>
                </a:ext>
              </a:extLst>
            </p:cNvPr>
            <p:cNvSpPr txBox="1"/>
            <p:nvPr/>
          </p:nvSpPr>
          <p:spPr>
            <a:xfrm rot="19247117">
              <a:off x="2054933" y="3539276"/>
              <a:ext cx="10454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Significance</a:t>
              </a:r>
              <a:endParaRPr lang="sv-SE" sz="1000" b="1" dirty="0"/>
            </a:p>
            <a:p>
              <a:r>
                <a:rPr lang="sv-SE" sz="1000" b="1" dirty="0"/>
                <a:t>Determination</a:t>
              </a:r>
            </a:p>
            <a:p>
              <a:r>
                <a:rPr lang="sv-SE" sz="1000" b="1" dirty="0"/>
                <a:t>process</a:t>
              </a:r>
              <a:endParaRPr lang="en-GB" sz="10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89CD9C-50BA-4D53-B7F0-A376CBD1F9BD}"/>
                </a:ext>
              </a:extLst>
            </p:cNvPr>
            <p:cNvSpPr txBox="1"/>
            <p:nvPr/>
          </p:nvSpPr>
          <p:spPr>
            <a:xfrm>
              <a:off x="3120503" y="1772816"/>
              <a:ext cx="8034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Applied</a:t>
              </a:r>
              <a:r>
                <a:rPr lang="sv-SE" sz="1000" b="1" dirty="0"/>
                <a:t> at</a:t>
              </a:r>
              <a:endParaRPr lang="en-GB" sz="10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25452B-D5DB-453F-9E80-211F57B46180}"/>
                </a:ext>
              </a:extLst>
            </p:cNvPr>
            <p:cNvSpPr txBox="1"/>
            <p:nvPr/>
          </p:nvSpPr>
          <p:spPr>
            <a:xfrm>
              <a:off x="2572485" y="2090419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b="1" dirty="0" err="1"/>
                <a:t>Shaped</a:t>
              </a:r>
              <a:r>
                <a:rPr lang="sv-SE" sz="1000" b="1" dirty="0"/>
                <a:t> by</a:t>
              </a:r>
              <a:endParaRPr lang="en-GB" sz="1000" b="1" dirty="0"/>
            </a:p>
          </p:txBody>
        </p:sp>
      </p:grpSp>
      <p:sp>
        <p:nvSpPr>
          <p:cNvPr id="37" name="Title 36">
            <a:extLst>
              <a:ext uri="{FF2B5EF4-FFF2-40B4-BE49-F238E27FC236}">
                <a16:creationId xmlns:a16="http://schemas.microsoft.com/office/drawing/2014/main" id="{EB380500-FBD1-40B2-8436-22715B1F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Environmental /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AB5DB9C7-A788-4791-80C2-DCC7D0C215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2784506" cy="4356100"/>
          </a:xfrm>
        </p:spPr>
        <p:txBody>
          <a:bodyPr/>
          <a:lstStyle/>
          <a:p>
            <a:r>
              <a:rPr lang="sv-SE" dirty="0" err="1"/>
              <a:t>Negotiating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environemntal</a:t>
            </a:r>
            <a:r>
              <a:rPr lang="sv-SE" dirty="0"/>
              <a:t> experts on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constitutes</a:t>
            </a:r>
            <a:r>
              <a:rPr lang="sv-SE" dirty="0"/>
              <a:t> </a:t>
            </a:r>
            <a:r>
              <a:rPr lang="sv-SE" dirty="0" err="1"/>
              <a:t>sustainability</a:t>
            </a:r>
            <a:endParaRPr lang="sv-S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678691-F318-4514-A43B-9BD3942B6ACE}"/>
              </a:ext>
            </a:extLst>
          </p:cNvPr>
          <p:cNvSpPr txBox="1"/>
          <p:nvPr/>
        </p:nvSpPr>
        <p:spPr>
          <a:xfrm>
            <a:off x="9521149" y="6254952"/>
            <a:ext cx="233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After</a:t>
            </a:r>
            <a:r>
              <a:rPr lang="sv-SE" dirty="0"/>
              <a:t> Lawrence, 2007)</a:t>
            </a:r>
          </a:p>
        </p:txBody>
      </p:sp>
    </p:spTree>
    <p:extLst>
      <p:ext uri="{BB962C8B-B14F-4D97-AF65-F5344CB8AC3E}">
        <p14:creationId xmlns:p14="http://schemas.microsoft.com/office/powerpoint/2010/main" val="294288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Deciding what is important and not – i.e. scoping / sieving</a:t>
            </a:r>
          </a:p>
          <a:p>
            <a:r>
              <a:rPr lang="en-GB" dirty="0"/>
              <a:t>Deciding on the level of environmental ambition</a:t>
            </a:r>
          </a:p>
          <a:p>
            <a:r>
              <a:rPr lang="en-GB" dirty="0"/>
              <a:t>Deciding on what constitutes fulfilment of an environmental objective</a:t>
            </a:r>
          </a:p>
          <a:p>
            <a:r>
              <a:rPr lang="sv-SE" dirty="0" err="1"/>
              <a:t>Negotiating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environemntal</a:t>
            </a:r>
            <a:r>
              <a:rPr lang="sv-SE" dirty="0"/>
              <a:t> experts on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constitutes</a:t>
            </a:r>
            <a:r>
              <a:rPr lang="sv-SE" dirty="0"/>
              <a:t> </a:t>
            </a:r>
            <a:r>
              <a:rPr lang="sv-SE" dirty="0" err="1"/>
              <a:t>sustainability</a:t>
            </a:r>
            <a:endParaRPr lang="sv-SE" dirty="0"/>
          </a:p>
          <a:p>
            <a:endParaRPr lang="en-GB" b="1" dirty="0"/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Environmental /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052F5-B7AE-4676-A21F-29CC1A2683ED}"/>
              </a:ext>
            </a:extLst>
          </p:cNvPr>
          <p:cNvPicPr/>
          <p:nvPr/>
        </p:nvPicPr>
        <p:blipFill rotWithShape="1">
          <a:blip r:embed="rId2"/>
          <a:srcRect t="4192" b="39965"/>
          <a:stretch/>
        </p:blipFill>
        <p:spPr>
          <a:xfrm>
            <a:off x="7890933" y="4157135"/>
            <a:ext cx="3437466" cy="27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90241-D278-4ADC-B01F-BB3FAB38D9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Change leadership is the ability to influence and enthuse others through personal advocacy, vision and drive, and to access resources to build a solid platform for change</a:t>
            </a:r>
            <a:r>
              <a:rPr lang="en-US" dirty="0"/>
              <a:t> (Higgs and Rowland, 2000).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93CBD-760D-4EA6-8C16-093A1141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Leadership</a:t>
            </a:r>
            <a:br>
              <a:rPr lang="en-US" dirty="0"/>
            </a:br>
            <a:endParaRPr 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4DA9D65-FFE3-42F7-B9F7-4686F073D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232401"/>
              </p:ext>
            </p:extLst>
          </p:nvPr>
        </p:nvGraphicFramePr>
        <p:xfrm>
          <a:off x="2946400" y="3344334"/>
          <a:ext cx="5664200" cy="278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34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414D6-4E71-4598-86C9-9412983A68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change leader that has:</a:t>
            </a:r>
          </a:p>
          <a:p>
            <a:r>
              <a:rPr lang="en-US" dirty="0"/>
              <a:t>a clear understanding of one’s own core environmental values and principles, and how they impact on the role and that of the ESIA process, </a:t>
            </a:r>
          </a:p>
          <a:p>
            <a:r>
              <a:rPr lang="en-US" dirty="0"/>
              <a:t>a clear understanding of the values and principles of the other teams in the project/plan,</a:t>
            </a:r>
          </a:p>
          <a:p>
            <a:r>
              <a:rPr lang="en-US" dirty="0"/>
              <a:t>the right sets of skills to generate momentum, or get others on-board in mitigating environmental impact on behalf of yourself, the project and for the common good,</a:t>
            </a:r>
          </a:p>
          <a:p>
            <a:r>
              <a:rPr lang="en-US" dirty="0"/>
              <a:t>a high level of integrity.</a:t>
            </a:r>
          </a:p>
          <a:p>
            <a:endParaRPr lang="en-US" dirty="0"/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95759C-F843-4484-88B2-64FCF580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trade</a:t>
            </a:r>
            <a:r>
              <a:rPr lang="sv-SE" dirty="0"/>
              <a:t> of </a:t>
            </a:r>
            <a:r>
              <a:rPr lang="sv-SE" dirty="0" err="1"/>
              <a:t>being</a:t>
            </a:r>
            <a:r>
              <a:rPr lang="sv-SE" dirty="0"/>
              <a:t> a change </a:t>
            </a:r>
            <a:r>
              <a:rPr lang="sv-SE" dirty="0" err="1"/>
              <a:t>leader</a:t>
            </a:r>
            <a:r>
              <a:rPr lang="sv-SE" dirty="0"/>
              <a:t> in Impact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EE359-A208-42F4-8117-E5B4FD78E38F}"/>
              </a:ext>
            </a:extLst>
          </p:cNvPr>
          <p:cNvSpPr txBox="1"/>
          <p:nvPr/>
        </p:nvSpPr>
        <p:spPr>
          <a:xfrm>
            <a:off x="5875867" y="6272211"/>
            <a:ext cx="595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adapted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Marshall (2018) and W. Hogg et al. (2018))</a:t>
            </a:r>
          </a:p>
        </p:txBody>
      </p:sp>
    </p:spTree>
    <p:extLst>
      <p:ext uri="{BB962C8B-B14F-4D97-AF65-F5344CB8AC3E}">
        <p14:creationId xmlns:p14="http://schemas.microsoft.com/office/powerpoint/2010/main" val="403920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C28A6-ADE2-489E-A159-BB3F77F22C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SPEAK-</a:t>
            </a:r>
            <a:r>
              <a:rPr lang="sv-SE" dirty="0" err="1"/>
              <a:t>project</a:t>
            </a:r>
            <a:endParaRPr lang="sv-SE" dirty="0"/>
          </a:p>
          <a:p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of SEA of municipal plans – </a:t>
            </a:r>
            <a:r>
              <a:rPr lang="sv-SE" dirty="0" err="1"/>
              <a:t>size</a:t>
            </a:r>
            <a:r>
              <a:rPr lang="sv-SE" dirty="0"/>
              <a:t> (</a:t>
            </a:r>
            <a:r>
              <a:rPr lang="sv-SE" dirty="0" err="1"/>
              <a:t>inhabitants</a:t>
            </a:r>
            <a:r>
              <a:rPr lang="sv-SE" dirty="0"/>
              <a:t>, area), </a:t>
            </a:r>
            <a:r>
              <a:rPr lang="sv-SE" dirty="0" err="1"/>
              <a:t>economy</a:t>
            </a:r>
            <a:r>
              <a:rPr lang="sv-SE" dirty="0"/>
              <a:t> (tax, </a:t>
            </a:r>
            <a:r>
              <a:rPr lang="sv-SE" dirty="0" err="1"/>
              <a:t>income</a:t>
            </a:r>
            <a:r>
              <a:rPr lang="sv-SE" dirty="0"/>
              <a:t>),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majority</a:t>
            </a:r>
            <a:r>
              <a:rPr lang="sv-SE" dirty="0"/>
              <a:t>, etc.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7AD24-803C-4B12-9BAF-F8CE5D20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upholds</a:t>
            </a:r>
            <a:r>
              <a:rPr lang="sv-SE" dirty="0"/>
              <a:t> the Environmental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6DD50-CC61-40AA-9398-82F4415DBDE1}"/>
              </a:ext>
            </a:extLst>
          </p:cNvPr>
          <p:cNvSpPr txBox="1"/>
          <p:nvPr/>
        </p:nvSpPr>
        <p:spPr>
          <a:xfrm>
            <a:off x="8695267" y="6200775"/>
            <a:ext cx="20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(Balfors et al. 2018)</a:t>
            </a:r>
          </a:p>
        </p:txBody>
      </p:sp>
    </p:spTree>
    <p:extLst>
      <p:ext uri="{BB962C8B-B14F-4D97-AF65-F5344CB8AC3E}">
        <p14:creationId xmlns:p14="http://schemas.microsoft.com/office/powerpoint/2010/main" val="264483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C28A6-ADE2-489E-A159-BB3F77F22C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SPEAK-</a:t>
            </a:r>
            <a:r>
              <a:rPr lang="sv-SE" dirty="0" err="1"/>
              <a:t>project</a:t>
            </a:r>
            <a:endParaRPr lang="sv-SE" dirty="0"/>
          </a:p>
          <a:p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of SEA of municipal plans – </a:t>
            </a:r>
            <a:r>
              <a:rPr lang="sv-SE" dirty="0" err="1"/>
              <a:t>size</a:t>
            </a:r>
            <a:r>
              <a:rPr lang="sv-SE" dirty="0"/>
              <a:t> (</a:t>
            </a:r>
            <a:r>
              <a:rPr lang="sv-SE" dirty="0" err="1"/>
              <a:t>inhabitants</a:t>
            </a:r>
            <a:r>
              <a:rPr lang="sv-SE" dirty="0"/>
              <a:t>, area), </a:t>
            </a:r>
            <a:r>
              <a:rPr lang="sv-SE" dirty="0" err="1"/>
              <a:t>economy</a:t>
            </a:r>
            <a:r>
              <a:rPr lang="sv-SE" dirty="0"/>
              <a:t> (tax, </a:t>
            </a:r>
            <a:r>
              <a:rPr lang="sv-SE" dirty="0" err="1"/>
              <a:t>income</a:t>
            </a:r>
            <a:r>
              <a:rPr lang="sv-SE" dirty="0"/>
              <a:t>),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majority,etc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Result</a:t>
            </a:r>
            <a:r>
              <a:rPr lang="sv-SE" dirty="0"/>
              <a:t>: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factor</a:t>
            </a:r>
            <a:r>
              <a:rPr lang="sv-SE" dirty="0"/>
              <a:t> for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SEA is the SEA team </a:t>
            </a:r>
            <a:r>
              <a:rPr lang="sv-SE" dirty="0" err="1"/>
              <a:t>leader</a:t>
            </a:r>
            <a:r>
              <a:rPr lang="sv-SE" dirty="0"/>
              <a:t>!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7AD24-803C-4B12-9BAF-F8CE5D20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upholds</a:t>
            </a:r>
            <a:r>
              <a:rPr lang="sv-SE" dirty="0"/>
              <a:t> the Environmental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6DD50-CC61-40AA-9398-82F4415DBDE1}"/>
              </a:ext>
            </a:extLst>
          </p:cNvPr>
          <p:cNvSpPr txBox="1"/>
          <p:nvPr/>
        </p:nvSpPr>
        <p:spPr>
          <a:xfrm>
            <a:off x="8695267" y="6200775"/>
            <a:ext cx="20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(Balfors et al. 2018)</a:t>
            </a:r>
          </a:p>
        </p:txBody>
      </p:sp>
    </p:spTree>
    <p:extLst>
      <p:ext uri="{BB962C8B-B14F-4D97-AF65-F5344CB8AC3E}">
        <p14:creationId xmlns:p14="http://schemas.microsoft.com/office/powerpoint/2010/main" val="233829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230AB-0AA1-404F-B8DA-60E1B63CCD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Bengt Eriksson</a:t>
            </a:r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410D97-9D57-41FB-A9FF-2B83369B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true</a:t>
            </a:r>
            <a:r>
              <a:rPr lang="sv-SE" dirty="0"/>
              <a:t> IA </a:t>
            </a:r>
            <a:r>
              <a:rPr lang="sv-SE" dirty="0" err="1"/>
              <a:t>leader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174F9-3541-4BD9-9EB4-621C21DB3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75" y="41651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wsp.com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4753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FE8EF-43D4-40CC-8261-71E88F39C9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262256" cy="4356100"/>
          </a:xfrm>
        </p:spPr>
        <p:txBody>
          <a:bodyPr>
            <a:normAutofit/>
          </a:bodyPr>
          <a:lstStyle/>
          <a:p>
            <a:r>
              <a:rPr lang="sv-SE" dirty="0"/>
              <a:t>Three research </a:t>
            </a:r>
            <a:r>
              <a:rPr lang="sv-SE" dirty="0" err="1"/>
              <a:t>initiatives</a:t>
            </a:r>
            <a:r>
              <a:rPr lang="sv-SE" dirty="0"/>
              <a:t>:</a:t>
            </a:r>
          </a:p>
          <a:p>
            <a:pPr lvl="1"/>
            <a:r>
              <a:rPr lang="sv-SE" b="1" dirty="0"/>
              <a:t>SPEAK </a:t>
            </a:r>
            <a:r>
              <a:rPr lang="sv-SE" dirty="0"/>
              <a:t>( </a:t>
            </a:r>
            <a:r>
              <a:rPr lang="sv-SE" dirty="0" err="1"/>
              <a:t>Sustainablity</a:t>
            </a:r>
            <a:r>
              <a:rPr lang="sv-SE" dirty="0"/>
              <a:t> Planning and Environmental </a:t>
            </a:r>
            <a:r>
              <a:rPr lang="sv-SE" dirty="0" err="1"/>
              <a:t>Assesment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)</a:t>
            </a:r>
          </a:p>
          <a:p>
            <a:pPr lvl="1"/>
            <a:r>
              <a:rPr lang="en-US" b="1" dirty="0"/>
              <a:t>Impact Assessment – did it go as planned? </a:t>
            </a:r>
          </a:p>
          <a:p>
            <a:pPr lvl="2"/>
            <a:r>
              <a:rPr lang="en-US" dirty="0"/>
              <a:t>C</a:t>
            </a:r>
            <a:r>
              <a:rPr lang="sv-SE" dirty="0" err="1"/>
              <a:t>ase</a:t>
            </a:r>
            <a:r>
              <a:rPr lang="sv-SE" dirty="0"/>
              <a:t> </a:t>
            </a:r>
            <a:r>
              <a:rPr lang="sv-SE" dirty="0" err="1"/>
              <a:t>study</a:t>
            </a:r>
            <a:endParaRPr lang="sv-SE" dirty="0"/>
          </a:p>
          <a:p>
            <a:pPr lvl="2"/>
            <a:r>
              <a:rPr lang="sv-SE" dirty="0"/>
              <a:t>SEA of HSR Sweden</a:t>
            </a:r>
          </a:p>
          <a:p>
            <a:pPr lvl="2"/>
            <a:r>
              <a:rPr lang="sv-SE" dirty="0"/>
              <a:t>SEA of HSR Rail Baltic</a:t>
            </a:r>
          </a:p>
          <a:p>
            <a:pPr lvl="2"/>
            <a:r>
              <a:rPr lang="sv-SE" dirty="0"/>
              <a:t>Mode 3 approach</a:t>
            </a:r>
          </a:p>
          <a:p>
            <a:pPr lvl="1"/>
            <a:r>
              <a:rPr lang="sv-SE" b="1" dirty="0"/>
              <a:t>ELEA </a:t>
            </a:r>
            <a:r>
              <a:rPr lang="sv-SE" dirty="0"/>
              <a:t>(Environmental </a:t>
            </a:r>
            <a:r>
              <a:rPr lang="sv-SE" dirty="0" err="1"/>
              <a:t>Leadership</a:t>
            </a:r>
            <a:r>
              <a:rPr lang="sv-SE" dirty="0"/>
              <a:t> in Environmental Assessment)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3C6D3-9A04-4796-9462-CDBF074A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692149"/>
            <a:ext cx="9251949" cy="1152526"/>
          </a:xfrm>
        </p:spPr>
        <p:txBody>
          <a:bodyPr/>
          <a:lstStyle/>
          <a:p>
            <a:r>
              <a:rPr lang="sv-SE" dirty="0"/>
              <a:t>Basis of my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6DAE6-C2F8-4A44-9026-B5EF837340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2351315"/>
            <a:ext cx="5529943" cy="4506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98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8B4934-B6E4-4126-9AD7-DE07DB4F16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Arts, J. &amp; Faith-Ell, C. (2010). </a:t>
            </a:r>
            <a:r>
              <a:rPr lang="sv-SE" i="1" dirty="0"/>
              <a:t>IA in Green </a:t>
            </a:r>
            <a:r>
              <a:rPr lang="sv-SE" i="1" dirty="0" err="1"/>
              <a:t>Procurement</a:t>
            </a:r>
            <a:r>
              <a:rPr lang="sv-SE" i="1" dirty="0"/>
              <a:t> and </a:t>
            </a:r>
            <a:r>
              <a:rPr lang="sv-SE" i="1" dirty="0" err="1"/>
              <a:t>Partnering</a:t>
            </a:r>
            <a:r>
              <a:rPr lang="sv-SE" i="1" dirty="0"/>
              <a:t> </a:t>
            </a:r>
            <a:r>
              <a:rPr lang="sv-SE" i="1" dirty="0" err="1"/>
              <a:t>Contracts</a:t>
            </a:r>
            <a:r>
              <a:rPr lang="sv-SE" i="1" dirty="0"/>
              <a:t>.</a:t>
            </a:r>
            <a:r>
              <a:rPr lang="sv-SE" dirty="0"/>
              <a:t> In: The </a:t>
            </a:r>
            <a:r>
              <a:rPr lang="sv-SE" dirty="0" err="1"/>
              <a:t>Role</a:t>
            </a:r>
            <a:r>
              <a:rPr lang="sv-SE" dirty="0"/>
              <a:t> of Impact Assessment in </a:t>
            </a:r>
            <a:r>
              <a:rPr lang="sv-SE" dirty="0" err="1"/>
              <a:t>Transitioning</a:t>
            </a:r>
            <a:r>
              <a:rPr lang="sv-SE" dirty="0"/>
              <a:t> Green </a:t>
            </a:r>
            <a:r>
              <a:rPr lang="sv-SE" dirty="0" err="1"/>
              <a:t>Economy</a:t>
            </a:r>
            <a:r>
              <a:rPr lang="sv-SE" dirty="0"/>
              <a:t>, 30th </a:t>
            </a:r>
            <a:r>
              <a:rPr lang="sv-SE" dirty="0" err="1"/>
              <a:t>Annual</a:t>
            </a:r>
            <a:r>
              <a:rPr lang="sv-SE" dirty="0"/>
              <a:t> Meeting of the International Association for Impact Assessment, 6-11 April 2010, </a:t>
            </a:r>
            <a:r>
              <a:rPr lang="sv-SE" dirty="0" err="1"/>
              <a:t>Geneva</a:t>
            </a:r>
            <a:r>
              <a:rPr lang="sv-SE" dirty="0"/>
              <a:t> </a:t>
            </a:r>
            <a:r>
              <a:rPr lang="sv-SE" dirty="0" err="1"/>
              <a:t>Switzerland</a:t>
            </a:r>
            <a:r>
              <a:rPr lang="sv-SE" dirty="0"/>
              <a:t>.</a:t>
            </a:r>
          </a:p>
          <a:p>
            <a:r>
              <a:rPr lang="sv-SE" dirty="0"/>
              <a:t>Balfors, B. ; Wallström, J. ; Lundberg, K. ; Söderqvist, T. ; Hörnberg, C. ; Högström, J. (2018). Strategic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in Swedish municipal planning. Trends and </a:t>
            </a:r>
            <a:r>
              <a:rPr lang="sv-SE" dirty="0" err="1"/>
              <a:t>challenges</a:t>
            </a:r>
            <a:r>
              <a:rPr lang="sv-SE" dirty="0"/>
              <a:t>, </a:t>
            </a:r>
            <a:r>
              <a:rPr lang="sv-SE" i="1" dirty="0"/>
              <a:t>Environmental Impact Assessment Review</a:t>
            </a:r>
            <a:r>
              <a:rPr lang="sv-SE" dirty="0"/>
              <a:t>, Vol.73, pp.152-163.</a:t>
            </a:r>
          </a:p>
          <a:p>
            <a:r>
              <a:rPr lang="sv-SE" dirty="0" err="1">
                <a:solidFill>
                  <a:srgbClr val="000000"/>
                </a:solidFill>
              </a:rPr>
              <a:t>Higgs</a:t>
            </a:r>
            <a:r>
              <a:rPr lang="sv-SE" dirty="0">
                <a:solidFill>
                  <a:srgbClr val="000000"/>
                </a:solidFill>
              </a:rPr>
              <a:t>, M. &amp; Rowland, D. (2000). </a:t>
            </a:r>
            <a:r>
              <a:rPr lang="en-US" dirty="0">
                <a:solidFill>
                  <a:srgbClr val="000000"/>
                </a:solidFill>
              </a:rPr>
              <a:t>Building change leadership capability: The quest for change competence, </a:t>
            </a:r>
            <a:r>
              <a:rPr lang="en-US" i="1" dirty="0">
                <a:solidFill>
                  <a:srgbClr val="000000"/>
                </a:solidFill>
              </a:rPr>
              <a:t>Journal of Change Management</a:t>
            </a:r>
            <a:r>
              <a:rPr lang="en-US" dirty="0">
                <a:solidFill>
                  <a:srgbClr val="000000"/>
                </a:solidFill>
              </a:rPr>
              <a:t>, Vol. 1, 2, 116–130.</a:t>
            </a:r>
          </a:p>
          <a:p>
            <a:r>
              <a:rPr lang="en-US" dirty="0">
                <a:solidFill>
                  <a:srgbClr val="000000"/>
                </a:solidFill>
              </a:rPr>
              <a:t>Lawrence, D.P. (2007). Impact significance determination — Back to basics, </a:t>
            </a:r>
            <a:r>
              <a:rPr lang="en-US" i="1" dirty="0">
                <a:solidFill>
                  <a:srgbClr val="000000"/>
                </a:solidFill>
              </a:rPr>
              <a:t>Environmental Impact Assessment Review, </a:t>
            </a:r>
            <a:r>
              <a:rPr lang="en-US" dirty="0">
                <a:solidFill>
                  <a:srgbClr val="000000"/>
                </a:solidFill>
              </a:rPr>
              <a:t>Vol. 27, pp. 755 – 769.</a:t>
            </a:r>
          </a:p>
          <a:p>
            <a:r>
              <a:rPr lang="en-US" dirty="0">
                <a:solidFill>
                  <a:srgbClr val="000000"/>
                </a:solidFill>
              </a:rPr>
              <a:t>Marshall, R. (2018). </a:t>
            </a:r>
            <a:r>
              <a:rPr lang="en-US" i="1" dirty="0">
                <a:solidFill>
                  <a:srgbClr val="000000"/>
                </a:solidFill>
              </a:rPr>
              <a:t>5 Questions on Leadership skills in EIA</a:t>
            </a:r>
            <a:r>
              <a:rPr lang="en-US" dirty="0">
                <a:solidFill>
                  <a:srgbClr val="000000"/>
                </a:solidFill>
              </a:rPr>
              <a:t>, LinkedIn, January 10, 2018.</a:t>
            </a:r>
            <a:endParaRPr lang="en-GB" dirty="0">
              <a:solidFill>
                <a:srgbClr val="000000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E5BFC-522D-4D56-8E0D-AB3A2559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340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901" y="2537918"/>
            <a:ext cx="1810512" cy="13975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253" y="2537918"/>
            <a:ext cx="1243584" cy="13975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818" y="2537918"/>
            <a:ext cx="1539240" cy="25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325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5B3E27-0BF7-446A-AE4D-E7603EE11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Sometimes mistaken for SEA management</a:t>
            </a:r>
          </a:p>
          <a:p>
            <a:endParaRPr lang="en-US" dirty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3B4242-EA43-4EC7-A1FB-3528B97D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Environmental /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in SEA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B17F4-1679-4BE2-8456-11C82570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91" y="2432222"/>
            <a:ext cx="7911649" cy="43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Environmental /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</p:spTree>
    <p:extLst>
      <p:ext uri="{BB962C8B-B14F-4D97-AF65-F5344CB8AC3E}">
        <p14:creationId xmlns:p14="http://schemas.microsoft.com/office/powerpoint/2010/main" val="12436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Deciding what is important or not – i.e. scoping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Environmental /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  <p:pic>
        <p:nvPicPr>
          <p:cNvPr id="7" name="Picture 6" descr="\\corp.pbwan.net\SE\Projects-STH1\5876\10215495 - Metod för miljömål i MKB\5_Datainsamling och analys\52_Dataanalys\Sankeydiagram\Estland\sankey_Estland_2.png">
            <a:extLst>
              <a:ext uri="{FF2B5EF4-FFF2-40B4-BE49-F238E27FC236}">
                <a16:creationId xmlns:a16="http://schemas.microsoft.com/office/drawing/2014/main" id="{6912E274-883E-4256-944B-73CC66C0814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07" y="2281660"/>
            <a:ext cx="5760720" cy="4512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91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Deciding on the level of environmental ambition</a:t>
            </a:r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Environmental /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F3EB3-D403-43D7-95FE-B560DFB0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2405026"/>
            <a:ext cx="8704343" cy="3552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B6787-B8C2-4D7C-A64C-4BE5700ABDDB}"/>
              </a:ext>
            </a:extLst>
          </p:cNvPr>
          <p:cNvSpPr txBox="1"/>
          <p:nvPr/>
        </p:nvSpPr>
        <p:spPr>
          <a:xfrm>
            <a:off x="8864600" y="6272211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(Arts &amp; Faith-Ell, 2010)</a:t>
            </a:r>
          </a:p>
        </p:txBody>
      </p:sp>
    </p:spTree>
    <p:extLst>
      <p:ext uri="{BB962C8B-B14F-4D97-AF65-F5344CB8AC3E}">
        <p14:creationId xmlns:p14="http://schemas.microsoft.com/office/powerpoint/2010/main" val="50650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Deciding on what constitutes fulfilment of an environmental objective</a:t>
            </a:r>
            <a:endParaRPr lang="en-GB" b="1" dirty="0"/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Environmental /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Leadership</a:t>
            </a:r>
            <a:r>
              <a:rPr lang="sv-SE" dirty="0"/>
              <a:t> in SEA?</a:t>
            </a:r>
          </a:p>
        </p:txBody>
      </p:sp>
    </p:spTree>
    <p:extLst>
      <p:ext uri="{BB962C8B-B14F-4D97-AF65-F5344CB8AC3E}">
        <p14:creationId xmlns:p14="http://schemas.microsoft.com/office/powerpoint/2010/main" val="327539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cxnSpLocks/>
          </p:cNvCxnSpPr>
          <p:nvPr/>
        </p:nvCxnSpPr>
        <p:spPr>
          <a:xfrm>
            <a:off x="3035713" y="3290925"/>
            <a:ext cx="8377353" cy="440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080776" y="683432"/>
            <a:ext cx="35064" cy="5827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06396" y="2895376"/>
            <a:ext cx="1352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/>
              <a:t>Preferred</a:t>
            </a:r>
            <a:r>
              <a:rPr lang="sv-SE" sz="1400" b="1" dirty="0"/>
              <a:t> </a:t>
            </a:r>
            <a:r>
              <a:rPr lang="sv-SE" sz="1400" b="1" dirty="0" err="1"/>
              <a:t>state</a:t>
            </a:r>
            <a:r>
              <a:rPr lang="sv-SE" sz="1400" b="1" dirty="0"/>
              <a:t> of the </a:t>
            </a:r>
            <a:r>
              <a:rPr lang="sv-SE" sz="1400" b="1" dirty="0" err="1"/>
              <a:t>environment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27945" y="375654"/>
            <a:ext cx="198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Fulfillment</a:t>
            </a:r>
            <a:r>
              <a:rPr lang="en-GB" sz="1400" b="1" dirty="0"/>
              <a:t> of objective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A05DE4-2725-4D50-B0E5-31F67F8FDD44}"/>
              </a:ext>
            </a:extLst>
          </p:cNvPr>
          <p:cNvSpPr/>
          <p:nvPr/>
        </p:nvSpPr>
        <p:spPr>
          <a:xfrm>
            <a:off x="7908119" y="3330970"/>
            <a:ext cx="184484" cy="18448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16A0AB-8016-426E-99F2-89E8A97BE0B7}"/>
              </a:ext>
            </a:extLst>
          </p:cNvPr>
          <p:cNvSpPr/>
          <p:nvPr/>
        </p:nvSpPr>
        <p:spPr>
          <a:xfrm>
            <a:off x="5801457" y="4245696"/>
            <a:ext cx="184484" cy="1844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CD6801-F402-418C-9918-A1184565C26B}"/>
              </a:ext>
            </a:extLst>
          </p:cNvPr>
          <p:cNvSpPr/>
          <p:nvPr/>
        </p:nvSpPr>
        <p:spPr>
          <a:xfrm>
            <a:off x="3576786" y="4836399"/>
            <a:ext cx="184484" cy="18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F6412-A086-4203-96BA-363657A98B69}"/>
              </a:ext>
            </a:extLst>
          </p:cNvPr>
          <p:cNvSpPr txBox="1"/>
          <p:nvPr/>
        </p:nvSpPr>
        <p:spPr>
          <a:xfrm>
            <a:off x="6034067" y="4205713"/>
            <a:ext cx="16179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Uncertainties</a:t>
            </a:r>
            <a:r>
              <a:rPr lang="sv-SE" sz="1400" dirty="0"/>
              <a:t> </a:t>
            </a:r>
            <a:r>
              <a:rPr lang="sv-SE" sz="1400" dirty="0" err="1"/>
              <a:t>concerning</a:t>
            </a:r>
            <a:r>
              <a:rPr lang="sv-SE" sz="1400" dirty="0"/>
              <a:t> </a:t>
            </a:r>
            <a:r>
              <a:rPr lang="sv-SE" sz="1400" dirty="0" err="1"/>
              <a:t>mitigation</a:t>
            </a:r>
            <a:r>
              <a:rPr lang="sv-SE" sz="1400" dirty="0"/>
              <a:t> </a:t>
            </a:r>
            <a:r>
              <a:rPr lang="sv-SE" sz="1400" dirty="0" err="1"/>
              <a:t>measures</a:t>
            </a:r>
            <a:r>
              <a:rPr lang="sv-SE" sz="1400" dirty="0"/>
              <a:t> </a:t>
            </a:r>
            <a:r>
              <a:rPr lang="sv-SE" sz="1400" dirty="0" err="1"/>
              <a:t>imply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the fulfilment is </a:t>
            </a:r>
            <a:r>
              <a:rPr lang="sv-SE" sz="1400" dirty="0" err="1"/>
              <a:t>contradicted</a:t>
            </a:r>
            <a:endParaRPr lang="sv-SE" sz="1400" dirty="0"/>
          </a:p>
          <a:p>
            <a:endParaRPr lang="sv-SE" sz="1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1C2E9C-4039-40A6-A912-C7457C019B79}"/>
              </a:ext>
            </a:extLst>
          </p:cNvPr>
          <p:cNvSpPr/>
          <p:nvPr/>
        </p:nvSpPr>
        <p:spPr>
          <a:xfrm>
            <a:off x="9746694" y="2235586"/>
            <a:ext cx="184484" cy="1844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C580F8-CF26-4EB1-A367-C9752C29DA04}"/>
              </a:ext>
            </a:extLst>
          </p:cNvPr>
          <p:cNvSpPr txBox="1"/>
          <p:nvPr/>
        </p:nvSpPr>
        <p:spPr>
          <a:xfrm>
            <a:off x="9997078" y="2158553"/>
            <a:ext cx="132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Contributes</a:t>
            </a:r>
            <a:r>
              <a:rPr lang="sv-SE" sz="1400" dirty="0"/>
              <a:t> to fulfilment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63557-EDD6-4509-92D1-E5EF5881D0C9}"/>
              </a:ext>
            </a:extLst>
          </p:cNvPr>
          <p:cNvSpPr txBox="1"/>
          <p:nvPr/>
        </p:nvSpPr>
        <p:spPr>
          <a:xfrm>
            <a:off x="3761269" y="4759366"/>
            <a:ext cx="121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Contradicts</a:t>
            </a:r>
            <a:r>
              <a:rPr lang="sv-SE" sz="1400" dirty="0"/>
              <a:t> fulfilment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9E079A-8527-490F-AE68-FEE9ECDED182}"/>
              </a:ext>
            </a:extLst>
          </p:cNvPr>
          <p:cNvSpPr txBox="1"/>
          <p:nvPr/>
        </p:nvSpPr>
        <p:spPr>
          <a:xfrm>
            <a:off x="8102903" y="3264708"/>
            <a:ext cx="1522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Potential to </a:t>
            </a:r>
            <a:r>
              <a:rPr lang="sv-SE" sz="1400" dirty="0" err="1"/>
              <a:t>contribute</a:t>
            </a:r>
            <a:r>
              <a:rPr lang="sv-SE" sz="1400" dirty="0"/>
              <a:t> to fulfilment</a:t>
            </a:r>
          </a:p>
        </p:txBody>
      </p:sp>
    </p:spTree>
    <p:extLst>
      <p:ext uri="{BB962C8B-B14F-4D97-AF65-F5344CB8AC3E}">
        <p14:creationId xmlns:p14="http://schemas.microsoft.com/office/powerpoint/2010/main" val="179766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cxnSpLocks/>
          </p:cNvCxnSpPr>
          <p:nvPr/>
        </p:nvCxnSpPr>
        <p:spPr>
          <a:xfrm>
            <a:off x="3035713" y="3290925"/>
            <a:ext cx="8377353" cy="440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080776" y="683432"/>
            <a:ext cx="35064" cy="5827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06396" y="2895376"/>
            <a:ext cx="1352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/>
              <a:t>Preferred</a:t>
            </a:r>
            <a:r>
              <a:rPr lang="sv-SE" sz="1400" b="1" dirty="0"/>
              <a:t> </a:t>
            </a:r>
            <a:r>
              <a:rPr lang="sv-SE" sz="1400" b="1" dirty="0" err="1"/>
              <a:t>state</a:t>
            </a:r>
            <a:r>
              <a:rPr lang="sv-SE" sz="1400" b="1" dirty="0"/>
              <a:t> of the </a:t>
            </a:r>
            <a:r>
              <a:rPr lang="sv-SE" sz="1400" b="1" dirty="0" err="1"/>
              <a:t>environment</a:t>
            </a:r>
            <a:endParaRPr lang="en-GB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27945" y="375654"/>
            <a:ext cx="198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Fulfillment</a:t>
            </a:r>
            <a:r>
              <a:rPr lang="en-GB" sz="1400" b="1" dirty="0"/>
              <a:t> of objective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A05DE4-2725-4D50-B0E5-31F67F8FDD44}"/>
              </a:ext>
            </a:extLst>
          </p:cNvPr>
          <p:cNvSpPr/>
          <p:nvPr/>
        </p:nvSpPr>
        <p:spPr>
          <a:xfrm>
            <a:off x="7892272" y="3616082"/>
            <a:ext cx="184484" cy="18448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16A0AB-8016-426E-99F2-89E8A97BE0B7}"/>
              </a:ext>
            </a:extLst>
          </p:cNvPr>
          <p:cNvSpPr/>
          <p:nvPr/>
        </p:nvSpPr>
        <p:spPr>
          <a:xfrm>
            <a:off x="5801457" y="4245696"/>
            <a:ext cx="184484" cy="1844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CD6801-F402-418C-9918-A1184565C26B}"/>
              </a:ext>
            </a:extLst>
          </p:cNvPr>
          <p:cNvSpPr/>
          <p:nvPr/>
        </p:nvSpPr>
        <p:spPr>
          <a:xfrm>
            <a:off x="3576786" y="4836399"/>
            <a:ext cx="184484" cy="18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F6412-A086-4203-96BA-363657A98B69}"/>
              </a:ext>
            </a:extLst>
          </p:cNvPr>
          <p:cNvSpPr txBox="1"/>
          <p:nvPr/>
        </p:nvSpPr>
        <p:spPr>
          <a:xfrm>
            <a:off x="6034067" y="4205713"/>
            <a:ext cx="16179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Uncertainties</a:t>
            </a:r>
            <a:r>
              <a:rPr lang="sv-SE" sz="1400" dirty="0"/>
              <a:t> </a:t>
            </a:r>
            <a:r>
              <a:rPr lang="sv-SE" sz="1400" dirty="0" err="1"/>
              <a:t>concerning</a:t>
            </a:r>
            <a:r>
              <a:rPr lang="sv-SE" sz="1400" dirty="0"/>
              <a:t> </a:t>
            </a:r>
            <a:r>
              <a:rPr lang="sv-SE" sz="1400" dirty="0" err="1"/>
              <a:t>mitigation</a:t>
            </a:r>
            <a:r>
              <a:rPr lang="sv-SE" sz="1400" dirty="0"/>
              <a:t> </a:t>
            </a:r>
            <a:r>
              <a:rPr lang="sv-SE" sz="1400" dirty="0" err="1"/>
              <a:t>measures</a:t>
            </a:r>
            <a:r>
              <a:rPr lang="sv-SE" sz="1400" dirty="0"/>
              <a:t> </a:t>
            </a:r>
            <a:r>
              <a:rPr lang="sv-SE" sz="1400" dirty="0" err="1"/>
              <a:t>imply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the fulfilment is </a:t>
            </a:r>
            <a:r>
              <a:rPr lang="sv-SE" sz="1400" dirty="0" err="1"/>
              <a:t>contradicted</a:t>
            </a:r>
            <a:endParaRPr lang="sv-SE" sz="1400" dirty="0"/>
          </a:p>
          <a:p>
            <a:endParaRPr lang="sv-SE" sz="1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1C2E9C-4039-40A6-A912-C7457C019B79}"/>
              </a:ext>
            </a:extLst>
          </p:cNvPr>
          <p:cNvSpPr/>
          <p:nvPr/>
        </p:nvSpPr>
        <p:spPr>
          <a:xfrm>
            <a:off x="10424027" y="3260406"/>
            <a:ext cx="184484" cy="1844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C580F8-CF26-4EB1-A367-C9752C29DA04}"/>
              </a:ext>
            </a:extLst>
          </p:cNvPr>
          <p:cNvSpPr txBox="1"/>
          <p:nvPr/>
        </p:nvSpPr>
        <p:spPr>
          <a:xfrm>
            <a:off x="10674411" y="3183373"/>
            <a:ext cx="132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Contributes</a:t>
            </a:r>
            <a:r>
              <a:rPr lang="sv-SE" sz="1400" dirty="0"/>
              <a:t> to fulfilment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63557-EDD6-4509-92D1-E5EF5881D0C9}"/>
              </a:ext>
            </a:extLst>
          </p:cNvPr>
          <p:cNvSpPr txBox="1"/>
          <p:nvPr/>
        </p:nvSpPr>
        <p:spPr>
          <a:xfrm>
            <a:off x="3761269" y="4759366"/>
            <a:ext cx="121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Contradicts</a:t>
            </a:r>
            <a:r>
              <a:rPr lang="sv-SE" sz="1400" dirty="0"/>
              <a:t> fulfilment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9E079A-8527-490F-AE68-FEE9ECDED182}"/>
              </a:ext>
            </a:extLst>
          </p:cNvPr>
          <p:cNvSpPr txBox="1"/>
          <p:nvPr/>
        </p:nvSpPr>
        <p:spPr>
          <a:xfrm>
            <a:off x="8087056" y="3549820"/>
            <a:ext cx="1522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Potential to </a:t>
            </a:r>
            <a:r>
              <a:rPr lang="sv-SE" sz="1400" dirty="0" err="1"/>
              <a:t>contribute</a:t>
            </a:r>
            <a:r>
              <a:rPr lang="sv-SE" sz="1400" dirty="0"/>
              <a:t> to fulfilment</a:t>
            </a:r>
          </a:p>
        </p:txBody>
      </p:sp>
    </p:spTree>
    <p:extLst>
      <p:ext uri="{BB962C8B-B14F-4D97-AF65-F5344CB8AC3E}">
        <p14:creationId xmlns:p14="http://schemas.microsoft.com/office/powerpoint/2010/main" val="24365966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- Arial Times.potx" id="{46681BB3-2D56-4851-B7AC-976DCD663FA9}" vid="{C3EB4BA6-AB4F-4400-8F7C-D58BBB6A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D1DD278-E007-4BCA-89E0-CF6A96883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2F77D1B-9D21-47A9-B44B-4408FAF88A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BDB467-8096-4DD9-968B-121E7018C37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- Arial Times</Template>
  <TotalTime>473</TotalTime>
  <Words>860</Words>
  <Application>Microsoft Office PowerPoint</Application>
  <PresentationFormat>Widescreen</PresentationFormat>
  <Paragraphs>122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Montserrat</vt:lpstr>
      <vt:lpstr>Montserrat SemiBold</vt:lpstr>
      <vt:lpstr>Times New Roman</vt:lpstr>
      <vt:lpstr>Thème Office</vt:lpstr>
      <vt:lpstr>IA Leadership provided by a consultancy the case of Sweden</vt:lpstr>
      <vt:lpstr>Basis of my presentation</vt:lpstr>
      <vt:lpstr>Environmental / Sustainable leadership in SEA</vt:lpstr>
      <vt:lpstr>Environmental / Sustainable Leadership in SEA?</vt:lpstr>
      <vt:lpstr>Environmental / Sustainable Leadership in SEA?</vt:lpstr>
      <vt:lpstr>Environmental / Sustainable Leadership in SEA?</vt:lpstr>
      <vt:lpstr>Environmental / Sustainable Leadership in SEA?</vt:lpstr>
      <vt:lpstr>PowerPoint Presentation</vt:lpstr>
      <vt:lpstr>PowerPoint Presentation</vt:lpstr>
      <vt:lpstr>PowerPoint Presentation</vt:lpstr>
      <vt:lpstr>PowerPoint Presentation</vt:lpstr>
      <vt:lpstr>Environmental / Sustainable Leadership in SEA?</vt:lpstr>
      <vt:lpstr>Environmental / Sustainable Leadership in SEA?</vt:lpstr>
      <vt:lpstr>Change Leadership </vt:lpstr>
      <vt:lpstr>The trade of being a change leader in Impact Assessment</vt:lpstr>
      <vt:lpstr>Who upholds the Environmental Leadership in SEA?</vt:lpstr>
      <vt:lpstr>Who upholds the Environmental Leadership in SEA?</vt:lpstr>
      <vt:lpstr>A true IA leader</vt:lpstr>
      <vt:lpstr>Thank you!</vt:lpstr>
      <vt:lpstr>References</vt:lpstr>
      <vt:lpstr>PowerPoint Presentation</vt:lpstr>
    </vt:vector>
  </TitlesOfParts>
  <Company>WSP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Leadership provided by a consultancy the case of Sweden</dc:title>
  <dc:creator>Faith-Ell, Charlotta</dc:creator>
  <cp:lastModifiedBy>Faith-Ell, Charlotta</cp:lastModifiedBy>
  <cp:revision>30</cp:revision>
  <dcterms:created xsi:type="dcterms:W3CDTF">2019-01-15T06:59:43Z</dcterms:created>
  <dcterms:modified xsi:type="dcterms:W3CDTF">2019-01-18T15:13:00Z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  <property fmtid="{D5CDD505-2E9C-101B-9397-08002B2CF9AE}" pid="3" name="Tfs.LastKnownPath">
    <vt:lpwstr>\\EVS16COL1SE\Users$\SESH52202\POWERPOINT\arbetsmappen\Arial.potx</vt:lpwstr>
  </property>
</Properties>
</file>