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353" r:id="rId3"/>
    <p:sldId id="408" r:id="rId4"/>
    <p:sldId id="410" r:id="rId5"/>
    <p:sldId id="416" r:id="rId6"/>
    <p:sldId id="411" r:id="rId7"/>
    <p:sldId id="412" r:id="rId8"/>
    <p:sldId id="413" r:id="rId9"/>
    <p:sldId id="414" r:id="rId10"/>
    <p:sldId id="415" r:id="rId11"/>
    <p:sldId id="419" r:id="rId12"/>
    <p:sldId id="420" r:id="rId13"/>
    <p:sldId id="421" r:id="rId14"/>
    <p:sldId id="423" r:id="rId15"/>
    <p:sldId id="417" r:id="rId16"/>
    <p:sldId id="422" r:id="rId17"/>
  </p:sldIdLst>
  <p:sldSz cx="9144000" cy="6858000" type="screen4x3"/>
  <p:notesSz cx="7102475" cy="10234613"/>
  <p:custShowLst>
    <p:custShow name="Offenbach-Präsentation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309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orient="horz" pos="3113" userDrawn="1">
          <p15:clr>
            <a:srgbClr val="A4A3A4"/>
          </p15:clr>
        </p15:guide>
        <p15:guide id="7" orient="horz" pos="336">
          <p15:clr>
            <a:srgbClr val="A4A3A4"/>
          </p15:clr>
        </p15:guide>
        <p15:guide id="8" pos="2880">
          <p15:clr>
            <a:srgbClr val="A4A3A4"/>
          </p15:clr>
        </p15:guide>
        <p15:guide id="9" pos="5375" userDrawn="1">
          <p15:clr>
            <a:srgbClr val="A4A3A4"/>
          </p15:clr>
        </p15:guide>
        <p15:guide id="10" pos="2925" userDrawn="1">
          <p15:clr>
            <a:srgbClr val="A4A3A4"/>
          </p15:clr>
        </p15:guide>
        <p15:guide id="11" pos="385">
          <p15:clr>
            <a:srgbClr val="A4A3A4"/>
          </p15:clr>
        </p15:guide>
        <p15:guide id="12" pos="5734">
          <p15:clr>
            <a:srgbClr val="A4A3A4"/>
          </p15:clr>
        </p15:guide>
        <p15:guide id="13" orient="horz" pos="572" userDrawn="1">
          <p15:clr>
            <a:srgbClr val="A4A3A4"/>
          </p15:clr>
        </p15:guide>
        <p15:guide id="14" pos="2064" userDrawn="1">
          <p15:clr>
            <a:srgbClr val="A4A3A4"/>
          </p15:clr>
        </p15:guide>
        <p15:guide id="15" pos="2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3" userDrawn="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srgbClr val="CC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09D"/>
    <a:srgbClr val="2CB6EE"/>
    <a:srgbClr val="23C93E"/>
    <a:srgbClr val="F47310"/>
    <a:srgbClr val="49709D"/>
    <a:srgbClr val="C6CDCD"/>
    <a:srgbClr val="F70000"/>
    <a:srgbClr val="965A6F"/>
    <a:srgbClr val="5F5F5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616" autoAdjust="0"/>
    <p:restoredTop sz="86421" autoAdjust="0"/>
  </p:normalViewPr>
  <p:slideViewPr>
    <p:cSldViewPr snapToObjects="1">
      <p:cViewPr varScale="1">
        <p:scale>
          <a:sx n="67" d="100"/>
          <a:sy n="67" d="100"/>
        </p:scale>
        <p:origin x="1140" y="60"/>
      </p:cViewPr>
      <p:guideLst>
        <p:guide orient="horz" pos="4309"/>
        <p:guide orient="horz" pos="1117"/>
        <p:guide orient="horz" pos="4176"/>
        <p:guide orient="horz" pos="3385"/>
        <p:guide orient="horz" pos="3113"/>
        <p:guide orient="horz" pos="336"/>
        <p:guide pos="2880"/>
        <p:guide pos="5375"/>
        <p:guide pos="2925"/>
        <p:guide pos="385"/>
        <p:guide pos="5734"/>
        <p:guide orient="horz" pos="572"/>
        <p:guide pos="2064"/>
        <p:guide pos="2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Objects="1">
      <p:cViewPr varScale="1">
        <p:scale>
          <a:sx n="151" d="100"/>
          <a:sy n="151" d="100"/>
        </p:scale>
        <p:origin x="5640" y="216"/>
      </p:cViewPr>
      <p:guideLst>
        <p:guide orient="horz" pos="320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88EC3-4995-EF4B-9C6D-8E7FDAB712B7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761864A-138A-B947-A223-F9DF0AA1024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/>
            <a:t> </a:t>
          </a:r>
          <a:r>
            <a:rPr lang="de-DE" err="1"/>
            <a:t>Authorization</a:t>
          </a:r>
          <a:endParaRPr lang="de-DE"/>
        </a:p>
      </dgm:t>
    </dgm:pt>
    <dgm:pt modelId="{480E8096-478E-E04C-BB07-8CC6BDE806E1}" type="parTrans" cxnId="{7D00F9FE-3804-0341-8D6B-3DCD420CEC62}">
      <dgm:prSet/>
      <dgm:spPr/>
      <dgm:t>
        <a:bodyPr/>
        <a:lstStyle/>
        <a:p>
          <a:endParaRPr lang="de-DE"/>
        </a:p>
      </dgm:t>
    </dgm:pt>
    <dgm:pt modelId="{81DB10F1-9D27-5248-8239-732BA50AB780}" type="sibTrans" cxnId="{7D00F9FE-3804-0341-8D6B-3DCD420CEC6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0CFF5FB3-2F70-0144-839C-24D9C58A645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de-DE"/>
            <a:t> Knowledge (</a:t>
          </a:r>
          <a:r>
            <a:rPr lang="de-DE" err="1"/>
            <a:t>Theory</a:t>
          </a:r>
          <a:r>
            <a:rPr lang="de-DE"/>
            <a:t>)</a:t>
          </a:r>
        </a:p>
      </dgm:t>
    </dgm:pt>
    <dgm:pt modelId="{794230E7-6C4E-1341-ACE1-447B0CF5ED3A}" type="parTrans" cxnId="{F4000CF0-C4AC-E649-91C6-B00AF6A12CD2}">
      <dgm:prSet/>
      <dgm:spPr/>
      <dgm:t>
        <a:bodyPr/>
        <a:lstStyle/>
        <a:p>
          <a:endParaRPr lang="de-DE"/>
        </a:p>
      </dgm:t>
    </dgm:pt>
    <dgm:pt modelId="{F6AB9709-27CD-3846-918F-C18E67EADA4C}" type="sibTrans" cxnId="{F4000CF0-C4AC-E649-91C6-B00AF6A12CD2}">
      <dgm:prSet/>
      <dgm:spPr/>
      <dgm:t>
        <a:bodyPr/>
        <a:lstStyle/>
        <a:p>
          <a:endParaRPr lang="de-DE"/>
        </a:p>
      </dgm:t>
    </dgm:pt>
    <dgm:pt modelId="{8E86C459-FB4F-E541-85FF-9636545E43B5}">
      <dgm:prSet phldrT="[Text]"/>
      <dgm:spPr/>
      <dgm:t>
        <a:bodyPr/>
        <a:lstStyle/>
        <a:p>
          <a:r>
            <a:rPr lang="de-DE"/>
            <a:t> </a:t>
          </a:r>
          <a:r>
            <a:rPr lang="de-DE" err="1"/>
            <a:t>Willingness</a:t>
          </a:r>
          <a:endParaRPr lang="de-DE"/>
        </a:p>
      </dgm:t>
    </dgm:pt>
    <dgm:pt modelId="{0FFB6ADC-D6C9-6D4D-BCBF-06B038072FA5}" type="parTrans" cxnId="{A3477D58-0576-F248-B3D7-CA6D5DD73785}">
      <dgm:prSet/>
      <dgm:spPr/>
      <dgm:t>
        <a:bodyPr/>
        <a:lstStyle/>
        <a:p>
          <a:endParaRPr lang="de-DE"/>
        </a:p>
      </dgm:t>
    </dgm:pt>
    <dgm:pt modelId="{49FE48B4-E0D0-614B-9651-BC6859429F4F}" type="sibTrans" cxnId="{A3477D58-0576-F248-B3D7-CA6D5DD73785}">
      <dgm:prSet/>
      <dgm:spPr/>
      <dgm:t>
        <a:bodyPr/>
        <a:lstStyle/>
        <a:p>
          <a:endParaRPr lang="de-DE"/>
        </a:p>
      </dgm:t>
    </dgm:pt>
    <dgm:pt modelId="{14E26316-6200-2A4E-B402-91D8D12A87C2}">
      <dgm:prSet/>
      <dgm:spPr/>
      <dgm:t>
        <a:bodyPr/>
        <a:lstStyle/>
        <a:p>
          <a:pPr algn="l"/>
          <a:r>
            <a:rPr lang="de-DE"/>
            <a:t> </a:t>
          </a:r>
          <a:r>
            <a:rPr lang="de-DE" err="1"/>
            <a:t>Capacity</a:t>
          </a:r>
          <a:r>
            <a:rPr lang="de-DE"/>
            <a:t> &amp; </a:t>
          </a:r>
          <a:r>
            <a:rPr lang="de-DE" err="1"/>
            <a:t>Ressources</a:t>
          </a:r>
          <a:r>
            <a:rPr lang="de-DE"/>
            <a:t> </a:t>
          </a:r>
        </a:p>
      </dgm:t>
    </dgm:pt>
    <dgm:pt modelId="{713C30D8-6240-9F4C-8C9C-7538363E82FF}" type="parTrans" cxnId="{65D3666B-5A57-7C45-8521-4CFAF7812436}">
      <dgm:prSet/>
      <dgm:spPr/>
      <dgm:t>
        <a:bodyPr/>
        <a:lstStyle/>
        <a:p>
          <a:endParaRPr lang="de-DE"/>
        </a:p>
      </dgm:t>
    </dgm:pt>
    <dgm:pt modelId="{512F6FB6-A33A-D84E-AB94-C82845022B2E}" type="sibTrans" cxnId="{65D3666B-5A57-7C45-8521-4CFAF7812436}">
      <dgm:prSet/>
      <dgm:spPr/>
      <dgm:t>
        <a:bodyPr/>
        <a:lstStyle/>
        <a:p>
          <a:endParaRPr lang="de-DE"/>
        </a:p>
      </dgm:t>
    </dgm:pt>
    <dgm:pt modelId="{B18AE7DF-AD22-6C4D-9B21-4D2623085F5D}">
      <dgm:prSet/>
      <dgm:spPr/>
      <dgm:t>
        <a:bodyPr/>
        <a:lstStyle/>
        <a:p>
          <a:pPr algn="l"/>
          <a:r>
            <a:rPr lang="de-DE"/>
            <a:t> Experience (Practice)</a:t>
          </a:r>
        </a:p>
      </dgm:t>
    </dgm:pt>
    <dgm:pt modelId="{BD82CA12-C8EA-5D45-8B57-E0A484F4C502}" type="parTrans" cxnId="{FF12E60B-855B-484D-82CD-96519F6543C9}">
      <dgm:prSet/>
      <dgm:spPr/>
      <dgm:t>
        <a:bodyPr/>
        <a:lstStyle/>
        <a:p>
          <a:endParaRPr lang="de-DE"/>
        </a:p>
      </dgm:t>
    </dgm:pt>
    <dgm:pt modelId="{A5732767-FE2C-164E-A809-16BD49F01105}" type="sibTrans" cxnId="{FF12E60B-855B-484D-82CD-96519F6543C9}">
      <dgm:prSet/>
      <dgm:spPr/>
      <dgm:t>
        <a:bodyPr/>
        <a:lstStyle/>
        <a:p>
          <a:endParaRPr lang="de-DE"/>
        </a:p>
      </dgm:t>
    </dgm:pt>
    <dgm:pt modelId="{9FEB5490-7A19-EE4F-8ADE-71ADCB78A365}" type="pres">
      <dgm:prSet presAssocID="{C2388EC3-4995-EF4B-9C6D-8E7FDAB712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5F96B9-2143-1045-810F-D5AB33EFD858}" type="pres">
      <dgm:prSet presAssocID="{C2388EC3-4995-EF4B-9C6D-8E7FDAB712B7}" presName="Name1" presStyleCnt="0"/>
      <dgm:spPr/>
    </dgm:pt>
    <dgm:pt modelId="{31AF3963-BE0F-854F-9B5B-F71316235317}" type="pres">
      <dgm:prSet presAssocID="{C2388EC3-4995-EF4B-9C6D-8E7FDAB712B7}" presName="cycle" presStyleCnt="0"/>
      <dgm:spPr/>
    </dgm:pt>
    <dgm:pt modelId="{CC54BE59-EB82-C548-89FD-F02E934633C1}" type="pres">
      <dgm:prSet presAssocID="{C2388EC3-4995-EF4B-9C6D-8E7FDAB712B7}" presName="srcNode" presStyleLbl="node1" presStyleIdx="0" presStyleCnt="5"/>
      <dgm:spPr/>
    </dgm:pt>
    <dgm:pt modelId="{799F78D1-7650-A84C-AA34-D145694D63D3}" type="pres">
      <dgm:prSet presAssocID="{C2388EC3-4995-EF4B-9C6D-8E7FDAB712B7}" presName="conn" presStyleLbl="parChTrans1D2" presStyleIdx="0" presStyleCnt="1"/>
      <dgm:spPr/>
      <dgm:t>
        <a:bodyPr/>
        <a:lstStyle/>
        <a:p>
          <a:endParaRPr lang="en-US"/>
        </a:p>
      </dgm:t>
    </dgm:pt>
    <dgm:pt modelId="{AE9BC60E-566B-A441-8EC8-36400857FAE7}" type="pres">
      <dgm:prSet presAssocID="{C2388EC3-4995-EF4B-9C6D-8E7FDAB712B7}" presName="extraNode" presStyleLbl="node1" presStyleIdx="0" presStyleCnt="5"/>
      <dgm:spPr/>
    </dgm:pt>
    <dgm:pt modelId="{82502D0C-25A3-CA40-95A1-E99246048DA7}" type="pres">
      <dgm:prSet presAssocID="{C2388EC3-4995-EF4B-9C6D-8E7FDAB712B7}" presName="dstNode" presStyleLbl="node1" presStyleIdx="0" presStyleCnt="5"/>
      <dgm:spPr/>
    </dgm:pt>
    <dgm:pt modelId="{3B423ECD-4037-F948-9750-1C968221F967}" type="pres">
      <dgm:prSet presAssocID="{B761864A-138A-B947-A223-F9DF0AA1024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5EE8A-B90F-CA42-9E2A-EEF7E3DA8A7A}" type="pres">
      <dgm:prSet presAssocID="{B761864A-138A-B947-A223-F9DF0AA1024E}" presName="accent_1" presStyleCnt="0"/>
      <dgm:spPr/>
    </dgm:pt>
    <dgm:pt modelId="{3DCE676E-FFEB-0E44-B81E-A3D520477934}" type="pres">
      <dgm:prSet presAssocID="{B761864A-138A-B947-A223-F9DF0AA1024E}" presName="accentRepeatNode" presStyleLbl="solidFgAcc1" presStyleIdx="0" presStyleCnt="5"/>
      <dgm:spPr/>
    </dgm:pt>
    <dgm:pt modelId="{681CCB23-4C2A-3E49-9170-CEB567E7ED1D}" type="pres">
      <dgm:prSet presAssocID="{0CFF5FB3-2F70-0144-839C-24D9C58A645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82AAB-05DE-F242-B801-DC072CA6E930}" type="pres">
      <dgm:prSet presAssocID="{0CFF5FB3-2F70-0144-839C-24D9C58A6458}" presName="accent_2" presStyleCnt="0"/>
      <dgm:spPr/>
    </dgm:pt>
    <dgm:pt modelId="{1075E378-8F7A-8848-A010-0A1D602CC6D7}" type="pres">
      <dgm:prSet presAssocID="{0CFF5FB3-2F70-0144-839C-24D9C58A6458}" presName="accentRepeatNode" presStyleLbl="solidFgAcc1" presStyleIdx="1" presStyleCnt="5"/>
      <dgm:spPr/>
    </dgm:pt>
    <dgm:pt modelId="{EB369FCF-1F6A-054B-8299-5904CCD2758A}" type="pres">
      <dgm:prSet presAssocID="{B18AE7DF-AD22-6C4D-9B21-4D2623085F5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63A5A-2F65-3849-98BB-0B03BAF5F78B}" type="pres">
      <dgm:prSet presAssocID="{B18AE7DF-AD22-6C4D-9B21-4D2623085F5D}" presName="accent_3" presStyleCnt="0"/>
      <dgm:spPr/>
    </dgm:pt>
    <dgm:pt modelId="{45E22ECA-1964-1F4D-B919-8D6CF9749ABD}" type="pres">
      <dgm:prSet presAssocID="{B18AE7DF-AD22-6C4D-9B21-4D2623085F5D}" presName="accentRepeatNode" presStyleLbl="solidFgAcc1" presStyleIdx="2" presStyleCnt="5"/>
      <dgm:spPr/>
    </dgm:pt>
    <dgm:pt modelId="{1F7F3429-3A96-5A44-A8D9-90B99C37EE9E}" type="pres">
      <dgm:prSet presAssocID="{14E26316-6200-2A4E-B402-91D8D12A87C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0919F-CD98-FE49-A0F0-30588D9FBBA4}" type="pres">
      <dgm:prSet presAssocID="{14E26316-6200-2A4E-B402-91D8D12A87C2}" presName="accent_4" presStyleCnt="0"/>
      <dgm:spPr/>
    </dgm:pt>
    <dgm:pt modelId="{CEF11740-3288-3847-8AC7-76EEBEDBE56E}" type="pres">
      <dgm:prSet presAssocID="{14E26316-6200-2A4E-B402-91D8D12A87C2}" presName="accentRepeatNode" presStyleLbl="solidFgAcc1" presStyleIdx="3" presStyleCnt="5"/>
      <dgm:spPr/>
    </dgm:pt>
    <dgm:pt modelId="{6A94D0F1-2F5D-074A-96B9-B4BEE8A48066}" type="pres">
      <dgm:prSet presAssocID="{8E86C459-FB4F-E541-85FF-9636545E43B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B5BD-84E2-0247-AEA4-185533726FC9}" type="pres">
      <dgm:prSet presAssocID="{8E86C459-FB4F-E541-85FF-9636545E43B5}" presName="accent_5" presStyleCnt="0"/>
      <dgm:spPr/>
    </dgm:pt>
    <dgm:pt modelId="{DD132649-9B49-3544-9A0D-5DB05D2517A2}" type="pres">
      <dgm:prSet presAssocID="{8E86C459-FB4F-E541-85FF-9636545E43B5}" presName="accentRepeatNode" presStyleLbl="solidFgAcc1" presStyleIdx="4" presStyleCnt="5"/>
      <dgm:spPr/>
    </dgm:pt>
  </dgm:ptLst>
  <dgm:cxnLst>
    <dgm:cxn modelId="{56178BD6-46E7-B74D-842D-E8474A338993}" type="presOf" srcId="{C2388EC3-4995-EF4B-9C6D-8E7FDAB712B7}" destId="{9FEB5490-7A19-EE4F-8ADE-71ADCB78A365}" srcOrd="0" destOrd="0" presId="urn:microsoft.com/office/officeart/2008/layout/VerticalCurvedList"/>
    <dgm:cxn modelId="{1B496375-5CC3-DD4B-8774-EEBB8A84B4CB}" type="presOf" srcId="{8E86C459-FB4F-E541-85FF-9636545E43B5}" destId="{6A94D0F1-2F5D-074A-96B9-B4BEE8A48066}" srcOrd="0" destOrd="0" presId="urn:microsoft.com/office/officeart/2008/layout/VerticalCurvedList"/>
    <dgm:cxn modelId="{65D3666B-5A57-7C45-8521-4CFAF7812436}" srcId="{C2388EC3-4995-EF4B-9C6D-8E7FDAB712B7}" destId="{14E26316-6200-2A4E-B402-91D8D12A87C2}" srcOrd="3" destOrd="0" parTransId="{713C30D8-6240-9F4C-8C9C-7538363E82FF}" sibTransId="{512F6FB6-A33A-D84E-AB94-C82845022B2E}"/>
    <dgm:cxn modelId="{586F7A20-4D35-E54A-A637-27AAD8A594C8}" type="presOf" srcId="{14E26316-6200-2A4E-B402-91D8D12A87C2}" destId="{1F7F3429-3A96-5A44-A8D9-90B99C37EE9E}" srcOrd="0" destOrd="0" presId="urn:microsoft.com/office/officeart/2008/layout/VerticalCurvedList"/>
    <dgm:cxn modelId="{94AA5D72-CF94-2A4E-A1FD-39E6E0CB3CBD}" type="presOf" srcId="{B18AE7DF-AD22-6C4D-9B21-4D2623085F5D}" destId="{EB369FCF-1F6A-054B-8299-5904CCD2758A}" srcOrd="0" destOrd="0" presId="urn:microsoft.com/office/officeart/2008/layout/VerticalCurvedList"/>
    <dgm:cxn modelId="{8992091E-935E-B140-87F3-26A011F6E880}" type="presOf" srcId="{0CFF5FB3-2F70-0144-839C-24D9C58A6458}" destId="{681CCB23-4C2A-3E49-9170-CEB567E7ED1D}" srcOrd="0" destOrd="0" presId="urn:microsoft.com/office/officeart/2008/layout/VerticalCurvedList"/>
    <dgm:cxn modelId="{FF12E60B-855B-484D-82CD-96519F6543C9}" srcId="{C2388EC3-4995-EF4B-9C6D-8E7FDAB712B7}" destId="{B18AE7DF-AD22-6C4D-9B21-4D2623085F5D}" srcOrd="2" destOrd="0" parTransId="{BD82CA12-C8EA-5D45-8B57-E0A484F4C502}" sibTransId="{A5732767-FE2C-164E-A809-16BD49F01105}"/>
    <dgm:cxn modelId="{7C02791D-8C1B-6440-BE2D-1A7C06DAEB87}" type="presOf" srcId="{B761864A-138A-B947-A223-F9DF0AA1024E}" destId="{3B423ECD-4037-F948-9750-1C968221F967}" srcOrd="0" destOrd="0" presId="urn:microsoft.com/office/officeart/2008/layout/VerticalCurvedList"/>
    <dgm:cxn modelId="{F4000CF0-C4AC-E649-91C6-B00AF6A12CD2}" srcId="{C2388EC3-4995-EF4B-9C6D-8E7FDAB712B7}" destId="{0CFF5FB3-2F70-0144-839C-24D9C58A6458}" srcOrd="1" destOrd="0" parTransId="{794230E7-6C4E-1341-ACE1-447B0CF5ED3A}" sibTransId="{F6AB9709-27CD-3846-918F-C18E67EADA4C}"/>
    <dgm:cxn modelId="{4A40764C-C26D-D045-8528-EE1E1C2F4DA7}" type="presOf" srcId="{81DB10F1-9D27-5248-8239-732BA50AB780}" destId="{799F78D1-7650-A84C-AA34-D145694D63D3}" srcOrd="0" destOrd="0" presId="urn:microsoft.com/office/officeart/2008/layout/VerticalCurvedList"/>
    <dgm:cxn modelId="{A3477D58-0576-F248-B3D7-CA6D5DD73785}" srcId="{C2388EC3-4995-EF4B-9C6D-8E7FDAB712B7}" destId="{8E86C459-FB4F-E541-85FF-9636545E43B5}" srcOrd="4" destOrd="0" parTransId="{0FFB6ADC-D6C9-6D4D-BCBF-06B038072FA5}" sibTransId="{49FE48B4-E0D0-614B-9651-BC6859429F4F}"/>
    <dgm:cxn modelId="{7D00F9FE-3804-0341-8D6B-3DCD420CEC62}" srcId="{C2388EC3-4995-EF4B-9C6D-8E7FDAB712B7}" destId="{B761864A-138A-B947-A223-F9DF0AA1024E}" srcOrd="0" destOrd="0" parTransId="{480E8096-478E-E04C-BB07-8CC6BDE806E1}" sibTransId="{81DB10F1-9D27-5248-8239-732BA50AB780}"/>
    <dgm:cxn modelId="{73D7A530-338C-594D-A51E-BBDC430907DF}" type="presParOf" srcId="{9FEB5490-7A19-EE4F-8ADE-71ADCB78A365}" destId="{745F96B9-2143-1045-810F-D5AB33EFD858}" srcOrd="0" destOrd="0" presId="urn:microsoft.com/office/officeart/2008/layout/VerticalCurvedList"/>
    <dgm:cxn modelId="{F7930B2C-513B-4A40-A6A4-A923335C444C}" type="presParOf" srcId="{745F96B9-2143-1045-810F-D5AB33EFD858}" destId="{31AF3963-BE0F-854F-9B5B-F71316235317}" srcOrd="0" destOrd="0" presId="urn:microsoft.com/office/officeart/2008/layout/VerticalCurvedList"/>
    <dgm:cxn modelId="{70AE6DC1-812A-364E-803E-2A21F1B877D1}" type="presParOf" srcId="{31AF3963-BE0F-854F-9B5B-F71316235317}" destId="{CC54BE59-EB82-C548-89FD-F02E934633C1}" srcOrd="0" destOrd="0" presId="urn:microsoft.com/office/officeart/2008/layout/VerticalCurvedList"/>
    <dgm:cxn modelId="{B563F7BF-FEBA-2141-8BBE-DA044BE8223A}" type="presParOf" srcId="{31AF3963-BE0F-854F-9B5B-F71316235317}" destId="{799F78D1-7650-A84C-AA34-D145694D63D3}" srcOrd="1" destOrd="0" presId="urn:microsoft.com/office/officeart/2008/layout/VerticalCurvedList"/>
    <dgm:cxn modelId="{7F3FA59B-F91F-E244-99CC-0C253ED073B3}" type="presParOf" srcId="{31AF3963-BE0F-854F-9B5B-F71316235317}" destId="{AE9BC60E-566B-A441-8EC8-36400857FAE7}" srcOrd="2" destOrd="0" presId="urn:microsoft.com/office/officeart/2008/layout/VerticalCurvedList"/>
    <dgm:cxn modelId="{B22B53FF-A1DA-E445-9499-3E931354997F}" type="presParOf" srcId="{31AF3963-BE0F-854F-9B5B-F71316235317}" destId="{82502D0C-25A3-CA40-95A1-E99246048DA7}" srcOrd="3" destOrd="0" presId="urn:microsoft.com/office/officeart/2008/layout/VerticalCurvedList"/>
    <dgm:cxn modelId="{8229EC07-62CD-0A40-A51E-FC050448A149}" type="presParOf" srcId="{745F96B9-2143-1045-810F-D5AB33EFD858}" destId="{3B423ECD-4037-F948-9750-1C968221F967}" srcOrd="1" destOrd="0" presId="urn:microsoft.com/office/officeart/2008/layout/VerticalCurvedList"/>
    <dgm:cxn modelId="{3BB631AB-2CCC-C245-A91B-71E729A6683C}" type="presParOf" srcId="{745F96B9-2143-1045-810F-D5AB33EFD858}" destId="{8285EE8A-B90F-CA42-9E2A-EEF7E3DA8A7A}" srcOrd="2" destOrd="0" presId="urn:microsoft.com/office/officeart/2008/layout/VerticalCurvedList"/>
    <dgm:cxn modelId="{FEA39A01-8BFC-5648-AD3D-27C60F660AB7}" type="presParOf" srcId="{8285EE8A-B90F-CA42-9E2A-EEF7E3DA8A7A}" destId="{3DCE676E-FFEB-0E44-B81E-A3D520477934}" srcOrd="0" destOrd="0" presId="urn:microsoft.com/office/officeart/2008/layout/VerticalCurvedList"/>
    <dgm:cxn modelId="{2288D815-34A4-FD48-BA47-50B9FB08976F}" type="presParOf" srcId="{745F96B9-2143-1045-810F-D5AB33EFD858}" destId="{681CCB23-4C2A-3E49-9170-CEB567E7ED1D}" srcOrd="3" destOrd="0" presId="urn:microsoft.com/office/officeart/2008/layout/VerticalCurvedList"/>
    <dgm:cxn modelId="{FDC25723-A38D-994E-9D8D-2F2C435A6C80}" type="presParOf" srcId="{745F96B9-2143-1045-810F-D5AB33EFD858}" destId="{CE982AAB-05DE-F242-B801-DC072CA6E930}" srcOrd="4" destOrd="0" presId="urn:microsoft.com/office/officeart/2008/layout/VerticalCurvedList"/>
    <dgm:cxn modelId="{96342497-14E7-0945-81B5-F0CFEE3AC6A3}" type="presParOf" srcId="{CE982AAB-05DE-F242-B801-DC072CA6E930}" destId="{1075E378-8F7A-8848-A010-0A1D602CC6D7}" srcOrd="0" destOrd="0" presId="urn:microsoft.com/office/officeart/2008/layout/VerticalCurvedList"/>
    <dgm:cxn modelId="{23DDFB2E-562D-6441-AB13-CE1232CDC9CE}" type="presParOf" srcId="{745F96B9-2143-1045-810F-D5AB33EFD858}" destId="{EB369FCF-1F6A-054B-8299-5904CCD2758A}" srcOrd="5" destOrd="0" presId="urn:microsoft.com/office/officeart/2008/layout/VerticalCurvedList"/>
    <dgm:cxn modelId="{D968422B-F62C-F446-BD83-96F47BB45A48}" type="presParOf" srcId="{745F96B9-2143-1045-810F-D5AB33EFD858}" destId="{DFD63A5A-2F65-3849-98BB-0B03BAF5F78B}" srcOrd="6" destOrd="0" presId="urn:microsoft.com/office/officeart/2008/layout/VerticalCurvedList"/>
    <dgm:cxn modelId="{BB10E714-9737-EE40-8919-DD9D093234CC}" type="presParOf" srcId="{DFD63A5A-2F65-3849-98BB-0B03BAF5F78B}" destId="{45E22ECA-1964-1F4D-B919-8D6CF9749ABD}" srcOrd="0" destOrd="0" presId="urn:microsoft.com/office/officeart/2008/layout/VerticalCurvedList"/>
    <dgm:cxn modelId="{DFB47851-D60F-7D46-899C-6E08556A1955}" type="presParOf" srcId="{745F96B9-2143-1045-810F-D5AB33EFD858}" destId="{1F7F3429-3A96-5A44-A8D9-90B99C37EE9E}" srcOrd="7" destOrd="0" presId="urn:microsoft.com/office/officeart/2008/layout/VerticalCurvedList"/>
    <dgm:cxn modelId="{40240F43-66C5-E94D-A3B7-E31C976F3DC8}" type="presParOf" srcId="{745F96B9-2143-1045-810F-D5AB33EFD858}" destId="{DB80919F-CD98-FE49-A0F0-30588D9FBBA4}" srcOrd="8" destOrd="0" presId="urn:microsoft.com/office/officeart/2008/layout/VerticalCurvedList"/>
    <dgm:cxn modelId="{0BC46227-5101-DA4C-9137-CEE74FF607AE}" type="presParOf" srcId="{DB80919F-CD98-FE49-A0F0-30588D9FBBA4}" destId="{CEF11740-3288-3847-8AC7-76EEBEDBE56E}" srcOrd="0" destOrd="0" presId="urn:microsoft.com/office/officeart/2008/layout/VerticalCurvedList"/>
    <dgm:cxn modelId="{391B485A-5C54-A249-8945-801CFDE2D7BE}" type="presParOf" srcId="{745F96B9-2143-1045-810F-D5AB33EFD858}" destId="{6A94D0F1-2F5D-074A-96B9-B4BEE8A48066}" srcOrd="9" destOrd="0" presId="urn:microsoft.com/office/officeart/2008/layout/VerticalCurvedList"/>
    <dgm:cxn modelId="{E37316BC-71C0-5D47-A184-95D50BFEE06F}" type="presParOf" srcId="{745F96B9-2143-1045-810F-D5AB33EFD858}" destId="{BE6BB5BD-84E2-0247-AEA4-185533726FC9}" srcOrd="10" destOrd="0" presId="urn:microsoft.com/office/officeart/2008/layout/VerticalCurvedList"/>
    <dgm:cxn modelId="{91A492A7-51EE-C345-B89C-F1B2E0D0B34F}" type="presParOf" srcId="{BE6BB5BD-84E2-0247-AEA4-185533726FC9}" destId="{DD132649-9B49-3544-9A0D-5DB05D2517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F78D1-7650-A84C-AA34-D145694D63D3}">
      <dsp:nvSpPr>
        <dsp:cNvPr id="0" name=""/>
        <dsp:cNvSpPr/>
      </dsp:nvSpPr>
      <dsp:spPr>
        <a:xfrm>
          <a:off x="-3945872" y="-605824"/>
          <a:ext cx="4702488" cy="4702488"/>
        </a:xfrm>
        <a:prstGeom prst="blockArc">
          <a:avLst>
            <a:gd name="adj1" fmla="val 18900000"/>
            <a:gd name="adj2" fmla="val 2700000"/>
            <a:gd name="adj3" fmla="val 459"/>
          </a:avLst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23ECD-4037-F948-9750-1C968221F967}">
      <dsp:nvSpPr>
        <dsp:cNvPr id="0" name=""/>
        <dsp:cNvSpPr/>
      </dsp:nvSpPr>
      <dsp:spPr>
        <a:xfrm>
          <a:off x="331574" y="218107"/>
          <a:ext cx="4302811" cy="4364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4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 </a:t>
          </a:r>
          <a:r>
            <a:rPr lang="de-DE" sz="2200" kern="1200" err="1"/>
            <a:t>Authorization</a:t>
          </a:r>
          <a:endParaRPr lang="de-DE" sz="2200" kern="1200"/>
        </a:p>
      </dsp:txBody>
      <dsp:txXfrm>
        <a:off x="331574" y="218107"/>
        <a:ext cx="4302811" cy="436494"/>
      </dsp:txXfrm>
    </dsp:sp>
    <dsp:sp modelId="{3DCE676E-FFEB-0E44-B81E-A3D520477934}">
      <dsp:nvSpPr>
        <dsp:cNvPr id="0" name=""/>
        <dsp:cNvSpPr/>
      </dsp:nvSpPr>
      <dsp:spPr>
        <a:xfrm>
          <a:off x="58765" y="163545"/>
          <a:ext cx="545618" cy="545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CCB23-4C2A-3E49-9170-CEB567E7ED1D}">
      <dsp:nvSpPr>
        <dsp:cNvPr id="0" name=""/>
        <dsp:cNvSpPr/>
      </dsp:nvSpPr>
      <dsp:spPr>
        <a:xfrm>
          <a:off x="644354" y="872640"/>
          <a:ext cx="3990031" cy="43649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4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 Knowledge (</a:t>
          </a:r>
          <a:r>
            <a:rPr lang="de-DE" sz="2200" kern="1200" err="1"/>
            <a:t>Theory</a:t>
          </a:r>
          <a:r>
            <a:rPr lang="de-DE" sz="2200" kern="1200"/>
            <a:t>)</a:t>
          </a:r>
        </a:p>
      </dsp:txBody>
      <dsp:txXfrm>
        <a:off x="644354" y="872640"/>
        <a:ext cx="3990031" cy="436494"/>
      </dsp:txXfrm>
    </dsp:sp>
    <dsp:sp modelId="{1075E378-8F7A-8848-A010-0A1D602CC6D7}">
      <dsp:nvSpPr>
        <dsp:cNvPr id="0" name=""/>
        <dsp:cNvSpPr/>
      </dsp:nvSpPr>
      <dsp:spPr>
        <a:xfrm>
          <a:off x="371544" y="818078"/>
          <a:ext cx="545618" cy="545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69FCF-1F6A-054B-8299-5904CCD2758A}">
      <dsp:nvSpPr>
        <dsp:cNvPr id="0" name=""/>
        <dsp:cNvSpPr/>
      </dsp:nvSpPr>
      <dsp:spPr>
        <a:xfrm>
          <a:off x="740352" y="1527172"/>
          <a:ext cx="3894033" cy="43649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4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 Experience (Practice)</a:t>
          </a:r>
        </a:p>
      </dsp:txBody>
      <dsp:txXfrm>
        <a:off x="740352" y="1527172"/>
        <a:ext cx="3894033" cy="436494"/>
      </dsp:txXfrm>
    </dsp:sp>
    <dsp:sp modelId="{45E22ECA-1964-1F4D-B919-8D6CF9749ABD}">
      <dsp:nvSpPr>
        <dsp:cNvPr id="0" name=""/>
        <dsp:cNvSpPr/>
      </dsp:nvSpPr>
      <dsp:spPr>
        <a:xfrm>
          <a:off x="467542" y="1472610"/>
          <a:ext cx="545618" cy="545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3429-3A96-5A44-A8D9-90B99C37EE9E}">
      <dsp:nvSpPr>
        <dsp:cNvPr id="0" name=""/>
        <dsp:cNvSpPr/>
      </dsp:nvSpPr>
      <dsp:spPr>
        <a:xfrm>
          <a:off x="644354" y="2181705"/>
          <a:ext cx="3990031" cy="43649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4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 </a:t>
          </a:r>
          <a:r>
            <a:rPr lang="de-DE" sz="2200" kern="1200" err="1"/>
            <a:t>Capacity</a:t>
          </a:r>
          <a:r>
            <a:rPr lang="de-DE" sz="2200" kern="1200"/>
            <a:t> &amp; </a:t>
          </a:r>
          <a:r>
            <a:rPr lang="de-DE" sz="2200" kern="1200" err="1"/>
            <a:t>Ressources</a:t>
          </a:r>
          <a:r>
            <a:rPr lang="de-DE" sz="2200" kern="1200"/>
            <a:t> </a:t>
          </a:r>
        </a:p>
      </dsp:txBody>
      <dsp:txXfrm>
        <a:off x="644354" y="2181705"/>
        <a:ext cx="3990031" cy="436494"/>
      </dsp:txXfrm>
    </dsp:sp>
    <dsp:sp modelId="{CEF11740-3288-3847-8AC7-76EEBEDBE56E}">
      <dsp:nvSpPr>
        <dsp:cNvPr id="0" name=""/>
        <dsp:cNvSpPr/>
      </dsp:nvSpPr>
      <dsp:spPr>
        <a:xfrm>
          <a:off x="371544" y="2127143"/>
          <a:ext cx="545618" cy="545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D0F1-2F5D-074A-96B9-B4BEE8A48066}">
      <dsp:nvSpPr>
        <dsp:cNvPr id="0" name=""/>
        <dsp:cNvSpPr/>
      </dsp:nvSpPr>
      <dsp:spPr>
        <a:xfrm>
          <a:off x="331574" y="2836237"/>
          <a:ext cx="4302811" cy="43649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46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/>
            <a:t> </a:t>
          </a:r>
          <a:r>
            <a:rPr lang="de-DE" sz="2200" kern="1200" err="1"/>
            <a:t>Willingness</a:t>
          </a:r>
          <a:endParaRPr lang="de-DE" sz="2200" kern="1200"/>
        </a:p>
      </dsp:txBody>
      <dsp:txXfrm>
        <a:off x="331574" y="2836237"/>
        <a:ext cx="4302811" cy="436494"/>
      </dsp:txXfrm>
    </dsp:sp>
    <dsp:sp modelId="{DD132649-9B49-3544-9A0D-5DB05D2517A2}">
      <dsp:nvSpPr>
        <dsp:cNvPr id="0" name=""/>
        <dsp:cNvSpPr/>
      </dsp:nvSpPr>
      <dsp:spPr>
        <a:xfrm>
          <a:off x="58765" y="2781675"/>
          <a:ext cx="545618" cy="545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4038" y="160338"/>
            <a:ext cx="2524125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/>
            </a:lvl1pPr>
          </a:lstStyle>
          <a:p>
            <a:r>
              <a:rPr lang="de-DE"/>
              <a:t>Einführung in die UVP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9525000"/>
            <a:ext cx="2605088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900"/>
            </a:lvl1pPr>
          </a:lstStyle>
          <a:p>
            <a:r>
              <a:rPr lang="de-DE"/>
              <a:t>Dr. Hartlik /  www.hartlik.de</a:t>
            </a:r>
            <a:endParaRPr lang="de-DE" sz="1300">
              <a:latin typeface="Times New Roman" pitchFamily="18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525000"/>
            <a:ext cx="2611438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900"/>
            </a:lvl1pPr>
          </a:lstStyle>
          <a:p>
            <a:r>
              <a:rPr lang="de-DE"/>
              <a:t>Seite  </a:t>
            </a:r>
            <a:fld id="{7BEE166E-B086-432E-B0F0-5776566D6BCB}" type="slidenum">
              <a:rPr lang="de-DE" sz="1100" b="1"/>
              <a:pPr/>
              <a:t>‹#›</a:t>
            </a:fld>
            <a:endParaRPr lang="de-DE" sz="1100" b="1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41350" y="411163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72000" rIns="0" bIns="72000">
            <a:spAutoFit/>
          </a:bodyPr>
          <a:lstStyle/>
          <a:p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23456" y="164474"/>
            <a:ext cx="2524125" cy="51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/>
              <a:t>Seminar der BVS, Juli 2018</a:t>
            </a:r>
          </a:p>
        </p:txBody>
      </p:sp>
    </p:spTree>
    <p:extLst>
      <p:ext uri="{BB962C8B-B14F-4D97-AF65-F5344CB8AC3E}">
        <p14:creationId xmlns:p14="http://schemas.microsoft.com/office/powerpoint/2010/main" val="2581278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3775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7000" cy="4605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Master-Textformat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t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709" tIns="49355" rIns="98709" bIns="49355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300">
                <a:latin typeface="Times New Roman" pitchFamily="18" charset="0"/>
              </a:defRPr>
            </a:lvl1pPr>
          </a:lstStyle>
          <a:p>
            <a:fld id="{B22A5269-26AB-4629-853C-2FEC3E07BD4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364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00D31-5B8B-45F2-8956-07DE566F749F}" type="slidenum">
              <a:rPr lang="de-DE"/>
              <a:pPr/>
              <a:t>1</a:t>
            </a:fld>
            <a:endParaRPr lang="de-DE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5116513"/>
            <a:ext cx="5207000" cy="434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100" dirty="0">
                <a:latin typeface="+mn-lt"/>
              </a:rPr>
              <a:t>As I </a:t>
            </a:r>
            <a:r>
              <a:rPr lang="de-DE" sz="1100" dirty="0" err="1">
                <a:latin typeface="+mn-lt"/>
              </a:rPr>
              <a:t>tried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show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we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have</a:t>
            </a:r>
            <a:r>
              <a:rPr lang="de-DE" sz="1100" dirty="0">
                <a:latin typeface="+mn-lt"/>
              </a:rPr>
              <a:t> different </a:t>
            </a:r>
            <a:r>
              <a:rPr lang="de-DE" sz="1100" dirty="0" err="1">
                <a:latin typeface="+mn-lt"/>
              </a:rPr>
              <a:t>kinds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Leadership in IA in different </a:t>
            </a:r>
            <a:r>
              <a:rPr lang="de-DE" sz="1100" dirty="0" err="1">
                <a:latin typeface="+mn-lt"/>
              </a:rPr>
              <a:t>sectors</a:t>
            </a:r>
            <a:r>
              <a:rPr lang="de-DE" sz="1100" dirty="0">
                <a:latin typeface="+mn-lt"/>
              </a:rPr>
              <a:t>. </a:t>
            </a:r>
            <a:r>
              <a:rPr lang="de-DE" sz="1100" dirty="0" err="1">
                <a:latin typeface="+mn-lt"/>
              </a:rPr>
              <a:t>How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in </a:t>
            </a:r>
            <a:r>
              <a:rPr lang="de-DE" sz="1100" dirty="0" err="1">
                <a:latin typeface="+mn-lt"/>
              </a:rPr>
              <a:t>which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field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can</a:t>
            </a:r>
            <a:r>
              <a:rPr lang="de-DE" sz="1100" dirty="0">
                <a:latin typeface="+mn-lt"/>
              </a:rPr>
              <a:t> a NGO like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German EIA </a:t>
            </a:r>
            <a:r>
              <a:rPr lang="de-DE" sz="1100" dirty="0" err="1">
                <a:latin typeface="+mn-lt"/>
              </a:rPr>
              <a:t>Association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take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responsibilty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leading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role</a:t>
            </a:r>
            <a:r>
              <a:rPr lang="de-DE" sz="1100" dirty="0">
                <a:latin typeface="+mn-lt"/>
              </a:rPr>
              <a:t> in IA?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1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100" b="1" dirty="0">
                <a:latin typeface="+mn-lt"/>
              </a:rPr>
              <a:t>Gaps in national </a:t>
            </a:r>
            <a:r>
              <a:rPr lang="de-DE" sz="1100" b="1" dirty="0" err="1">
                <a:latin typeface="+mn-lt"/>
              </a:rPr>
              <a:t>implementation</a:t>
            </a:r>
            <a:r>
              <a:rPr lang="de-DE" sz="1100" b="1" dirty="0">
                <a:latin typeface="+mn-lt"/>
              </a:rPr>
              <a:t>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 err="1">
                <a:latin typeface="+mn-lt"/>
              </a:rPr>
              <a:t>We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attend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legislative </a:t>
            </a:r>
            <a:r>
              <a:rPr lang="de-DE" sz="1100" dirty="0" err="1">
                <a:latin typeface="+mn-lt"/>
              </a:rPr>
              <a:t>activities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EIA &amp; SEA relevant </a:t>
            </a:r>
            <a:r>
              <a:rPr lang="de-DE" sz="1100" dirty="0" err="1">
                <a:latin typeface="+mn-lt"/>
              </a:rPr>
              <a:t>new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bills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critical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eye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ensure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full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compliance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EU </a:t>
            </a:r>
            <a:r>
              <a:rPr lang="de-DE" sz="1100" dirty="0" err="1">
                <a:latin typeface="+mn-lt"/>
              </a:rPr>
              <a:t>legislation</a:t>
            </a:r>
            <a:r>
              <a:rPr lang="de-DE" sz="1100" dirty="0">
                <a:latin typeface="+mn-lt"/>
              </a:rPr>
              <a:t>. </a:t>
            </a:r>
            <a:r>
              <a:rPr lang="de-DE" sz="1100" dirty="0" err="1">
                <a:latin typeface="+mn-lt"/>
              </a:rPr>
              <a:t>We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don‘t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hesitate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report</a:t>
            </a:r>
            <a:r>
              <a:rPr lang="de-DE" sz="1100" dirty="0">
                <a:latin typeface="+mn-lt"/>
              </a:rPr>
              <a:t> at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EU </a:t>
            </a:r>
            <a:r>
              <a:rPr lang="de-DE" sz="1100" dirty="0" err="1">
                <a:latin typeface="+mn-lt"/>
              </a:rPr>
              <a:t>Commission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if</a:t>
            </a:r>
            <a:r>
              <a:rPr lang="de-DE" sz="1100" dirty="0">
                <a:latin typeface="+mn-lt"/>
              </a:rPr>
              <a:t> EU </a:t>
            </a:r>
            <a:r>
              <a:rPr lang="de-DE" sz="1100" dirty="0" err="1">
                <a:latin typeface="+mn-lt"/>
              </a:rPr>
              <a:t>law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seems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be</a:t>
            </a:r>
            <a:r>
              <a:rPr lang="de-DE" sz="1100" dirty="0">
                <a:latin typeface="+mn-lt"/>
              </a:rPr>
              <a:t> not </a:t>
            </a:r>
            <a:r>
              <a:rPr lang="de-DE" sz="1100" dirty="0" err="1">
                <a:latin typeface="+mn-lt"/>
              </a:rPr>
              <a:t>fulfilled</a:t>
            </a:r>
            <a:r>
              <a:rPr lang="de-DE" sz="1100" dirty="0">
                <a:latin typeface="+mn-lt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1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100" b="1" dirty="0" err="1">
                <a:latin typeface="+mn-lt"/>
              </a:rPr>
              <a:t>Practical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problems</a:t>
            </a:r>
            <a:r>
              <a:rPr lang="de-DE" sz="1100" b="1" dirty="0">
                <a:latin typeface="+mn-lt"/>
              </a:rPr>
              <a:t> in legal </a:t>
            </a:r>
            <a:r>
              <a:rPr lang="de-DE" sz="1100" b="1" dirty="0" err="1">
                <a:latin typeface="+mn-lt"/>
              </a:rPr>
              <a:t>enforcement</a:t>
            </a:r>
            <a:endParaRPr lang="de-DE" sz="1100" b="1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 err="1">
                <a:latin typeface="+mn-lt"/>
              </a:rPr>
              <a:t>Competent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authorities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more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more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get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problems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law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enforcement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because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unmanageable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complexity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EIA </a:t>
            </a:r>
            <a:r>
              <a:rPr lang="de-DE" sz="1100" dirty="0" err="1">
                <a:latin typeface="+mn-lt"/>
              </a:rPr>
              <a:t>act</a:t>
            </a:r>
            <a:r>
              <a:rPr lang="de-DE" sz="1100" dirty="0">
                <a:latin typeface="+mn-lt"/>
              </a:rPr>
              <a:t> –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no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implementation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regualtions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are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provided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MoE</a:t>
            </a:r>
            <a:r>
              <a:rPr lang="de-DE" sz="1100" dirty="0">
                <a:latin typeface="+mn-lt"/>
              </a:rPr>
              <a:t>.  (E.g.: The </a:t>
            </a:r>
            <a:r>
              <a:rPr lang="de-DE" sz="1100" dirty="0" err="1">
                <a:latin typeface="+mn-lt"/>
              </a:rPr>
              <a:t>case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case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examination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projects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according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Annex 2 Projects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EIA </a:t>
            </a:r>
            <a:r>
              <a:rPr lang="de-DE" sz="1100" dirty="0" err="1">
                <a:latin typeface="+mn-lt"/>
              </a:rPr>
              <a:t>Directive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regulated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7 </a:t>
            </a:r>
            <a:r>
              <a:rPr lang="de-DE" sz="1100" dirty="0" err="1">
                <a:latin typeface="+mn-lt"/>
              </a:rPr>
              <a:t>single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paragraphs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resulting</a:t>
            </a:r>
            <a:r>
              <a:rPr lang="de-DE" sz="1100" dirty="0">
                <a:latin typeface="+mn-lt"/>
              </a:rPr>
              <a:t> in 25 different </a:t>
            </a:r>
            <a:r>
              <a:rPr lang="de-DE" sz="1100" dirty="0" err="1">
                <a:latin typeface="+mn-lt"/>
              </a:rPr>
              <a:t>case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groups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different </a:t>
            </a:r>
            <a:r>
              <a:rPr lang="de-DE" sz="1100" dirty="0" err="1">
                <a:latin typeface="+mn-lt"/>
              </a:rPr>
              <a:t>handling</a:t>
            </a:r>
            <a:r>
              <a:rPr lang="de-DE" sz="1100" dirty="0">
                <a:latin typeface="+mn-lt"/>
              </a:rPr>
              <a:t>!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1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100" b="1" dirty="0"/>
              <a:t>General </a:t>
            </a:r>
            <a:r>
              <a:rPr lang="de-DE" sz="1100" b="1" dirty="0" err="1"/>
              <a:t>methodological</a:t>
            </a:r>
            <a:r>
              <a:rPr lang="de-DE" sz="1100" b="1" dirty="0"/>
              <a:t> </a:t>
            </a:r>
            <a:r>
              <a:rPr lang="de-DE" sz="1100" b="1" dirty="0" err="1"/>
              <a:t>questions</a:t>
            </a:r>
            <a:endParaRPr lang="de-DE" sz="1100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latin typeface="+mn-lt"/>
              </a:rPr>
              <a:t>E.g. </a:t>
            </a:r>
            <a:r>
              <a:rPr lang="de-DE" sz="1100" dirty="0" err="1">
                <a:latin typeface="+mn-lt"/>
              </a:rPr>
              <a:t>how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operationalize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new</a:t>
            </a:r>
            <a:r>
              <a:rPr lang="de-DE" sz="1100" dirty="0">
                <a:latin typeface="+mn-lt"/>
              </a:rPr>
              <a:t> environmental </a:t>
            </a:r>
            <a:r>
              <a:rPr lang="de-DE" sz="1100" dirty="0" err="1">
                <a:latin typeface="+mn-lt"/>
              </a:rPr>
              <a:t>factors</a:t>
            </a:r>
            <a:r>
              <a:rPr lang="de-DE" sz="1100" dirty="0">
                <a:latin typeface="+mn-lt"/>
              </a:rPr>
              <a:t> „</a:t>
            </a:r>
            <a:r>
              <a:rPr lang="de-DE" sz="1100" dirty="0" err="1">
                <a:latin typeface="+mn-lt"/>
              </a:rPr>
              <a:t>population</a:t>
            </a:r>
            <a:r>
              <a:rPr lang="de-DE" sz="1100" dirty="0">
                <a:latin typeface="+mn-lt"/>
              </a:rPr>
              <a:t>“, „</a:t>
            </a:r>
            <a:r>
              <a:rPr lang="de-DE" sz="1100" dirty="0" err="1">
                <a:latin typeface="+mn-lt"/>
              </a:rPr>
              <a:t>land</a:t>
            </a:r>
            <a:r>
              <a:rPr lang="de-DE" sz="1100" dirty="0">
                <a:latin typeface="+mn-lt"/>
              </a:rPr>
              <a:t>“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„</a:t>
            </a:r>
            <a:r>
              <a:rPr lang="de-DE" sz="1100" dirty="0" err="1">
                <a:latin typeface="+mn-lt"/>
              </a:rPr>
              <a:t>vulnerability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projects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climate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change</a:t>
            </a:r>
            <a:r>
              <a:rPr lang="de-DE" sz="1100" dirty="0">
                <a:latin typeface="+mn-lt"/>
              </a:rPr>
              <a:t>“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latin typeface="+mn-lt"/>
              </a:rPr>
              <a:t>Are </a:t>
            </a:r>
            <a:r>
              <a:rPr lang="de-DE" sz="1100" dirty="0" err="1">
                <a:latin typeface="+mn-lt"/>
              </a:rPr>
              <a:t>there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pracical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approaches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EIA Reports?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 err="1">
                <a:latin typeface="+mn-lt"/>
              </a:rPr>
              <a:t>How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handle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cumulative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effects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different </a:t>
            </a:r>
            <a:r>
              <a:rPr lang="de-DE" sz="1100" dirty="0" err="1">
                <a:latin typeface="+mn-lt"/>
              </a:rPr>
              <a:t>projects</a:t>
            </a:r>
            <a:r>
              <a:rPr lang="de-DE" sz="1100" dirty="0">
                <a:latin typeface="+mn-lt"/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99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b="1" dirty="0">
                <a:latin typeface="+mn-lt"/>
              </a:rPr>
              <a:t>Setting </a:t>
            </a:r>
            <a:r>
              <a:rPr lang="de-DE" sz="1200" b="1" dirty="0" err="1">
                <a:latin typeface="+mn-lt"/>
              </a:rPr>
              <a:t>up</a:t>
            </a:r>
            <a:r>
              <a:rPr lang="de-DE" sz="1200" b="1" dirty="0">
                <a:latin typeface="+mn-lt"/>
              </a:rPr>
              <a:t> an expert </a:t>
            </a:r>
            <a:r>
              <a:rPr lang="de-DE" sz="1200" b="1" dirty="0" err="1">
                <a:latin typeface="+mn-lt"/>
              </a:rPr>
              <a:t>working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group</a:t>
            </a:r>
            <a:endParaRPr lang="de-DE" sz="1200" b="1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latin typeface="+mn-lt"/>
              </a:rPr>
              <a:t>Setting </a:t>
            </a:r>
            <a:r>
              <a:rPr lang="de-DE" sz="1200" dirty="0" err="1">
                <a:latin typeface="+mn-lt"/>
              </a:rPr>
              <a:t>up</a:t>
            </a:r>
            <a:r>
              <a:rPr lang="de-DE" sz="1200" dirty="0">
                <a:latin typeface="+mn-lt"/>
              </a:rPr>
              <a:t> an </a:t>
            </a:r>
            <a:r>
              <a:rPr lang="de-DE" sz="1200" dirty="0" err="1">
                <a:latin typeface="+mn-lt"/>
              </a:rPr>
              <a:t>working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group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for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identified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issues</a:t>
            </a:r>
            <a:r>
              <a:rPr lang="de-DE" sz="1200" dirty="0">
                <a:latin typeface="+mn-lt"/>
              </a:rPr>
              <a:t>, </a:t>
            </a:r>
            <a:r>
              <a:rPr lang="de-DE" sz="1200" dirty="0" err="1">
                <a:latin typeface="+mn-lt"/>
              </a:rPr>
              <a:t>looking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for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interested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experts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is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first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step</a:t>
            </a:r>
            <a:r>
              <a:rPr lang="de-DE" sz="1200" dirty="0"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 err="1">
                <a:latin typeface="+mn-lt"/>
              </a:rPr>
              <a:t>Preparing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practice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oriented</a:t>
            </a:r>
            <a:r>
              <a:rPr lang="de-DE" sz="1200" b="1" dirty="0">
                <a:latin typeface="+mn-lt"/>
              </a:rPr>
              <a:t> </a:t>
            </a:r>
            <a:r>
              <a:rPr lang="de-DE" sz="1200" b="1" dirty="0" err="1">
                <a:latin typeface="+mn-lt"/>
              </a:rPr>
              <a:t>guidance</a:t>
            </a:r>
            <a:r>
              <a:rPr lang="de-DE" sz="1200" b="1" dirty="0">
                <a:latin typeface="+mn-lt"/>
              </a:rPr>
              <a:t> ...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latin typeface="+mn-lt"/>
              </a:rPr>
              <a:t>... </a:t>
            </a:r>
            <a:r>
              <a:rPr lang="de-DE" sz="1200" dirty="0" err="1">
                <a:latin typeface="+mn-lt"/>
              </a:rPr>
              <a:t>Means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developing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guidelines</a:t>
            </a:r>
            <a:r>
              <a:rPr lang="de-DE" sz="1200" dirty="0">
                <a:latin typeface="+mn-lt"/>
              </a:rPr>
              <a:t> &amp; </a:t>
            </a:r>
            <a:r>
              <a:rPr lang="de-DE" sz="1200" dirty="0" err="1">
                <a:latin typeface="+mn-lt"/>
              </a:rPr>
              <a:t>leaflets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for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procedure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steps</a:t>
            </a:r>
            <a:r>
              <a:rPr lang="de-DE" sz="1200" dirty="0">
                <a:latin typeface="+mn-lt"/>
              </a:rPr>
              <a:t>, </a:t>
            </a:r>
            <a:r>
              <a:rPr lang="de-DE" sz="1200" dirty="0" err="1">
                <a:latin typeface="+mn-lt"/>
              </a:rPr>
              <a:t>operationalizing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new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factors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and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contents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for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</a:t>
            </a:r>
            <a:r>
              <a:rPr lang="de-DE" sz="1200" dirty="0">
                <a:latin typeface="+mn-lt"/>
              </a:rPr>
              <a:t> EIA </a:t>
            </a:r>
            <a:r>
              <a:rPr lang="de-DE" sz="1200" dirty="0" err="1">
                <a:latin typeface="+mn-lt"/>
              </a:rPr>
              <a:t>report</a:t>
            </a:r>
            <a:r>
              <a:rPr lang="de-DE" sz="1200" dirty="0">
                <a:latin typeface="+mn-lt"/>
              </a:rPr>
              <a:t>  </a:t>
            </a:r>
            <a:r>
              <a:rPr lang="de-DE" sz="1200" dirty="0" err="1">
                <a:latin typeface="+mn-lt"/>
              </a:rPr>
              <a:t>or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for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methodological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approaches</a:t>
            </a:r>
            <a:endParaRPr lang="de-DE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/>
              <a:t>Distribution </a:t>
            </a:r>
            <a:r>
              <a:rPr lang="de-DE" sz="1200" b="1" dirty="0" err="1"/>
              <a:t>and</a:t>
            </a:r>
            <a:r>
              <a:rPr lang="de-DE" sz="1200" b="1" dirty="0"/>
              <a:t> expert </a:t>
            </a:r>
            <a:r>
              <a:rPr lang="de-DE" sz="1200" b="1" dirty="0" err="1"/>
              <a:t>discussions</a:t>
            </a:r>
            <a:endParaRPr lang="de-DE" sz="1200" b="1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latin typeface="+mn-lt"/>
              </a:rPr>
              <a:t>Not </a:t>
            </a:r>
            <a:r>
              <a:rPr lang="de-DE" sz="1200" dirty="0" err="1">
                <a:latin typeface="+mn-lt"/>
              </a:rPr>
              <a:t>only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publishing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results</a:t>
            </a:r>
            <a:r>
              <a:rPr lang="de-DE" sz="1200" dirty="0">
                <a:latin typeface="+mn-lt"/>
              </a:rPr>
              <a:t> (</a:t>
            </a:r>
            <a:r>
              <a:rPr lang="de-DE" sz="1200" dirty="0" err="1">
                <a:latin typeface="+mn-lt"/>
              </a:rPr>
              <a:t>papers</a:t>
            </a:r>
            <a:r>
              <a:rPr lang="de-DE" sz="1200" dirty="0">
                <a:latin typeface="+mn-lt"/>
              </a:rPr>
              <a:t>, </a:t>
            </a:r>
            <a:r>
              <a:rPr lang="de-DE" sz="1200" dirty="0" err="1">
                <a:latin typeface="+mn-lt"/>
              </a:rPr>
              <a:t>website</a:t>
            </a:r>
            <a:r>
              <a:rPr lang="de-DE" sz="1200" dirty="0">
                <a:latin typeface="+mn-lt"/>
              </a:rPr>
              <a:t>) but also </a:t>
            </a:r>
            <a:r>
              <a:rPr lang="de-DE" sz="1200" dirty="0" err="1">
                <a:latin typeface="+mn-lt"/>
              </a:rPr>
              <a:t>presenting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them</a:t>
            </a:r>
            <a:r>
              <a:rPr lang="de-DE" sz="1200" dirty="0">
                <a:latin typeface="+mn-lt"/>
              </a:rPr>
              <a:t> on </a:t>
            </a:r>
            <a:r>
              <a:rPr lang="de-DE" sz="1200" dirty="0" err="1">
                <a:latin typeface="+mn-lt"/>
              </a:rPr>
              <a:t>meetings</a:t>
            </a:r>
            <a:r>
              <a:rPr lang="de-DE" sz="1200" dirty="0">
                <a:latin typeface="+mn-lt"/>
              </a:rPr>
              <a:t>, </a:t>
            </a:r>
            <a:r>
              <a:rPr lang="de-DE" sz="1200" dirty="0" err="1">
                <a:latin typeface="+mn-lt"/>
              </a:rPr>
              <a:t>congresses</a:t>
            </a:r>
            <a:r>
              <a:rPr lang="de-DE" sz="1200" dirty="0">
                <a:latin typeface="+mn-lt"/>
              </a:rPr>
              <a:t>, </a:t>
            </a:r>
            <a:r>
              <a:rPr lang="de-DE" sz="1200" dirty="0" err="1">
                <a:latin typeface="+mn-lt"/>
              </a:rPr>
              <a:t>comissions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and</a:t>
            </a:r>
            <a:r>
              <a:rPr lang="de-DE" sz="1200" dirty="0">
                <a:latin typeface="+mn-lt"/>
              </a:rPr>
              <a:t> so on </a:t>
            </a:r>
            <a:r>
              <a:rPr lang="de-DE" sz="1200" dirty="0" err="1">
                <a:latin typeface="+mn-lt"/>
              </a:rPr>
              <a:t>is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important</a:t>
            </a:r>
            <a:r>
              <a:rPr lang="de-DE" sz="1200" dirty="0">
                <a:latin typeface="+mn-lt"/>
              </a:rPr>
              <a:t>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dirty="0"/>
          </a:p>
          <a:p>
            <a:pPr algn="l"/>
            <a:endParaRPr lang="de-DE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47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in an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,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68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49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Ending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with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coclusions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...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YES,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Leadership...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an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obstacle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but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chance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better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future</a:t>
            </a:r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point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view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thats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major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reproach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Environmenatl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Ministry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Economic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Associations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well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Despite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fact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28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years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EIA in Germany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project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ever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stopped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bei EIA,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intsrument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still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perceived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Evil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tool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prevent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from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public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private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economic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investments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But in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authorities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under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investors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arises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countermovement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EIA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opportunity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ensure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legal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security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– 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broader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acceptance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public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algn="l"/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Authorities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recommending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 in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case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doubt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&gt;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better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EIA!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more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avoiding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becuase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minor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character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project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081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de-DE" sz="1200" b="0" i="0" u="none" strike="noStrike" kern="120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98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000" dirty="0">
                <a:latin typeface="+mj-lt"/>
              </a:rPr>
              <a:t>Sorry, </a:t>
            </a:r>
            <a:r>
              <a:rPr lang="de-DE" sz="1000" dirty="0" err="1">
                <a:latin typeface="+mj-lt"/>
              </a:rPr>
              <a:t>that</a:t>
            </a:r>
            <a:r>
              <a:rPr lang="de-DE" sz="1000" dirty="0">
                <a:latin typeface="+mj-lt"/>
              </a:rPr>
              <a:t>‘ just a </a:t>
            </a:r>
            <a:r>
              <a:rPr lang="de-DE" sz="1000" dirty="0" err="1">
                <a:latin typeface="+mj-lt"/>
              </a:rPr>
              <a:t>short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commercial</a:t>
            </a:r>
            <a:r>
              <a:rPr lang="de-DE" sz="1000" dirty="0">
                <a:latin typeface="+mj-lt"/>
              </a:rPr>
              <a:t> Break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some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advertisment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for</a:t>
            </a:r>
            <a:r>
              <a:rPr lang="de-DE" sz="1000" dirty="0">
                <a:latin typeface="+mj-lt"/>
              </a:rPr>
              <a:t>  </a:t>
            </a:r>
            <a:r>
              <a:rPr lang="de-DE" sz="1000" dirty="0" err="1">
                <a:latin typeface="+mj-lt"/>
              </a:rPr>
              <a:t>my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association</a:t>
            </a:r>
            <a:r>
              <a:rPr lang="de-DE" sz="1000" dirty="0">
                <a:latin typeface="+mj-lt"/>
              </a:rPr>
              <a:t>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000" u="sng" dirty="0" err="1">
                <a:latin typeface="+mj-lt"/>
              </a:rPr>
              <a:t>Organization</a:t>
            </a:r>
            <a:endParaRPr lang="de-DE" sz="1000" u="sng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are</a:t>
            </a:r>
            <a:r>
              <a:rPr lang="de-DE" sz="1000" dirty="0">
                <a:latin typeface="+mj-lt"/>
              </a:rPr>
              <a:t> a </a:t>
            </a:r>
            <a:r>
              <a:rPr lang="de-DE" sz="1000" dirty="0" err="1">
                <a:latin typeface="+mj-lt"/>
              </a:rPr>
              <a:t>classical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independent</a:t>
            </a:r>
            <a:r>
              <a:rPr lang="de-DE" sz="1000" b="1" dirty="0">
                <a:latin typeface="+mj-lt"/>
              </a:rPr>
              <a:t> NGO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financed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our</a:t>
            </a:r>
            <a:r>
              <a:rPr lang="de-DE" sz="1000" dirty="0">
                <a:latin typeface="+mj-lt"/>
              </a:rPr>
              <a:t> 500 </a:t>
            </a:r>
            <a:r>
              <a:rPr lang="de-DE" sz="1000" dirty="0" err="1">
                <a:latin typeface="+mj-lt"/>
              </a:rPr>
              <a:t>members</a:t>
            </a:r>
            <a:r>
              <a:rPr lang="de-DE" sz="1000" dirty="0">
                <a:latin typeface="+mj-lt"/>
              </a:rPr>
              <a:t> (</a:t>
            </a:r>
            <a:r>
              <a:rPr lang="de-DE" sz="1000" dirty="0" err="1">
                <a:latin typeface="+mj-lt"/>
              </a:rPr>
              <a:t>academics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planers</a:t>
            </a:r>
            <a:r>
              <a:rPr lang="de-DE" sz="1000" dirty="0">
                <a:latin typeface="+mj-lt"/>
              </a:rPr>
              <a:t>, IA </a:t>
            </a:r>
            <a:r>
              <a:rPr lang="de-DE" sz="1000" dirty="0" err="1">
                <a:latin typeface="+mj-lt"/>
              </a:rPr>
              <a:t>consultants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administration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staff</a:t>
            </a:r>
            <a:r>
              <a:rPr lang="de-DE" sz="1000" dirty="0">
                <a:latin typeface="+mj-lt"/>
              </a:rPr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000" dirty="0" err="1">
                <a:latin typeface="+mj-lt"/>
              </a:rPr>
              <a:t>Our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committee</a:t>
            </a:r>
            <a:r>
              <a:rPr lang="de-DE" sz="1000" dirty="0">
                <a:latin typeface="+mj-lt"/>
              </a:rPr>
              <a:t> (9 </a:t>
            </a:r>
            <a:r>
              <a:rPr lang="de-DE" sz="1000" dirty="0" err="1">
                <a:latin typeface="+mj-lt"/>
              </a:rPr>
              <a:t>persons</a:t>
            </a:r>
            <a:r>
              <a:rPr lang="de-DE" sz="1000" dirty="0">
                <a:latin typeface="+mj-lt"/>
              </a:rPr>
              <a:t>)  </a:t>
            </a:r>
            <a:r>
              <a:rPr lang="de-DE" sz="1000" dirty="0" err="1">
                <a:latin typeface="+mj-lt"/>
              </a:rPr>
              <a:t>is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attended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by</a:t>
            </a:r>
            <a:r>
              <a:rPr lang="de-DE" sz="1000" dirty="0">
                <a:latin typeface="+mj-lt"/>
              </a:rPr>
              <a:t> an </a:t>
            </a:r>
            <a:r>
              <a:rPr lang="de-DE" sz="1000" dirty="0" err="1">
                <a:latin typeface="+mj-lt"/>
              </a:rPr>
              <a:t>scientific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advisory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board</a:t>
            </a:r>
            <a:r>
              <a:rPr lang="de-DE" sz="1000" dirty="0">
                <a:latin typeface="+mj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latin typeface="+mj-lt"/>
              </a:rPr>
              <a:t>EI</a:t>
            </a:r>
            <a:r>
              <a:rPr lang="de-DE" sz="1000" b="1" dirty="0">
                <a:latin typeface="+mj-lt"/>
              </a:rPr>
              <a:t>A </a:t>
            </a:r>
            <a:r>
              <a:rPr lang="de-DE" sz="1000" b="1" dirty="0" err="1">
                <a:latin typeface="+mj-lt"/>
              </a:rPr>
              <a:t>and</a:t>
            </a:r>
            <a:r>
              <a:rPr lang="de-DE" sz="1000" b="1" dirty="0">
                <a:latin typeface="+mj-lt"/>
              </a:rPr>
              <a:t> SEA </a:t>
            </a:r>
            <a:r>
              <a:rPr lang="de-DE" sz="1000" b="1" dirty="0" err="1">
                <a:latin typeface="+mj-lt"/>
              </a:rPr>
              <a:t>and</a:t>
            </a:r>
            <a:r>
              <a:rPr lang="de-DE" sz="1000" b="1" dirty="0">
                <a:latin typeface="+mj-lt"/>
              </a:rPr>
              <a:t> environmental </a:t>
            </a:r>
            <a:r>
              <a:rPr lang="de-DE" sz="1000" b="1" dirty="0" err="1">
                <a:latin typeface="+mj-lt"/>
              </a:rPr>
              <a:t>precaution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central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issues</a:t>
            </a:r>
            <a:r>
              <a:rPr lang="de-DE" sz="1000" dirty="0">
                <a:latin typeface="+mj-lt"/>
              </a:rPr>
              <a:t> –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how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to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implement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them</a:t>
            </a:r>
            <a:r>
              <a:rPr lang="de-DE" sz="1000" dirty="0">
                <a:latin typeface="+mj-lt"/>
              </a:rPr>
              <a:t> in </a:t>
            </a:r>
            <a:r>
              <a:rPr lang="de-DE" sz="1000" dirty="0" err="1">
                <a:latin typeface="+mj-lt"/>
              </a:rPr>
              <a:t>practice</a:t>
            </a:r>
            <a:r>
              <a:rPr lang="de-DE" sz="1000" dirty="0">
                <a:latin typeface="+mj-lt"/>
              </a:rPr>
              <a:t> &amp; </a:t>
            </a:r>
            <a:r>
              <a:rPr lang="de-DE" sz="1000" dirty="0" err="1">
                <a:latin typeface="+mj-lt"/>
              </a:rPr>
              <a:t>into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decision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making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processes</a:t>
            </a:r>
            <a:endParaRPr lang="de-DE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our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congress</a:t>
            </a:r>
            <a:r>
              <a:rPr lang="de-DE" sz="1000" dirty="0">
                <a:latin typeface="+mj-lt"/>
              </a:rPr>
              <a:t> (250 – 300 </a:t>
            </a:r>
            <a:r>
              <a:rPr lang="de-DE" sz="1000" dirty="0" err="1">
                <a:latin typeface="+mj-lt"/>
              </a:rPr>
              <a:t>participants</a:t>
            </a:r>
            <a:r>
              <a:rPr lang="de-DE" sz="1000" dirty="0">
                <a:latin typeface="+mj-lt"/>
              </a:rPr>
              <a:t>) </a:t>
            </a:r>
            <a:r>
              <a:rPr lang="de-DE" sz="1000" dirty="0" err="1">
                <a:latin typeface="+mj-lt"/>
              </a:rPr>
              <a:t>is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organised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biennial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next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one</a:t>
            </a:r>
            <a:r>
              <a:rPr lang="de-DE" sz="1000" dirty="0">
                <a:latin typeface="+mj-lt"/>
              </a:rPr>
              <a:t> in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>
                <a:latin typeface="+mj-lt"/>
              </a:rPr>
              <a:t>Working </a:t>
            </a:r>
            <a:r>
              <a:rPr lang="de-DE" sz="1000" b="1" dirty="0" err="1">
                <a:latin typeface="+mj-lt"/>
              </a:rPr>
              <a:t>groups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of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specific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issues</a:t>
            </a:r>
            <a:r>
              <a:rPr lang="de-DE" sz="1000" b="0" dirty="0">
                <a:latin typeface="+mj-lt"/>
              </a:rPr>
              <a:t> </a:t>
            </a:r>
            <a:r>
              <a:rPr lang="de-DE" sz="1000" b="0" dirty="0" err="1">
                <a:latin typeface="+mj-lt"/>
              </a:rPr>
              <a:t>a</a:t>
            </a:r>
            <a:r>
              <a:rPr lang="de-DE" sz="1000" dirty="0" err="1">
                <a:latin typeface="+mj-lt"/>
              </a:rPr>
              <a:t>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free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for</a:t>
            </a:r>
            <a:r>
              <a:rPr lang="de-DE" sz="1000" dirty="0">
                <a:latin typeface="+mj-lt"/>
              </a:rPr>
              <a:t> non </a:t>
            </a:r>
            <a:r>
              <a:rPr lang="de-DE" sz="1000" dirty="0" err="1">
                <a:latin typeface="+mj-lt"/>
              </a:rPr>
              <a:t>members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because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knowledge</a:t>
            </a:r>
            <a:r>
              <a:rPr lang="de-DE" sz="1000" dirty="0">
                <a:latin typeface="+mj-lt"/>
              </a:rPr>
              <a:t>-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result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oriented</a:t>
            </a:r>
            <a:endParaRPr lang="de-DE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prepare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statements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to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official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drafts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proposals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concerning</a:t>
            </a:r>
            <a:r>
              <a:rPr lang="de-DE" sz="1000" dirty="0">
                <a:latin typeface="+mj-lt"/>
              </a:rPr>
              <a:t> EIA &amp; SEA </a:t>
            </a:r>
            <a:r>
              <a:rPr lang="de-DE" sz="1000" dirty="0" err="1">
                <a:latin typeface="+mj-lt"/>
              </a:rPr>
              <a:t>related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acts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administrative </a:t>
            </a:r>
            <a:r>
              <a:rPr lang="de-DE" sz="1000" dirty="0" err="1">
                <a:latin typeface="+mj-lt"/>
              </a:rPr>
              <a:t>regulations</a:t>
            </a:r>
            <a:r>
              <a:rPr lang="de-DE" sz="1000" dirty="0">
                <a:latin typeface="+mj-lt"/>
              </a:rPr>
              <a:t> (</a:t>
            </a:r>
            <a:r>
              <a:rPr lang="de-DE" sz="1000" dirty="0" err="1">
                <a:latin typeface="+mj-lt"/>
              </a:rPr>
              <a:t>current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topicc</a:t>
            </a:r>
            <a:r>
              <a:rPr lang="de-DE" sz="1000" dirty="0">
                <a:latin typeface="+mj-lt"/>
              </a:rPr>
              <a:t> last </a:t>
            </a:r>
            <a:r>
              <a:rPr lang="de-DE" sz="1000" dirty="0" err="1">
                <a:latin typeface="+mj-lt"/>
              </a:rPr>
              <a:t>week</a:t>
            </a:r>
            <a:r>
              <a:rPr lang="de-DE" sz="1000" dirty="0">
                <a:latin typeface="+mj-lt"/>
              </a:rPr>
              <a:t>: </a:t>
            </a:r>
            <a:r>
              <a:rPr lang="de-DE" sz="1000" dirty="0" err="1">
                <a:latin typeface="+mj-lt"/>
              </a:rPr>
              <a:t>draft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of</a:t>
            </a:r>
            <a:r>
              <a:rPr lang="de-DE" sz="1000" dirty="0">
                <a:latin typeface="+mj-lt"/>
              </a:rPr>
              <a:t> a </a:t>
            </a:r>
            <a:r>
              <a:rPr lang="de-DE" sz="1000" dirty="0" err="1">
                <a:latin typeface="+mj-lt"/>
              </a:rPr>
              <a:t>regulation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for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central</a:t>
            </a:r>
            <a:r>
              <a:rPr lang="de-DE" sz="1000" dirty="0">
                <a:latin typeface="+mj-lt"/>
              </a:rPr>
              <a:t> EIA </a:t>
            </a:r>
            <a:r>
              <a:rPr lang="de-DE" sz="1000" dirty="0" err="1">
                <a:latin typeface="+mj-lt"/>
              </a:rPr>
              <a:t>portals</a:t>
            </a:r>
            <a:r>
              <a:rPr lang="de-DE" sz="1000" dirty="0">
                <a:latin typeface="+mj-lt"/>
              </a:rPr>
              <a:t> (EIA </a:t>
            </a:r>
            <a:r>
              <a:rPr lang="de-DE" sz="1000" dirty="0" err="1">
                <a:latin typeface="+mj-lt"/>
              </a:rPr>
              <a:t>Directive</a:t>
            </a:r>
            <a:r>
              <a:rPr lang="de-DE" sz="1000" dirty="0">
                <a:latin typeface="+mj-lt"/>
              </a:rPr>
              <a:t> 2014/52, Art. 6 §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do </a:t>
            </a:r>
            <a:r>
              <a:rPr lang="de-DE" sz="1000" dirty="0" err="1">
                <a:latin typeface="+mj-lt"/>
              </a:rPr>
              <a:t>make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appeals</a:t>
            </a:r>
            <a:r>
              <a:rPr lang="de-DE" sz="1000" dirty="0">
                <a:latin typeface="+mj-lt"/>
              </a:rPr>
              <a:t> at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court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of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justiceof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EU – </a:t>
            </a:r>
            <a:r>
              <a:rPr lang="de-DE" sz="1000" dirty="0" err="1">
                <a:latin typeface="+mj-lt"/>
              </a:rPr>
              <a:t>if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get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impression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that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things</a:t>
            </a:r>
            <a:r>
              <a:rPr lang="de-DE" sz="1000" dirty="0">
                <a:latin typeface="+mj-lt"/>
              </a:rPr>
              <a:t> in </a:t>
            </a:r>
            <a:r>
              <a:rPr lang="de-DE" sz="1000" dirty="0" err="1">
                <a:latin typeface="+mj-lt"/>
              </a:rPr>
              <a:t>transposing</a:t>
            </a:r>
            <a:r>
              <a:rPr lang="de-DE" sz="1000" dirty="0">
                <a:latin typeface="+mj-lt"/>
              </a:rPr>
              <a:t> EU </a:t>
            </a:r>
            <a:r>
              <a:rPr lang="de-DE" sz="1000" dirty="0" err="1">
                <a:latin typeface="+mj-lt"/>
              </a:rPr>
              <a:t>Directives</a:t>
            </a:r>
            <a:r>
              <a:rPr lang="de-DE" sz="1000" dirty="0">
                <a:latin typeface="+mj-lt"/>
              </a:rPr>
              <a:t>  in national </a:t>
            </a:r>
            <a:r>
              <a:rPr lang="de-DE" sz="1000" dirty="0" err="1">
                <a:latin typeface="+mj-lt"/>
              </a:rPr>
              <a:t>law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running</a:t>
            </a:r>
            <a:r>
              <a:rPr lang="de-DE" sz="1000" dirty="0">
                <a:latin typeface="+mj-lt"/>
              </a:rPr>
              <a:t> in a </a:t>
            </a:r>
            <a:r>
              <a:rPr lang="de-DE" sz="1000" dirty="0" err="1">
                <a:latin typeface="+mj-lt"/>
              </a:rPr>
              <a:t>bad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way</a:t>
            </a:r>
            <a:r>
              <a:rPr lang="de-DE" sz="1000" dirty="0">
                <a:latin typeface="+mj-lt"/>
              </a:rPr>
              <a:t>. </a:t>
            </a:r>
            <a:r>
              <a:rPr lang="de-DE" sz="1000" dirty="0" err="1">
                <a:latin typeface="+mj-lt"/>
              </a:rPr>
              <a:t>Currently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appeal</a:t>
            </a:r>
            <a:r>
              <a:rPr lang="de-DE" sz="1000" dirty="0">
                <a:latin typeface="+mj-lt"/>
              </a:rPr>
              <a:t> at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commission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about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national </a:t>
            </a:r>
            <a:r>
              <a:rPr lang="de-DE" sz="1000" dirty="0" err="1">
                <a:latin typeface="+mj-lt"/>
              </a:rPr>
              <a:t>building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code</a:t>
            </a:r>
            <a:r>
              <a:rPr lang="de-DE" sz="1000" dirty="0">
                <a:latin typeface="+mj-lt"/>
              </a:rPr>
              <a:t>, </a:t>
            </a:r>
            <a:r>
              <a:rPr lang="de-DE" sz="1000" dirty="0" err="1">
                <a:latin typeface="+mj-lt"/>
              </a:rPr>
              <a:t>because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Construction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Ministry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underruns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obglitation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to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enforce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EIA‘s</a:t>
            </a:r>
            <a:r>
              <a:rPr lang="de-DE" sz="1000" dirty="0">
                <a:latin typeface="+mj-lt"/>
              </a:rPr>
              <a:t> &amp; </a:t>
            </a:r>
            <a:r>
              <a:rPr lang="de-DE" sz="1000" dirty="0" err="1">
                <a:latin typeface="+mj-lt"/>
              </a:rPr>
              <a:t>SEA‘s</a:t>
            </a:r>
            <a:r>
              <a:rPr lang="de-DE" sz="1000" dirty="0">
                <a:latin typeface="+mj-lt"/>
              </a:rPr>
              <a:t>  </a:t>
            </a:r>
            <a:r>
              <a:rPr lang="de-DE" sz="1000" dirty="0" err="1">
                <a:latin typeface="+mj-lt"/>
              </a:rPr>
              <a:t>required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by</a:t>
            </a:r>
            <a:r>
              <a:rPr lang="de-DE" sz="1000" dirty="0">
                <a:latin typeface="+mj-lt"/>
              </a:rPr>
              <a:t> EIA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SEA </a:t>
            </a:r>
            <a:r>
              <a:rPr lang="de-DE" sz="1000" dirty="0" err="1">
                <a:latin typeface="+mj-lt"/>
              </a:rPr>
              <a:t>Directive</a:t>
            </a:r>
            <a:r>
              <a:rPr lang="de-DE" sz="1000" dirty="0">
                <a:latin typeface="+mj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000" u="sng" dirty="0">
                <a:latin typeface="+mj-lt"/>
              </a:rPr>
              <a:t>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our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journal</a:t>
            </a:r>
            <a:r>
              <a:rPr lang="de-DE" sz="1000" dirty="0">
                <a:latin typeface="+mj-lt"/>
              </a:rPr>
              <a:t> „UVP-report“ </a:t>
            </a:r>
            <a:r>
              <a:rPr lang="de-DE" sz="1000" dirty="0" err="1">
                <a:latin typeface="+mj-lt"/>
              </a:rPr>
              <a:t>is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published</a:t>
            </a:r>
            <a:r>
              <a:rPr lang="de-DE" sz="1000" dirty="0">
                <a:latin typeface="+mj-lt"/>
              </a:rPr>
              <a:t> 4 </a:t>
            </a:r>
            <a:r>
              <a:rPr lang="de-DE" sz="1000" dirty="0" err="1">
                <a:latin typeface="+mj-lt"/>
              </a:rPr>
              <a:t>times</a:t>
            </a:r>
            <a:r>
              <a:rPr lang="de-DE" sz="1000" dirty="0">
                <a:latin typeface="+mj-lt"/>
              </a:rPr>
              <a:t> a </a:t>
            </a:r>
            <a:r>
              <a:rPr lang="de-DE" sz="1000" dirty="0" err="1">
                <a:latin typeface="+mj-lt"/>
              </a:rPr>
              <a:t>year</a:t>
            </a:r>
            <a:r>
              <a:rPr lang="de-DE" sz="1000" dirty="0">
                <a:latin typeface="+mj-lt"/>
              </a:rPr>
              <a:t> (</a:t>
            </a:r>
            <a:r>
              <a:rPr lang="de-DE" sz="1000" dirty="0" err="1">
                <a:latin typeface="+mj-lt"/>
              </a:rPr>
              <a:t>articles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controlled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by</a:t>
            </a:r>
            <a:r>
              <a:rPr lang="de-DE" sz="1000" dirty="0">
                <a:latin typeface="+mj-lt"/>
              </a:rPr>
              <a:t> double blind </a:t>
            </a:r>
            <a:r>
              <a:rPr lang="de-DE" sz="1000" dirty="0" err="1">
                <a:latin typeface="+mj-lt"/>
              </a:rPr>
              <a:t>peer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review</a:t>
            </a:r>
            <a:r>
              <a:rPr lang="de-DE" sz="1000" dirty="0">
                <a:latin typeface="+mj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publish</a:t>
            </a:r>
            <a:r>
              <a:rPr lang="de-DE" sz="1000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guidelines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and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b="1" dirty="0" err="1">
                <a:latin typeface="+mj-lt"/>
              </a:rPr>
              <a:t>leaflets</a:t>
            </a:r>
            <a:r>
              <a:rPr lang="de-DE" sz="1000" b="1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concerning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specific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questions</a:t>
            </a:r>
            <a:r>
              <a:rPr lang="de-DE" sz="1000" dirty="0">
                <a:latin typeface="+mj-lt"/>
              </a:rPr>
              <a:t> in EIA </a:t>
            </a:r>
            <a:r>
              <a:rPr lang="de-DE" sz="1000" dirty="0" err="1">
                <a:latin typeface="+mj-lt"/>
              </a:rPr>
              <a:t>and</a:t>
            </a:r>
            <a:r>
              <a:rPr lang="de-DE" sz="1000" dirty="0">
                <a:latin typeface="+mj-lt"/>
              </a:rPr>
              <a:t> SEA – </a:t>
            </a:r>
            <a:r>
              <a:rPr lang="de-DE" sz="1000" dirty="0" err="1">
                <a:latin typeface="+mj-lt"/>
              </a:rPr>
              <a:t>especially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if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are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new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challenges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or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requirements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through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amendments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of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EU </a:t>
            </a:r>
            <a:r>
              <a:rPr lang="de-DE" sz="1000" dirty="0" err="1">
                <a:latin typeface="+mj-lt"/>
              </a:rPr>
              <a:t>Directives</a:t>
            </a:r>
            <a:endParaRPr lang="de-DE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err="1">
                <a:latin typeface="+mj-lt"/>
              </a:rPr>
              <a:t>every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year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we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offer</a:t>
            </a:r>
            <a:r>
              <a:rPr lang="de-DE" sz="1000" dirty="0">
                <a:latin typeface="+mj-lt"/>
              </a:rPr>
              <a:t> a </a:t>
            </a:r>
            <a:r>
              <a:rPr lang="de-DE" sz="1000" b="1" dirty="0">
                <a:latin typeface="+mj-lt"/>
              </a:rPr>
              <a:t>Summerschool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or</a:t>
            </a:r>
            <a:r>
              <a:rPr lang="de-DE" sz="1000" dirty="0">
                <a:latin typeface="+mj-lt"/>
              </a:rPr>
              <a:t> an Tutorial, </a:t>
            </a:r>
            <a:r>
              <a:rPr lang="de-DE" sz="1000" dirty="0" err="1">
                <a:latin typeface="+mj-lt"/>
              </a:rPr>
              <a:t>connected</a:t>
            </a:r>
            <a:r>
              <a:rPr lang="de-DE" sz="1000" dirty="0">
                <a:latin typeface="+mj-lt"/>
              </a:rPr>
              <a:t>  </a:t>
            </a:r>
            <a:r>
              <a:rPr lang="de-DE" sz="1000" dirty="0" err="1">
                <a:latin typeface="+mj-lt"/>
              </a:rPr>
              <a:t>with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the</a:t>
            </a:r>
            <a:r>
              <a:rPr lang="de-DE" sz="1000" dirty="0">
                <a:latin typeface="+mj-lt"/>
              </a:rPr>
              <a:t> EIA </a:t>
            </a:r>
            <a:r>
              <a:rPr lang="de-DE" sz="1000" dirty="0" err="1">
                <a:latin typeface="+mj-lt"/>
              </a:rPr>
              <a:t>congress</a:t>
            </a:r>
            <a:endParaRPr lang="de-DE" sz="10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9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 err="1">
                <a:latin typeface="+mn-lt"/>
              </a:rPr>
              <a:t>Before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starting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with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view</a:t>
            </a:r>
            <a:r>
              <a:rPr lang="de-DE" sz="1000" dirty="0">
                <a:latin typeface="+mn-lt"/>
              </a:rPr>
              <a:t> at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 different </a:t>
            </a:r>
            <a:r>
              <a:rPr lang="de-DE" sz="1000" dirty="0" err="1">
                <a:latin typeface="+mn-lt"/>
              </a:rPr>
              <a:t>types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leadership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face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countries, </a:t>
            </a:r>
            <a:r>
              <a:rPr lang="de-DE" sz="1000" dirty="0" err="1">
                <a:latin typeface="+mn-lt"/>
              </a:rPr>
              <a:t>short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remarks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some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aspects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 „Leadership“, </a:t>
            </a:r>
            <a:r>
              <a:rPr lang="de-DE" sz="1000" dirty="0" err="1">
                <a:latin typeface="+mn-lt"/>
              </a:rPr>
              <a:t>we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should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bear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mind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discussion</a:t>
            </a:r>
            <a:r>
              <a:rPr lang="de-DE" sz="1000" dirty="0">
                <a:latin typeface="+mn-lt"/>
              </a:rPr>
              <a:t>.</a:t>
            </a:r>
          </a:p>
          <a:p>
            <a:endParaRPr lang="de-DE" sz="1000" dirty="0">
              <a:latin typeface="+mn-lt"/>
            </a:endParaRPr>
          </a:p>
          <a:p>
            <a:r>
              <a:rPr lang="de-DE" sz="1000" b="1" dirty="0" err="1">
                <a:latin typeface="+mn-lt"/>
              </a:rPr>
              <a:t>Authorization</a:t>
            </a:r>
            <a:r>
              <a:rPr lang="de-DE" sz="1000" dirty="0">
                <a:latin typeface="+mn-lt"/>
              </a:rPr>
              <a:t> </a:t>
            </a:r>
          </a:p>
          <a:p>
            <a:r>
              <a:rPr lang="de-DE" sz="1000" dirty="0">
                <a:latin typeface="+mn-lt"/>
              </a:rPr>
              <a:t>– Leadership </a:t>
            </a:r>
            <a:r>
              <a:rPr lang="de-DE" sz="1000" dirty="0" err="1">
                <a:latin typeface="+mn-lt"/>
              </a:rPr>
              <a:t>needs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as</a:t>
            </a:r>
            <a:r>
              <a:rPr lang="de-DE" sz="1000" dirty="0">
                <a:latin typeface="+mn-lt"/>
              </a:rPr>
              <a:t> a </a:t>
            </a:r>
            <a:r>
              <a:rPr lang="de-DE" sz="1000" dirty="0" err="1">
                <a:latin typeface="+mn-lt"/>
              </a:rPr>
              <a:t>rule</a:t>
            </a:r>
            <a:r>
              <a:rPr lang="de-DE" sz="1000" dirty="0">
                <a:latin typeface="+mn-lt"/>
              </a:rPr>
              <a:t> an </a:t>
            </a:r>
            <a:r>
              <a:rPr lang="de-DE" sz="1000" dirty="0" err="1">
                <a:latin typeface="+mn-lt"/>
              </a:rPr>
              <a:t>official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order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or</a:t>
            </a:r>
            <a:r>
              <a:rPr lang="de-DE" sz="1000" dirty="0">
                <a:latin typeface="+mn-lt"/>
              </a:rPr>
              <a:t> a </a:t>
            </a:r>
            <a:r>
              <a:rPr lang="de-DE" sz="1000" dirty="0" err="1">
                <a:latin typeface="+mn-lt"/>
              </a:rPr>
              <a:t>mission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respected</a:t>
            </a:r>
            <a:r>
              <a:rPr lang="de-DE" sz="1000" dirty="0">
                <a:latin typeface="+mn-lt"/>
              </a:rPr>
              <a:t>. </a:t>
            </a:r>
            <a:r>
              <a:rPr lang="de-DE" sz="1000" dirty="0" err="1">
                <a:latin typeface="+mn-lt"/>
              </a:rPr>
              <a:t>If</a:t>
            </a:r>
            <a:r>
              <a:rPr lang="de-DE" sz="1000" dirty="0">
                <a:latin typeface="+mn-lt"/>
              </a:rPr>
              <a:t> not </a:t>
            </a:r>
            <a:r>
              <a:rPr lang="de-DE" sz="1000" dirty="0" err="1">
                <a:latin typeface="+mn-lt"/>
              </a:rPr>
              <a:t>taken</a:t>
            </a:r>
            <a:r>
              <a:rPr lang="de-DE" sz="1000" dirty="0">
                <a:latin typeface="+mn-lt"/>
              </a:rPr>
              <a:t> bei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responsible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body</a:t>
            </a:r>
            <a:r>
              <a:rPr lang="de-DE" sz="1000" dirty="0">
                <a:latin typeface="+mn-lt"/>
              </a:rPr>
              <a:t> (e.g. </a:t>
            </a:r>
            <a:r>
              <a:rPr lang="de-DE" sz="1000" dirty="0" err="1">
                <a:latin typeface="+mn-lt"/>
              </a:rPr>
              <a:t>MoE</a:t>
            </a:r>
            <a:r>
              <a:rPr lang="de-DE" sz="1000" dirty="0">
                <a:latin typeface="+mn-lt"/>
              </a:rPr>
              <a:t>), </a:t>
            </a:r>
            <a:r>
              <a:rPr lang="de-DE" sz="1000" dirty="0" err="1">
                <a:latin typeface="+mn-lt"/>
              </a:rPr>
              <a:t>other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bodies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should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take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responsibility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...</a:t>
            </a:r>
          </a:p>
          <a:p>
            <a:r>
              <a:rPr lang="de-DE" sz="1000" b="1" dirty="0">
                <a:latin typeface="+mn-lt"/>
              </a:rPr>
              <a:t>Knowledge</a:t>
            </a:r>
          </a:p>
          <a:p>
            <a:r>
              <a:rPr lang="de-DE" sz="1000" dirty="0">
                <a:latin typeface="+mn-lt"/>
              </a:rPr>
              <a:t>...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...</a:t>
            </a:r>
          </a:p>
          <a:p>
            <a:r>
              <a:rPr lang="de-DE" sz="1000" b="1" dirty="0">
                <a:latin typeface="+mn-lt"/>
              </a:rPr>
              <a:t>Experience</a:t>
            </a:r>
          </a:p>
          <a:p>
            <a:r>
              <a:rPr lang="de-DE" sz="1000" dirty="0">
                <a:latin typeface="+mn-lt"/>
              </a:rPr>
              <a:t>like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EIA </a:t>
            </a:r>
            <a:r>
              <a:rPr lang="de-DE" sz="1000" dirty="0" err="1">
                <a:latin typeface="+mn-lt"/>
              </a:rPr>
              <a:t>Association</a:t>
            </a:r>
            <a:r>
              <a:rPr lang="de-DE" sz="1000" dirty="0">
                <a:latin typeface="+mn-lt"/>
              </a:rPr>
              <a:t> in Germany.</a:t>
            </a:r>
          </a:p>
          <a:p>
            <a:r>
              <a:rPr lang="de-DE" sz="1000" b="1" dirty="0" err="1">
                <a:latin typeface="+mn-lt"/>
              </a:rPr>
              <a:t>Capacity</a:t>
            </a:r>
            <a:endParaRPr lang="de-DE" sz="1000" b="1" dirty="0">
              <a:latin typeface="+mn-lt"/>
            </a:endParaRPr>
          </a:p>
          <a:p>
            <a:r>
              <a:rPr lang="de-DE" sz="1000" dirty="0">
                <a:latin typeface="+mn-lt"/>
              </a:rPr>
              <a:t>Leadership </a:t>
            </a:r>
            <a:r>
              <a:rPr lang="de-DE" sz="1000" dirty="0" err="1">
                <a:latin typeface="+mn-lt"/>
              </a:rPr>
              <a:t>needs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capacities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ressources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constantly</a:t>
            </a:r>
            <a:r>
              <a:rPr lang="de-DE" sz="1000" dirty="0">
                <a:latin typeface="+mn-lt"/>
              </a:rPr>
              <a:t>, so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size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body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institution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should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sufficient</a:t>
            </a:r>
            <a:r>
              <a:rPr lang="de-DE" sz="1000" dirty="0">
                <a:latin typeface="+mn-lt"/>
              </a:rPr>
              <a:t>.</a:t>
            </a:r>
          </a:p>
          <a:p>
            <a:r>
              <a:rPr lang="de-DE" sz="1000" b="1" dirty="0" err="1">
                <a:latin typeface="+mn-lt"/>
              </a:rPr>
              <a:t>Willingness</a:t>
            </a:r>
            <a:r>
              <a:rPr lang="de-DE" sz="1000" dirty="0">
                <a:latin typeface="+mn-lt"/>
              </a:rPr>
              <a:t> </a:t>
            </a:r>
          </a:p>
          <a:p>
            <a:r>
              <a:rPr lang="de-DE" sz="1000" dirty="0">
                <a:latin typeface="+mn-lt"/>
              </a:rPr>
              <a:t>Last but not least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body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should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have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willingness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for</a:t>
            </a:r>
            <a:r>
              <a:rPr lang="de-DE" sz="1000" dirty="0">
                <a:latin typeface="+mn-lt"/>
              </a:rPr>
              <a:t> Leadership, </a:t>
            </a:r>
            <a:r>
              <a:rPr lang="de-DE" sz="1000" dirty="0" err="1">
                <a:latin typeface="+mn-lt"/>
              </a:rPr>
              <a:t>means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debatting</a:t>
            </a:r>
            <a:r>
              <a:rPr lang="de-DE" sz="1000" dirty="0">
                <a:latin typeface="+mn-lt"/>
              </a:rPr>
              <a:t>,  </a:t>
            </a:r>
            <a:r>
              <a:rPr lang="de-DE" sz="1000" dirty="0" err="1">
                <a:latin typeface="+mn-lt"/>
              </a:rPr>
              <a:t>tough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enough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 stand </a:t>
            </a:r>
            <a:r>
              <a:rPr lang="de-DE" sz="1000" dirty="0" err="1">
                <a:latin typeface="+mn-lt"/>
              </a:rPr>
              <a:t>disagreements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discussions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hold a </a:t>
            </a:r>
            <a:r>
              <a:rPr lang="de-DE" sz="1000" dirty="0" err="1">
                <a:latin typeface="+mn-lt"/>
              </a:rPr>
              <a:t>view</a:t>
            </a:r>
            <a:r>
              <a:rPr lang="de-DE" sz="1000" dirty="0">
                <a:latin typeface="+mn-lt"/>
              </a:rPr>
              <a:t>. </a:t>
            </a:r>
          </a:p>
          <a:p>
            <a:endParaRPr lang="de-DE" sz="1000" dirty="0">
              <a:latin typeface="+mn-lt"/>
            </a:endParaRPr>
          </a:p>
          <a:p>
            <a:r>
              <a:rPr lang="de-DE" sz="1000" dirty="0" err="1">
                <a:latin typeface="+mn-lt"/>
              </a:rPr>
              <a:t>Talking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about</a:t>
            </a:r>
            <a:r>
              <a:rPr lang="de-DE" sz="1000" dirty="0">
                <a:latin typeface="+mn-lt"/>
              </a:rPr>
              <a:t>  IA Leadership in Germany </a:t>
            </a:r>
            <a:r>
              <a:rPr lang="de-DE" sz="1000" dirty="0" err="1">
                <a:latin typeface="+mn-lt"/>
              </a:rPr>
              <a:t>now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next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minutes</a:t>
            </a:r>
            <a:r>
              <a:rPr lang="de-DE" sz="1000" dirty="0">
                <a:latin typeface="+mn-lt"/>
              </a:rPr>
              <a:t>,  </a:t>
            </a:r>
            <a:r>
              <a:rPr lang="de-DE" sz="1000" dirty="0" err="1">
                <a:latin typeface="+mn-lt"/>
              </a:rPr>
              <a:t>I‘ll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focus</a:t>
            </a:r>
            <a:r>
              <a:rPr lang="de-DE" sz="1000" dirty="0">
                <a:latin typeface="+mn-lt"/>
              </a:rPr>
              <a:t>  on EIA &amp; SEA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Experiences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almost</a:t>
            </a:r>
            <a:r>
              <a:rPr lang="de-DE" sz="1000" dirty="0">
                <a:latin typeface="+mn-lt"/>
              </a:rPr>
              <a:t> 30 </a:t>
            </a:r>
            <a:r>
              <a:rPr lang="de-DE" sz="1000" dirty="0" err="1">
                <a:latin typeface="+mn-lt"/>
              </a:rPr>
              <a:t>years</a:t>
            </a:r>
            <a:r>
              <a:rPr lang="de-DE" sz="1000" dirty="0">
                <a:latin typeface="+mn-lt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3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First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all – YES,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have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all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types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Leadership, Thomas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shortly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described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second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listed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types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leadership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different –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from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sector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sector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from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federl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federal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27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886941" y="4901282"/>
            <a:ext cx="5555827" cy="4935313"/>
          </a:xfrm>
        </p:spPr>
        <p:txBody>
          <a:bodyPr/>
          <a:lstStyle/>
          <a:p>
            <a:pPr algn="l"/>
            <a:r>
              <a:rPr lang="de-DE" sz="1000" dirty="0" err="1">
                <a:latin typeface="+mn-lt"/>
              </a:rPr>
              <a:t>Looking</a:t>
            </a:r>
            <a:r>
              <a:rPr lang="de-DE" sz="1000" dirty="0">
                <a:latin typeface="+mn-lt"/>
              </a:rPr>
              <a:t> at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first</a:t>
            </a:r>
            <a:r>
              <a:rPr lang="de-DE" sz="1000" dirty="0">
                <a:latin typeface="+mn-lt"/>
              </a:rPr>
              <a:t> type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Leadership –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Ministry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of</a:t>
            </a:r>
            <a:r>
              <a:rPr lang="de-DE" sz="1000" b="1" dirty="0">
                <a:latin typeface="+mn-lt"/>
              </a:rPr>
              <a:t> Environment </a:t>
            </a:r>
            <a:r>
              <a:rPr lang="de-DE" sz="1000" dirty="0" err="1">
                <a:latin typeface="+mn-lt"/>
              </a:rPr>
              <a:t>should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inspected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closer</a:t>
            </a:r>
            <a:r>
              <a:rPr lang="de-DE" sz="1000" dirty="0">
                <a:latin typeface="+mn-lt"/>
              </a:rPr>
              <a:t>. The </a:t>
            </a:r>
            <a:r>
              <a:rPr lang="de-DE" sz="1000" dirty="0" err="1">
                <a:latin typeface="+mn-lt"/>
              </a:rPr>
              <a:t>MoE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responsible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Implemenation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EIA &amp; SEA in national </a:t>
            </a:r>
            <a:r>
              <a:rPr lang="de-DE" sz="1000" dirty="0" err="1">
                <a:latin typeface="+mn-lt"/>
              </a:rPr>
              <a:t>law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it‘s</a:t>
            </a:r>
            <a:r>
              <a:rPr lang="de-DE" sz="1000" dirty="0">
                <a:latin typeface="+mn-lt"/>
              </a:rPr>
              <a:t> </a:t>
            </a:r>
            <a:r>
              <a:rPr lang="de-DE" sz="1000" b="1" dirty="0">
                <a:latin typeface="+mn-lt"/>
              </a:rPr>
              <a:t>legislative </a:t>
            </a:r>
            <a:r>
              <a:rPr lang="de-DE" sz="1000" b="1" dirty="0" err="1">
                <a:latin typeface="+mn-lt"/>
              </a:rPr>
              <a:t>role</a:t>
            </a:r>
            <a:r>
              <a:rPr lang="de-DE" sz="1000" dirty="0">
                <a:latin typeface="+mn-lt"/>
              </a:rPr>
              <a:t>.</a:t>
            </a:r>
          </a:p>
          <a:p>
            <a:pPr algn="l"/>
            <a:r>
              <a:rPr lang="de-DE" sz="1000" dirty="0" err="1">
                <a:latin typeface="+mn-lt"/>
              </a:rPr>
              <a:t>My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proposition</a:t>
            </a:r>
            <a:r>
              <a:rPr lang="de-DE" sz="1000" dirty="0">
                <a:latin typeface="+mn-lt"/>
              </a:rPr>
              <a:t>: </a:t>
            </a:r>
            <a:r>
              <a:rPr lang="de-DE" sz="1000" dirty="0" err="1">
                <a:latin typeface="+mn-lt"/>
              </a:rPr>
              <a:t>there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isn‘t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sign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real </a:t>
            </a:r>
            <a:r>
              <a:rPr lang="de-DE" sz="1000" dirty="0" err="1">
                <a:latin typeface="+mn-lt"/>
              </a:rPr>
              <a:t>willingness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leadership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creative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drive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MoE</a:t>
            </a:r>
            <a:r>
              <a:rPr lang="de-DE" sz="1000" dirty="0">
                <a:latin typeface="+mn-lt"/>
              </a:rPr>
              <a:t> – </a:t>
            </a:r>
            <a:r>
              <a:rPr lang="de-DE" sz="1000" dirty="0" err="1">
                <a:latin typeface="+mn-lt"/>
              </a:rPr>
              <a:t>neither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EU </a:t>
            </a:r>
            <a:r>
              <a:rPr lang="de-DE" sz="1000" dirty="0" err="1">
                <a:latin typeface="+mn-lt"/>
              </a:rPr>
              <a:t>nor</a:t>
            </a:r>
            <a:r>
              <a:rPr lang="de-DE" sz="1000" dirty="0">
                <a:latin typeface="+mn-lt"/>
              </a:rPr>
              <a:t> on national </a:t>
            </a:r>
            <a:r>
              <a:rPr lang="de-DE" sz="1000" dirty="0" err="1">
                <a:latin typeface="+mn-lt"/>
              </a:rPr>
              <a:t>level</a:t>
            </a:r>
            <a:r>
              <a:rPr lang="de-DE" sz="1000" dirty="0">
                <a:latin typeface="+mn-lt"/>
              </a:rPr>
              <a:t>.</a:t>
            </a:r>
          </a:p>
          <a:p>
            <a:pPr algn="l"/>
            <a:r>
              <a:rPr lang="de-DE" sz="1000" dirty="0">
                <a:latin typeface="+mn-lt"/>
              </a:rPr>
              <a:t>The last 3 </a:t>
            </a:r>
            <a:r>
              <a:rPr lang="de-DE" sz="1000" dirty="0" err="1">
                <a:latin typeface="+mn-lt"/>
              </a:rPr>
              <a:t>times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EU </a:t>
            </a:r>
            <a:r>
              <a:rPr lang="de-DE" sz="1000" dirty="0" err="1">
                <a:latin typeface="+mn-lt"/>
              </a:rPr>
              <a:t>Directive</a:t>
            </a:r>
            <a:r>
              <a:rPr lang="de-DE" sz="1000" dirty="0">
                <a:latin typeface="+mn-lt"/>
              </a:rPr>
              <a:t> was </a:t>
            </a:r>
            <a:r>
              <a:rPr lang="de-DE" sz="1000" dirty="0" err="1">
                <a:latin typeface="+mn-lt"/>
              </a:rPr>
              <a:t>amended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greater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extent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ministry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failed</a:t>
            </a:r>
            <a:r>
              <a:rPr lang="de-DE" sz="1000" dirty="0">
                <a:latin typeface="+mn-lt"/>
              </a:rPr>
              <a:t> in proper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timely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implementation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changes</a:t>
            </a:r>
            <a:r>
              <a:rPr lang="de-DE" sz="1000" dirty="0">
                <a:latin typeface="+mn-lt"/>
              </a:rPr>
              <a:t> in German </a:t>
            </a:r>
            <a:r>
              <a:rPr lang="de-DE" sz="1000" dirty="0" err="1">
                <a:latin typeface="+mn-lt"/>
              </a:rPr>
              <a:t>law</a:t>
            </a:r>
            <a:r>
              <a:rPr lang="de-DE" sz="1000" dirty="0">
                <a:latin typeface="+mn-lt"/>
              </a:rPr>
              <a:t>. </a:t>
            </a:r>
          </a:p>
          <a:p>
            <a:pPr algn="l"/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way</a:t>
            </a:r>
            <a:r>
              <a:rPr lang="de-DE" sz="1000" dirty="0">
                <a:latin typeface="+mn-lt"/>
              </a:rPr>
              <a:t>: </a:t>
            </a:r>
            <a:r>
              <a:rPr lang="de-DE" sz="1000" dirty="0" err="1">
                <a:latin typeface="+mn-lt"/>
              </a:rPr>
              <a:t>Rembering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start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with</a:t>
            </a:r>
            <a:r>
              <a:rPr lang="de-DE" sz="1000" b="1" dirty="0">
                <a:latin typeface="+mn-lt"/>
              </a:rPr>
              <a:t> EIA in Germany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government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needed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up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1994 </a:t>
            </a:r>
            <a:r>
              <a:rPr lang="de-DE" sz="1000" dirty="0" err="1">
                <a:latin typeface="+mn-lt"/>
              </a:rPr>
              <a:t>implementing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EIA </a:t>
            </a:r>
            <a:r>
              <a:rPr lang="de-DE" sz="1000" dirty="0" err="1">
                <a:latin typeface="+mn-lt"/>
              </a:rPr>
              <a:t>Directive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completely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into</a:t>
            </a:r>
            <a:r>
              <a:rPr lang="de-DE" sz="1000" dirty="0">
                <a:latin typeface="+mn-lt"/>
              </a:rPr>
              <a:t> German Law –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transposition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deadline</a:t>
            </a:r>
            <a:r>
              <a:rPr lang="de-DE" sz="1000" dirty="0">
                <a:latin typeface="+mn-lt"/>
              </a:rPr>
              <a:t> was 1988!</a:t>
            </a:r>
          </a:p>
          <a:p>
            <a:pPr algn="l"/>
            <a:r>
              <a:rPr lang="de-DE" sz="1000" dirty="0">
                <a:latin typeface="+mn-lt"/>
              </a:rPr>
              <a:t>The </a:t>
            </a:r>
            <a:r>
              <a:rPr lang="de-DE" sz="1000" b="1" dirty="0" err="1">
                <a:latin typeface="+mn-lt"/>
              </a:rPr>
              <a:t>important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implementation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regulations</a:t>
            </a:r>
            <a:r>
              <a:rPr lang="de-DE" sz="1000" b="1" dirty="0">
                <a:latin typeface="+mn-lt"/>
              </a:rPr>
              <a:t> (</a:t>
            </a:r>
            <a:r>
              <a:rPr lang="de-DE" sz="1000" b="1" dirty="0" err="1">
                <a:latin typeface="+mn-lt"/>
              </a:rPr>
              <a:t>UVPVwV</a:t>
            </a:r>
            <a:r>
              <a:rPr lang="de-DE" sz="1000" b="1" dirty="0">
                <a:latin typeface="+mn-lt"/>
              </a:rPr>
              <a:t>) </a:t>
            </a:r>
            <a:r>
              <a:rPr lang="de-DE" sz="1000" dirty="0" err="1">
                <a:latin typeface="+mn-lt"/>
              </a:rPr>
              <a:t>are</a:t>
            </a:r>
            <a:r>
              <a:rPr lang="de-DE" sz="1000" dirty="0">
                <a:latin typeface="+mn-lt"/>
              </a:rPr>
              <a:t> not </a:t>
            </a:r>
            <a:r>
              <a:rPr lang="de-DE" sz="1000" dirty="0" err="1">
                <a:latin typeface="+mn-lt"/>
              </a:rPr>
              <a:t>adjustet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major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changes</a:t>
            </a:r>
            <a:r>
              <a:rPr lang="de-DE" sz="1000" dirty="0">
                <a:latin typeface="+mn-lt"/>
              </a:rPr>
              <a:t> in EIA Act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last 23 </a:t>
            </a:r>
            <a:r>
              <a:rPr lang="de-DE" sz="1000" dirty="0" err="1">
                <a:latin typeface="+mn-lt"/>
              </a:rPr>
              <a:t>years</a:t>
            </a:r>
            <a:r>
              <a:rPr lang="de-DE" sz="1000" dirty="0">
                <a:latin typeface="+mn-lt"/>
              </a:rPr>
              <a:t> at all!</a:t>
            </a:r>
          </a:p>
          <a:p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main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problem</a:t>
            </a:r>
            <a:r>
              <a:rPr lang="de-DE" sz="1000" dirty="0">
                <a:latin typeface="+mn-lt"/>
              </a:rPr>
              <a:t> in Germany: The EIA Act </a:t>
            </a:r>
            <a:r>
              <a:rPr lang="de-DE" sz="1000" dirty="0" err="1">
                <a:latin typeface="+mn-lt"/>
              </a:rPr>
              <a:t>has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become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more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more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complex</a:t>
            </a:r>
            <a:r>
              <a:rPr lang="de-DE" sz="1000" dirty="0">
                <a:latin typeface="+mn-lt"/>
              </a:rPr>
              <a:t> – </a:t>
            </a:r>
            <a:r>
              <a:rPr lang="de-DE" sz="1000" dirty="0" err="1">
                <a:latin typeface="+mn-lt"/>
              </a:rPr>
              <a:t>some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say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that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regulations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are</a:t>
            </a:r>
            <a:r>
              <a:rPr lang="de-DE" sz="1000" dirty="0">
                <a:latin typeface="+mn-lt"/>
              </a:rPr>
              <a:t> so </a:t>
            </a:r>
            <a:r>
              <a:rPr lang="de-DE" sz="1000" dirty="0" err="1">
                <a:latin typeface="+mn-lt"/>
              </a:rPr>
              <a:t>sophisticated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that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law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enforcement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competent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authorities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without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risk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legal </a:t>
            </a:r>
            <a:r>
              <a:rPr lang="de-DE" sz="1000" dirty="0" err="1">
                <a:latin typeface="+mn-lt"/>
              </a:rPr>
              <a:t>complaints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seems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hardly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achievable</a:t>
            </a:r>
            <a:r>
              <a:rPr lang="de-DE" sz="1000" dirty="0">
                <a:latin typeface="+mn-lt"/>
              </a:rPr>
              <a:t>. So </a:t>
            </a:r>
            <a:r>
              <a:rPr lang="de-DE" sz="1000" dirty="0" err="1">
                <a:latin typeface="+mn-lt"/>
              </a:rPr>
              <a:t>everybody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tries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avoid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EIA‘s</a:t>
            </a:r>
            <a:r>
              <a:rPr lang="de-DE" sz="1000" dirty="0">
                <a:latin typeface="+mn-lt"/>
              </a:rPr>
              <a:t>.</a:t>
            </a:r>
          </a:p>
          <a:p>
            <a:r>
              <a:rPr lang="de-DE" sz="1000" dirty="0" err="1">
                <a:latin typeface="+mn-lt"/>
              </a:rPr>
              <a:t>Starting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with</a:t>
            </a:r>
            <a:r>
              <a:rPr lang="de-DE" sz="1000" dirty="0">
                <a:latin typeface="+mn-lt"/>
              </a:rPr>
              <a:t> 22 Paragraphs,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EIA Act </a:t>
            </a:r>
            <a:r>
              <a:rPr lang="de-DE" sz="1000" dirty="0" err="1">
                <a:latin typeface="+mn-lt"/>
              </a:rPr>
              <a:t>now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comprises</a:t>
            </a:r>
            <a:r>
              <a:rPr lang="de-DE" sz="1000" dirty="0">
                <a:latin typeface="+mn-lt"/>
              </a:rPr>
              <a:t> 74 Paragraphs. </a:t>
            </a:r>
          </a:p>
          <a:p>
            <a:pPr algn="l"/>
            <a:r>
              <a:rPr lang="de-DE" sz="1000" dirty="0" err="1">
                <a:latin typeface="+mn-lt"/>
              </a:rPr>
              <a:t>There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quite</a:t>
            </a:r>
            <a:r>
              <a:rPr lang="de-DE" sz="1000" dirty="0">
                <a:latin typeface="+mn-lt"/>
              </a:rPr>
              <a:t> a </a:t>
            </a:r>
            <a:r>
              <a:rPr lang="de-DE" sz="1000" dirty="0" err="1">
                <a:latin typeface="+mn-lt"/>
              </a:rPr>
              <a:t>lot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sucessful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substancial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decison</a:t>
            </a:r>
            <a:r>
              <a:rPr lang="de-DE" sz="1000" dirty="0">
                <a:latin typeface="+mn-lt"/>
              </a:rPr>
              <a:t> at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EU </a:t>
            </a:r>
            <a:r>
              <a:rPr lang="de-DE" sz="1000" dirty="0" err="1">
                <a:latin typeface="+mn-lt"/>
              </a:rPr>
              <a:t>court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against</a:t>
            </a:r>
            <a:r>
              <a:rPr lang="de-DE" sz="1000" dirty="0">
                <a:latin typeface="+mn-lt"/>
              </a:rPr>
              <a:t> Germany, so German </a:t>
            </a:r>
            <a:r>
              <a:rPr lang="de-DE" sz="1000" dirty="0" err="1">
                <a:latin typeface="+mn-lt"/>
              </a:rPr>
              <a:t>Government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had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adjust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EIA Act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relevant </a:t>
            </a:r>
            <a:r>
              <a:rPr lang="de-DE" sz="1000" dirty="0" err="1">
                <a:latin typeface="+mn-lt"/>
              </a:rPr>
              <a:t>other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acts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several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times</a:t>
            </a:r>
            <a:r>
              <a:rPr lang="de-DE" sz="1000" dirty="0">
                <a:latin typeface="+mn-lt"/>
              </a:rPr>
              <a:t>.</a:t>
            </a:r>
          </a:p>
          <a:p>
            <a:pPr algn="l"/>
            <a:r>
              <a:rPr lang="de-DE" sz="1000" b="1" dirty="0">
                <a:latin typeface="+mn-lt"/>
              </a:rPr>
              <a:t>Commercial </a:t>
            </a:r>
            <a:r>
              <a:rPr lang="de-DE" sz="1000" b="1" dirty="0" err="1">
                <a:latin typeface="+mn-lt"/>
              </a:rPr>
              <a:t>associations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have</a:t>
            </a:r>
            <a:r>
              <a:rPr lang="de-DE" sz="1000" dirty="0">
                <a:latin typeface="+mn-lt"/>
              </a:rPr>
              <a:t> a </a:t>
            </a:r>
            <a:r>
              <a:rPr lang="de-DE" sz="1000" b="1" dirty="0" err="1">
                <a:latin typeface="+mn-lt"/>
              </a:rPr>
              <a:t>great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impact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especially</a:t>
            </a:r>
            <a:r>
              <a:rPr lang="de-DE" sz="1000" dirty="0">
                <a:latin typeface="+mn-lt"/>
              </a:rPr>
              <a:t> on environmental </a:t>
            </a:r>
            <a:r>
              <a:rPr lang="de-DE" sz="1000" dirty="0" err="1">
                <a:latin typeface="+mn-lt"/>
              </a:rPr>
              <a:t>policy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legislation</a:t>
            </a:r>
            <a:r>
              <a:rPr lang="de-DE" sz="1000" dirty="0">
                <a:latin typeface="+mn-lt"/>
              </a:rPr>
              <a:t>. </a:t>
            </a:r>
            <a:r>
              <a:rPr kumimoji="1" lang="de-DE" sz="10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E. g.: </a:t>
            </a:r>
            <a:r>
              <a:rPr lang="de-DE" sz="1000" dirty="0" err="1">
                <a:latin typeface="+mn-lt"/>
              </a:rPr>
              <a:t>Only</a:t>
            </a:r>
            <a:r>
              <a:rPr lang="de-DE" sz="1000" dirty="0">
                <a:latin typeface="+mn-lt"/>
              </a:rPr>
              <a:t> 2 </a:t>
            </a:r>
            <a:r>
              <a:rPr lang="de-DE" sz="1000" dirty="0" err="1">
                <a:latin typeface="+mn-lt"/>
              </a:rPr>
              <a:t>month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ago</a:t>
            </a:r>
            <a:r>
              <a:rPr lang="de-DE" sz="1000" dirty="0">
                <a:latin typeface="+mn-lt"/>
              </a:rPr>
              <a:t>, in Bavaria  – </a:t>
            </a:r>
            <a:r>
              <a:rPr lang="de-DE" sz="1000" dirty="0" err="1">
                <a:latin typeface="+mn-lt"/>
              </a:rPr>
              <a:t>our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very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special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federal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state</a:t>
            </a:r>
            <a:r>
              <a:rPr lang="de-DE" sz="1000" dirty="0">
                <a:latin typeface="+mn-lt"/>
              </a:rPr>
              <a:t> in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south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east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corner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Germany – an </a:t>
            </a:r>
            <a:r>
              <a:rPr lang="de-DE" sz="1000" dirty="0" err="1">
                <a:latin typeface="+mn-lt"/>
              </a:rPr>
              <a:t>advisory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circular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has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been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sent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all relevant </a:t>
            </a:r>
            <a:r>
              <a:rPr lang="de-DE" sz="1000" dirty="0" err="1">
                <a:latin typeface="+mn-lt"/>
              </a:rPr>
              <a:t>liencing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authorities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an </a:t>
            </a:r>
            <a:r>
              <a:rPr lang="de-DE" sz="1000" dirty="0" err="1">
                <a:latin typeface="+mn-lt"/>
              </a:rPr>
              <a:t>engaged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senior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official</a:t>
            </a:r>
            <a:r>
              <a:rPr lang="de-DE" sz="1000" dirty="0">
                <a:latin typeface="+mn-lt"/>
              </a:rPr>
              <a:t>. Message: </a:t>
            </a:r>
            <a:r>
              <a:rPr lang="de-DE" sz="1000" dirty="0" err="1">
                <a:latin typeface="+mn-lt"/>
              </a:rPr>
              <a:t>Please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stop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procedure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checks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case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case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examinations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for</a:t>
            </a:r>
            <a:r>
              <a:rPr lang="de-DE" sz="1000" dirty="0">
                <a:latin typeface="+mn-lt"/>
              </a:rPr>
              <a:t> minor </a:t>
            </a:r>
            <a:r>
              <a:rPr lang="de-DE" sz="1000" dirty="0" err="1">
                <a:latin typeface="+mn-lt"/>
              </a:rPr>
              <a:t>projects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which</a:t>
            </a:r>
            <a:r>
              <a:rPr lang="de-DE" sz="1000" dirty="0">
                <a:latin typeface="+mn-lt"/>
              </a:rPr>
              <a:t> in a </a:t>
            </a:r>
            <a:r>
              <a:rPr lang="de-DE" sz="1000" dirty="0" err="1">
                <a:latin typeface="+mn-lt"/>
              </a:rPr>
              <a:t>rule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reject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obligatory</a:t>
            </a:r>
            <a:r>
              <a:rPr lang="de-DE" sz="1000" dirty="0">
                <a:latin typeface="+mn-lt"/>
              </a:rPr>
              <a:t> EIA. New Motto: „In </a:t>
            </a:r>
            <a:r>
              <a:rPr lang="de-DE" sz="1000" dirty="0" err="1">
                <a:latin typeface="+mn-lt"/>
              </a:rPr>
              <a:t>case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doubt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concerning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significance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expected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impacts</a:t>
            </a:r>
            <a:r>
              <a:rPr lang="de-DE" sz="1000" dirty="0">
                <a:latin typeface="+mn-lt"/>
              </a:rPr>
              <a:t> – carry out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EIA!“ Same </a:t>
            </a:r>
            <a:r>
              <a:rPr lang="de-DE" sz="1000" dirty="0" err="1">
                <a:latin typeface="+mn-lt"/>
              </a:rPr>
              <a:t>kind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circular</a:t>
            </a:r>
            <a:r>
              <a:rPr lang="de-DE" sz="1000" dirty="0">
                <a:latin typeface="+mn-lt"/>
              </a:rPr>
              <a:t> in North Rhine </a:t>
            </a:r>
            <a:r>
              <a:rPr lang="de-DE" sz="1000" dirty="0" err="1">
                <a:latin typeface="+mn-lt"/>
              </a:rPr>
              <a:t>Westfalias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Ministry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roads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Transport still </a:t>
            </a:r>
            <a:r>
              <a:rPr lang="de-DE" sz="1000" dirty="0" err="1">
                <a:latin typeface="+mn-lt"/>
              </a:rPr>
              <a:t>exists</a:t>
            </a:r>
            <a:r>
              <a:rPr lang="de-DE" sz="1000" dirty="0">
                <a:latin typeface="+mn-lt"/>
              </a:rPr>
              <a:t>.</a:t>
            </a:r>
          </a:p>
          <a:p>
            <a:pPr algn="l"/>
            <a:r>
              <a:rPr lang="de-DE" sz="1000" dirty="0">
                <a:latin typeface="+mn-lt"/>
              </a:rPr>
              <a:t>After a </a:t>
            </a:r>
            <a:r>
              <a:rPr lang="de-DE" sz="1000" dirty="0" err="1">
                <a:latin typeface="+mn-lt"/>
              </a:rPr>
              <a:t>couple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weeks</a:t>
            </a:r>
            <a:r>
              <a:rPr lang="de-DE" sz="1000" dirty="0">
                <a:latin typeface="+mn-lt"/>
              </a:rPr>
              <a:t>, a </a:t>
            </a:r>
            <a:r>
              <a:rPr lang="de-DE" sz="1000" dirty="0" err="1">
                <a:latin typeface="+mn-lt"/>
              </a:rPr>
              <a:t>member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an </a:t>
            </a:r>
            <a:r>
              <a:rPr lang="de-DE" sz="1000" dirty="0" err="1">
                <a:latin typeface="+mn-lt"/>
              </a:rPr>
              <a:t>commercial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assocciation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noticed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that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called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directly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bavarian</a:t>
            </a:r>
            <a:r>
              <a:rPr lang="de-DE" sz="1000" dirty="0">
                <a:latin typeface="+mn-lt"/>
              </a:rPr>
              <a:t> environmental </a:t>
            </a:r>
            <a:r>
              <a:rPr lang="de-DE" sz="1000" dirty="0" err="1">
                <a:latin typeface="+mn-lt"/>
              </a:rPr>
              <a:t>minister</a:t>
            </a:r>
            <a:r>
              <a:rPr lang="de-DE" sz="1000" dirty="0">
                <a:latin typeface="+mn-lt"/>
              </a:rPr>
              <a:t>. </a:t>
            </a:r>
            <a:r>
              <a:rPr lang="de-DE" sz="1000" dirty="0" err="1">
                <a:latin typeface="+mn-lt"/>
              </a:rPr>
              <a:t>Two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hours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more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that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circular</a:t>
            </a:r>
            <a:r>
              <a:rPr lang="de-DE" sz="1000" dirty="0">
                <a:latin typeface="+mn-lt"/>
              </a:rPr>
              <a:t> was </a:t>
            </a:r>
            <a:r>
              <a:rPr lang="de-DE" sz="1000" dirty="0" err="1">
                <a:latin typeface="+mn-lt"/>
              </a:rPr>
              <a:t>history</a:t>
            </a:r>
            <a:r>
              <a:rPr lang="de-DE" sz="1000" dirty="0">
                <a:latin typeface="+mn-lt"/>
              </a:rPr>
              <a:t>.</a:t>
            </a:r>
          </a:p>
          <a:p>
            <a:r>
              <a:rPr lang="de-DE" sz="1000" dirty="0">
                <a:latin typeface="+mn-lt"/>
              </a:rPr>
              <a:t>All in all: The </a:t>
            </a:r>
            <a:r>
              <a:rPr lang="de-DE" sz="1000" dirty="0" err="1">
                <a:latin typeface="+mn-lt"/>
              </a:rPr>
              <a:t>Ministry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of</a:t>
            </a:r>
            <a:r>
              <a:rPr lang="de-DE" sz="1000" dirty="0">
                <a:latin typeface="+mn-lt"/>
              </a:rPr>
              <a:t> Environment </a:t>
            </a:r>
            <a:r>
              <a:rPr lang="de-DE" sz="1000" dirty="0" err="1">
                <a:latin typeface="+mn-lt"/>
              </a:rPr>
              <a:t>seems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weak</a:t>
            </a:r>
            <a:r>
              <a:rPr lang="de-DE" sz="1000" dirty="0">
                <a:latin typeface="+mn-lt"/>
              </a:rPr>
              <a:t> und </a:t>
            </a:r>
            <a:r>
              <a:rPr lang="de-DE" sz="1000" dirty="0" err="1">
                <a:latin typeface="+mn-lt"/>
              </a:rPr>
              <a:t>continuously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under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pressure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by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other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Ministries</a:t>
            </a:r>
            <a:r>
              <a:rPr lang="de-DE" sz="1000" dirty="0">
                <a:latin typeface="+mn-lt"/>
              </a:rPr>
              <a:t>, </a:t>
            </a:r>
            <a:r>
              <a:rPr lang="de-DE" sz="1000" dirty="0" err="1">
                <a:latin typeface="+mn-lt"/>
              </a:rPr>
              <a:t>who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tries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undermine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their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responsibility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for</a:t>
            </a:r>
            <a:r>
              <a:rPr lang="de-DE" sz="1000" dirty="0">
                <a:latin typeface="+mn-lt"/>
              </a:rPr>
              <a:t> IA,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trying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to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avoid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especially</a:t>
            </a:r>
            <a:r>
              <a:rPr lang="de-DE" sz="1000" dirty="0">
                <a:latin typeface="+mn-lt"/>
              </a:rPr>
              <a:t> EIA </a:t>
            </a:r>
            <a:r>
              <a:rPr lang="de-DE" sz="1000" dirty="0" err="1">
                <a:latin typeface="+mn-lt"/>
              </a:rPr>
              <a:t>whereever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it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goes</a:t>
            </a:r>
            <a:r>
              <a:rPr lang="de-DE" sz="1000" dirty="0">
                <a:latin typeface="+mn-lt"/>
              </a:rPr>
              <a:t>.</a:t>
            </a:r>
          </a:p>
          <a:p>
            <a:pPr algn="l"/>
            <a:endParaRPr lang="de-DE" sz="10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17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47738" y="5084763"/>
            <a:ext cx="5207000" cy="4383087"/>
          </a:xfrm>
        </p:spPr>
        <p:txBody>
          <a:bodyPr/>
          <a:lstStyle/>
          <a:p>
            <a:pPr algn="l"/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leadership</a:t>
            </a:r>
            <a:r>
              <a:rPr lang="de-DE" sz="1100" dirty="0">
                <a:latin typeface="+mn-lt"/>
              </a:rPr>
              <a:t> I </a:t>
            </a:r>
            <a:r>
              <a:rPr lang="de-DE" sz="1100" dirty="0" err="1">
                <a:latin typeface="+mn-lt"/>
              </a:rPr>
              <a:t>decided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bundle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because</a:t>
            </a:r>
            <a:r>
              <a:rPr lang="de-DE" sz="1100" dirty="0">
                <a:latin typeface="+mn-lt"/>
              </a:rPr>
              <a:t> I </a:t>
            </a:r>
            <a:r>
              <a:rPr lang="de-DE" sz="1100" dirty="0" err="1">
                <a:latin typeface="+mn-lt"/>
              </a:rPr>
              <a:t>don‘t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see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that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big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differences</a:t>
            </a:r>
            <a:r>
              <a:rPr lang="de-DE" sz="1100" dirty="0">
                <a:latin typeface="+mn-lt"/>
              </a:rPr>
              <a:t>. But </a:t>
            </a:r>
            <a:r>
              <a:rPr lang="de-DE" sz="1100" dirty="0" err="1">
                <a:latin typeface="+mn-lt"/>
              </a:rPr>
              <a:t>maybe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I‘m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wrong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didn‘t</a:t>
            </a:r>
            <a:r>
              <a:rPr lang="de-DE" sz="1100" dirty="0">
                <a:latin typeface="+mn-lt"/>
              </a:rPr>
              <a:t> catch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right</a:t>
            </a:r>
            <a:r>
              <a:rPr lang="de-DE" sz="1100" dirty="0">
                <a:latin typeface="+mn-lt"/>
              </a:rPr>
              <a:t> sense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Thomas </a:t>
            </a:r>
            <a:r>
              <a:rPr lang="de-DE" sz="1100" dirty="0" err="1">
                <a:latin typeface="+mn-lt"/>
              </a:rPr>
              <a:t>ideas</a:t>
            </a:r>
            <a:r>
              <a:rPr lang="de-DE" sz="1100" dirty="0">
                <a:latin typeface="+mn-lt"/>
              </a:rPr>
              <a:t>.</a:t>
            </a:r>
          </a:p>
          <a:p>
            <a:pPr algn="l"/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this</a:t>
            </a:r>
            <a:r>
              <a:rPr lang="de-DE" sz="1100" dirty="0">
                <a:latin typeface="+mn-lt"/>
              </a:rPr>
              <a:t> type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Leadership,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EIA </a:t>
            </a:r>
            <a:r>
              <a:rPr lang="de-DE" sz="1100" dirty="0" err="1">
                <a:latin typeface="+mn-lt"/>
              </a:rPr>
              <a:t>Association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could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linked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quite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good</a:t>
            </a:r>
            <a:r>
              <a:rPr lang="de-DE" sz="1100" dirty="0">
                <a:latin typeface="+mn-lt"/>
              </a:rPr>
              <a:t>. </a:t>
            </a:r>
          </a:p>
          <a:p>
            <a:pPr algn="l"/>
            <a:endParaRPr lang="de-DE" sz="1100" dirty="0">
              <a:latin typeface="+mn-lt"/>
            </a:endParaRPr>
          </a:p>
          <a:p>
            <a:pPr algn="l"/>
            <a:r>
              <a:rPr lang="de-DE" sz="1100" dirty="0">
                <a:latin typeface="+mn-lt"/>
              </a:rPr>
              <a:t>As I </a:t>
            </a:r>
            <a:r>
              <a:rPr lang="de-DE" sz="1100" dirty="0" err="1">
                <a:latin typeface="+mn-lt"/>
              </a:rPr>
              <a:t>showed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already</a:t>
            </a:r>
            <a:r>
              <a:rPr lang="de-DE" sz="1100" dirty="0">
                <a:latin typeface="+mn-lt"/>
              </a:rPr>
              <a:t> at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start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we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provide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infomation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four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our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members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and</a:t>
            </a:r>
            <a:r>
              <a:rPr lang="de-DE" sz="1100" dirty="0">
                <a:latin typeface="+mn-lt"/>
              </a:rPr>
              <a:t> all </a:t>
            </a:r>
            <a:r>
              <a:rPr lang="de-DE" sz="1100" dirty="0" err="1">
                <a:latin typeface="+mn-lt"/>
              </a:rPr>
              <a:t>other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actors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within</a:t>
            </a:r>
            <a:r>
              <a:rPr lang="de-DE" sz="1100" dirty="0">
                <a:latin typeface="+mn-lt"/>
              </a:rPr>
              <a:t> IA </a:t>
            </a:r>
            <a:r>
              <a:rPr lang="de-DE" sz="1100" dirty="0" err="1">
                <a:latin typeface="+mn-lt"/>
              </a:rPr>
              <a:t>Processes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useful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information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trying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establish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good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practice</a:t>
            </a:r>
            <a:r>
              <a:rPr lang="de-DE" sz="1100" dirty="0">
                <a:latin typeface="+mn-lt"/>
              </a:rPr>
              <a:t> in EIA &amp; SEA.</a:t>
            </a:r>
          </a:p>
          <a:p>
            <a:pPr algn="l"/>
            <a:endParaRPr lang="de-DE" sz="1100" dirty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latin typeface="+mn-lt"/>
              </a:rPr>
              <a:t>Other </a:t>
            </a:r>
            <a:r>
              <a:rPr lang="de-DE" sz="1100" dirty="0" err="1">
                <a:latin typeface="+mn-lt"/>
              </a:rPr>
              <a:t>Associations</a:t>
            </a:r>
            <a:r>
              <a:rPr lang="de-DE" sz="1100" dirty="0">
                <a:latin typeface="+mn-lt"/>
              </a:rPr>
              <a:t> do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same,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example</a:t>
            </a:r>
            <a:r>
              <a:rPr lang="de-DE" sz="1100" dirty="0">
                <a:latin typeface="+mn-lt"/>
              </a:rPr>
              <a:t> </a:t>
            </a:r>
            <a:r>
              <a:rPr kumimoji="1" lang="de-DE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 </a:t>
            </a:r>
            <a:r>
              <a:rPr kumimoji="1" lang="de-DE" sz="11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Transportation Research </a:t>
            </a:r>
            <a:r>
              <a:rPr kumimoji="1" lang="de-DE" sz="11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kumimoji="1" lang="de-DE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like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charitable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2.500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Guidelines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 in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100" b="0" dirty="0">
              <a:latin typeface="+mn-lt"/>
            </a:endParaRPr>
          </a:p>
          <a:p>
            <a:pPr algn="l"/>
            <a:endParaRPr kumimoji="1" lang="de-DE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Forschungsgesellschaft für Straßen- und Verkehrswesen (FGSV) =</a:t>
            </a:r>
          </a:p>
          <a:p>
            <a:pPr algn="l"/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Working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2.500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Adminisitration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Economy, Science</a:t>
            </a:r>
            <a:endParaRPr lang="de-DE" sz="11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96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also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EIA Act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autocratic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manner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substancial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enviromental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NGO‘s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ignored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characterizised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 –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EIA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intgrated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cobstruction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authorities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transposing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strictly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separate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harmonization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regualtions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Unsatysfying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competent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authorities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trying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enforce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-DE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</a:t>
            </a:r>
            <a:r>
              <a:rPr kumimoji="1" lang="de-DE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1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99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Transactional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leadership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understood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provide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seal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kind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accreditation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form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experts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institutions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you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can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expect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good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quality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expertise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Germany,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IA relevant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sectors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popular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Bymeslf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took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decided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apply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EIA expert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status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chamber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industry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Commerce in Hannover. 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experts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now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organising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establish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own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certificate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based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on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specific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expert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rules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strictly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followed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algn="l"/>
            <a:endParaRPr kumimoji="1" lang="de-DE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algn="l"/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Also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German EIA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Association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thinking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about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seal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code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conduct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its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members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like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IAIA. But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quite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smooth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flexible,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without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specific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IA </a:t>
            </a:r>
            <a:r>
              <a:rPr kumimoji="1" lang="de-DE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requirements</a:t>
            </a:r>
            <a:r>
              <a:rPr kumimoji="1" lang="de-DE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61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Leadership,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choosed</a:t>
            </a:r>
            <a:r>
              <a:rPr lang="de-DE" dirty="0"/>
              <a:t> 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IA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immission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. The German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EIA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interpretation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in IA.</a:t>
            </a:r>
          </a:p>
          <a:p>
            <a:pPr algn="l"/>
            <a:endParaRPr lang="de-DE" dirty="0"/>
          </a:p>
          <a:p>
            <a:pPr algn="l"/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EIA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regulations</a:t>
            </a:r>
            <a:r>
              <a:rPr lang="de-DE" dirty="0"/>
              <a:t> –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  </a:t>
            </a:r>
            <a:r>
              <a:rPr lang="de-DE" dirty="0" err="1"/>
              <a:t>its</a:t>
            </a:r>
            <a:r>
              <a:rPr lang="de-DE" dirty="0"/>
              <a:t> just a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regulations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EI </a:t>
            </a:r>
            <a:r>
              <a:rPr lang="de-DE" dirty="0" err="1"/>
              <a:t>act</a:t>
            </a:r>
            <a:r>
              <a:rPr lang="de-DE" dirty="0"/>
              <a:t> (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refuse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EIA Law).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The limited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that‘s</a:t>
            </a:r>
            <a:r>
              <a:rPr lang="de-DE" dirty="0"/>
              <a:t> not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EU </a:t>
            </a:r>
            <a:r>
              <a:rPr lang="de-DE" dirty="0" err="1"/>
              <a:t>law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all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EIA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all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environmental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concered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...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appeal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court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justice</a:t>
            </a:r>
            <a:r>
              <a:rPr lang="de-DE" dirty="0"/>
              <a:t>.</a:t>
            </a:r>
          </a:p>
          <a:p>
            <a:pPr algn="l"/>
            <a:endParaRPr lang="de-DE" dirty="0"/>
          </a:p>
          <a:p>
            <a:pPr algn="l"/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EIA </a:t>
            </a:r>
            <a:r>
              <a:rPr lang="de-DE" dirty="0" err="1"/>
              <a:t>procedure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bureaucratic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legal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oand</a:t>
            </a:r>
            <a:r>
              <a:rPr lang="de-DE" dirty="0"/>
              <a:t> </a:t>
            </a:r>
            <a:r>
              <a:rPr lang="de-DE" dirty="0" err="1"/>
              <a:t>leaving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comfort</a:t>
            </a:r>
            <a:r>
              <a:rPr lang="de-DE" dirty="0"/>
              <a:t> </a:t>
            </a:r>
            <a:r>
              <a:rPr lang="de-DE" dirty="0" err="1"/>
              <a:t>zone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immission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.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A5269-26AB-4629-853C-2FEC3E07BD4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2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765174"/>
            <a:ext cx="9144000" cy="540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920701" y="3155964"/>
            <a:ext cx="7229574" cy="1222375"/>
          </a:xfrm>
          <a:effectLst/>
        </p:spPr>
        <p:txBody>
          <a:bodyPr anchor="b" anchorCtr="0">
            <a:normAutofit/>
          </a:bodyPr>
          <a:lstStyle>
            <a:lvl1pPr>
              <a:defRPr sz="3600" cap="none" baseline="0">
                <a:effectLst/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20702" y="4741894"/>
            <a:ext cx="7229575" cy="9144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765174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90109" y="6453337"/>
            <a:ext cx="1449645" cy="288147"/>
          </a:xfrm>
          <a:prstGeom prst="rect">
            <a:avLst/>
          </a:prstGeom>
          <a:noFill/>
        </p:spPr>
        <p:txBody>
          <a:bodyPr wrap="none" lIns="0" tIns="0" rIns="72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de-DE" sz="1400">
                <a:solidFill>
                  <a:srgbClr val="FFFFFF"/>
                </a:solidFill>
                <a:latin typeface="+mj-lt"/>
              </a:rPr>
              <a:t>Dr. Joachim Hartlik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C068D48-29B7-7B43-BEBD-AC490C9F0148}"/>
              </a:ext>
            </a:extLst>
          </p:cNvPr>
          <p:cNvSpPr/>
          <p:nvPr userDrawn="1"/>
        </p:nvSpPr>
        <p:spPr>
          <a:xfrm>
            <a:off x="0" y="6339284"/>
            <a:ext cx="9144000" cy="518716"/>
          </a:xfrm>
          <a:prstGeom prst="rect">
            <a:avLst/>
          </a:prstGeom>
          <a:solidFill>
            <a:srgbClr val="49709D"/>
          </a:solidFill>
          <a:ln>
            <a:solidFill>
              <a:srgbClr val="497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AA3619-1217-554F-8E52-AD3B2A072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" y="6420531"/>
            <a:ext cx="356222" cy="3562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55B725B-73D9-D643-A22F-8F60766D25C0}"/>
              </a:ext>
            </a:extLst>
          </p:cNvPr>
          <p:cNvSpPr txBox="1"/>
          <p:nvPr userDrawn="1"/>
        </p:nvSpPr>
        <p:spPr>
          <a:xfrm>
            <a:off x="955317" y="649935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Dr. Joachim </a:t>
            </a:r>
            <a:r>
              <a:rPr lang="de-DE" sz="1000" dirty="0" err="1">
                <a:solidFill>
                  <a:schemeClr val="bg1"/>
                </a:solidFill>
              </a:rPr>
              <a:t>Hartlik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5A6FED-4491-234A-B9D4-7B6E327A39BB}"/>
              </a:ext>
            </a:extLst>
          </p:cNvPr>
          <p:cNvSpPr txBox="1"/>
          <p:nvPr userDrawn="1"/>
        </p:nvSpPr>
        <p:spPr>
          <a:xfrm>
            <a:off x="5543762" y="6499353"/>
            <a:ext cx="183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Liverpool, 21. </a:t>
            </a:r>
            <a:r>
              <a:rPr lang="de-DE" sz="1000" dirty="0" err="1">
                <a:solidFill>
                  <a:schemeClr val="bg1"/>
                </a:solidFill>
              </a:rPr>
              <a:t>January</a:t>
            </a:r>
            <a:r>
              <a:rPr lang="de-DE" sz="1000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732DA37-C001-C34C-A625-8FD7D852B609}"/>
              </a:ext>
            </a:extLst>
          </p:cNvPr>
          <p:cNvSpPr txBox="1"/>
          <p:nvPr userDrawn="1"/>
        </p:nvSpPr>
        <p:spPr>
          <a:xfrm>
            <a:off x="2555776" y="649935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>
                <a:solidFill>
                  <a:schemeClr val="bg1"/>
                </a:solidFill>
              </a:rPr>
              <a:t>Leadership in IA – Case Germany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EBDCC9-5739-D54D-9261-BFDBF095B135}"/>
              </a:ext>
            </a:extLst>
          </p:cNvPr>
          <p:cNvSpPr/>
          <p:nvPr userDrawn="1"/>
        </p:nvSpPr>
        <p:spPr>
          <a:xfrm>
            <a:off x="0" y="0"/>
            <a:ext cx="9144000" cy="90000"/>
          </a:xfrm>
          <a:prstGeom prst="rect">
            <a:avLst/>
          </a:prstGeom>
          <a:gradFill flip="none" rotWithShape="1">
            <a:gsLst>
              <a:gs pos="0">
                <a:srgbClr val="49709D">
                  <a:lumMod val="73000"/>
                  <a:lumOff val="27000"/>
                </a:srgbClr>
              </a:gs>
              <a:gs pos="100000">
                <a:srgbClr val="49709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DA6DAC5-8E67-814F-BC68-F09097A3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466" y="6409561"/>
            <a:ext cx="63098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D1713D2-EBC0-8645-969B-F9601A36479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1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606425" y="1070004"/>
            <a:ext cx="8178800" cy="581904"/>
          </a:xfrm>
        </p:spPr>
        <p:txBody>
          <a:bodyPr lIns="0"/>
          <a:lstStyle>
            <a:lvl1pPr>
              <a:defRPr sz="2800"/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>
          <a:xfrm>
            <a:off x="606425" y="1848072"/>
            <a:ext cx="8178800" cy="4208239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 sz="2000"/>
            </a:lvl2pPr>
          </a:lstStyle>
          <a:p>
            <a:pPr lvl="0" eaLnBrk="1" latinLnBrk="0" hangingPunct="1"/>
            <a:r>
              <a:rPr lang="de-DE" dirty="0"/>
              <a:t>Mastertextformat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" hasCustomPrompt="1"/>
          </p:nvPr>
        </p:nvSpPr>
        <p:spPr>
          <a:xfrm>
            <a:off x="1655765" y="5130840"/>
            <a:ext cx="7005693" cy="121920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265113" indent="-265113" algn="l">
              <a:buClr>
                <a:schemeClr val="bg1"/>
              </a:buClr>
              <a:buFont typeface="Arial" pitchFamily="34" charset="0"/>
              <a:buNone/>
              <a:defRPr sz="3200">
                <a:solidFill>
                  <a:schemeClr val="bg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dirty="0"/>
              <a:t>Themen des Abschnitts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56874" y="3487766"/>
            <a:ext cx="7013381" cy="1184825"/>
          </a:xfrm>
        </p:spPr>
        <p:txBody>
          <a:bodyPr rtlCol="0" anchor="b" anchorCtr="0"/>
          <a:lstStyle>
            <a:lvl1pPr algn="l">
              <a:defRPr sz="4400" b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kumimoji="0" lang="de-DE" dirty="0"/>
              <a:t>Abschnittstitel</a:t>
            </a:r>
            <a:endParaRPr kumimoji="0"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610421" y="4911728"/>
            <a:ext cx="72703" cy="272758"/>
          </a:xfrm>
          <a:prstGeom prst="rect">
            <a:avLst/>
          </a:prstGeom>
          <a:noFill/>
        </p:spPr>
        <p:txBody>
          <a:bodyPr wrap="none" lIns="0" tIns="0" rIns="72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endParaRPr lang="de-DE" sz="130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174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606426" y="1989140"/>
            <a:ext cx="3894137" cy="417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kumimoji="0"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989140"/>
            <a:ext cx="4045376" cy="4176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kumimoji="0"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331913" y="982663"/>
            <a:ext cx="7632700" cy="422275"/>
          </a:xfrm>
        </p:spPr>
        <p:txBody>
          <a:bodyPr/>
          <a:lstStyle>
            <a:lvl1pPr>
              <a:defRPr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Spalten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606426" y="1858942"/>
            <a:ext cx="3819523" cy="4335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kumimoji="0"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770109" y="1858942"/>
            <a:ext cx="3820218" cy="4335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kumimoji="0"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6" y="1493812"/>
            <a:ext cx="3819523" cy="3492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70109" y="1502020"/>
            <a:ext cx="3820218" cy="34106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None/>
              <a:defRPr sz="1800" b="1">
                <a:solidFill>
                  <a:srgbClr val="4E75A3"/>
                </a:solidFill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403350" y="946117"/>
            <a:ext cx="7186978" cy="458778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34" name="Gerade Verbindung 33"/>
          <p:cNvCxnSpPr/>
          <p:nvPr/>
        </p:nvCxnSpPr>
        <p:spPr>
          <a:xfrm rot="5400000">
            <a:off x="2312980" y="3906828"/>
            <a:ext cx="45180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3429" y="1071546"/>
            <a:ext cx="8577045" cy="576262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67147-2A5F-6345-8F30-99073EF0C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4E0C53-6EAB-F544-9897-7369EE557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D606813-287E-3942-B706-9206132CBE59}"/>
              </a:ext>
            </a:extLst>
          </p:cNvPr>
          <p:cNvSpPr/>
          <p:nvPr userDrawn="1"/>
        </p:nvSpPr>
        <p:spPr>
          <a:xfrm>
            <a:off x="0" y="6339284"/>
            <a:ext cx="9144000" cy="518716"/>
          </a:xfrm>
          <a:prstGeom prst="rect">
            <a:avLst/>
          </a:prstGeom>
          <a:solidFill>
            <a:srgbClr val="49709D"/>
          </a:solidFill>
          <a:ln>
            <a:solidFill>
              <a:srgbClr val="497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9F83D7D-2739-ED46-80AD-665D72A50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" y="6420531"/>
            <a:ext cx="356222" cy="35622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9654123-93BC-F644-AB12-21404194723E}"/>
              </a:ext>
            </a:extLst>
          </p:cNvPr>
          <p:cNvSpPr txBox="1"/>
          <p:nvPr userDrawn="1"/>
        </p:nvSpPr>
        <p:spPr>
          <a:xfrm>
            <a:off x="955317" y="649935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Dr. Joachim </a:t>
            </a:r>
            <a:r>
              <a:rPr lang="de-DE" sz="1000" dirty="0" err="1">
                <a:solidFill>
                  <a:schemeClr val="bg1"/>
                </a:solidFill>
              </a:rPr>
              <a:t>Hartlik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31479E-6B26-3F45-97AF-D76C68C2FDD5}"/>
              </a:ext>
            </a:extLst>
          </p:cNvPr>
          <p:cNvSpPr txBox="1"/>
          <p:nvPr userDrawn="1"/>
        </p:nvSpPr>
        <p:spPr>
          <a:xfrm>
            <a:off x="5543762" y="6499353"/>
            <a:ext cx="183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Liverpool, 21. </a:t>
            </a:r>
            <a:r>
              <a:rPr lang="de-DE" sz="1000" dirty="0" err="1">
                <a:solidFill>
                  <a:schemeClr val="bg1"/>
                </a:solidFill>
              </a:rPr>
              <a:t>January</a:t>
            </a:r>
            <a:r>
              <a:rPr lang="de-DE" sz="1000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B9C026-7558-B548-9167-29883AAF3BC5}"/>
              </a:ext>
            </a:extLst>
          </p:cNvPr>
          <p:cNvSpPr txBox="1"/>
          <p:nvPr userDrawn="1"/>
        </p:nvSpPr>
        <p:spPr>
          <a:xfrm>
            <a:off x="2555776" y="649935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>
                <a:solidFill>
                  <a:schemeClr val="bg1"/>
                </a:solidFill>
              </a:rPr>
              <a:t>Leadership in IA – Case Germany</a:t>
            </a:r>
          </a:p>
        </p:txBody>
      </p:sp>
      <p:sp>
        <p:nvSpPr>
          <p:cNvPr id="19" name="Foliennummernplatzhalter 12">
            <a:extLst>
              <a:ext uri="{FF2B5EF4-FFF2-40B4-BE49-F238E27FC236}">
                <a16:creationId xmlns:a16="http://schemas.microsoft.com/office/drawing/2014/main" id="{3F229B03-CF8A-AE41-9C05-D19FC231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466" y="6409561"/>
            <a:ext cx="63098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D1713D2-EBC0-8645-969B-F9601A36479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67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583FF-7EBC-BF41-B1A4-F742711B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42760-0947-DD4C-AB42-C6462233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lvl1pPr>
            <a:lvl2pPr marL="850900" indent="-360363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Symbol" pitchFamily="2" charset="2"/>
              <a:buChar char="-"/>
              <a:tabLst/>
              <a:defRPr/>
            </a:lvl2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478B224-E1D9-E440-A9D6-BBBA22AB95A8}"/>
              </a:ext>
            </a:extLst>
          </p:cNvPr>
          <p:cNvSpPr/>
          <p:nvPr userDrawn="1"/>
        </p:nvSpPr>
        <p:spPr>
          <a:xfrm>
            <a:off x="0" y="6339284"/>
            <a:ext cx="9144000" cy="518716"/>
          </a:xfrm>
          <a:prstGeom prst="rect">
            <a:avLst/>
          </a:prstGeom>
          <a:solidFill>
            <a:srgbClr val="49709D"/>
          </a:solidFill>
          <a:ln>
            <a:solidFill>
              <a:srgbClr val="497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7C542D-6112-0B4F-BF7E-D6184D26F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" y="6420531"/>
            <a:ext cx="356222" cy="3562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AFD0394-F8E3-1D48-BCC3-EA898FE5065D}"/>
              </a:ext>
            </a:extLst>
          </p:cNvPr>
          <p:cNvSpPr txBox="1"/>
          <p:nvPr userDrawn="1"/>
        </p:nvSpPr>
        <p:spPr>
          <a:xfrm>
            <a:off x="955317" y="649935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Dr. Joachim </a:t>
            </a:r>
            <a:r>
              <a:rPr lang="de-DE" sz="1000" dirty="0" err="1">
                <a:solidFill>
                  <a:schemeClr val="bg1"/>
                </a:solidFill>
              </a:rPr>
              <a:t>Hartlik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107FB2-FDAC-914E-AB79-1117021364EF}"/>
              </a:ext>
            </a:extLst>
          </p:cNvPr>
          <p:cNvSpPr txBox="1"/>
          <p:nvPr userDrawn="1"/>
        </p:nvSpPr>
        <p:spPr>
          <a:xfrm>
            <a:off x="5543762" y="6499353"/>
            <a:ext cx="183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Liverpool, 21. </a:t>
            </a:r>
            <a:r>
              <a:rPr lang="de-DE" sz="1000" dirty="0" err="1">
                <a:solidFill>
                  <a:schemeClr val="bg1"/>
                </a:solidFill>
              </a:rPr>
              <a:t>January</a:t>
            </a:r>
            <a:r>
              <a:rPr lang="de-DE" sz="1000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9543BED-4218-B84C-9FFE-8B047B3C58D2}"/>
              </a:ext>
            </a:extLst>
          </p:cNvPr>
          <p:cNvSpPr txBox="1"/>
          <p:nvPr userDrawn="1"/>
        </p:nvSpPr>
        <p:spPr>
          <a:xfrm>
            <a:off x="2555776" y="649935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>
                <a:solidFill>
                  <a:schemeClr val="bg1"/>
                </a:solidFill>
              </a:rPr>
              <a:t>Leadership in IA – Case Germany</a:t>
            </a:r>
          </a:p>
        </p:txBody>
      </p:sp>
      <p:sp>
        <p:nvSpPr>
          <p:cNvPr id="18" name="Foliennummernplatzhalter 12">
            <a:extLst>
              <a:ext uri="{FF2B5EF4-FFF2-40B4-BE49-F238E27FC236}">
                <a16:creationId xmlns:a16="http://schemas.microsoft.com/office/drawing/2014/main" id="{E0CAB7FF-8117-C84D-B0E8-B893BE56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466" y="6409561"/>
            <a:ext cx="63098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D1713D2-EBC0-8645-969B-F9601A36479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81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0EA492-8638-0C4F-887C-8AB6DE78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0DBFD4-CCF5-F648-B774-1F42817A0BF4}"/>
              </a:ext>
            </a:extLst>
          </p:cNvPr>
          <p:cNvSpPr/>
          <p:nvPr userDrawn="1"/>
        </p:nvSpPr>
        <p:spPr>
          <a:xfrm>
            <a:off x="0" y="6339284"/>
            <a:ext cx="9144000" cy="518716"/>
          </a:xfrm>
          <a:prstGeom prst="rect">
            <a:avLst/>
          </a:prstGeom>
          <a:solidFill>
            <a:srgbClr val="49709D"/>
          </a:solidFill>
          <a:ln>
            <a:solidFill>
              <a:srgbClr val="497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86702CD-E306-CF40-AC93-9FF642873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" y="6420531"/>
            <a:ext cx="356222" cy="35622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987AA75-6AA3-8A4A-9C9D-43140F904A7A}"/>
              </a:ext>
            </a:extLst>
          </p:cNvPr>
          <p:cNvSpPr txBox="1"/>
          <p:nvPr userDrawn="1"/>
        </p:nvSpPr>
        <p:spPr>
          <a:xfrm>
            <a:off x="955317" y="649935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Dr. Joachim </a:t>
            </a:r>
            <a:r>
              <a:rPr lang="de-DE" sz="1000" dirty="0" err="1">
                <a:solidFill>
                  <a:schemeClr val="bg1"/>
                </a:solidFill>
              </a:rPr>
              <a:t>Hartlik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F642E58-48E1-1441-B7CD-1CBB7464715F}"/>
              </a:ext>
            </a:extLst>
          </p:cNvPr>
          <p:cNvSpPr txBox="1"/>
          <p:nvPr userDrawn="1"/>
        </p:nvSpPr>
        <p:spPr>
          <a:xfrm>
            <a:off x="5543762" y="6499353"/>
            <a:ext cx="183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Liverpool, 21. </a:t>
            </a:r>
            <a:r>
              <a:rPr lang="de-DE" sz="1000" dirty="0" err="1">
                <a:solidFill>
                  <a:schemeClr val="bg1"/>
                </a:solidFill>
              </a:rPr>
              <a:t>January</a:t>
            </a:r>
            <a:r>
              <a:rPr lang="de-DE" sz="1000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92554BE-7FE2-274E-AD7F-F1936B46EF40}"/>
              </a:ext>
            </a:extLst>
          </p:cNvPr>
          <p:cNvSpPr txBox="1"/>
          <p:nvPr userDrawn="1"/>
        </p:nvSpPr>
        <p:spPr>
          <a:xfrm>
            <a:off x="2555776" y="649935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i="1" dirty="0">
                <a:solidFill>
                  <a:schemeClr val="bg1"/>
                </a:solidFill>
              </a:rPr>
              <a:t>Leadership in IA – Case Germany</a:t>
            </a:r>
          </a:p>
        </p:txBody>
      </p:sp>
      <p:sp>
        <p:nvSpPr>
          <p:cNvPr id="18" name="Foliennummernplatzhalter 12">
            <a:extLst>
              <a:ext uri="{FF2B5EF4-FFF2-40B4-BE49-F238E27FC236}">
                <a16:creationId xmlns:a16="http://schemas.microsoft.com/office/drawing/2014/main" id="{4551ACAF-A2D8-4F40-985B-B546AC39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466" y="6409561"/>
            <a:ext cx="63098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D1713D2-EBC0-8645-969B-F9601A36479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0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765174"/>
            <a:ext cx="9144000" cy="559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1331913" y="982629"/>
            <a:ext cx="7632700" cy="422266"/>
          </a:xfrm>
          <a:prstGeom prst="rect">
            <a:avLst/>
          </a:prstGeom>
          <a:effectLst/>
        </p:spPr>
        <p:txBody>
          <a:bodyPr vert="horz" lIns="72000" tIns="72000" rIns="72000" bIns="72000" anchor="t" anchorCtr="0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idx="1"/>
          </p:nvPr>
        </p:nvSpPr>
        <p:spPr>
          <a:xfrm>
            <a:off x="1331913" y="1530324"/>
            <a:ext cx="7632700" cy="463552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765174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890109" y="6453337"/>
            <a:ext cx="1449645" cy="288147"/>
          </a:xfrm>
          <a:prstGeom prst="rect">
            <a:avLst/>
          </a:prstGeom>
          <a:noFill/>
        </p:spPr>
        <p:txBody>
          <a:bodyPr wrap="none" lIns="0" tIns="0" rIns="72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de-DE" sz="1400">
                <a:solidFill>
                  <a:srgbClr val="FFFFFF"/>
                </a:solidFill>
                <a:latin typeface="+mj-lt"/>
              </a:rPr>
              <a:t>Dr. Joachim Hartlik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7107313" y="6453337"/>
            <a:ext cx="1201217" cy="288147"/>
          </a:xfrm>
          <a:prstGeom prst="rect">
            <a:avLst/>
          </a:prstGeom>
          <a:noFill/>
        </p:spPr>
        <p:txBody>
          <a:bodyPr wrap="none" lIns="0" tIns="0" rIns="72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de-DE" sz="1400" err="1">
                <a:solidFill>
                  <a:srgbClr val="FFFFFF"/>
                </a:solidFill>
                <a:latin typeface="+mj-lt"/>
              </a:rPr>
              <a:t>www.hartlik.de</a:t>
            </a:r>
            <a:endParaRPr lang="de-DE" sz="1400">
              <a:solidFill>
                <a:srgbClr val="FFFFFF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lang="en-US" sz="2600" b="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0000" indent="-270000" algn="l" rtl="0" eaLnBrk="1" latinLnBrk="0" hangingPunct="1">
        <a:spcBef>
          <a:spcPts val="1200"/>
        </a:spcBef>
        <a:buClr>
          <a:schemeClr val="accent1"/>
        </a:buClr>
        <a:buSzPct val="10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rtl="0" eaLnBrk="1" latinLnBrk="0" hangingPunct="1">
        <a:spcBef>
          <a:spcPts val="600"/>
        </a:spcBef>
        <a:buClr>
          <a:schemeClr val="accent1"/>
        </a:buClr>
        <a:buSzPct val="100000"/>
        <a:buFont typeface="Symbol" pitchFamily="18" charset="2"/>
        <a:buChar char="-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0" algn="l" rtl="0" eaLnBrk="1" latinLnBrk="0" hangingPunct="1">
        <a:spcBef>
          <a:spcPts val="800"/>
        </a:spcBef>
        <a:buClr>
          <a:schemeClr val="accent1"/>
        </a:buClr>
        <a:buSzPct val="70000"/>
        <a:buFont typeface="Wingdings 2"/>
        <a:buNone/>
        <a:defRPr kumimoji="0"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411927-17C7-9C44-800E-221D3C92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E82847-AD34-DB4B-8370-D5BAE072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7F1F53-3CEE-D04E-B038-5F8B68379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F9D54-E0F3-6A4D-A3E0-CA4712CC0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1BAD07AF-E4A5-4849-AC61-A5B0A3F95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6376" y="6402744"/>
            <a:ext cx="63098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D1713D2-EBC0-8645-969B-F9601A36479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37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4" Type="http://schemas.openxmlformats.org/officeDocument/2006/relationships/image" Target="../media/image16.pn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A02B033-0038-034A-BE5D-30C8AA787D07}"/>
              </a:ext>
            </a:extLst>
          </p:cNvPr>
          <p:cNvSpPr/>
          <p:nvPr/>
        </p:nvSpPr>
        <p:spPr>
          <a:xfrm>
            <a:off x="0" y="2903142"/>
            <a:ext cx="9144000" cy="3954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3212976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71600" y="3429000"/>
            <a:ext cx="7239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2075" bIns="46038" anchor="t"/>
          <a:lstStyle/>
          <a:p>
            <a:r>
              <a:rPr lang="de-DE" b="1" spc="260" dirty="0">
                <a:solidFill>
                  <a:schemeClr val="bg1"/>
                </a:solidFill>
              </a:rPr>
              <a:t>IN IMPACT ASSESSMENT </a:t>
            </a:r>
            <a:r>
              <a:rPr lang="de-DE" sz="2400" b="1" dirty="0">
                <a:solidFill>
                  <a:schemeClr val="bg1"/>
                </a:solidFill>
              </a:rPr>
              <a:t/>
            </a: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1600" spc="-20" dirty="0">
                <a:solidFill>
                  <a:schemeClr val="bg1"/>
                </a:solidFill>
              </a:rPr>
              <a:t>International Symposium 21 </a:t>
            </a:r>
            <a:r>
              <a:rPr lang="de-DE" sz="1600" spc="-20" dirty="0" err="1">
                <a:solidFill>
                  <a:schemeClr val="bg1"/>
                </a:solidFill>
              </a:rPr>
              <a:t>January</a:t>
            </a:r>
            <a:r>
              <a:rPr lang="de-DE" sz="1600" spc="-20" dirty="0">
                <a:solidFill>
                  <a:schemeClr val="bg1"/>
                </a:solidFill>
              </a:rPr>
              <a:t> 2019 </a:t>
            </a:r>
            <a:r>
              <a:rPr lang="en-GB" sz="1600" spc="-20" dirty="0">
                <a:solidFill>
                  <a:schemeClr val="bg1"/>
                </a:solidFill>
                <a:effectLst>
                  <a:outerShdw blurRad="136525" dist="38100" dir="2700000" algn="tl">
                    <a:schemeClr val="tx1">
                      <a:alpha val="48000"/>
                    </a:schemeClr>
                  </a:outerShdw>
                  <a:reflection stA="50000" endPos="41000" dist="127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effectLst>
                  <a:outerShdw blurRad="136525" dist="38100" dir="2700000" algn="tl">
                    <a:schemeClr val="tx1">
                      <a:alpha val="48000"/>
                    </a:schemeClr>
                  </a:outerShdw>
                  <a:reflection stA="50000" endPos="41000" dist="12700" dir="5400000" sy="-100000" algn="bl" rotWithShape="0"/>
                </a:effectLst>
                <a:latin typeface="+mj-lt"/>
                <a:cs typeface="Times New Roman" pitchFamily="18" charset="0"/>
              </a:rPr>
              <a:t/>
            </a:r>
            <a:br>
              <a:rPr lang="en-GB" sz="1600" dirty="0">
                <a:solidFill>
                  <a:schemeClr val="bg1"/>
                </a:solidFill>
                <a:effectLst>
                  <a:outerShdw blurRad="136525" dist="38100" dir="2700000" algn="tl">
                    <a:schemeClr val="tx1">
                      <a:alpha val="48000"/>
                    </a:schemeClr>
                  </a:outerShdw>
                  <a:reflection stA="50000" endPos="41000" dist="12700" dir="5400000" sy="-100000" algn="bl" rotWithShape="0"/>
                </a:effectLst>
                <a:latin typeface="+mj-lt"/>
                <a:cs typeface="Times New Roman" pitchFamily="18" charset="0"/>
              </a:rPr>
            </a:br>
            <a:r>
              <a:rPr lang="de-DE" sz="1600" dirty="0">
                <a:solidFill>
                  <a:schemeClr val="bg1"/>
                </a:solidFill>
              </a:rPr>
              <a:t>University </a:t>
            </a:r>
            <a:r>
              <a:rPr lang="de-DE" sz="1600" dirty="0" err="1">
                <a:solidFill>
                  <a:schemeClr val="bg1"/>
                </a:solidFill>
              </a:rPr>
              <a:t>of</a:t>
            </a:r>
            <a:r>
              <a:rPr lang="de-DE" sz="1600" dirty="0">
                <a:solidFill>
                  <a:schemeClr val="bg1"/>
                </a:solidFill>
              </a:rPr>
              <a:t> Liverpool / </a:t>
            </a:r>
            <a:r>
              <a:rPr lang="de-DE" sz="1600" dirty="0" err="1">
                <a:solidFill>
                  <a:schemeClr val="bg1"/>
                </a:solidFill>
              </a:rPr>
              <a:t>Foresight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Centre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1600" y="6025068"/>
            <a:ext cx="6120680" cy="64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2075" bIns="46038" anchor="ctr"/>
          <a:lstStyle/>
          <a:p>
            <a:r>
              <a:rPr lang="de-DE" sz="1200">
                <a:solidFill>
                  <a:schemeClr val="bg1"/>
                </a:solidFill>
              </a:rPr>
              <a:t>Dr. Joachim </a:t>
            </a:r>
            <a:r>
              <a:rPr lang="de-DE" sz="1200" err="1">
                <a:solidFill>
                  <a:schemeClr val="bg1"/>
                </a:solidFill>
              </a:rPr>
              <a:t>Hartlik</a:t>
            </a:r>
            <a:r>
              <a:rPr lang="de-DE" sz="1200">
                <a:solidFill>
                  <a:schemeClr val="bg1"/>
                </a:solidFill>
              </a:rPr>
              <a:t>  /  Chairman </a:t>
            </a:r>
            <a:r>
              <a:rPr lang="de-DE" sz="1200" err="1">
                <a:solidFill>
                  <a:schemeClr val="bg1"/>
                </a:solidFill>
              </a:rPr>
              <a:t>of</a:t>
            </a:r>
            <a:r>
              <a:rPr lang="de-DE" sz="1200">
                <a:solidFill>
                  <a:schemeClr val="bg1"/>
                </a:solidFill>
              </a:rPr>
              <a:t> German EIA </a:t>
            </a:r>
            <a:r>
              <a:rPr lang="de-DE" sz="1200" err="1">
                <a:solidFill>
                  <a:schemeClr val="bg1"/>
                </a:solidFill>
              </a:rPr>
              <a:t>Association</a:t>
            </a:r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F4E9DA-55CD-DE4F-8C64-AED5AF9EE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6"/>
          <a:stretch/>
        </p:blipFill>
        <p:spPr>
          <a:xfrm>
            <a:off x="827584" y="313399"/>
            <a:ext cx="1923406" cy="10239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3C4A15-E692-774B-A8EB-BB6996D762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5"/>
          <a:stretch/>
        </p:blipFill>
        <p:spPr>
          <a:xfrm>
            <a:off x="734814" y="1866626"/>
            <a:ext cx="4197226" cy="120233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593DC78-044A-4F47-B5F1-E55F12EE76AB}"/>
              </a:ext>
            </a:extLst>
          </p:cNvPr>
          <p:cNvSpPr/>
          <p:nvPr/>
        </p:nvSpPr>
        <p:spPr>
          <a:xfrm>
            <a:off x="971600" y="4769768"/>
            <a:ext cx="6912768" cy="125152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lIns="144000" tIns="72000" rIns="144000" bIns="72000" anchor="ctr">
            <a:noAutofit/>
          </a:bodyPr>
          <a:lstStyle/>
          <a:p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Leadership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provided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by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a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membership-based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organization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–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the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case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de-DE" b="1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of</a:t>
            </a:r>
            <a:r>
              <a:rPr lang="de-DE" b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Germany</a:t>
            </a:r>
            <a:endParaRPr lang="de-DE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4BBA36-3F16-C845-ACC4-BC00C2584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24" y="4941168"/>
            <a:ext cx="939428" cy="939428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EC668-F7C4-A242-9C7B-706ADA095FBB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The German EIA </a:t>
            </a:r>
            <a:r>
              <a:rPr lang="de-DE" sz="4000" b="1" err="1">
                <a:solidFill>
                  <a:schemeClr val="accent1">
                    <a:lumMod val="75000"/>
                  </a:schemeClr>
                </a:solidFill>
              </a:rPr>
              <a:t>Association</a:t>
            </a: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40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– Leadership in IA in Germany?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E22757-933E-7843-8C0F-F1634B473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18" y="583230"/>
            <a:ext cx="1012495" cy="1012495"/>
          </a:xfrm>
          <a:prstGeom prst="rect">
            <a:avLst/>
          </a:prstGeom>
          <a:ln w="12700">
            <a:noFill/>
          </a:ln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EF8FF4-A0ED-2843-B7E4-51259D49F04E}"/>
              </a:ext>
            </a:extLst>
          </p:cNvPr>
          <p:cNvGrpSpPr/>
          <p:nvPr/>
        </p:nvGrpSpPr>
        <p:grpSpPr>
          <a:xfrm>
            <a:off x="6368656" y="3522417"/>
            <a:ext cx="2251274" cy="1990288"/>
            <a:chOff x="6228184" y="3166905"/>
            <a:chExt cx="2251274" cy="1990288"/>
          </a:xfrm>
        </p:grpSpPr>
        <p:pic>
          <p:nvPicPr>
            <p:cNvPr id="13" name="Grafik 12" descr="MagnifyingGlass">
              <a:extLst>
                <a:ext uri="{FF2B5EF4-FFF2-40B4-BE49-F238E27FC236}">
                  <a16:creationId xmlns:a16="http://schemas.microsoft.com/office/drawing/2014/main" id="{AED66B9E-DB0D-244B-8B0A-A6A9E0F8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6200000" flipH="1">
              <a:off x="6561178" y="3191364"/>
              <a:ext cx="1918280" cy="19182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37E3C07-935A-3241-8C34-D5F2F949F454}"/>
                </a:ext>
              </a:extLst>
            </p:cNvPr>
            <p:cNvSpPr/>
            <p:nvPr/>
          </p:nvSpPr>
          <p:spPr>
            <a:xfrm>
              <a:off x="6228184" y="3166905"/>
              <a:ext cx="2088605" cy="1990288"/>
            </a:xfrm>
            <a:prstGeom prst="rect">
              <a:avLst/>
            </a:prstGeom>
            <a:gradFill>
              <a:gsLst>
                <a:gs pos="14000">
                  <a:schemeClr val="bg1">
                    <a:lumMod val="99000"/>
                    <a:lumOff val="1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9E3DC952-4672-6149-8AA0-51446B1F5F6C}"/>
              </a:ext>
            </a:extLst>
          </p:cNvPr>
          <p:cNvSpPr txBox="1"/>
          <p:nvPr/>
        </p:nvSpPr>
        <p:spPr>
          <a:xfrm>
            <a:off x="1079426" y="3090369"/>
            <a:ext cx="6985148" cy="20108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7938">
              <a:spcAft>
                <a:spcPts val="1600"/>
              </a:spcAft>
              <a:buClr>
                <a:schemeClr val="accent5">
                  <a:lumMod val="60000"/>
                  <a:lumOff val="40000"/>
                </a:schemeClr>
              </a:buClr>
              <a:buSzPct val="120000"/>
            </a:pPr>
            <a:r>
              <a:rPr lang="de-DE" sz="2200" dirty="0" err="1"/>
              <a:t>Identification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endParaRPr lang="de-DE" sz="2200" dirty="0"/>
          </a:p>
          <a:p>
            <a:pPr marL="449263" indent="-441325">
              <a:spcAft>
                <a:spcPts val="1400"/>
              </a:spcAft>
              <a:buClr>
                <a:schemeClr val="accent4">
                  <a:lumMod val="75000"/>
                </a:schemeClr>
              </a:buClr>
              <a:buSzPct val="120000"/>
              <a:buFont typeface="Zapf Dingbats"/>
              <a:buChar char="➔"/>
            </a:pPr>
            <a:r>
              <a:rPr lang="de-DE" sz="2200" dirty="0" err="1"/>
              <a:t>gaps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national EIA &amp; SEA </a:t>
            </a:r>
            <a:r>
              <a:rPr lang="de-DE" sz="2200" dirty="0" err="1"/>
              <a:t>regulations</a:t>
            </a:r>
            <a:endParaRPr lang="de-DE" sz="2200" dirty="0"/>
          </a:p>
          <a:p>
            <a:pPr marL="449263" indent="-441325">
              <a:spcAft>
                <a:spcPts val="1400"/>
              </a:spcAft>
              <a:buClr>
                <a:schemeClr val="accent4">
                  <a:lumMod val="75000"/>
                </a:schemeClr>
              </a:buClr>
              <a:buSzPct val="120000"/>
              <a:buFont typeface="Zapf Dingbats"/>
              <a:buChar char="➔"/>
            </a:pPr>
            <a:r>
              <a:rPr lang="de-DE" sz="2200" dirty="0" err="1"/>
              <a:t>practical</a:t>
            </a:r>
            <a:r>
              <a:rPr lang="de-DE" sz="2200" dirty="0"/>
              <a:t> </a:t>
            </a:r>
            <a:r>
              <a:rPr lang="de-DE" sz="2200" dirty="0" err="1"/>
              <a:t>problems</a:t>
            </a:r>
            <a:r>
              <a:rPr lang="de-DE" sz="2200" dirty="0"/>
              <a:t> in legal </a:t>
            </a:r>
            <a:r>
              <a:rPr lang="de-DE" sz="2200" dirty="0" err="1"/>
              <a:t>enforcement</a:t>
            </a:r>
            <a:endParaRPr lang="de-DE" sz="2200" dirty="0"/>
          </a:p>
          <a:p>
            <a:pPr marL="449263" indent="-441325">
              <a:spcAft>
                <a:spcPts val="1400"/>
              </a:spcAft>
              <a:buClr>
                <a:schemeClr val="accent4">
                  <a:lumMod val="75000"/>
                </a:schemeClr>
              </a:buClr>
              <a:buSzPct val="120000"/>
              <a:buFont typeface="Zapf Dingbats"/>
              <a:buChar char="➔"/>
            </a:pPr>
            <a:r>
              <a:rPr lang="de-DE" sz="2200" dirty="0" err="1"/>
              <a:t>methodological</a:t>
            </a:r>
            <a:r>
              <a:rPr lang="de-DE" sz="2200" dirty="0"/>
              <a:t> </a:t>
            </a:r>
            <a:r>
              <a:rPr lang="de-DE" sz="2200" dirty="0" err="1"/>
              <a:t>questions</a:t>
            </a:r>
            <a:endParaRPr lang="de-DE" sz="22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E6F3A6-8789-3044-9D5F-10321586D3A3}"/>
              </a:ext>
            </a:extLst>
          </p:cNvPr>
          <p:cNvGrpSpPr/>
          <p:nvPr/>
        </p:nvGrpSpPr>
        <p:grpSpPr>
          <a:xfrm>
            <a:off x="611188" y="2321166"/>
            <a:ext cx="6193060" cy="533053"/>
            <a:chOff x="625087" y="2840882"/>
            <a:chExt cx="6193060" cy="533053"/>
          </a:xfrm>
        </p:grpSpPr>
        <p:sp>
          <p:nvSpPr>
            <p:cNvPr id="9" name="Inhaltsplatzhalter 2">
              <a:extLst>
                <a:ext uri="{FF2B5EF4-FFF2-40B4-BE49-F238E27FC236}">
                  <a16:creationId xmlns:a16="http://schemas.microsoft.com/office/drawing/2014/main" id="{78407B32-13CC-8642-9A10-80C0BACCAFCC}"/>
                </a:ext>
              </a:extLst>
            </p:cNvPr>
            <p:cNvSpPr txBox="1">
              <a:spLocks/>
            </p:cNvSpPr>
            <p:nvPr/>
          </p:nvSpPr>
          <p:spPr>
            <a:xfrm>
              <a:off x="948088" y="2869880"/>
              <a:ext cx="5870059" cy="4871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400" b="1" spc="-20" dirty="0">
                  <a:solidFill>
                    <a:schemeClr val="bg1"/>
                  </a:solidFill>
                </a:rPr>
                <a:t>  First </a:t>
              </a:r>
              <a:r>
                <a:rPr lang="de-DE" sz="2400" b="1" spc="-20" dirty="0" err="1">
                  <a:solidFill>
                    <a:schemeClr val="bg1"/>
                  </a:solidFill>
                </a:rPr>
                <a:t>step</a:t>
              </a:r>
              <a:r>
                <a:rPr lang="de-DE" sz="2400" b="1" spc="-20" dirty="0">
                  <a:solidFill>
                    <a:schemeClr val="bg1"/>
                  </a:solidFill>
                </a:rPr>
                <a:t> – </a:t>
              </a:r>
              <a:r>
                <a:rPr lang="de-DE" sz="2400" b="1" spc="-20" dirty="0" err="1">
                  <a:solidFill>
                    <a:schemeClr val="bg1"/>
                  </a:solidFill>
                </a:rPr>
                <a:t>identification</a:t>
              </a:r>
              <a:endParaRPr lang="de-DE" sz="2400" b="1" spc="-2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964A76-F9A1-C943-92A6-688B1F574866}"/>
                </a:ext>
              </a:extLst>
            </p:cNvPr>
            <p:cNvSpPr/>
            <p:nvPr/>
          </p:nvSpPr>
          <p:spPr>
            <a:xfrm>
              <a:off x="625087" y="2840882"/>
              <a:ext cx="526314" cy="53305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400" b="1"/>
                <a:t>1</a:t>
              </a:r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F031823-5772-ED4E-93D4-23D57A54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466" y="6239127"/>
            <a:ext cx="630982" cy="365125"/>
          </a:xfrm>
        </p:spPr>
        <p:txBody>
          <a:bodyPr/>
          <a:lstStyle/>
          <a:p>
            <a:fld id="{1D1713D2-EBC0-8645-969B-F9601A36479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482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3E22757-933E-7843-8C0F-F1634B473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18" y="583230"/>
            <a:ext cx="1012495" cy="1012495"/>
          </a:xfrm>
          <a:prstGeom prst="rect">
            <a:avLst/>
          </a:prstGeom>
          <a:ln w="12700"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E3DC952-4672-6149-8AA0-51446B1F5F6C}"/>
              </a:ext>
            </a:extLst>
          </p:cNvPr>
          <p:cNvSpPr txBox="1"/>
          <p:nvPr/>
        </p:nvSpPr>
        <p:spPr>
          <a:xfrm>
            <a:off x="976018" y="3140968"/>
            <a:ext cx="6565728" cy="167225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49263" indent="-441325">
              <a:spcAft>
                <a:spcPts val="2200"/>
              </a:spcAft>
              <a:buClr>
                <a:schemeClr val="accent6">
                  <a:lumMod val="75000"/>
                </a:schemeClr>
              </a:buClr>
              <a:buSzPct val="120000"/>
              <a:buFont typeface="Zapf Dingbats"/>
              <a:buChar char="➔"/>
            </a:pPr>
            <a:r>
              <a:rPr lang="de-DE" sz="2200" dirty="0" err="1"/>
              <a:t>setting</a:t>
            </a:r>
            <a:r>
              <a:rPr lang="de-DE" sz="2200" dirty="0"/>
              <a:t> </a:t>
            </a:r>
            <a:r>
              <a:rPr lang="de-DE" sz="2200" dirty="0" err="1"/>
              <a:t>up</a:t>
            </a:r>
            <a:r>
              <a:rPr lang="de-DE" sz="2200" dirty="0"/>
              <a:t> an expert </a:t>
            </a:r>
            <a:r>
              <a:rPr lang="de-DE" sz="2200" dirty="0" err="1"/>
              <a:t>working</a:t>
            </a:r>
            <a:r>
              <a:rPr lang="de-DE" sz="2200" dirty="0"/>
              <a:t> </a:t>
            </a:r>
            <a:r>
              <a:rPr lang="de-DE" sz="2200" dirty="0" err="1"/>
              <a:t>group</a:t>
            </a:r>
            <a:endParaRPr lang="de-DE" sz="2200" dirty="0"/>
          </a:p>
          <a:p>
            <a:pPr marL="449263" indent="-441325">
              <a:spcAft>
                <a:spcPts val="2200"/>
              </a:spcAft>
              <a:buClr>
                <a:schemeClr val="accent6">
                  <a:lumMod val="75000"/>
                </a:schemeClr>
              </a:buClr>
              <a:buSzPct val="120000"/>
              <a:buFont typeface="Zapf Dingbats"/>
              <a:buChar char="➔"/>
            </a:pPr>
            <a:r>
              <a:rPr lang="de-DE" sz="2200" dirty="0" err="1"/>
              <a:t>preparing</a:t>
            </a:r>
            <a:r>
              <a:rPr lang="de-DE" sz="2200" dirty="0"/>
              <a:t> </a:t>
            </a:r>
            <a:r>
              <a:rPr lang="de-DE" sz="2200"/>
              <a:t>practical</a:t>
            </a:r>
            <a:r>
              <a:rPr lang="de-DE" sz="2200" dirty="0"/>
              <a:t> </a:t>
            </a:r>
            <a:r>
              <a:rPr lang="de-DE" sz="2200" dirty="0" err="1"/>
              <a:t>guidance</a:t>
            </a:r>
            <a:endParaRPr lang="de-DE" sz="2200" dirty="0"/>
          </a:p>
          <a:p>
            <a:pPr marL="449263" indent="-441325">
              <a:spcAft>
                <a:spcPts val="2200"/>
              </a:spcAft>
              <a:buClr>
                <a:schemeClr val="accent6">
                  <a:lumMod val="75000"/>
                </a:schemeClr>
              </a:buClr>
              <a:buSzPct val="120000"/>
              <a:buFont typeface="Zapf Dingbats"/>
              <a:buChar char="➔"/>
            </a:pPr>
            <a:r>
              <a:rPr lang="de-DE" sz="2200" dirty="0" err="1"/>
              <a:t>distribution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expert </a:t>
            </a:r>
            <a:r>
              <a:rPr lang="de-DE" sz="2200" dirty="0" err="1"/>
              <a:t>discussions</a:t>
            </a:r>
            <a:endParaRPr lang="de-DE" sz="22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2B79155-65EA-EB4E-83D3-2BA9B3DE9ECB}"/>
              </a:ext>
            </a:extLst>
          </p:cNvPr>
          <p:cNvGrpSpPr/>
          <p:nvPr/>
        </p:nvGrpSpPr>
        <p:grpSpPr>
          <a:xfrm>
            <a:off x="6350255" y="3172076"/>
            <a:ext cx="664332" cy="545852"/>
            <a:chOff x="609600" y="4369808"/>
            <a:chExt cx="664332" cy="545852"/>
          </a:xfrm>
        </p:grpSpPr>
        <p:pic>
          <p:nvPicPr>
            <p:cNvPr id="9" name="Grafik 8" descr="User">
              <a:extLst>
                <a:ext uri="{FF2B5EF4-FFF2-40B4-BE49-F238E27FC236}">
                  <a16:creationId xmlns:a16="http://schemas.microsoft.com/office/drawing/2014/main" id="{9C319598-1363-4B4D-938D-4C5915C6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61951" y="4369808"/>
              <a:ext cx="411981" cy="411981"/>
            </a:xfrm>
            <a:prstGeom prst="rect">
              <a:avLst/>
            </a:prstGeom>
          </p:spPr>
        </p:pic>
        <p:pic>
          <p:nvPicPr>
            <p:cNvPr id="14" name="Grafik 13" descr="User">
              <a:extLst>
                <a:ext uri="{FF2B5EF4-FFF2-40B4-BE49-F238E27FC236}">
                  <a16:creationId xmlns:a16="http://schemas.microsoft.com/office/drawing/2014/main" id="{8C67CFDE-EB9F-2444-AE48-72C3753DF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9600" y="4445252"/>
              <a:ext cx="404152" cy="404152"/>
            </a:xfrm>
            <a:prstGeom prst="rect">
              <a:avLst/>
            </a:prstGeom>
          </p:spPr>
        </p:pic>
        <p:pic>
          <p:nvPicPr>
            <p:cNvPr id="15" name="Grafik 14" descr="User">
              <a:extLst>
                <a:ext uri="{FF2B5EF4-FFF2-40B4-BE49-F238E27FC236}">
                  <a16:creationId xmlns:a16="http://schemas.microsoft.com/office/drawing/2014/main" id="{B1F0FEFA-B419-F44C-BE6E-BF04B1D0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57714" y="4503679"/>
              <a:ext cx="411981" cy="411981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0AEF6712-72ED-ED41-B613-0010B05B35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134" y="3877456"/>
            <a:ext cx="326574" cy="424724"/>
          </a:xfrm>
          <a:prstGeom prst="rect">
            <a:avLst/>
          </a:prstGeom>
          <a:effectLst/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351968E9-AEEE-0B4F-B4C3-31259464CDBE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The German EIA </a:t>
            </a:r>
            <a:r>
              <a:rPr lang="de-DE" sz="4000" b="1" err="1">
                <a:solidFill>
                  <a:schemeClr val="accent1">
                    <a:lumMod val="75000"/>
                  </a:schemeClr>
                </a:solidFill>
              </a:rPr>
              <a:t>Association</a:t>
            </a: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40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– Leadership in IA in Germany?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BFEA77E-B813-0A4A-B71A-059D8128885A}"/>
              </a:ext>
            </a:extLst>
          </p:cNvPr>
          <p:cNvGrpSpPr/>
          <p:nvPr/>
        </p:nvGrpSpPr>
        <p:grpSpPr>
          <a:xfrm>
            <a:off x="543598" y="2311652"/>
            <a:ext cx="6421702" cy="533053"/>
            <a:chOff x="625087" y="2840882"/>
            <a:chExt cx="6421702" cy="533053"/>
          </a:xfrm>
        </p:grpSpPr>
        <p:sp>
          <p:nvSpPr>
            <p:cNvPr id="24" name="Inhaltsplatzhalter 2">
              <a:extLst>
                <a:ext uri="{FF2B5EF4-FFF2-40B4-BE49-F238E27FC236}">
                  <a16:creationId xmlns:a16="http://schemas.microsoft.com/office/drawing/2014/main" id="{BA04136F-90D6-C243-9DC0-C3812CD3B5FD}"/>
                </a:ext>
              </a:extLst>
            </p:cNvPr>
            <p:cNvSpPr txBox="1">
              <a:spLocks/>
            </p:cNvSpPr>
            <p:nvPr/>
          </p:nvSpPr>
          <p:spPr>
            <a:xfrm>
              <a:off x="948089" y="2869880"/>
              <a:ext cx="6098700" cy="487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400" b="1" spc="-20" dirty="0">
                  <a:solidFill>
                    <a:schemeClr val="bg1"/>
                  </a:solidFill>
                </a:rPr>
                <a:t>   Second </a:t>
              </a:r>
              <a:r>
                <a:rPr lang="de-DE" sz="2400" b="1" spc="-20" dirty="0" err="1">
                  <a:solidFill>
                    <a:schemeClr val="bg1"/>
                  </a:solidFill>
                </a:rPr>
                <a:t>step</a:t>
              </a:r>
              <a:r>
                <a:rPr lang="de-DE" sz="2400" b="1" spc="-20" dirty="0">
                  <a:solidFill>
                    <a:schemeClr val="bg1"/>
                  </a:solidFill>
                </a:rPr>
                <a:t> – </a:t>
              </a:r>
              <a:r>
                <a:rPr lang="de-DE" sz="2400" b="1" spc="-20" dirty="0" err="1">
                  <a:solidFill>
                    <a:schemeClr val="bg1"/>
                  </a:solidFill>
                </a:rPr>
                <a:t>information</a:t>
              </a:r>
              <a:r>
                <a:rPr lang="de-DE" sz="2400" b="1" spc="-20" dirty="0">
                  <a:solidFill>
                    <a:schemeClr val="bg1"/>
                  </a:solidFill>
                </a:rPr>
                <a:t> &amp; </a:t>
              </a:r>
              <a:r>
                <a:rPr lang="de-DE" sz="2400" b="1" spc="-20" dirty="0" err="1">
                  <a:solidFill>
                    <a:schemeClr val="bg1"/>
                  </a:solidFill>
                </a:rPr>
                <a:t>guidance</a:t>
              </a:r>
              <a:endParaRPr lang="de-DE" sz="2400" b="1" spc="-20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DF4BBE-0773-1044-95E9-DB1F6C151B5F}"/>
                </a:ext>
              </a:extLst>
            </p:cNvPr>
            <p:cNvSpPr/>
            <p:nvPr/>
          </p:nvSpPr>
          <p:spPr>
            <a:xfrm>
              <a:off x="625087" y="2840882"/>
              <a:ext cx="526314" cy="53305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400" b="1"/>
                <a:t>2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4435253-0502-7942-8730-94588861EB7E}"/>
              </a:ext>
            </a:extLst>
          </p:cNvPr>
          <p:cNvGrpSpPr/>
          <p:nvPr/>
        </p:nvGrpSpPr>
        <p:grpSpPr>
          <a:xfrm>
            <a:off x="6239911" y="4461708"/>
            <a:ext cx="725389" cy="694812"/>
            <a:chOff x="4935718" y="2673118"/>
            <a:chExt cx="1536700" cy="1471924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8FB5DA2-F83C-2248-A18B-94B3AF660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35718" y="2673118"/>
              <a:ext cx="1536700" cy="1371600"/>
            </a:xfrm>
            <a:prstGeom prst="rect">
              <a:avLst/>
            </a:prstGeom>
          </p:spPr>
        </p:pic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98EC8E9A-97F7-4941-A714-35D283A14663}"/>
                </a:ext>
              </a:extLst>
            </p:cNvPr>
            <p:cNvGrpSpPr/>
            <p:nvPr/>
          </p:nvGrpSpPr>
          <p:grpSpPr>
            <a:xfrm>
              <a:off x="5188300" y="3294668"/>
              <a:ext cx="1034952" cy="850374"/>
              <a:chOff x="609600" y="4369808"/>
              <a:chExt cx="664332" cy="545852"/>
            </a:xfrm>
          </p:grpSpPr>
          <p:pic>
            <p:nvPicPr>
              <p:cNvPr id="37" name="Grafik 36" descr="User">
                <a:extLst>
                  <a:ext uri="{FF2B5EF4-FFF2-40B4-BE49-F238E27FC236}">
                    <a16:creationId xmlns:a16="http://schemas.microsoft.com/office/drawing/2014/main" id="{18318C34-9837-6D4B-A4DE-A6C1ACF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61951" y="4369808"/>
                <a:ext cx="411981" cy="411981"/>
              </a:xfrm>
              <a:prstGeom prst="rect">
                <a:avLst/>
              </a:prstGeom>
            </p:spPr>
          </p:pic>
          <p:pic>
            <p:nvPicPr>
              <p:cNvPr id="38" name="Grafik 37" descr="User">
                <a:extLst>
                  <a:ext uri="{FF2B5EF4-FFF2-40B4-BE49-F238E27FC236}">
                    <a16:creationId xmlns:a16="http://schemas.microsoft.com/office/drawing/2014/main" id="{BC7CC91F-E904-8442-BFEC-99C8046E7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09600" y="4445252"/>
                <a:ext cx="404152" cy="404152"/>
              </a:xfrm>
              <a:prstGeom prst="rect">
                <a:avLst/>
              </a:prstGeom>
            </p:spPr>
          </p:pic>
          <p:pic>
            <p:nvPicPr>
              <p:cNvPr id="39" name="Grafik 38" descr="User">
                <a:extLst>
                  <a:ext uri="{FF2B5EF4-FFF2-40B4-BE49-F238E27FC236}">
                    <a16:creationId xmlns:a16="http://schemas.microsoft.com/office/drawing/2014/main" id="{EC2DF6A7-A679-F845-8E85-C364BFEEC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757714" y="4503679"/>
                <a:ext cx="411981" cy="411981"/>
              </a:xfrm>
              <a:prstGeom prst="rect">
                <a:avLst/>
              </a:prstGeom>
            </p:spPr>
          </p:pic>
        </p:grpSp>
      </p:grp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739DE3-FCC0-9540-9437-01AB5EE6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538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3E22757-933E-7843-8C0F-F1634B473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29" y="2763888"/>
            <a:ext cx="695781" cy="695781"/>
          </a:xfrm>
          <a:prstGeom prst="rect">
            <a:avLst/>
          </a:prstGeom>
          <a:ln w="12700">
            <a:noFill/>
          </a:ln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6D2CB39-2022-0F41-8767-E7E2F8539991}"/>
              </a:ext>
            </a:extLst>
          </p:cNvPr>
          <p:cNvGrpSpPr/>
          <p:nvPr/>
        </p:nvGrpSpPr>
        <p:grpSpPr>
          <a:xfrm>
            <a:off x="323528" y="1484784"/>
            <a:ext cx="3989201" cy="3116710"/>
            <a:chOff x="395536" y="1484784"/>
            <a:chExt cx="3989201" cy="3116710"/>
          </a:xfrm>
        </p:grpSpPr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A5305D39-A210-944D-9A7F-2EBA2E1C458C}"/>
                </a:ext>
              </a:extLst>
            </p:cNvPr>
            <p:cNvSpPr/>
            <p:nvPr/>
          </p:nvSpPr>
          <p:spPr>
            <a:xfrm rot="10800000">
              <a:off x="575370" y="1835350"/>
              <a:ext cx="720452" cy="2552859"/>
            </a:xfrm>
            <a:custGeom>
              <a:avLst/>
              <a:gdLst>
                <a:gd name="connsiteX0" fmla="*/ 0 w 1401529"/>
                <a:gd name="connsiteY0" fmla="*/ 0 h 4242486"/>
                <a:gd name="connsiteX1" fmla="*/ 1375719 w 1401529"/>
                <a:gd name="connsiteY1" fmla="*/ 2166551 h 4242486"/>
                <a:gd name="connsiteX2" fmla="*/ 766119 w 1401529"/>
                <a:gd name="connsiteY2" fmla="*/ 4242486 h 42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1529" h="4242486">
                  <a:moveTo>
                    <a:pt x="0" y="0"/>
                  </a:moveTo>
                  <a:cubicBezTo>
                    <a:pt x="624016" y="729735"/>
                    <a:pt x="1248032" y="1459470"/>
                    <a:pt x="1375719" y="2166551"/>
                  </a:cubicBezTo>
                  <a:cubicBezTo>
                    <a:pt x="1503406" y="2873632"/>
                    <a:pt x="1134762" y="3558059"/>
                    <a:pt x="766119" y="4242486"/>
                  </a:cubicBezTo>
                </a:path>
              </a:pathLst>
            </a:cu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haltsplatzhalter 2">
              <a:extLst>
                <a:ext uri="{FF2B5EF4-FFF2-40B4-BE49-F238E27FC236}">
                  <a16:creationId xmlns:a16="http://schemas.microsoft.com/office/drawing/2014/main" id="{9BD9A3D0-0CA4-4247-8D68-8D15F27F164C}"/>
                </a:ext>
              </a:extLst>
            </p:cNvPr>
            <p:cNvSpPr txBox="1">
              <a:spLocks/>
            </p:cNvSpPr>
            <p:nvPr/>
          </p:nvSpPr>
          <p:spPr>
            <a:xfrm>
              <a:off x="862553" y="2172094"/>
              <a:ext cx="2997741" cy="3073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1600">
                  <a:solidFill>
                    <a:schemeClr val="bg1"/>
                  </a:solidFill>
                </a:rPr>
                <a:t>  Guidelines on </a:t>
              </a:r>
              <a:r>
                <a:rPr lang="de-DE" sz="1600" err="1">
                  <a:solidFill>
                    <a:schemeClr val="bg1"/>
                  </a:solidFill>
                </a:rPr>
                <a:t>good</a:t>
              </a:r>
              <a:r>
                <a:rPr lang="de-DE" sz="1600">
                  <a:solidFill>
                    <a:schemeClr val="bg1"/>
                  </a:solidFill>
                </a:rPr>
                <a:t> </a:t>
              </a:r>
              <a:r>
                <a:rPr lang="de-DE" sz="1600" err="1">
                  <a:solidFill>
                    <a:schemeClr val="bg1"/>
                  </a:solidFill>
                </a:rPr>
                <a:t>quality</a:t>
              </a:r>
              <a:r>
                <a:rPr lang="de-DE" sz="1600">
                  <a:solidFill>
                    <a:schemeClr val="bg1"/>
                  </a:solidFill>
                </a:rPr>
                <a:t> in EIA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1437F8-90B6-E44C-8112-C04AF6681A73}"/>
                </a:ext>
              </a:extLst>
            </p:cNvPr>
            <p:cNvSpPr/>
            <p:nvPr/>
          </p:nvSpPr>
          <p:spPr>
            <a:xfrm>
              <a:off x="539552" y="2143097"/>
              <a:ext cx="360040" cy="3646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&gt;</a:t>
              </a: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32593308-830A-4448-B457-ABB8B206B598}"/>
                </a:ext>
              </a:extLst>
            </p:cNvPr>
            <p:cNvGrpSpPr/>
            <p:nvPr/>
          </p:nvGrpSpPr>
          <p:grpSpPr>
            <a:xfrm>
              <a:off x="395536" y="2695864"/>
              <a:ext cx="3312034" cy="364650"/>
              <a:chOff x="647700" y="4819149"/>
              <a:chExt cx="3354439" cy="364650"/>
            </a:xfrm>
          </p:grpSpPr>
          <p:sp>
            <p:nvSpPr>
              <p:cNvPr id="27" name="Inhaltsplatzhalter 2">
                <a:extLst>
                  <a:ext uri="{FF2B5EF4-FFF2-40B4-BE49-F238E27FC236}">
                    <a16:creationId xmlns:a16="http://schemas.microsoft.com/office/drawing/2014/main" id="{FCC3E05B-7C13-8E42-AF55-AEB559019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6"/>
                <a:ext cx="3027304" cy="3073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>
                    <a:solidFill>
                      <a:schemeClr val="bg1"/>
                    </a:solidFill>
                  </a:rPr>
                  <a:t>  Guidelines on </a:t>
                </a:r>
                <a:r>
                  <a:rPr lang="de-DE" sz="1600" err="1">
                    <a:solidFill>
                      <a:schemeClr val="bg1"/>
                    </a:solidFill>
                  </a:rPr>
                  <a:t>health</a:t>
                </a:r>
                <a:r>
                  <a:rPr lang="de-DE" sz="1600">
                    <a:solidFill>
                      <a:schemeClr val="bg1"/>
                    </a:solidFill>
                  </a:rPr>
                  <a:t> in EIA 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2F30CEB-D8D3-0748-A5B8-CC8EB154C7DF}"/>
                  </a:ext>
                </a:extLst>
              </p:cNvPr>
              <p:cNvSpPr/>
              <p:nvPr/>
            </p:nvSpPr>
            <p:spPr>
              <a:xfrm>
                <a:off x="647700" y="4819149"/>
                <a:ext cx="364650" cy="3646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197DB7BF-4D1E-214F-8295-4C31CCB4344E}"/>
                </a:ext>
              </a:extLst>
            </p:cNvPr>
            <p:cNvGrpSpPr/>
            <p:nvPr/>
          </p:nvGrpSpPr>
          <p:grpSpPr>
            <a:xfrm>
              <a:off x="539552" y="3215023"/>
              <a:ext cx="3320741" cy="364650"/>
              <a:chOff x="647700" y="4819149"/>
              <a:chExt cx="3363258" cy="364650"/>
            </a:xfrm>
          </p:grpSpPr>
          <p:sp>
            <p:nvSpPr>
              <p:cNvPr id="30" name="Inhaltsplatzhalter 2">
                <a:extLst>
                  <a:ext uri="{FF2B5EF4-FFF2-40B4-BE49-F238E27FC236}">
                    <a16:creationId xmlns:a16="http://schemas.microsoft.com/office/drawing/2014/main" id="{1D876113-CD5F-6A43-A7EA-6B66583A1E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603" y="4847801"/>
                <a:ext cx="3068355" cy="3073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 err="1">
                    <a:solidFill>
                      <a:schemeClr val="bg1"/>
                    </a:solidFill>
                  </a:rPr>
                  <a:t>Guidance</a:t>
                </a:r>
                <a:r>
                  <a:rPr lang="de-DE" sz="1600">
                    <a:solidFill>
                      <a:schemeClr val="bg1"/>
                    </a:solidFill>
                  </a:rPr>
                  <a:t> on </a:t>
                </a:r>
                <a:r>
                  <a:rPr lang="de-DE" sz="1600" err="1">
                    <a:solidFill>
                      <a:schemeClr val="bg1"/>
                    </a:solidFill>
                  </a:rPr>
                  <a:t>cultural</a:t>
                </a:r>
                <a:r>
                  <a:rPr lang="de-DE" sz="1600">
                    <a:solidFill>
                      <a:schemeClr val="bg1"/>
                    </a:solidFill>
                  </a:rPr>
                  <a:t> </a:t>
                </a:r>
                <a:r>
                  <a:rPr lang="de-DE" sz="1600" err="1">
                    <a:solidFill>
                      <a:schemeClr val="bg1"/>
                    </a:solidFill>
                  </a:rPr>
                  <a:t>heritage</a:t>
                </a:r>
                <a:endParaRPr lang="de-DE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F939CF7-433F-DA40-A6BD-59137A903A61}"/>
                  </a:ext>
                </a:extLst>
              </p:cNvPr>
              <p:cNvSpPr/>
              <p:nvPr/>
            </p:nvSpPr>
            <p:spPr>
              <a:xfrm>
                <a:off x="647700" y="4819149"/>
                <a:ext cx="364650" cy="3646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3AC9A8E8-DFA9-C648-9A36-C1E42852583F}"/>
                </a:ext>
              </a:extLst>
            </p:cNvPr>
            <p:cNvGrpSpPr/>
            <p:nvPr/>
          </p:nvGrpSpPr>
          <p:grpSpPr>
            <a:xfrm>
              <a:off x="755576" y="3732788"/>
              <a:ext cx="3341129" cy="364650"/>
              <a:chOff x="647700" y="4877300"/>
              <a:chExt cx="3383906" cy="364650"/>
            </a:xfrm>
          </p:grpSpPr>
          <p:sp>
            <p:nvSpPr>
              <p:cNvPr id="33" name="Inhaltsplatzhalter 2">
                <a:extLst>
                  <a:ext uri="{FF2B5EF4-FFF2-40B4-BE49-F238E27FC236}">
                    <a16:creationId xmlns:a16="http://schemas.microsoft.com/office/drawing/2014/main" id="{74FE3395-D5C9-2243-B9F5-504596C67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6" y="4906297"/>
                <a:ext cx="3056770" cy="3073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938" indent="0" algn="ctr">
                  <a:spcAft>
                    <a:spcPts val="1600"/>
                  </a:spcAft>
                  <a:buClr>
                    <a:schemeClr val="accent5">
                      <a:lumMod val="60000"/>
                      <a:lumOff val="40000"/>
                    </a:schemeClr>
                  </a:buClr>
                  <a:buSzPct val="120000"/>
                  <a:buNone/>
                </a:pPr>
                <a:r>
                  <a:rPr lang="de-DE" sz="1600">
                    <a:solidFill>
                      <a:schemeClr val="bg1"/>
                    </a:solidFill>
                  </a:rPr>
                  <a:t>   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Cumulative</a:t>
                </a:r>
                <a:r>
                  <a:rPr lang="de-DE" sz="1600" spc="-20">
                    <a:solidFill>
                      <a:schemeClr val="bg1"/>
                    </a:solidFill>
                  </a:rPr>
                  <a:t>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effects</a:t>
                </a:r>
                <a:r>
                  <a:rPr lang="de-DE" sz="1600" spc="-20">
                    <a:solidFill>
                      <a:schemeClr val="bg1"/>
                    </a:solidFill>
                  </a:rPr>
                  <a:t> in SEA  (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leaflet</a:t>
                </a:r>
                <a:r>
                  <a:rPr lang="de-DE" sz="1600" spc="-2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302CE61-751A-A44D-AB04-C37845BACA97}"/>
                  </a:ext>
                </a:extLst>
              </p:cNvPr>
              <p:cNvSpPr/>
              <p:nvPr/>
            </p:nvSpPr>
            <p:spPr>
              <a:xfrm>
                <a:off x="647700" y="4877300"/>
                <a:ext cx="364650" cy="3646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E0225076-349A-4F41-89AD-F93355EE95E2}"/>
                </a:ext>
              </a:extLst>
            </p:cNvPr>
            <p:cNvGrpSpPr/>
            <p:nvPr/>
          </p:nvGrpSpPr>
          <p:grpSpPr>
            <a:xfrm>
              <a:off x="1043608" y="4236844"/>
              <a:ext cx="3341129" cy="364650"/>
              <a:chOff x="647700" y="4864093"/>
              <a:chExt cx="3383906" cy="364650"/>
            </a:xfrm>
          </p:grpSpPr>
          <p:sp>
            <p:nvSpPr>
              <p:cNvPr id="36" name="Inhaltsplatzhalter 2">
                <a:extLst>
                  <a:ext uri="{FF2B5EF4-FFF2-40B4-BE49-F238E27FC236}">
                    <a16:creationId xmlns:a16="http://schemas.microsoft.com/office/drawing/2014/main" id="{E3E3D32B-DA44-944F-9198-C5BBB1C096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6" y="4893090"/>
                <a:ext cx="3056770" cy="3073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>
                    <a:solidFill>
                      <a:schemeClr val="bg1"/>
                    </a:solidFill>
                  </a:rPr>
                  <a:t>SEA </a:t>
                </a:r>
                <a:r>
                  <a:rPr lang="de-DE" sz="1600" err="1">
                    <a:solidFill>
                      <a:schemeClr val="bg1"/>
                    </a:solidFill>
                  </a:rPr>
                  <a:t>basics</a:t>
                </a:r>
                <a:r>
                  <a:rPr lang="de-DE" sz="1600">
                    <a:solidFill>
                      <a:schemeClr val="bg1"/>
                    </a:solidFill>
                  </a:rPr>
                  <a:t> (</a:t>
                </a:r>
                <a:r>
                  <a:rPr lang="de-DE" sz="1600" err="1">
                    <a:solidFill>
                      <a:schemeClr val="bg1"/>
                    </a:solidFill>
                  </a:rPr>
                  <a:t>leaflet</a:t>
                </a:r>
                <a:r>
                  <a:rPr lang="de-DE" sz="160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DF16463-192D-5F43-87CD-AA680D8E8015}"/>
                  </a:ext>
                </a:extLst>
              </p:cNvPr>
              <p:cNvSpPr/>
              <p:nvPr/>
            </p:nvSpPr>
            <p:spPr>
              <a:xfrm>
                <a:off x="647700" y="4864093"/>
                <a:ext cx="364650" cy="3646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59274DF2-12CA-5B48-8F9F-51D29B975D20}"/>
                </a:ext>
              </a:extLst>
            </p:cNvPr>
            <p:cNvSpPr txBox="1"/>
            <p:nvPr/>
          </p:nvSpPr>
          <p:spPr>
            <a:xfrm>
              <a:off x="611560" y="1484784"/>
              <a:ext cx="1139166" cy="430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 err="1">
                  <a:solidFill>
                    <a:schemeClr val="bg1"/>
                  </a:solidFill>
                </a:rPr>
                <a:t>Done</a:t>
              </a:r>
              <a:endParaRPr lang="de-DE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42D5662-A3FB-394F-9BA8-011C7530FBDE}"/>
              </a:ext>
            </a:extLst>
          </p:cNvPr>
          <p:cNvGrpSpPr/>
          <p:nvPr/>
        </p:nvGrpSpPr>
        <p:grpSpPr>
          <a:xfrm>
            <a:off x="4723904" y="1412776"/>
            <a:ext cx="3888918" cy="2108644"/>
            <a:chOff x="4723904" y="1412776"/>
            <a:chExt cx="3888918" cy="2108644"/>
          </a:xfrm>
        </p:grpSpPr>
        <p:sp>
          <p:nvSpPr>
            <p:cNvPr id="54" name="Freihandform 53">
              <a:extLst>
                <a:ext uri="{FF2B5EF4-FFF2-40B4-BE49-F238E27FC236}">
                  <a16:creationId xmlns:a16="http://schemas.microsoft.com/office/drawing/2014/main" id="{1A59E0A2-5863-3847-BC92-5E8A15AC3797}"/>
                </a:ext>
              </a:extLst>
            </p:cNvPr>
            <p:cNvSpPr/>
            <p:nvPr/>
          </p:nvSpPr>
          <p:spPr>
            <a:xfrm rot="21397969">
              <a:off x="5226400" y="1823099"/>
              <a:ext cx="222496" cy="1627120"/>
            </a:xfrm>
            <a:custGeom>
              <a:avLst/>
              <a:gdLst>
                <a:gd name="connsiteX0" fmla="*/ 0 w 1401529"/>
                <a:gd name="connsiteY0" fmla="*/ 0 h 4242486"/>
                <a:gd name="connsiteX1" fmla="*/ 1375719 w 1401529"/>
                <a:gd name="connsiteY1" fmla="*/ 2166551 h 4242486"/>
                <a:gd name="connsiteX2" fmla="*/ 766119 w 1401529"/>
                <a:gd name="connsiteY2" fmla="*/ 4242486 h 42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1529" h="4242486">
                  <a:moveTo>
                    <a:pt x="0" y="0"/>
                  </a:moveTo>
                  <a:cubicBezTo>
                    <a:pt x="624016" y="729735"/>
                    <a:pt x="1248032" y="1459470"/>
                    <a:pt x="1375719" y="2166551"/>
                  </a:cubicBezTo>
                  <a:cubicBezTo>
                    <a:pt x="1503406" y="2873632"/>
                    <a:pt x="1134762" y="3558059"/>
                    <a:pt x="766119" y="4242486"/>
                  </a:cubicBezTo>
                </a:path>
              </a:pathLst>
            </a:cu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7609FF5-F4B7-C944-8FD8-7556067BE942}"/>
                </a:ext>
              </a:extLst>
            </p:cNvPr>
            <p:cNvSpPr txBox="1"/>
            <p:nvPr/>
          </p:nvSpPr>
          <p:spPr>
            <a:xfrm>
              <a:off x="4723904" y="1412776"/>
              <a:ext cx="2656408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err="1">
                  <a:solidFill>
                    <a:schemeClr val="bg1"/>
                  </a:solidFill>
                </a:rPr>
                <a:t>Current</a:t>
              </a:r>
              <a:r>
                <a:rPr lang="de-DE" sz="2400" b="1"/>
                <a:t> </a:t>
              </a:r>
              <a:r>
                <a:rPr lang="de-DE" sz="2400" b="1" err="1">
                  <a:solidFill>
                    <a:schemeClr val="bg1"/>
                  </a:solidFill>
                </a:rPr>
                <a:t>activities</a:t>
              </a:r>
              <a:endParaRPr lang="de-DE" sz="2400" b="1">
                <a:solidFill>
                  <a:schemeClr val="bg1"/>
                </a:solidFill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7BEDB1B-F30F-BB47-AE4C-F6AFF8F8F435}"/>
                </a:ext>
              </a:extLst>
            </p:cNvPr>
            <p:cNvGrpSpPr/>
            <p:nvPr/>
          </p:nvGrpSpPr>
          <p:grpSpPr>
            <a:xfrm>
              <a:off x="5148064" y="2108798"/>
              <a:ext cx="3320742" cy="364650"/>
              <a:chOff x="5486595" y="2581707"/>
              <a:chExt cx="3320742" cy="364650"/>
            </a:xfrm>
          </p:grpSpPr>
          <p:sp>
            <p:nvSpPr>
              <p:cNvPr id="39" name="Inhaltsplatzhalter 2">
                <a:extLst>
                  <a:ext uri="{FF2B5EF4-FFF2-40B4-BE49-F238E27FC236}">
                    <a16:creationId xmlns:a16="http://schemas.microsoft.com/office/drawing/2014/main" id="{11427C26-AF43-CE46-A727-5A3CD26076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9596" y="2610704"/>
                <a:ext cx="2997741" cy="3073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>
                    <a:solidFill>
                      <a:schemeClr val="bg1"/>
                    </a:solidFill>
                  </a:rPr>
                  <a:t>Vulnerable </a:t>
                </a:r>
                <a:r>
                  <a:rPr lang="de-DE" sz="1600" err="1">
                    <a:solidFill>
                      <a:schemeClr val="bg1"/>
                    </a:solidFill>
                  </a:rPr>
                  <a:t>groups</a:t>
                </a:r>
                <a:r>
                  <a:rPr lang="de-DE" sz="1600">
                    <a:solidFill>
                      <a:schemeClr val="bg1"/>
                    </a:solidFill>
                  </a:rPr>
                  <a:t> in EIA (</a:t>
                </a:r>
                <a:r>
                  <a:rPr lang="de-DE" sz="1600" err="1">
                    <a:solidFill>
                      <a:schemeClr val="bg1"/>
                    </a:solidFill>
                  </a:rPr>
                  <a:t>leaflet</a:t>
                </a:r>
                <a:r>
                  <a:rPr lang="de-DE" sz="160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3AF9576-E6D6-3743-B6B9-CA925136B566}"/>
                  </a:ext>
                </a:extLst>
              </p:cNvPr>
              <p:cNvSpPr/>
              <p:nvPr/>
            </p:nvSpPr>
            <p:spPr>
              <a:xfrm>
                <a:off x="5486595" y="2581707"/>
                <a:ext cx="360040" cy="364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3528B535-AEA1-1142-9D42-00007CAD0496}"/>
                </a:ext>
              </a:extLst>
            </p:cNvPr>
            <p:cNvGrpSpPr/>
            <p:nvPr/>
          </p:nvGrpSpPr>
          <p:grpSpPr>
            <a:xfrm>
              <a:off x="5292080" y="2636912"/>
              <a:ext cx="3320742" cy="364650"/>
              <a:chOff x="5484239" y="2538359"/>
              <a:chExt cx="3320742" cy="364650"/>
            </a:xfrm>
          </p:grpSpPr>
          <p:sp>
            <p:nvSpPr>
              <p:cNvPr id="44" name="Inhaltsplatzhalter 2">
                <a:extLst>
                  <a:ext uri="{FF2B5EF4-FFF2-40B4-BE49-F238E27FC236}">
                    <a16:creationId xmlns:a16="http://schemas.microsoft.com/office/drawing/2014/main" id="{165487F9-6C17-3548-AABB-67212B09B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240" y="2567356"/>
                <a:ext cx="2997741" cy="3073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 spc="-30">
                    <a:solidFill>
                      <a:schemeClr val="bg1"/>
                    </a:solidFill>
                  </a:rPr>
                  <a:t>Evaluation </a:t>
                </a:r>
                <a:r>
                  <a:rPr lang="de-DE" sz="1600" spc="-30" err="1">
                    <a:solidFill>
                      <a:schemeClr val="bg1"/>
                    </a:solidFill>
                  </a:rPr>
                  <a:t>of</a:t>
                </a:r>
                <a:r>
                  <a:rPr lang="de-DE" sz="1600" spc="-30">
                    <a:solidFill>
                      <a:schemeClr val="bg1"/>
                    </a:solidFill>
                  </a:rPr>
                  <a:t> </a:t>
                </a:r>
                <a:r>
                  <a:rPr lang="de-DE" sz="1600" spc="-30" err="1">
                    <a:solidFill>
                      <a:schemeClr val="bg1"/>
                    </a:solidFill>
                  </a:rPr>
                  <a:t>health</a:t>
                </a:r>
                <a:r>
                  <a:rPr lang="de-DE" sz="1600" spc="-30">
                    <a:solidFill>
                      <a:schemeClr val="bg1"/>
                    </a:solidFill>
                  </a:rPr>
                  <a:t> </a:t>
                </a:r>
                <a:r>
                  <a:rPr lang="de-DE" sz="1600" spc="-30" err="1">
                    <a:solidFill>
                      <a:schemeClr val="bg1"/>
                    </a:solidFill>
                  </a:rPr>
                  <a:t>effects</a:t>
                </a:r>
                <a:r>
                  <a:rPr lang="de-DE" sz="1600" spc="-30">
                    <a:solidFill>
                      <a:schemeClr val="bg1"/>
                    </a:solidFill>
                  </a:rPr>
                  <a:t> (</a:t>
                </a:r>
                <a:r>
                  <a:rPr lang="de-DE" sz="1600" spc="-30" err="1">
                    <a:solidFill>
                      <a:schemeClr val="bg1"/>
                    </a:solidFill>
                  </a:rPr>
                  <a:t>leaflet</a:t>
                </a:r>
                <a:r>
                  <a:rPr lang="de-DE" sz="1600" spc="-30">
                    <a:solidFill>
                      <a:schemeClr val="bg1"/>
                    </a:solidFill>
                  </a:rPr>
                  <a:t>)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9665120-0651-4E4F-AAC1-E7F7248419BE}"/>
                  </a:ext>
                </a:extLst>
              </p:cNvPr>
              <p:cNvSpPr/>
              <p:nvPr/>
            </p:nvSpPr>
            <p:spPr>
              <a:xfrm>
                <a:off x="5484239" y="2538359"/>
                <a:ext cx="360040" cy="364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95B37434-5409-6742-AD2D-D08919324622}"/>
                </a:ext>
              </a:extLst>
            </p:cNvPr>
            <p:cNvGrpSpPr/>
            <p:nvPr/>
          </p:nvGrpSpPr>
          <p:grpSpPr>
            <a:xfrm>
              <a:off x="5211698" y="3156770"/>
              <a:ext cx="3320742" cy="364650"/>
              <a:chOff x="5499580" y="2456182"/>
              <a:chExt cx="3320742" cy="364650"/>
            </a:xfrm>
          </p:grpSpPr>
          <p:sp>
            <p:nvSpPr>
              <p:cNvPr id="47" name="Inhaltsplatzhalter 2">
                <a:extLst>
                  <a:ext uri="{FF2B5EF4-FFF2-40B4-BE49-F238E27FC236}">
                    <a16:creationId xmlns:a16="http://schemas.microsoft.com/office/drawing/2014/main" id="{BCFB6927-E443-CC40-A3FE-C68451D8BE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2581" y="2485179"/>
                <a:ext cx="2997741" cy="3073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 spc="-20">
                    <a:solidFill>
                      <a:schemeClr val="bg1"/>
                    </a:solidFill>
                  </a:rPr>
                  <a:t>EIA-Portal -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collecting</a:t>
                </a:r>
                <a:r>
                  <a:rPr lang="de-DE" sz="1600" spc="-20">
                    <a:solidFill>
                      <a:schemeClr val="bg1"/>
                    </a:solidFill>
                  </a:rPr>
                  <a:t>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case</a:t>
                </a:r>
                <a:r>
                  <a:rPr lang="de-DE" sz="1600" spc="-20">
                    <a:solidFill>
                      <a:schemeClr val="bg1"/>
                    </a:solidFill>
                  </a:rPr>
                  <a:t>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studies</a:t>
                </a:r>
                <a:endParaRPr lang="de-DE" sz="1600" spc="-2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6A9D2B-2249-894F-9085-219AA51A42A2}"/>
                  </a:ext>
                </a:extLst>
              </p:cNvPr>
              <p:cNvSpPr/>
              <p:nvPr/>
            </p:nvSpPr>
            <p:spPr>
              <a:xfrm>
                <a:off x="5499580" y="2456182"/>
                <a:ext cx="360040" cy="3646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BCFC9AE-826E-8A46-A2C8-A96C92FF095B}"/>
              </a:ext>
            </a:extLst>
          </p:cNvPr>
          <p:cNvGrpSpPr/>
          <p:nvPr/>
        </p:nvGrpSpPr>
        <p:grpSpPr>
          <a:xfrm>
            <a:off x="4993874" y="4005064"/>
            <a:ext cx="3692141" cy="2020834"/>
            <a:chOff x="4993874" y="4005064"/>
            <a:chExt cx="3692141" cy="2020834"/>
          </a:xfrm>
        </p:grpSpPr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828AF55A-8AC3-A543-8C77-BA7A0368CF01}"/>
                </a:ext>
              </a:extLst>
            </p:cNvPr>
            <p:cNvSpPr/>
            <p:nvPr/>
          </p:nvSpPr>
          <p:spPr>
            <a:xfrm rot="10452752">
              <a:off x="5215821" y="4440575"/>
              <a:ext cx="210081" cy="1373987"/>
            </a:xfrm>
            <a:custGeom>
              <a:avLst/>
              <a:gdLst>
                <a:gd name="connsiteX0" fmla="*/ 0 w 1401529"/>
                <a:gd name="connsiteY0" fmla="*/ 0 h 4242486"/>
                <a:gd name="connsiteX1" fmla="*/ 1375719 w 1401529"/>
                <a:gd name="connsiteY1" fmla="*/ 2166551 h 4242486"/>
                <a:gd name="connsiteX2" fmla="*/ 766119 w 1401529"/>
                <a:gd name="connsiteY2" fmla="*/ 4242486 h 42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1529" h="4242486">
                  <a:moveTo>
                    <a:pt x="0" y="0"/>
                  </a:moveTo>
                  <a:cubicBezTo>
                    <a:pt x="624016" y="729735"/>
                    <a:pt x="1248032" y="1459470"/>
                    <a:pt x="1375719" y="2166551"/>
                  </a:cubicBezTo>
                  <a:cubicBezTo>
                    <a:pt x="1503406" y="2873632"/>
                    <a:pt x="1134762" y="3558059"/>
                    <a:pt x="766119" y="4242486"/>
                  </a:cubicBezTo>
                </a:path>
              </a:pathLst>
            </a:cu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E657BFE-58F6-254C-AD65-B72034C7C947}"/>
                </a:ext>
              </a:extLst>
            </p:cNvPr>
            <p:cNvGrpSpPr/>
            <p:nvPr/>
          </p:nvGrpSpPr>
          <p:grpSpPr>
            <a:xfrm>
              <a:off x="5042272" y="4644541"/>
              <a:ext cx="3320742" cy="364650"/>
              <a:chOff x="1622184" y="5733099"/>
              <a:chExt cx="3320742" cy="364650"/>
            </a:xfrm>
          </p:grpSpPr>
          <p:sp>
            <p:nvSpPr>
              <p:cNvPr id="41" name="Inhaltsplatzhalter 2">
                <a:extLst>
                  <a:ext uri="{FF2B5EF4-FFF2-40B4-BE49-F238E27FC236}">
                    <a16:creationId xmlns:a16="http://schemas.microsoft.com/office/drawing/2014/main" id="{8D53BBFE-7895-4247-A90F-62219389A4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5185" y="5762096"/>
                <a:ext cx="2997741" cy="30734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 spc="-20">
                    <a:solidFill>
                      <a:schemeClr val="bg1"/>
                    </a:solidFill>
                  </a:rPr>
                  <a:t>  Guidelines on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climate</a:t>
                </a:r>
                <a:r>
                  <a:rPr lang="de-DE" sz="1600" spc="-20">
                    <a:solidFill>
                      <a:schemeClr val="bg1"/>
                    </a:solidFill>
                  </a:rPr>
                  <a:t> </a:t>
                </a:r>
                <a:r>
                  <a:rPr lang="de-DE" sz="1600" spc="-20" err="1">
                    <a:solidFill>
                      <a:schemeClr val="bg1"/>
                    </a:solidFill>
                  </a:rPr>
                  <a:t>change</a:t>
                </a:r>
                <a:r>
                  <a:rPr lang="de-DE" sz="1600" spc="-20">
                    <a:solidFill>
                      <a:schemeClr val="bg1"/>
                    </a:solidFill>
                  </a:rPr>
                  <a:t> in IA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2238DD8-7BBE-AF4A-9C0E-FE99CD49B094}"/>
                  </a:ext>
                </a:extLst>
              </p:cNvPr>
              <p:cNvSpPr/>
              <p:nvPr/>
            </p:nvSpPr>
            <p:spPr>
              <a:xfrm>
                <a:off x="1622184" y="5733099"/>
                <a:ext cx="360040" cy="36465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524BF59-9515-374A-9CB9-592E2994B609}"/>
                </a:ext>
              </a:extLst>
            </p:cNvPr>
            <p:cNvSpPr txBox="1"/>
            <p:nvPr/>
          </p:nvSpPr>
          <p:spPr>
            <a:xfrm>
              <a:off x="4993874" y="4005064"/>
              <a:ext cx="1522342" cy="4308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 err="1">
                  <a:solidFill>
                    <a:schemeClr val="bg1"/>
                  </a:solidFill>
                </a:rPr>
                <a:t>Planned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DB526F70-28B9-AE47-B1B7-B20B727548C2}"/>
                </a:ext>
              </a:extLst>
            </p:cNvPr>
            <p:cNvGrpSpPr/>
            <p:nvPr/>
          </p:nvGrpSpPr>
          <p:grpSpPr>
            <a:xfrm>
              <a:off x="5105510" y="5169344"/>
              <a:ext cx="3320742" cy="364650"/>
              <a:chOff x="1605040" y="5728788"/>
              <a:chExt cx="3320742" cy="36465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1" name="Inhaltsplatzhalter 2">
                <a:extLst>
                  <a:ext uri="{FF2B5EF4-FFF2-40B4-BE49-F238E27FC236}">
                    <a16:creationId xmlns:a16="http://schemas.microsoft.com/office/drawing/2014/main" id="{A105E78B-3C35-624A-883D-CBC61B8065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8041" y="5757785"/>
                <a:ext cx="2997741" cy="307346"/>
              </a:xfrm>
              <a:prstGeom prst="rect">
                <a:avLst/>
              </a:prstGeom>
              <a:grpFill/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>
                    <a:solidFill>
                      <a:schemeClr val="bg1"/>
                    </a:solidFill>
                  </a:rPr>
                  <a:t>  New environmental </a:t>
                </a:r>
                <a:r>
                  <a:rPr lang="de-DE" sz="1600" err="1">
                    <a:solidFill>
                      <a:schemeClr val="bg1"/>
                    </a:solidFill>
                  </a:rPr>
                  <a:t>factor</a:t>
                </a:r>
                <a:r>
                  <a:rPr lang="de-DE" sz="1600">
                    <a:solidFill>
                      <a:schemeClr val="bg1"/>
                    </a:solidFill>
                  </a:rPr>
                  <a:t> „</a:t>
                </a:r>
                <a:r>
                  <a:rPr lang="de-DE" sz="1600" err="1">
                    <a:solidFill>
                      <a:schemeClr val="bg1"/>
                    </a:solidFill>
                  </a:rPr>
                  <a:t>land</a:t>
                </a:r>
                <a:r>
                  <a:rPr lang="de-DE" sz="1600">
                    <a:solidFill>
                      <a:schemeClr val="bg1"/>
                    </a:solidFill>
                  </a:rPr>
                  <a:t>“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3BE338D-8B6D-D649-97D4-87324E654037}"/>
                  </a:ext>
                </a:extLst>
              </p:cNvPr>
              <p:cNvSpPr/>
              <p:nvPr/>
            </p:nvSpPr>
            <p:spPr>
              <a:xfrm>
                <a:off x="1605040" y="5728788"/>
                <a:ext cx="360040" cy="364650"/>
              </a:xfrm>
              <a:prstGeom prst="ellipse">
                <a:avLst/>
              </a:prstGeom>
              <a:grp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0D8F05F0-1B1B-1B44-A39E-FD925D3F819B}"/>
                </a:ext>
              </a:extLst>
            </p:cNvPr>
            <p:cNvGrpSpPr/>
            <p:nvPr/>
          </p:nvGrpSpPr>
          <p:grpSpPr>
            <a:xfrm>
              <a:off x="5365273" y="5661248"/>
              <a:ext cx="3320742" cy="364650"/>
              <a:chOff x="1575586" y="5682627"/>
              <a:chExt cx="3320742" cy="36465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6" name="Inhaltsplatzhalter 2">
                <a:extLst>
                  <a:ext uri="{FF2B5EF4-FFF2-40B4-BE49-F238E27FC236}">
                    <a16:creationId xmlns:a16="http://schemas.microsoft.com/office/drawing/2014/main" id="{D91DBB95-FD93-9448-834B-21D36ABCC2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8587" y="5711624"/>
                <a:ext cx="2997741" cy="307346"/>
              </a:xfrm>
              <a:prstGeom prst="rect">
                <a:avLst/>
              </a:prstGeom>
              <a:grpFill/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1600" spc="-50">
                    <a:solidFill>
                      <a:schemeClr val="bg1"/>
                    </a:solidFill>
                  </a:rPr>
                  <a:t>  Seal/</a:t>
                </a:r>
                <a:r>
                  <a:rPr lang="de-DE" sz="1600" spc="-50" err="1">
                    <a:solidFill>
                      <a:schemeClr val="bg1"/>
                    </a:solidFill>
                  </a:rPr>
                  <a:t>code</a:t>
                </a:r>
                <a:r>
                  <a:rPr lang="de-DE" sz="1600" spc="-50">
                    <a:solidFill>
                      <a:schemeClr val="bg1"/>
                    </a:solidFill>
                  </a:rPr>
                  <a:t> </a:t>
                </a:r>
                <a:r>
                  <a:rPr lang="de-DE" sz="1600" spc="-50" err="1">
                    <a:solidFill>
                      <a:schemeClr val="bg1"/>
                    </a:solidFill>
                  </a:rPr>
                  <a:t>of</a:t>
                </a:r>
                <a:r>
                  <a:rPr lang="de-DE" sz="1600" spc="-50">
                    <a:solidFill>
                      <a:schemeClr val="bg1"/>
                    </a:solidFill>
                  </a:rPr>
                  <a:t> </a:t>
                </a:r>
                <a:r>
                  <a:rPr lang="de-DE" sz="1600" spc="-50" err="1">
                    <a:solidFill>
                      <a:schemeClr val="bg1"/>
                    </a:solidFill>
                  </a:rPr>
                  <a:t>conduct</a:t>
                </a:r>
                <a:r>
                  <a:rPr lang="de-DE" sz="1600" spc="-50">
                    <a:solidFill>
                      <a:schemeClr val="bg1"/>
                    </a:solidFill>
                  </a:rPr>
                  <a:t> </a:t>
                </a:r>
                <a:r>
                  <a:rPr lang="de-DE" sz="1600" spc="-50" err="1">
                    <a:solidFill>
                      <a:schemeClr val="bg1"/>
                    </a:solidFill>
                  </a:rPr>
                  <a:t>for</a:t>
                </a:r>
                <a:r>
                  <a:rPr lang="de-DE" sz="1600" spc="-50">
                    <a:solidFill>
                      <a:schemeClr val="bg1"/>
                    </a:solidFill>
                  </a:rPr>
                  <a:t> </a:t>
                </a:r>
                <a:r>
                  <a:rPr lang="de-DE" sz="1600" spc="-50" err="1">
                    <a:solidFill>
                      <a:schemeClr val="bg1"/>
                    </a:solidFill>
                  </a:rPr>
                  <a:t>members</a:t>
                </a:r>
                <a:r>
                  <a:rPr lang="de-DE" sz="1600" spc="-5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EE353CF-541B-8C44-9FAF-F538E2C7BF93}"/>
                  </a:ext>
                </a:extLst>
              </p:cNvPr>
              <p:cNvSpPr/>
              <p:nvPr/>
            </p:nvSpPr>
            <p:spPr>
              <a:xfrm>
                <a:off x="1575586" y="5682627"/>
                <a:ext cx="360040" cy="364650"/>
              </a:xfrm>
              <a:prstGeom prst="ellipse">
                <a:avLst/>
              </a:prstGeom>
              <a:grp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&gt;</a:t>
                </a:r>
              </a:p>
            </p:txBody>
          </p:sp>
        </p:grpSp>
      </p:grpSp>
      <p:sp>
        <p:nvSpPr>
          <p:cNvPr id="59" name="Titel 1">
            <a:extLst>
              <a:ext uri="{FF2B5EF4-FFF2-40B4-BE49-F238E27FC236}">
                <a16:creationId xmlns:a16="http://schemas.microsoft.com/office/drawing/2014/main" id="{8957608C-0E2E-C04B-9BA1-9F729FFDC462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4000" b="1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 German EIA </a:t>
            </a:r>
            <a:r>
              <a:rPr lang="de-DE" sz="4000" b="1" err="1">
                <a:solidFill>
                  <a:schemeClr val="accent1">
                    <a:lumMod val="75000"/>
                  </a:schemeClr>
                </a:solidFill>
              </a:rPr>
              <a:t>Association</a:t>
            </a:r>
            <a:endParaRPr lang="de-DE" sz="4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82858493-14FC-E247-A51E-839081397DDE}"/>
              </a:ext>
            </a:extLst>
          </p:cNvPr>
          <p:cNvSpPr/>
          <p:nvPr/>
        </p:nvSpPr>
        <p:spPr>
          <a:xfrm rot="19261161">
            <a:off x="4974313" y="2464927"/>
            <a:ext cx="248793" cy="3073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 nach rechts 59">
            <a:extLst>
              <a:ext uri="{FF2B5EF4-FFF2-40B4-BE49-F238E27FC236}">
                <a16:creationId xmlns:a16="http://schemas.microsoft.com/office/drawing/2014/main" id="{CA4BBB41-A98B-B747-93F8-1F06AF1BDC83}"/>
              </a:ext>
            </a:extLst>
          </p:cNvPr>
          <p:cNvSpPr/>
          <p:nvPr/>
        </p:nvSpPr>
        <p:spPr>
          <a:xfrm rot="3917954">
            <a:off x="4803970" y="3536907"/>
            <a:ext cx="248793" cy="3073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Pfeil nach rechts 60">
            <a:extLst>
              <a:ext uri="{FF2B5EF4-FFF2-40B4-BE49-F238E27FC236}">
                <a16:creationId xmlns:a16="http://schemas.microsoft.com/office/drawing/2014/main" id="{80612359-5E63-9A45-B669-763594DF24A8}"/>
              </a:ext>
            </a:extLst>
          </p:cNvPr>
          <p:cNvSpPr/>
          <p:nvPr/>
        </p:nvSpPr>
        <p:spPr>
          <a:xfrm rot="10800000">
            <a:off x="3851921" y="3047920"/>
            <a:ext cx="248793" cy="3073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4DB6419-5CD8-344E-81C3-BD0C3CE2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534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vp-ges_kulturgüter.jpg">
            <a:extLst>
              <a:ext uri="{FF2B5EF4-FFF2-40B4-BE49-F238E27FC236}">
                <a16:creationId xmlns:a16="http://schemas.microsoft.com/office/drawing/2014/main" id="{13EF40D6-906F-9640-B227-E86903735D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0733">
            <a:off x="2177512" y="64460"/>
            <a:ext cx="4103047" cy="585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 descr="uvp_ll_ag_qm.jpg">
            <a:extLst>
              <a:ext uri="{FF2B5EF4-FFF2-40B4-BE49-F238E27FC236}">
                <a16:creationId xmlns:a16="http://schemas.microsoft.com/office/drawing/2014/main" id="{06834E03-1281-7749-84EE-06137C7E5E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8763">
            <a:off x="3432632" y="147168"/>
            <a:ext cx="3927583" cy="583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432C37A-F719-8445-BAFA-BC9E7C322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0811"/>
            <a:ext cx="4173956" cy="585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0A5DBA-FC29-E148-AB58-5D5BAB63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0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44005B2D-5B93-924B-90FD-4DA2E4FC7426}"/>
              </a:ext>
            </a:extLst>
          </p:cNvPr>
          <p:cNvSpPr txBox="1">
            <a:spLocks/>
          </p:cNvSpPr>
          <p:nvPr/>
        </p:nvSpPr>
        <p:spPr>
          <a:xfrm>
            <a:off x="4716388" y="496568"/>
            <a:ext cx="3816424" cy="740520"/>
          </a:xfrm>
          <a:prstGeom prst="rect">
            <a:avLst/>
          </a:prstGeom>
          <a:noFill/>
        </p:spPr>
        <p:txBody>
          <a:bodyPr lIns="144000" tIns="144000" rIns="144000" bIns="144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de-DE" sz="3200" b="1" cap="all" dirty="0" err="1">
                <a:solidFill>
                  <a:srgbClr val="47709D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ConclusionS</a:t>
            </a:r>
            <a:endParaRPr lang="de-DE" sz="3200" b="1" cap="all" dirty="0">
              <a:solidFill>
                <a:srgbClr val="47709D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311752-6E8D-3E44-A341-1F02A013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19479" r="2690" b="14749"/>
          <a:stretch/>
        </p:blipFill>
        <p:spPr>
          <a:xfrm>
            <a:off x="612738" y="532822"/>
            <a:ext cx="3455206" cy="141117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935B137-56A6-194A-B46D-E1EC52F1BA37}"/>
              </a:ext>
            </a:extLst>
          </p:cNvPr>
          <p:cNvSpPr txBox="1"/>
          <p:nvPr/>
        </p:nvSpPr>
        <p:spPr>
          <a:xfrm>
            <a:off x="539551" y="2783250"/>
            <a:ext cx="7993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262" lvl="1" indent="-342900">
              <a:spcAft>
                <a:spcPts val="1200"/>
              </a:spcAft>
              <a:buClr>
                <a:srgbClr val="2CB6EE"/>
              </a:buClr>
              <a:buSzPct val="120000"/>
              <a:buFont typeface="Zapf Dingbats"/>
              <a:buChar char="➔"/>
            </a:pPr>
            <a:r>
              <a:rPr lang="de-DE" spc="-20" dirty="0" err="1"/>
              <a:t>setting</a:t>
            </a:r>
            <a:r>
              <a:rPr lang="de-DE" spc="-20" dirty="0"/>
              <a:t> </a:t>
            </a:r>
            <a:r>
              <a:rPr lang="de-DE" spc="-20" dirty="0" err="1"/>
              <a:t>basic</a:t>
            </a:r>
            <a:r>
              <a:rPr lang="de-DE" spc="-20" dirty="0"/>
              <a:t> </a:t>
            </a:r>
            <a:r>
              <a:rPr lang="de-DE" spc="-20" dirty="0" err="1"/>
              <a:t>rules</a:t>
            </a:r>
            <a:r>
              <a:rPr lang="de-DE" spc="-20" dirty="0"/>
              <a:t> </a:t>
            </a:r>
            <a:r>
              <a:rPr lang="de-DE" spc="-20" dirty="0" err="1"/>
              <a:t>and</a:t>
            </a:r>
            <a:r>
              <a:rPr lang="de-DE" spc="-20" dirty="0"/>
              <a:t> a </a:t>
            </a:r>
            <a:r>
              <a:rPr lang="de-DE" spc="-20" dirty="0" err="1"/>
              <a:t>clear</a:t>
            </a:r>
            <a:r>
              <a:rPr lang="de-DE" spc="-20" dirty="0"/>
              <a:t> </a:t>
            </a:r>
            <a:r>
              <a:rPr lang="de-DE" spc="-20" dirty="0" err="1"/>
              <a:t>framework</a:t>
            </a:r>
            <a:r>
              <a:rPr lang="de-DE" spc="-20" dirty="0"/>
              <a:t> </a:t>
            </a:r>
            <a:r>
              <a:rPr lang="de-DE" spc="-20" dirty="0" err="1"/>
              <a:t>for</a:t>
            </a:r>
            <a:r>
              <a:rPr lang="de-DE" spc="-20" dirty="0"/>
              <a:t> </a:t>
            </a:r>
            <a:r>
              <a:rPr lang="de-DE" spc="-20" dirty="0" err="1"/>
              <a:t>process</a:t>
            </a:r>
            <a:r>
              <a:rPr lang="de-DE" spc="-20" dirty="0"/>
              <a:t> &amp; </a:t>
            </a:r>
            <a:r>
              <a:rPr lang="de-DE" spc="-20" dirty="0" err="1"/>
              <a:t>contents</a:t>
            </a:r>
            <a:endParaRPr lang="de-DE" spc="-20" dirty="0"/>
          </a:p>
          <a:p>
            <a:pPr marL="703262" lvl="1" indent="-342900">
              <a:spcAft>
                <a:spcPts val="1200"/>
              </a:spcAft>
              <a:buClr>
                <a:srgbClr val="2CB6EE"/>
              </a:buClr>
              <a:buSzPct val="120000"/>
              <a:buFont typeface="Zapf Dingbats"/>
              <a:buChar char="➔"/>
            </a:pPr>
            <a:r>
              <a:rPr lang="de-DE" dirty="0" err="1"/>
              <a:t>harmonizing</a:t>
            </a:r>
            <a:r>
              <a:rPr lang="de-DE" dirty="0"/>
              <a:t> </a:t>
            </a:r>
            <a:r>
              <a:rPr lang="de-DE" dirty="0" err="1"/>
              <a:t>IA‘s</a:t>
            </a:r>
            <a:r>
              <a:rPr lang="de-DE" dirty="0"/>
              <a:t> in different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&amp; </a:t>
            </a:r>
            <a:r>
              <a:rPr lang="de-DE" dirty="0" err="1"/>
              <a:t>sectors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25AB432-AD78-D345-959D-EE8FFBDE9141}"/>
              </a:ext>
            </a:extLst>
          </p:cNvPr>
          <p:cNvSpPr txBox="1"/>
          <p:nvPr/>
        </p:nvSpPr>
        <p:spPr>
          <a:xfrm>
            <a:off x="539551" y="4568369"/>
            <a:ext cx="7744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262" lvl="1" indent="-342900">
              <a:spcAft>
                <a:spcPts val="1200"/>
              </a:spcAft>
              <a:buClr>
                <a:srgbClr val="23C93E"/>
              </a:buClr>
              <a:buSzPct val="120000"/>
              <a:buFont typeface="Zapf Dingbats"/>
              <a:buChar char="➔"/>
            </a:pPr>
            <a:r>
              <a:rPr lang="de-DE" dirty="0" err="1"/>
              <a:t>specifying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establishing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–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sector</a:t>
            </a:r>
            <a:endParaRPr lang="de-DE" dirty="0"/>
          </a:p>
          <a:p>
            <a:pPr marL="703262" lvl="1" indent="-342900">
              <a:spcAft>
                <a:spcPts val="1200"/>
              </a:spcAft>
              <a:buClr>
                <a:srgbClr val="23C93E"/>
              </a:buClr>
              <a:buSzPct val="120000"/>
              <a:buFont typeface="Zapf Dingbats"/>
              <a:buChar char="➔"/>
            </a:pPr>
            <a:r>
              <a:rPr lang="de-DE" dirty="0" err="1"/>
              <a:t>deceloping</a:t>
            </a:r>
            <a:r>
              <a:rPr lang="de-DE" dirty="0"/>
              <a:t> IA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instrument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precautional</a:t>
            </a:r>
            <a:r>
              <a:rPr lang="de-DE" dirty="0"/>
              <a:t> </a:t>
            </a:r>
            <a:r>
              <a:rPr lang="de-DE" dirty="0" err="1"/>
              <a:t>princip</a:t>
            </a:r>
            <a:r>
              <a:rPr lang="de-DE" dirty="0"/>
              <a:t> </a:t>
            </a:r>
            <a:r>
              <a:rPr lang="de-DE" dirty="0" err="1"/>
              <a:t>considering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/>
              <a:t>ambitious </a:t>
            </a:r>
            <a:r>
              <a:rPr lang="de-DE" dirty="0"/>
              <a:t>environmental </a:t>
            </a:r>
            <a:r>
              <a:rPr lang="en-GB" dirty="0"/>
              <a:t>quality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EAB355-E4E8-C94E-9615-5838877DA04C}"/>
              </a:ext>
            </a:extLst>
          </p:cNvPr>
          <p:cNvGrpSpPr/>
          <p:nvPr/>
        </p:nvGrpSpPr>
        <p:grpSpPr>
          <a:xfrm>
            <a:off x="514813" y="2132856"/>
            <a:ext cx="7873611" cy="533053"/>
            <a:chOff x="625087" y="2840882"/>
            <a:chExt cx="7873611" cy="533053"/>
          </a:xfrm>
        </p:grpSpPr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06B744C8-05CD-244C-BC38-3A54058E6EE6}"/>
                </a:ext>
              </a:extLst>
            </p:cNvPr>
            <p:cNvSpPr txBox="1">
              <a:spLocks/>
            </p:cNvSpPr>
            <p:nvPr/>
          </p:nvSpPr>
          <p:spPr>
            <a:xfrm>
              <a:off x="948088" y="2869880"/>
              <a:ext cx="7550610" cy="487112"/>
            </a:xfrm>
            <a:prstGeom prst="rect">
              <a:avLst/>
            </a:prstGeom>
            <a:solidFill>
              <a:srgbClr val="2CB6EE"/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200" b="1" spc="-20" err="1">
                  <a:solidFill>
                    <a:schemeClr val="bg1"/>
                  </a:solidFill>
                </a:rPr>
                <a:t>By</a:t>
              </a:r>
              <a:r>
                <a:rPr lang="de-DE" sz="2200" b="1" spc="-20">
                  <a:solidFill>
                    <a:schemeClr val="bg1"/>
                  </a:solidFill>
                </a:rPr>
                <a:t> </a:t>
              </a:r>
              <a:r>
                <a:rPr lang="de-DE" sz="2200" b="1" spc="-20" err="1">
                  <a:solidFill>
                    <a:schemeClr val="bg1"/>
                  </a:solidFill>
                </a:rPr>
                <a:t>the</a:t>
              </a:r>
              <a:r>
                <a:rPr lang="de-DE" sz="2200" b="1" spc="-20">
                  <a:solidFill>
                    <a:schemeClr val="bg1"/>
                  </a:solidFill>
                </a:rPr>
                <a:t> </a:t>
              </a:r>
              <a:r>
                <a:rPr lang="de-DE" sz="2200" b="1" spc="-20" err="1">
                  <a:solidFill>
                    <a:schemeClr val="bg1"/>
                  </a:solidFill>
                </a:rPr>
                <a:t>Ministry</a:t>
              </a:r>
              <a:endParaRPr lang="de-DE" sz="2200" b="1" spc="-2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94DAAB-624B-C644-8648-80390459F7EF}"/>
                </a:ext>
              </a:extLst>
            </p:cNvPr>
            <p:cNvSpPr/>
            <p:nvPr/>
          </p:nvSpPr>
          <p:spPr>
            <a:xfrm>
              <a:off x="625087" y="2840882"/>
              <a:ext cx="526314" cy="533053"/>
            </a:xfrm>
            <a:prstGeom prst="ellipse">
              <a:avLst/>
            </a:prstGeom>
            <a:solidFill>
              <a:srgbClr val="2CB6EE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400" b="1"/>
                <a:t>&gt;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A47EA45-115D-B848-9207-7084856285FF}"/>
              </a:ext>
            </a:extLst>
          </p:cNvPr>
          <p:cNvGrpSpPr/>
          <p:nvPr/>
        </p:nvGrpSpPr>
        <p:grpSpPr>
          <a:xfrm>
            <a:off x="489413" y="3935388"/>
            <a:ext cx="7899011" cy="533053"/>
            <a:chOff x="625087" y="2840882"/>
            <a:chExt cx="7899011" cy="533053"/>
          </a:xfrm>
        </p:grpSpPr>
        <p:sp>
          <p:nvSpPr>
            <p:cNvPr id="11" name="Inhaltsplatzhalter 2">
              <a:extLst>
                <a:ext uri="{FF2B5EF4-FFF2-40B4-BE49-F238E27FC236}">
                  <a16:creationId xmlns:a16="http://schemas.microsoft.com/office/drawing/2014/main" id="{15C4BDF6-24F0-A14A-96CB-70F770F39FE7}"/>
                </a:ext>
              </a:extLst>
            </p:cNvPr>
            <p:cNvSpPr txBox="1">
              <a:spLocks/>
            </p:cNvSpPr>
            <p:nvPr/>
          </p:nvSpPr>
          <p:spPr>
            <a:xfrm>
              <a:off x="948088" y="2869880"/>
              <a:ext cx="7576010" cy="487112"/>
            </a:xfrm>
            <a:prstGeom prst="rect">
              <a:avLst/>
            </a:prstGeom>
            <a:solidFill>
              <a:srgbClr val="23C93E"/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200" b="1" spc="-20" err="1">
                  <a:solidFill>
                    <a:schemeClr val="bg1"/>
                  </a:solidFill>
                </a:rPr>
                <a:t>By</a:t>
              </a:r>
              <a:r>
                <a:rPr lang="de-DE" sz="2200" b="1" spc="-20">
                  <a:solidFill>
                    <a:schemeClr val="bg1"/>
                  </a:solidFill>
                </a:rPr>
                <a:t> Expert </a:t>
              </a:r>
              <a:r>
                <a:rPr lang="de-DE" sz="2200" b="1" spc="-20" err="1">
                  <a:solidFill>
                    <a:schemeClr val="bg1"/>
                  </a:solidFill>
                </a:rPr>
                <a:t>Committees</a:t>
              </a:r>
              <a:r>
                <a:rPr lang="de-DE" sz="2200" b="1" spc="-20">
                  <a:solidFill>
                    <a:schemeClr val="bg1"/>
                  </a:solidFill>
                </a:rPr>
                <a:t> &amp; </a:t>
              </a:r>
              <a:r>
                <a:rPr lang="de-DE" sz="2200" b="1" spc="-20" err="1">
                  <a:solidFill>
                    <a:schemeClr val="bg1"/>
                  </a:solidFill>
                </a:rPr>
                <a:t>Associations</a:t>
              </a:r>
              <a:r>
                <a:rPr lang="de-DE" sz="2200" b="1" spc="-2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95BFB3-8BA5-974C-A420-11CB75477855}"/>
                </a:ext>
              </a:extLst>
            </p:cNvPr>
            <p:cNvSpPr/>
            <p:nvPr/>
          </p:nvSpPr>
          <p:spPr>
            <a:xfrm>
              <a:off x="625087" y="2840882"/>
              <a:ext cx="526314" cy="533053"/>
            </a:xfrm>
            <a:prstGeom prst="ellipse">
              <a:avLst/>
            </a:prstGeom>
            <a:solidFill>
              <a:srgbClr val="23C93E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400" b="1"/>
                <a:t>&gt;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6C31426-901F-1940-BA75-3E4598CF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7616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bldLvl="2"/>
      <p:bldP spid="31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4B95CEB-D701-D040-9BB0-28A8B72E1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7" y="1052736"/>
            <a:ext cx="6049045" cy="456181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CAF5D2-DF61-D847-AC31-A9922F12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459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4FA9D-8175-3340-A183-E3C33C81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47584"/>
            <a:ext cx="7815064" cy="1047651"/>
          </a:xfrm>
        </p:spPr>
        <p:txBody>
          <a:bodyPr lIns="0" rIns="0" anchor="t" anchorCtr="0">
            <a:normAutofit/>
          </a:bodyPr>
          <a:lstStyle/>
          <a:p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EIA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</a:rPr>
              <a:t>Association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Germany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E0B995-C677-3843-B5D7-A047644F0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20" y="260648"/>
            <a:ext cx="1258293" cy="143445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2D0B749-F543-C047-BFA9-AFAF417AC543}"/>
              </a:ext>
            </a:extLst>
          </p:cNvPr>
          <p:cNvGrpSpPr/>
          <p:nvPr/>
        </p:nvGrpSpPr>
        <p:grpSpPr>
          <a:xfrm>
            <a:off x="4716017" y="1844674"/>
            <a:ext cx="3816796" cy="4032597"/>
            <a:chOff x="4716017" y="1844674"/>
            <a:chExt cx="3816796" cy="4032597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6DDFC66-C8CA-5E4F-9E59-0B5404B32216}"/>
                </a:ext>
              </a:extLst>
            </p:cNvPr>
            <p:cNvSpPr txBox="1"/>
            <p:nvPr/>
          </p:nvSpPr>
          <p:spPr>
            <a:xfrm>
              <a:off x="4716017" y="1844674"/>
              <a:ext cx="3816796" cy="40325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144000" tIns="216000" rIns="72000" rtlCol="0">
              <a:noAutofit/>
            </a:bodyPr>
            <a:lstStyle/>
            <a:p>
              <a:pPr>
                <a:spcAft>
                  <a:spcPts val="15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</a:pPr>
              <a:r>
                <a:rPr lang="de-DE" sz="2200" b="1" dirty="0">
                  <a:solidFill>
                    <a:schemeClr val="accent6">
                      <a:lumMod val="7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Products</a:t>
              </a:r>
            </a:p>
            <a:p>
              <a:pPr marL="378900" indent="-378900">
                <a:spcAft>
                  <a:spcPts val="900"/>
                </a:spcAft>
                <a:buClr>
                  <a:schemeClr val="accent6">
                    <a:lumMod val="75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EIA </a:t>
              </a:r>
              <a:r>
                <a:rPr lang="de-DE" dirty="0" err="1"/>
                <a:t>report</a:t>
              </a:r>
              <a:endParaRPr lang="de-DE" dirty="0"/>
            </a:p>
            <a:p>
              <a:pPr marL="378900" indent="-378900">
                <a:spcAft>
                  <a:spcPts val="900"/>
                </a:spcAft>
                <a:buClr>
                  <a:schemeClr val="accent6">
                    <a:lumMod val="75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Guidelines &amp; </a:t>
              </a:r>
              <a:r>
                <a:rPr lang="de-DE" dirty="0" err="1"/>
                <a:t>leaflets</a:t>
              </a:r>
              <a:endParaRPr lang="de-DE" dirty="0"/>
            </a:p>
            <a:p>
              <a:pPr marL="378900" indent="-378900">
                <a:spcAft>
                  <a:spcPts val="900"/>
                </a:spcAft>
                <a:buClr>
                  <a:schemeClr val="accent6">
                    <a:lumMod val="75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EIA Trainings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young</a:t>
              </a:r>
              <a:r>
                <a:rPr lang="de-DE" dirty="0"/>
                <a:t> </a:t>
              </a:r>
              <a:r>
                <a:rPr lang="de-DE" dirty="0" err="1"/>
                <a:t>academics</a:t>
              </a:r>
              <a:r>
                <a:rPr lang="de-DE" dirty="0"/>
                <a:t> &amp; </a:t>
              </a:r>
              <a:r>
                <a:rPr lang="de-DE" dirty="0" err="1"/>
                <a:t>job</a:t>
              </a:r>
              <a:r>
                <a:rPr lang="de-DE" dirty="0"/>
                <a:t> </a:t>
              </a:r>
              <a:r>
                <a:rPr lang="de-DE" dirty="0" err="1"/>
                <a:t>starters</a:t>
              </a:r>
              <a:endParaRPr lang="de-DE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4D73043-97D6-6E41-A692-ED9B6FD82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56000"/>
            </a:blip>
            <a:stretch>
              <a:fillRect/>
            </a:stretch>
          </p:blipFill>
          <p:spPr>
            <a:xfrm>
              <a:off x="7596336" y="2068471"/>
              <a:ext cx="685800" cy="657393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F0AC445-1A1C-DA43-9098-5D44670B3548}"/>
              </a:ext>
            </a:extLst>
          </p:cNvPr>
          <p:cNvGrpSpPr/>
          <p:nvPr/>
        </p:nvGrpSpPr>
        <p:grpSpPr>
          <a:xfrm>
            <a:off x="611188" y="1844674"/>
            <a:ext cx="3744787" cy="4032597"/>
            <a:chOff x="611188" y="1844674"/>
            <a:chExt cx="3744787" cy="403259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A441A9F-6D15-2648-9EB3-111AE926C41C}"/>
                </a:ext>
              </a:extLst>
            </p:cNvPr>
            <p:cNvSpPr txBox="1"/>
            <p:nvPr/>
          </p:nvSpPr>
          <p:spPr>
            <a:xfrm>
              <a:off x="611188" y="1844674"/>
              <a:ext cx="3744787" cy="40325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144000" tIns="216000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15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</a:pPr>
              <a:r>
                <a:rPr lang="de-DE" b="1" dirty="0" err="1">
                  <a:solidFill>
                    <a:schemeClr val="accent5">
                      <a:lumMod val="7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Organization</a:t>
              </a:r>
              <a:r>
                <a:rPr lang="de-DE" b="1" dirty="0">
                  <a:solidFill>
                    <a:schemeClr val="accent5">
                      <a:lumMod val="7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 </a:t>
              </a:r>
              <a:br>
                <a:rPr lang="de-DE" b="1" dirty="0">
                  <a:solidFill>
                    <a:schemeClr val="accent5">
                      <a:lumMod val="7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</a:br>
              <a:r>
                <a:rPr lang="de-DE" b="1" dirty="0">
                  <a:solidFill>
                    <a:schemeClr val="accent5">
                      <a:lumMod val="7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&amp; </a:t>
              </a:r>
              <a:r>
                <a:rPr lang="de-DE" b="1" dirty="0" err="1">
                  <a:solidFill>
                    <a:schemeClr val="accent5">
                      <a:lumMod val="7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Activities</a:t>
              </a:r>
              <a:endParaRPr lang="de-DE" b="1" dirty="0">
                <a:solidFill>
                  <a:schemeClr val="accent5">
                    <a:lumMod val="7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marL="378900" indent="-378900">
                <a:spcAft>
                  <a:spcPts val="9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Member-</a:t>
              </a:r>
              <a:r>
                <a:rPr lang="de-DE" dirty="0" err="1"/>
                <a:t>based</a:t>
              </a:r>
              <a:r>
                <a:rPr lang="de-DE" dirty="0"/>
                <a:t> NGO</a:t>
              </a:r>
            </a:p>
            <a:p>
              <a:pPr marL="378900" indent="-378900">
                <a:spcAft>
                  <a:spcPts val="9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Focus on EIA &amp; SEA </a:t>
              </a:r>
              <a:r>
                <a:rPr lang="de-DE" dirty="0" err="1"/>
                <a:t>topics</a:t>
              </a:r>
              <a:endParaRPr lang="de-DE" dirty="0"/>
            </a:p>
            <a:p>
              <a:pPr marL="378900" indent="-378900">
                <a:spcAft>
                  <a:spcPts val="9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EIA </a:t>
              </a:r>
              <a:r>
                <a:rPr lang="de-DE" dirty="0" err="1"/>
                <a:t>Congress</a:t>
              </a:r>
              <a:r>
                <a:rPr lang="de-DE" dirty="0"/>
                <a:t> </a:t>
              </a:r>
            </a:p>
            <a:p>
              <a:pPr marL="378900" indent="-378900">
                <a:spcAft>
                  <a:spcPts val="9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Open </a:t>
              </a:r>
              <a:r>
                <a:rPr lang="de-DE" dirty="0" err="1"/>
                <a:t>working</a:t>
              </a:r>
              <a:r>
                <a:rPr lang="de-DE" dirty="0"/>
                <a:t> </a:t>
              </a:r>
              <a:r>
                <a:rPr lang="de-DE" dirty="0" err="1"/>
                <a:t>groups</a:t>
              </a:r>
              <a:endParaRPr lang="de-DE" dirty="0"/>
            </a:p>
            <a:p>
              <a:pPr marL="378900" indent="-378900">
                <a:spcAft>
                  <a:spcPts val="9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/>
                <a:t>Comments on legislative </a:t>
              </a:r>
              <a:r>
                <a:rPr lang="de-DE" dirty="0" err="1"/>
                <a:t>proposals</a:t>
              </a:r>
              <a:endParaRPr lang="de-DE" dirty="0"/>
            </a:p>
            <a:p>
              <a:pPr marL="378900" indent="-378900">
                <a:spcAft>
                  <a:spcPts val="90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20000"/>
                <a:buFont typeface="Wingdings" pitchFamily="2" charset="2"/>
                <a:buChar char="§"/>
              </a:pPr>
              <a:r>
                <a:rPr lang="de-DE" dirty="0" err="1"/>
                <a:t>Complaints</a:t>
              </a:r>
              <a:endParaRPr lang="de-DE" dirty="0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6033D1D-3962-9349-9911-FA2653FE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alphaModFix amt="51000"/>
            </a:blip>
            <a:stretch>
              <a:fillRect/>
            </a:stretch>
          </p:blipFill>
          <p:spPr>
            <a:xfrm>
              <a:off x="3419872" y="2027312"/>
              <a:ext cx="698500" cy="609600"/>
            </a:xfrm>
            <a:prstGeom prst="rect">
              <a:avLst/>
            </a:prstGeom>
          </p:spPr>
        </p:pic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4B7AC-51F2-BC47-BEBF-9E5DF3C4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402744"/>
            <a:ext cx="630982" cy="365125"/>
          </a:xfrm>
        </p:spPr>
        <p:txBody>
          <a:bodyPr/>
          <a:lstStyle/>
          <a:p>
            <a:fld id="{1D1713D2-EBC0-8645-969B-F9601A36479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043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EFB51D1-6736-6F43-A5FD-D7C9F8F96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5"/>
          <a:stretch/>
        </p:blipFill>
        <p:spPr>
          <a:xfrm>
            <a:off x="387569" y="310058"/>
            <a:ext cx="4197226" cy="12023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9C4144E-DAB1-7A4B-A7B8-F47895AA919C}"/>
              </a:ext>
            </a:extLst>
          </p:cNvPr>
          <p:cNvSpPr txBox="1"/>
          <p:nvPr/>
        </p:nvSpPr>
        <p:spPr>
          <a:xfrm>
            <a:off x="539552" y="170080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err="1"/>
              <a:t>depends</a:t>
            </a:r>
            <a:r>
              <a:rPr lang="de-DE" sz="2400"/>
              <a:t> on ...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3A6A18B-611A-6A41-B033-3457DADB5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375512"/>
              </p:ext>
            </p:extLst>
          </p:nvPr>
        </p:nvGraphicFramePr>
        <p:xfrm>
          <a:off x="1979712" y="2350889"/>
          <a:ext cx="4680520" cy="349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BA29CDD-345E-D642-890F-BCCE5BFA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470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9F78D1-7650-A84C-AA34-D145694D6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99F78D1-7650-A84C-AA34-D145694D6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CE676E-FFEB-0E44-B81E-A3D520477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DCE676E-FFEB-0E44-B81E-A3D520477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423ECD-4037-F948-9750-1C968221F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B423ECD-4037-F948-9750-1C968221F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E378-8F7A-8848-A010-0A1D602CC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075E378-8F7A-8848-A010-0A1D602CC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1CCB23-4C2A-3E49-9170-CEB567E7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681CCB23-4C2A-3E49-9170-CEB567E7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E22ECA-1964-1F4D-B919-8D6CF974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5E22ECA-1964-1F4D-B919-8D6CF9749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369FCF-1F6A-054B-8299-5904CCD27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EB369FCF-1F6A-054B-8299-5904CCD27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F11740-3288-3847-8AC7-76EEBEDB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EF11740-3288-3847-8AC7-76EEBEDB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7F3429-3A96-5A44-A8D9-90B99C37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1F7F3429-3A96-5A44-A8D9-90B99C37E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132649-9B49-3544-9A0D-5DB05D2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DD132649-9B49-3544-9A0D-5DB05D251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94D0F1-2F5D-074A-96B9-B4BEE8A48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6A94D0F1-2F5D-074A-96B9-B4BEE8A48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6CDD8F8-CFEF-A143-A006-50FE695EE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7" y="2459937"/>
            <a:ext cx="1815274" cy="2442181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E69107A-D1B8-AB4D-8840-D0CF4C8114D5}"/>
              </a:ext>
            </a:extLst>
          </p:cNvPr>
          <p:cNvGrpSpPr/>
          <p:nvPr/>
        </p:nvGrpSpPr>
        <p:grpSpPr>
          <a:xfrm>
            <a:off x="2669100" y="1628800"/>
            <a:ext cx="3901156" cy="4076685"/>
            <a:chOff x="2669100" y="1628800"/>
            <a:chExt cx="3901156" cy="4076685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842201B4-8D83-524C-A983-C42993393AF3}"/>
                </a:ext>
              </a:extLst>
            </p:cNvPr>
            <p:cNvSpPr/>
            <p:nvPr/>
          </p:nvSpPr>
          <p:spPr>
            <a:xfrm>
              <a:off x="2738423" y="1772816"/>
              <a:ext cx="1401529" cy="3816424"/>
            </a:xfrm>
            <a:custGeom>
              <a:avLst/>
              <a:gdLst>
                <a:gd name="connsiteX0" fmla="*/ 0 w 1401529"/>
                <a:gd name="connsiteY0" fmla="*/ 0 h 4242486"/>
                <a:gd name="connsiteX1" fmla="*/ 1375719 w 1401529"/>
                <a:gd name="connsiteY1" fmla="*/ 2166551 h 4242486"/>
                <a:gd name="connsiteX2" fmla="*/ 766119 w 1401529"/>
                <a:gd name="connsiteY2" fmla="*/ 4242486 h 42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1529" h="4242486">
                  <a:moveTo>
                    <a:pt x="0" y="0"/>
                  </a:moveTo>
                  <a:cubicBezTo>
                    <a:pt x="624016" y="729735"/>
                    <a:pt x="1248032" y="1459470"/>
                    <a:pt x="1375719" y="2166551"/>
                  </a:cubicBezTo>
                  <a:cubicBezTo>
                    <a:pt x="1503406" y="2873632"/>
                    <a:pt x="1134762" y="3558059"/>
                    <a:pt x="766119" y="4242486"/>
                  </a:cubicBezTo>
                </a:path>
              </a:pathLst>
            </a:cu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1F98FDA-DEFE-6346-A6F1-C5A0C5217DCE}"/>
                </a:ext>
              </a:extLst>
            </p:cNvPr>
            <p:cNvGrpSpPr/>
            <p:nvPr/>
          </p:nvGrpSpPr>
          <p:grpSpPr>
            <a:xfrm>
              <a:off x="3389180" y="5236820"/>
              <a:ext cx="2694988" cy="468665"/>
              <a:chOff x="647700" y="4819148"/>
              <a:chExt cx="2729493" cy="468665"/>
            </a:xfrm>
          </p:grpSpPr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19F0E4DA-4D59-3847-B2DE-9C64D4B20C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5"/>
                <a:ext cx="2402358" cy="403051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2000" b="1" err="1">
                    <a:solidFill>
                      <a:schemeClr val="bg1"/>
                    </a:solidFill>
                  </a:rPr>
                  <a:t>Bureaucratic</a:t>
                </a:r>
                <a:endParaRPr lang="de-DE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6E549A7-EBBC-764D-9E01-955817F40E6B}"/>
                  </a:ext>
                </a:extLst>
              </p:cNvPr>
              <p:cNvSpPr/>
              <p:nvPr/>
            </p:nvSpPr>
            <p:spPr>
              <a:xfrm>
                <a:off x="647700" y="4819148"/>
                <a:ext cx="468665" cy="468665"/>
              </a:xfrm>
              <a:prstGeom prst="ellipse">
                <a:avLst/>
              </a:prstGeom>
              <a:solidFill>
                <a:srgbClr val="7030A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6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0C4F4680-E32B-C547-A0F2-9FD7B0A89C08}"/>
                </a:ext>
              </a:extLst>
            </p:cNvPr>
            <p:cNvGrpSpPr/>
            <p:nvPr/>
          </p:nvGrpSpPr>
          <p:grpSpPr>
            <a:xfrm>
              <a:off x="3749220" y="4516740"/>
              <a:ext cx="2694988" cy="468665"/>
              <a:chOff x="647700" y="4819148"/>
              <a:chExt cx="2729493" cy="468665"/>
            </a:xfrm>
          </p:grpSpPr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F8B72C6E-1060-5640-8D5D-6D7F99A903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5"/>
                <a:ext cx="2402358" cy="4030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2000" b="1" err="1">
                    <a:solidFill>
                      <a:schemeClr val="bg1"/>
                    </a:solidFill>
                  </a:rPr>
                  <a:t>Transactional</a:t>
                </a:r>
                <a:endParaRPr lang="de-DE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FB3B177-7BA5-1A4C-92C2-5CE9A3DE20EE}"/>
                  </a:ext>
                </a:extLst>
              </p:cNvPr>
              <p:cNvSpPr/>
              <p:nvPr/>
            </p:nvSpPr>
            <p:spPr>
              <a:xfrm>
                <a:off x="647700" y="4819148"/>
                <a:ext cx="468665" cy="46866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5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767B8E38-8454-9044-A810-D1831C91E211}"/>
                </a:ext>
              </a:extLst>
            </p:cNvPr>
            <p:cNvGrpSpPr/>
            <p:nvPr/>
          </p:nvGrpSpPr>
          <p:grpSpPr>
            <a:xfrm>
              <a:off x="3875268" y="3796660"/>
              <a:ext cx="2694988" cy="468665"/>
              <a:chOff x="647700" y="4819148"/>
              <a:chExt cx="2729493" cy="468665"/>
            </a:xfrm>
          </p:grpSpPr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5C56B2B7-458F-8444-A167-AB27C5B3BF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5"/>
                <a:ext cx="2402358" cy="4030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2000" b="1">
                    <a:solidFill>
                      <a:schemeClr val="bg1"/>
                    </a:solidFill>
                  </a:rPr>
                  <a:t> Laissez faire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206FF0-5311-5B4D-85CA-D29A7D83E2DF}"/>
                  </a:ext>
                </a:extLst>
              </p:cNvPr>
              <p:cNvSpPr/>
              <p:nvPr/>
            </p:nvSpPr>
            <p:spPr>
              <a:xfrm>
                <a:off x="647700" y="4819148"/>
                <a:ext cx="468665" cy="46866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4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DF197D4-0922-0E40-BE2A-17BDBA1A898A}"/>
                </a:ext>
              </a:extLst>
            </p:cNvPr>
            <p:cNvGrpSpPr/>
            <p:nvPr/>
          </p:nvGrpSpPr>
          <p:grpSpPr>
            <a:xfrm>
              <a:off x="3203848" y="2356500"/>
              <a:ext cx="2694988" cy="468665"/>
              <a:chOff x="647700" y="4819148"/>
              <a:chExt cx="2729493" cy="468665"/>
            </a:xfrm>
          </p:grpSpPr>
          <p:sp>
            <p:nvSpPr>
              <p:cNvPr id="18" name="Inhaltsplatzhalter 2">
                <a:extLst>
                  <a:ext uri="{FF2B5EF4-FFF2-40B4-BE49-F238E27FC236}">
                    <a16:creationId xmlns:a16="http://schemas.microsoft.com/office/drawing/2014/main" id="{5817032B-BE9F-9141-9A22-2558C3778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5"/>
                <a:ext cx="2402358" cy="4030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2000" b="1">
                    <a:solidFill>
                      <a:schemeClr val="bg1"/>
                    </a:solidFill>
                  </a:rPr>
                  <a:t> </a:t>
                </a:r>
                <a:r>
                  <a:rPr lang="de-DE" sz="2000" b="1" err="1">
                    <a:solidFill>
                      <a:schemeClr val="bg1"/>
                    </a:solidFill>
                  </a:rPr>
                  <a:t>Transformational</a:t>
                </a:r>
                <a:endParaRPr lang="de-DE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613290C-75A7-324F-B408-071C731BF095}"/>
                  </a:ext>
                </a:extLst>
              </p:cNvPr>
              <p:cNvSpPr/>
              <p:nvPr/>
            </p:nvSpPr>
            <p:spPr>
              <a:xfrm>
                <a:off x="647700" y="4819148"/>
                <a:ext cx="468665" cy="46866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2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9AE2577F-ECF3-6D49-82BA-022D7FC131BE}"/>
                </a:ext>
              </a:extLst>
            </p:cNvPr>
            <p:cNvGrpSpPr/>
            <p:nvPr/>
          </p:nvGrpSpPr>
          <p:grpSpPr>
            <a:xfrm>
              <a:off x="3698368" y="3076580"/>
              <a:ext cx="2694988" cy="468665"/>
              <a:chOff x="647700" y="4819148"/>
              <a:chExt cx="2729493" cy="468665"/>
            </a:xfrm>
          </p:grpSpPr>
          <p:sp>
            <p:nvSpPr>
              <p:cNvPr id="21" name="Inhaltsplatzhalter 2">
                <a:extLst>
                  <a:ext uri="{FF2B5EF4-FFF2-40B4-BE49-F238E27FC236}">
                    <a16:creationId xmlns:a16="http://schemas.microsoft.com/office/drawing/2014/main" id="{BE9D4FEB-6DB0-2A49-BD98-6F9A6C1C43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5"/>
                <a:ext cx="2402358" cy="40305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2000" b="1">
                    <a:solidFill>
                      <a:schemeClr val="bg1"/>
                    </a:solidFill>
                  </a:rPr>
                  <a:t>Democratic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83A4A22-26A3-4C47-A7FE-CB97F53CF8FC}"/>
                  </a:ext>
                </a:extLst>
              </p:cNvPr>
              <p:cNvSpPr/>
              <p:nvPr/>
            </p:nvSpPr>
            <p:spPr>
              <a:xfrm>
                <a:off x="647700" y="4819148"/>
                <a:ext cx="468665" cy="46866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3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546471B5-218D-1447-B9F7-F6BAEB2CBCA9}"/>
                </a:ext>
              </a:extLst>
            </p:cNvPr>
            <p:cNvGrpSpPr/>
            <p:nvPr/>
          </p:nvGrpSpPr>
          <p:grpSpPr>
            <a:xfrm>
              <a:off x="2669100" y="1628800"/>
              <a:ext cx="2694988" cy="468665"/>
              <a:chOff x="647700" y="4819148"/>
              <a:chExt cx="2729493" cy="468665"/>
            </a:xfrm>
          </p:grpSpPr>
          <p:sp>
            <p:nvSpPr>
              <p:cNvPr id="24" name="Inhaltsplatzhalter 2">
                <a:extLst>
                  <a:ext uri="{FF2B5EF4-FFF2-40B4-BE49-F238E27FC236}">
                    <a16:creationId xmlns:a16="http://schemas.microsoft.com/office/drawing/2014/main" id="{13D415A6-CA6A-7C4A-9963-96B001F002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835" y="4848145"/>
                <a:ext cx="2402358" cy="40305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0" tIns="0" rIns="91440" bIns="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Clr>
                    <a:srgbClr val="DF7E31"/>
                  </a:buClr>
                  <a:buSzPct val="120000"/>
                  <a:buNone/>
                </a:pPr>
                <a:r>
                  <a:rPr lang="de-DE" sz="2000" b="1" err="1">
                    <a:solidFill>
                      <a:schemeClr val="bg1"/>
                    </a:solidFill>
                  </a:rPr>
                  <a:t>Autocratic</a:t>
                </a:r>
                <a:endParaRPr lang="de-DE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A63A33E-4A26-9442-8446-107E69C05067}"/>
                  </a:ext>
                </a:extLst>
              </p:cNvPr>
              <p:cNvSpPr/>
              <p:nvPr/>
            </p:nvSpPr>
            <p:spPr>
              <a:xfrm>
                <a:off x="647700" y="4819148"/>
                <a:ext cx="468665" cy="46866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/>
                  <a:t>1</a:t>
                </a:r>
              </a:p>
            </p:txBody>
          </p:sp>
        </p:grp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48C15AAB-85BD-C340-84FD-A5851920A227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IA Leadership in Germany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6375FCA-4655-0A4C-8848-2BC0589C7DC3}"/>
              </a:ext>
            </a:extLst>
          </p:cNvPr>
          <p:cNvGrpSpPr/>
          <p:nvPr/>
        </p:nvGrpSpPr>
        <p:grpSpPr>
          <a:xfrm>
            <a:off x="982998" y="2780928"/>
            <a:ext cx="1284746" cy="1698683"/>
            <a:chOff x="933108" y="2803561"/>
            <a:chExt cx="1284746" cy="169868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62BC33A-7479-0743-96E3-ED48697F84A2}"/>
                </a:ext>
              </a:extLst>
            </p:cNvPr>
            <p:cNvSpPr/>
            <p:nvPr/>
          </p:nvSpPr>
          <p:spPr>
            <a:xfrm>
              <a:off x="2123728" y="3694914"/>
              <a:ext cx="94126" cy="941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804BC3-AD1E-9846-B178-6F4B6A322F59}"/>
                </a:ext>
              </a:extLst>
            </p:cNvPr>
            <p:cNvSpPr/>
            <p:nvPr/>
          </p:nvSpPr>
          <p:spPr>
            <a:xfrm>
              <a:off x="1279476" y="4408118"/>
              <a:ext cx="94126" cy="941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9F62FE-53B6-2241-80CA-49C7B821CE0F}"/>
                </a:ext>
              </a:extLst>
            </p:cNvPr>
            <p:cNvSpPr/>
            <p:nvPr/>
          </p:nvSpPr>
          <p:spPr>
            <a:xfrm>
              <a:off x="1731865" y="4265325"/>
              <a:ext cx="94126" cy="941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AF1993-7B04-3B4E-BB82-3444507F1720}"/>
                </a:ext>
              </a:extLst>
            </p:cNvPr>
            <p:cNvSpPr/>
            <p:nvPr/>
          </p:nvSpPr>
          <p:spPr>
            <a:xfrm>
              <a:off x="1321728" y="3824641"/>
              <a:ext cx="94126" cy="941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29AF9B-C7A9-A840-9C11-D2C67C2911BB}"/>
                </a:ext>
              </a:extLst>
            </p:cNvPr>
            <p:cNvSpPr/>
            <p:nvPr/>
          </p:nvSpPr>
          <p:spPr>
            <a:xfrm>
              <a:off x="1603668" y="3748441"/>
              <a:ext cx="94126" cy="941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1DB7A60-3542-444F-866B-CE1DA560769F}"/>
                </a:ext>
              </a:extLst>
            </p:cNvPr>
            <p:cNvSpPr/>
            <p:nvPr/>
          </p:nvSpPr>
          <p:spPr>
            <a:xfrm>
              <a:off x="1778928" y="3405541"/>
              <a:ext cx="94126" cy="9412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2E5D9C-BF35-8C47-A326-52B872373B69}"/>
                </a:ext>
              </a:extLst>
            </p:cNvPr>
            <p:cNvSpPr/>
            <p:nvPr/>
          </p:nvSpPr>
          <p:spPr>
            <a:xfrm>
              <a:off x="1458888" y="3283621"/>
              <a:ext cx="94126" cy="9412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6FFD3BF-7834-3B4F-8659-854D1EC26492}"/>
                </a:ext>
              </a:extLst>
            </p:cNvPr>
            <p:cNvSpPr/>
            <p:nvPr/>
          </p:nvSpPr>
          <p:spPr>
            <a:xfrm>
              <a:off x="1131228" y="3512221"/>
              <a:ext cx="94126" cy="941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9FB2AD2-130C-2F4B-A97A-1DB0CD2A990C}"/>
                </a:ext>
              </a:extLst>
            </p:cNvPr>
            <p:cNvSpPr/>
            <p:nvPr/>
          </p:nvSpPr>
          <p:spPr>
            <a:xfrm>
              <a:off x="1893228" y="2895001"/>
              <a:ext cx="94126" cy="941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FE96D0-5F85-0349-9A44-672C65D1787D}"/>
                </a:ext>
              </a:extLst>
            </p:cNvPr>
            <p:cNvSpPr/>
            <p:nvPr/>
          </p:nvSpPr>
          <p:spPr>
            <a:xfrm>
              <a:off x="2101610" y="3262866"/>
              <a:ext cx="94126" cy="941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F4EAE-CD2A-A249-BE43-114E90007285}"/>
                </a:ext>
              </a:extLst>
            </p:cNvPr>
            <p:cNvSpPr/>
            <p:nvPr/>
          </p:nvSpPr>
          <p:spPr>
            <a:xfrm>
              <a:off x="933108" y="3931321"/>
              <a:ext cx="94126" cy="941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CB0FCFB-5B2A-CC47-BDA3-F58F026D1C9F}"/>
                </a:ext>
              </a:extLst>
            </p:cNvPr>
            <p:cNvSpPr/>
            <p:nvPr/>
          </p:nvSpPr>
          <p:spPr>
            <a:xfrm>
              <a:off x="1436028" y="2803561"/>
              <a:ext cx="94126" cy="9412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E69E59CD-E86C-DD43-A2D3-B9936D53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540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EC668-F7C4-A242-9C7B-706ADA095FBB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IA Leadership in Germany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F98FDA-DEFE-6346-A6F1-C5A0C5217DCE}"/>
              </a:ext>
            </a:extLst>
          </p:cNvPr>
          <p:cNvGrpSpPr/>
          <p:nvPr/>
        </p:nvGrpSpPr>
        <p:grpSpPr>
          <a:xfrm>
            <a:off x="580869" y="1772816"/>
            <a:ext cx="2694988" cy="468665"/>
            <a:chOff x="647700" y="4819148"/>
            <a:chExt cx="2729493" cy="46866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19F0E4DA-4D59-3847-B2DE-9C64D4B20CA6}"/>
                </a:ext>
              </a:extLst>
            </p:cNvPr>
            <p:cNvSpPr txBox="1">
              <a:spLocks/>
            </p:cNvSpPr>
            <p:nvPr/>
          </p:nvSpPr>
          <p:spPr>
            <a:xfrm>
              <a:off x="974835" y="4848145"/>
              <a:ext cx="2402358" cy="4030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000" b="1" err="1">
                  <a:solidFill>
                    <a:schemeClr val="bg1"/>
                  </a:solidFill>
                </a:rPr>
                <a:t>Autocratic</a:t>
              </a:r>
              <a:endParaRPr lang="de-DE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549A7-EBBC-764D-9E01-955817F40E6B}"/>
                </a:ext>
              </a:extLst>
            </p:cNvPr>
            <p:cNvSpPr/>
            <p:nvPr/>
          </p:nvSpPr>
          <p:spPr>
            <a:xfrm>
              <a:off x="647700" y="4819148"/>
              <a:ext cx="468665" cy="4686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1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37E221CA-1C46-4D44-A742-3EC900999C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17114"/>
            <a:ext cx="921040" cy="115130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136E11-AA9F-E943-8698-9361D969223A}"/>
              </a:ext>
            </a:extLst>
          </p:cNvPr>
          <p:cNvSpPr txBox="1"/>
          <p:nvPr/>
        </p:nvSpPr>
        <p:spPr>
          <a:xfrm>
            <a:off x="3708400" y="1801813"/>
            <a:ext cx="4824413" cy="4147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44000" tIns="144000" rtlCol="0">
            <a:noAutofit/>
          </a:bodyPr>
          <a:lstStyle/>
          <a:p>
            <a:pPr marL="378900" indent="-37890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 err="1"/>
              <a:t>MoE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(in </a:t>
            </a:r>
            <a:r>
              <a:rPr lang="de-DE" dirty="0" err="1"/>
              <a:t>autocratic</a:t>
            </a:r>
            <a:r>
              <a:rPr lang="de-DE" dirty="0"/>
              <a:t> </a:t>
            </a:r>
            <a:r>
              <a:rPr lang="de-DE" dirty="0" err="1"/>
              <a:t>manner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  <a:p>
            <a:pPr marL="674688" indent="-31115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Symbol" pitchFamily="2" charset="2"/>
              <a:buChar char="-"/>
            </a:pPr>
            <a:r>
              <a:rPr lang="de-DE" dirty="0" err="1"/>
              <a:t>transposition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EU </a:t>
            </a:r>
            <a:r>
              <a:rPr lang="de-DE" dirty="0" err="1"/>
              <a:t>Directives</a:t>
            </a:r>
            <a:endParaRPr lang="de-DE" dirty="0"/>
          </a:p>
          <a:p>
            <a:pPr marL="674688" indent="-31115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Symbol" pitchFamily="2" charset="2"/>
              <a:buChar char="-"/>
            </a:pPr>
            <a:r>
              <a:rPr lang="de-DE" dirty="0"/>
              <a:t>national </a:t>
            </a:r>
            <a:r>
              <a:rPr lang="de-DE" dirty="0" err="1"/>
              <a:t>legislation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pPr marL="674688" indent="-31115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Symbol" pitchFamily="2" charset="2"/>
              <a:buChar char="-"/>
            </a:pPr>
            <a:r>
              <a:rPr lang="de-DE" spc="-20" dirty="0" err="1"/>
              <a:t>implementation</a:t>
            </a:r>
            <a:r>
              <a:rPr lang="de-DE" spc="-20" dirty="0"/>
              <a:t> </a:t>
            </a:r>
            <a:r>
              <a:rPr lang="de-DE" spc="-20" dirty="0" err="1"/>
              <a:t>regulations</a:t>
            </a:r>
            <a:r>
              <a:rPr lang="de-DE" spc="-20" dirty="0"/>
              <a:t> </a:t>
            </a:r>
            <a:endParaRPr lang="de-DE" dirty="0"/>
          </a:p>
          <a:p>
            <a:pPr marL="378900" indent="-37890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 err="1"/>
              <a:t>No</a:t>
            </a:r>
            <a:r>
              <a:rPr lang="de-DE" dirty="0"/>
              <a:t> real  </a:t>
            </a:r>
            <a:r>
              <a:rPr lang="de-DE" dirty="0" err="1"/>
              <a:t>sign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leadership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creative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IA in </a:t>
            </a:r>
            <a:r>
              <a:rPr lang="de-DE" dirty="0" err="1"/>
              <a:t>MeO</a:t>
            </a:r>
            <a:endParaRPr lang="de-DE" dirty="0"/>
          </a:p>
          <a:p>
            <a:pPr marL="674688" indent="-31115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Symbol" pitchFamily="2" charset="2"/>
              <a:buChar char="-"/>
            </a:pPr>
            <a:r>
              <a:rPr lang="de-DE" sz="1900" spc="-20" dirty="0"/>
              <a:t>EU </a:t>
            </a:r>
            <a:r>
              <a:rPr lang="de-DE" sz="1900" spc="-20" dirty="0" err="1"/>
              <a:t>court</a:t>
            </a:r>
            <a:r>
              <a:rPr lang="de-DE" sz="1900" spc="-20" dirty="0"/>
              <a:t> </a:t>
            </a:r>
            <a:r>
              <a:rPr lang="de-DE" sz="1900" spc="-20" dirty="0" err="1"/>
              <a:t>decisions</a:t>
            </a:r>
            <a:r>
              <a:rPr lang="de-DE" sz="1900" spc="-20" dirty="0"/>
              <a:t> </a:t>
            </a:r>
            <a:r>
              <a:rPr lang="de-DE" sz="1900" spc="-20" dirty="0" err="1"/>
              <a:t>against</a:t>
            </a:r>
            <a:r>
              <a:rPr lang="de-DE" sz="1900" spc="-20" dirty="0"/>
              <a:t> Germany</a:t>
            </a:r>
          </a:p>
          <a:p>
            <a:pPr marL="674688" indent="-31115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Symbol" pitchFamily="2" charset="2"/>
              <a:buChar char="-"/>
            </a:pPr>
            <a:r>
              <a:rPr lang="de-DE" sz="1900" dirty="0" err="1"/>
              <a:t>great</a:t>
            </a:r>
            <a:r>
              <a:rPr lang="de-DE" sz="1900" dirty="0"/>
              <a:t> </a:t>
            </a:r>
            <a:r>
              <a:rPr lang="de-DE" sz="1900" dirty="0" err="1"/>
              <a:t>impact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lobbying</a:t>
            </a:r>
            <a:endParaRPr lang="de-DE" sz="1900" dirty="0"/>
          </a:p>
          <a:p>
            <a:pPr marL="674688" indent="-311150">
              <a:spcAft>
                <a:spcPts val="900"/>
              </a:spcAft>
              <a:buClr>
                <a:schemeClr val="accent1">
                  <a:lumMod val="60000"/>
                  <a:lumOff val="40000"/>
                </a:schemeClr>
              </a:buClr>
              <a:buSzPct val="120000"/>
              <a:buFont typeface="Symbol" pitchFamily="2" charset="2"/>
              <a:buChar char="-"/>
            </a:pPr>
            <a:r>
              <a:rPr lang="de-DE" sz="1900" dirty="0"/>
              <a:t>EIA </a:t>
            </a:r>
            <a:r>
              <a:rPr lang="de-DE" sz="1900" dirty="0" err="1"/>
              <a:t>only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major</a:t>
            </a:r>
            <a:r>
              <a:rPr lang="de-DE" sz="1900" dirty="0"/>
              <a:t> </a:t>
            </a:r>
            <a:r>
              <a:rPr lang="de-DE" sz="1900" dirty="0" err="1"/>
              <a:t>projects</a:t>
            </a:r>
            <a:r>
              <a:rPr lang="de-DE" sz="1900" dirty="0"/>
              <a:t> (Annex I) 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2D639B-AA6C-EC47-939E-891C7C1FF328}"/>
              </a:ext>
            </a:extLst>
          </p:cNvPr>
          <p:cNvSpPr txBox="1"/>
          <p:nvPr/>
        </p:nvSpPr>
        <p:spPr>
          <a:xfrm>
            <a:off x="827584" y="2492896"/>
            <a:ext cx="2449015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04850">
              <a:spcAft>
                <a:spcPts val="1000"/>
              </a:spcAft>
            </a:pP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Body: 	Federal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</a:rPr>
              <a:t>Ministry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 Environment (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</a:rPr>
              <a:t>MoE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712788" indent="-704850">
              <a:spcAft>
                <a:spcPts val="1000"/>
              </a:spcAft>
            </a:pP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</a:rPr>
              <a:t>Scope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: IA in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</a:rPr>
              <a:t>general</a:t>
            </a: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A726E11-F01D-5C45-BCE3-02BA8248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27707C0-8D30-C246-8641-33C362F46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620812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6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F98FDA-DEFE-6346-A6F1-C5A0C5217DCE}"/>
              </a:ext>
            </a:extLst>
          </p:cNvPr>
          <p:cNvGrpSpPr/>
          <p:nvPr/>
        </p:nvGrpSpPr>
        <p:grpSpPr>
          <a:xfrm>
            <a:off x="580869" y="1772816"/>
            <a:ext cx="2694988" cy="468665"/>
            <a:chOff x="647700" y="4819148"/>
            <a:chExt cx="2729493" cy="46866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19F0E4DA-4D59-3847-B2DE-9C64D4B20CA6}"/>
                </a:ext>
              </a:extLst>
            </p:cNvPr>
            <p:cNvSpPr txBox="1">
              <a:spLocks/>
            </p:cNvSpPr>
            <p:nvPr/>
          </p:nvSpPr>
          <p:spPr>
            <a:xfrm>
              <a:off x="974835" y="4848145"/>
              <a:ext cx="2402358" cy="403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000" b="1">
                  <a:solidFill>
                    <a:schemeClr val="bg1"/>
                  </a:solidFill>
                </a:rPr>
                <a:t> </a:t>
              </a:r>
              <a:r>
                <a:rPr lang="de-DE" sz="2000" b="1" err="1">
                  <a:solidFill>
                    <a:schemeClr val="bg1"/>
                  </a:solidFill>
                </a:rPr>
                <a:t>Transformational</a:t>
              </a:r>
              <a:endParaRPr lang="de-DE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549A7-EBBC-764D-9E01-955817F40E6B}"/>
                </a:ext>
              </a:extLst>
            </p:cNvPr>
            <p:cNvSpPr/>
            <p:nvPr/>
          </p:nvSpPr>
          <p:spPr>
            <a:xfrm>
              <a:off x="647700" y="4819148"/>
              <a:ext cx="468665" cy="4686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2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18136E11-AA9F-E943-8698-9361D969223A}"/>
              </a:ext>
            </a:extLst>
          </p:cNvPr>
          <p:cNvSpPr txBox="1"/>
          <p:nvPr/>
        </p:nvSpPr>
        <p:spPr>
          <a:xfrm>
            <a:off x="3708400" y="1801812"/>
            <a:ext cx="4824413" cy="4003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44000" tIns="144000" rtlCol="0">
            <a:noAutofit/>
          </a:bodyPr>
          <a:lstStyle/>
          <a:p>
            <a:pPr marL="378900" indent="-378900">
              <a:spcAft>
                <a:spcPts val="9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/>
              <a:t>EIA </a:t>
            </a:r>
            <a:r>
              <a:rPr lang="de-DE" dirty="0" err="1"/>
              <a:t>Association</a:t>
            </a:r>
            <a:r>
              <a:rPr lang="de-DE" dirty="0"/>
              <a:t> Germany </a:t>
            </a:r>
          </a:p>
          <a:p>
            <a:pPr marL="622300" lvl="1" indent="-261938">
              <a:spcAft>
                <a:spcPts val="900"/>
              </a:spcAft>
              <a:buClr>
                <a:schemeClr val="accent6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providing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establish</a:t>
            </a:r>
            <a:r>
              <a:rPr lang="de-DE" sz="1800" dirty="0"/>
              <a:t> a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comprehensive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IA</a:t>
            </a:r>
          </a:p>
          <a:p>
            <a:pPr marL="622300" lvl="1" indent="-261938">
              <a:spcAft>
                <a:spcPts val="900"/>
              </a:spcAft>
              <a:buClr>
                <a:schemeClr val="accent6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developing</a:t>
            </a:r>
            <a:r>
              <a:rPr lang="de-DE" sz="1800" dirty="0"/>
              <a:t> IA in a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precautionary</a:t>
            </a:r>
            <a:r>
              <a:rPr lang="de-DE" sz="1800" dirty="0"/>
              <a:t> </a:t>
            </a:r>
            <a:r>
              <a:rPr lang="de-DE" sz="1800" dirty="0" err="1"/>
              <a:t>way</a:t>
            </a:r>
            <a:r>
              <a:rPr lang="de-DE" sz="1800" dirty="0"/>
              <a:t> </a:t>
            </a:r>
            <a:r>
              <a:rPr lang="de-DE" sz="1800" dirty="0" err="1"/>
              <a:t>regarding</a:t>
            </a:r>
            <a:r>
              <a:rPr lang="de-DE" sz="1800" dirty="0"/>
              <a:t> </a:t>
            </a:r>
            <a:r>
              <a:rPr lang="de-DE" sz="1800" dirty="0" err="1"/>
              <a:t>advanced</a:t>
            </a:r>
            <a:r>
              <a:rPr lang="de-DE" sz="1800" dirty="0"/>
              <a:t> </a:t>
            </a:r>
            <a:r>
              <a:rPr lang="de-DE" sz="1800" dirty="0" err="1"/>
              <a:t>standards</a:t>
            </a:r>
            <a:r>
              <a:rPr lang="de-DE" sz="1800" dirty="0"/>
              <a:t> </a:t>
            </a:r>
          </a:p>
          <a:p>
            <a:pPr marL="360363" indent="-352425">
              <a:spcAft>
                <a:spcPts val="9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§"/>
            </a:pPr>
            <a:r>
              <a:rPr lang="de-DE" sz="1800" dirty="0"/>
              <a:t>FGSV (Road </a:t>
            </a:r>
            <a:r>
              <a:rPr lang="de-DE" sz="1800" dirty="0" err="1"/>
              <a:t>and</a:t>
            </a:r>
            <a:r>
              <a:rPr lang="de-DE" sz="1800" dirty="0"/>
              <a:t> Transportation Research </a:t>
            </a:r>
            <a:r>
              <a:rPr lang="de-DE" sz="1800" dirty="0" err="1"/>
              <a:t>Association</a:t>
            </a:r>
            <a:r>
              <a:rPr lang="de-DE" sz="1800" dirty="0"/>
              <a:t>)</a:t>
            </a:r>
          </a:p>
          <a:p>
            <a:pPr marL="622300" lvl="1" indent="-261938">
              <a:spcAft>
                <a:spcPts val="900"/>
              </a:spcAft>
              <a:buClr>
                <a:schemeClr val="accent6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providing</a:t>
            </a:r>
            <a:r>
              <a:rPr lang="de-DE" sz="1800" dirty="0"/>
              <a:t> </a:t>
            </a:r>
            <a:r>
              <a:rPr lang="de-DE" sz="1800" dirty="0" err="1"/>
              <a:t>guidelines</a:t>
            </a:r>
            <a:r>
              <a:rPr lang="de-DE" sz="1800" dirty="0"/>
              <a:t> &amp; </a:t>
            </a:r>
            <a:r>
              <a:rPr lang="de-DE" sz="1800" dirty="0" err="1"/>
              <a:t>recommendations</a:t>
            </a:r>
            <a:endParaRPr lang="de-DE" sz="1800" dirty="0"/>
          </a:p>
          <a:p>
            <a:pPr marL="622300" lvl="1" indent="-261938">
              <a:spcAft>
                <a:spcPts val="900"/>
              </a:spcAft>
              <a:buClr>
                <a:schemeClr val="accent6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detailed</a:t>
            </a:r>
            <a:r>
              <a:rPr lang="de-DE" sz="1800" dirty="0"/>
              <a:t> </a:t>
            </a:r>
            <a:r>
              <a:rPr lang="de-DE" sz="1800" dirty="0" err="1"/>
              <a:t>technical</a:t>
            </a:r>
            <a:r>
              <a:rPr lang="de-DE" sz="1800" dirty="0"/>
              <a:t> </a:t>
            </a:r>
            <a:r>
              <a:rPr lang="de-DE" sz="1800" dirty="0" err="1"/>
              <a:t>specifications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EIA </a:t>
            </a:r>
            <a:r>
              <a:rPr lang="de-DE" sz="1800" dirty="0" err="1"/>
              <a:t>reports</a:t>
            </a:r>
            <a:r>
              <a:rPr lang="de-DE" sz="1800" dirty="0"/>
              <a:t>, </a:t>
            </a:r>
            <a:r>
              <a:rPr lang="de-DE" sz="1800" dirty="0" err="1"/>
              <a:t>methodologies</a:t>
            </a:r>
            <a:r>
              <a:rPr lang="de-DE" sz="1800" dirty="0"/>
              <a:t> &amp; </a:t>
            </a:r>
            <a:r>
              <a:rPr lang="de-DE" sz="1800" dirty="0" err="1"/>
              <a:t>maps</a:t>
            </a:r>
            <a:endParaRPr lang="de-DE" sz="18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C0C7BB-8C3A-C44D-ADD4-117D9EBDC36F}"/>
              </a:ext>
            </a:extLst>
          </p:cNvPr>
          <p:cNvGrpSpPr/>
          <p:nvPr/>
        </p:nvGrpSpPr>
        <p:grpSpPr>
          <a:xfrm>
            <a:off x="580869" y="2708920"/>
            <a:ext cx="2694988" cy="468665"/>
            <a:chOff x="647700" y="4819148"/>
            <a:chExt cx="2729493" cy="468665"/>
          </a:xfrm>
        </p:grpSpPr>
        <p:sp>
          <p:nvSpPr>
            <p:cNvPr id="11" name="Inhaltsplatzhalter 2">
              <a:extLst>
                <a:ext uri="{FF2B5EF4-FFF2-40B4-BE49-F238E27FC236}">
                  <a16:creationId xmlns:a16="http://schemas.microsoft.com/office/drawing/2014/main" id="{4350A867-E762-5C4F-9FA6-D202B648B595}"/>
                </a:ext>
              </a:extLst>
            </p:cNvPr>
            <p:cNvSpPr txBox="1">
              <a:spLocks/>
            </p:cNvSpPr>
            <p:nvPr/>
          </p:nvSpPr>
          <p:spPr>
            <a:xfrm>
              <a:off x="974835" y="4848145"/>
              <a:ext cx="2402358" cy="4030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000" b="1">
                  <a:solidFill>
                    <a:schemeClr val="bg1"/>
                  </a:solidFill>
                </a:rPr>
                <a:t>Democratic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C729E1-3662-C14B-A652-606B85BEF0DE}"/>
                </a:ext>
              </a:extLst>
            </p:cNvPr>
            <p:cNvSpPr/>
            <p:nvPr/>
          </p:nvSpPr>
          <p:spPr>
            <a:xfrm>
              <a:off x="647700" y="4819148"/>
              <a:ext cx="468665" cy="4686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3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08C59E9-BFAC-6348-AB24-BBD341660BDA}"/>
              </a:ext>
            </a:extLst>
          </p:cNvPr>
          <p:cNvSpPr txBox="1"/>
          <p:nvPr/>
        </p:nvSpPr>
        <p:spPr>
          <a:xfrm>
            <a:off x="1873839" y="2281253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&amp;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83D6CC-2703-7F48-ACE4-E3CC7379CCC3}"/>
              </a:ext>
            </a:extLst>
          </p:cNvPr>
          <p:cNvSpPr txBox="1"/>
          <p:nvPr/>
        </p:nvSpPr>
        <p:spPr>
          <a:xfrm>
            <a:off x="755577" y="3501008"/>
            <a:ext cx="2520280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04850">
              <a:spcAft>
                <a:spcPts val="1000"/>
              </a:spcAft>
            </a:pP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Bodies</a:t>
            </a:r>
            <a:r>
              <a:rPr lang="de-DE" sz="1600">
                <a:solidFill>
                  <a:schemeClr val="accent6">
                    <a:lumMod val="75000"/>
                  </a:schemeClr>
                </a:solidFill>
              </a:rPr>
              <a:t>: e.g. </a:t>
            </a: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Committees</a:t>
            </a:r>
            <a:r>
              <a:rPr lang="de-DE" sz="160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Associations</a:t>
            </a:r>
            <a:endParaRPr lang="de-DE" sz="1600">
              <a:solidFill>
                <a:schemeClr val="accent6">
                  <a:lumMod val="75000"/>
                </a:schemeClr>
              </a:solidFill>
            </a:endParaRPr>
          </a:p>
          <a:p>
            <a:pPr marL="712788" indent="-704850">
              <a:spcAft>
                <a:spcPts val="1000"/>
              </a:spcAft>
            </a:pP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Scope</a:t>
            </a:r>
            <a:r>
              <a:rPr lang="de-DE" sz="1600">
                <a:solidFill>
                  <a:schemeClr val="accent6">
                    <a:lumMod val="75000"/>
                  </a:schemeClr>
                </a:solidFill>
              </a:rPr>
              <a:t>: IA in </a:t>
            </a: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general</a:t>
            </a:r>
            <a:r>
              <a:rPr lang="de-DE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de-DE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sectoral</a:t>
            </a:r>
            <a:r>
              <a:rPr lang="de-DE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err="1">
                <a:solidFill>
                  <a:schemeClr val="accent6">
                    <a:lumMod val="75000"/>
                  </a:schemeClr>
                </a:solidFill>
              </a:rPr>
              <a:t>area</a:t>
            </a:r>
            <a:endParaRPr lang="de-DE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A8558E5-74FF-C445-AECC-C3F1363947B8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IA Leadership in Germany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05B8153-CC2B-FC49-9678-8EE2E7A32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17114"/>
            <a:ext cx="921040" cy="1151301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8488F4-D8DC-CF4F-A181-3B8AC664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058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nimBg="1"/>
      <p:bldP spid="3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F98FDA-DEFE-6346-A6F1-C5A0C5217DCE}"/>
              </a:ext>
            </a:extLst>
          </p:cNvPr>
          <p:cNvGrpSpPr/>
          <p:nvPr/>
        </p:nvGrpSpPr>
        <p:grpSpPr>
          <a:xfrm>
            <a:off x="580869" y="1772816"/>
            <a:ext cx="2694988" cy="468665"/>
            <a:chOff x="647700" y="4819148"/>
            <a:chExt cx="2729493" cy="46866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19F0E4DA-4D59-3847-B2DE-9C64D4B20CA6}"/>
                </a:ext>
              </a:extLst>
            </p:cNvPr>
            <p:cNvSpPr txBox="1">
              <a:spLocks/>
            </p:cNvSpPr>
            <p:nvPr/>
          </p:nvSpPr>
          <p:spPr>
            <a:xfrm>
              <a:off x="974835" y="4848145"/>
              <a:ext cx="2402358" cy="4030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000" b="1">
                  <a:solidFill>
                    <a:schemeClr val="bg1"/>
                  </a:solidFill>
                </a:rPr>
                <a:t> Laissez faire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549A7-EBBC-764D-9E01-955817F40E6B}"/>
                </a:ext>
              </a:extLst>
            </p:cNvPr>
            <p:cNvSpPr/>
            <p:nvPr/>
          </p:nvSpPr>
          <p:spPr>
            <a:xfrm>
              <a:off x="647700" y="4819148"/>
              <a:ext cx="468665" cy="4686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4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18136E11-AA9F-E943-8698-9361D969223A}"/>
              </a:ext>
            </a:extLst>
          </p:cNvPr>
          <p:cNvSpPr txBox="1"/>
          <p:nvPr/>
        </p:nvSpPr>
        <p:spPr>
          <a:xfrm>
            <a:off x="3708400" y="1801812"/>
            <a:ext cx="4824413" cy="4003452"/>
          </a:xfrm>
          <a:prstGeom prst="rect">
            <a:avLst/>
          </a:prstGeom>
          <a:solidFill>
            <a:schemeClr val="accent4">
              <a:lumMod val="75000"/>
              <a:alpha val="19000"/>
            </a:schemeClr>
          </a:solidFill>
        </p:spPr>
        <p:txBody>
          <a:bodyPr wrap="square" lIns="144000" tIns="144000" rtlCol="0">
            <a:noAutofit/>
          </a:bodyPr>
          <a:lstStyle/>
          <a:p>
            <a:pPr marL="378900" indent="-378900">
              <a:spcAft>
                <a:spcPts val="900"/>
              </a:spcAft>
              <a:buClr>
                <a:schemeClr val="accent4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sign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IA </a:t>
            </a:r>
            <a:r>
              <a:rPr lang="de-DE" dirty="0" err="1"/>
              <a:t>harmonization</a:t>
            </a:r>
            <a:r>
              <a:rPr lang="de-DE" dirty="0"/>
              <a:t> </a:t>
            </a:r>
          </a:p>
          <a:p>
            <a:pPr marL="622300" lvl="1" indent="-261938">
              <a:spcAft>
                <a:spcPts val="900"/>
              </a:spcAft>
              <a:buClr>
                <a:schemeClr val="accent4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/>
              <a:t>EIA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dispersed</a:t>
            </a:r>
            <a:r>
              <a:rPr lang="de-DE" sz="1800" dirty="0"/>
              <a:t> in </a:t>
            </a:r>
            <a:r>
              <a:rPr lang="de-DE" sz="1800" dirty="0" err="1"/>
              <a:t>sectoral</a:t>
            </a:r>
            <a:r>
              <a:rPr lang="de-DE" sz="1800" dirty="0"/>
              <a:t> </a:t>
            </a:r>
            <a:r>
              <a:rPr lang="de-DE" sz="1800" dirty="0" err="1"/>
              <a:t>laws</a:t>
            </a:r>
            <a:r>
              <a:rPr lang="de-DE" sz="1800" dirty="0"/>
              <a:t>, separate legislative </a:t>
            </a:r>
            <a:r>
              <a:rPr lang="de-DE" sz="1800" dirty="0" err="1"/>
              <a:t>provisions</a:t>
            </a:r>
            <a:endParaRPr lang="de-DE" sz="1800" dirty="0"/>
          </a:p>
          <a:p>
            <a:pPr marL="360363" indent="-352425">
              <a:spcAft>
                <a:spcPts val="900"/>
              </a:spcAft>
              <a:buClr>
                <a:schemeClr val="accent4">
                  <a:lumMod val="75000"/>
                </a:schemeClr>
              </a:buClr>
              <a:buSzPct val="130000"/>
              <a:buFont typeface="Wingdings" pitchFamily="2" charset="2"/>
              <a:buChar char="§"/>
            </a:pPr>
            <a:r>
              <a:rPr lang="de-DE" sz="1800" dirty="0" err="1"/>
              <a:t>No</a:t>
            </a:r>
            <a:r>
              <a:rPr lang="de-DE" sz="1800" dirty="0"/>
              <a:t> real </a:t>
            </a:r>
            <a:r>
              <a:rPr lang="de-DE" sz="1800" dirty="0" err="1"/>
              <a:t>support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competent</a:t>
            </a:r>
            <a:r>
              <a:rPr lang="de-DE" sz="1800" dirty="0"/>
              <a:t> </a:t>
            </a:r>
            <a:r>
              <a:rPr lang="de-DE" sz="1800" dirty="0" err="1"/>
              <a:t>authorities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MoE</a:t>
            </a:r>
            <a:r>
              <a:rPr lang="de-DE" sz="1800" dirty="0"/>
              <a:t> </a:t>
            </a:r>
            <a:r>
              <a:rPr lang="de-DE" sz="1800" dirty="0" err="1"/>
              <a:t>federal</a:t>
            </a:r>
            <a:r>
              <a:rPr lang="de-DE" sz="1800" dirty="0"/>
              <a:t> </a:t>
            </a:r>
            <a:r>
              <a:rPr lang="de-DE" sz="1800" dirty="0" err="1"/>
              <a:t>level</a:t>
            </a:r>
            <a:endParaRPr lang="de-DE" sz="1800" dirty="0"/>
          </a:p>
          <a:p>
            <a:pPr marL="360363" indent="-352425">
              <a:spcAft>
                <a:spcPts val="900"/>
              </a:spcAft>
              <a:buClr>
                <a:schemeClr val="accent4">
                  <a:lumMod val="75000"/>
                </a:schemeClr>
              </a:buClr>
              <a:buSzPct val="130000"/>
              <a:buFont typeface="Wingdings" pitchFamily="2" charset="2"/>
              <a:buChar char="§"/>
            </a:pPr>
            <a:r>
              <a:rPr lang="de-DE" sz="1800" dirty="0" err="1"/>
              <a:t>Unsatisfying</a:t>
            </a:r>
            <a:r>
              <a:rPr lang="de-DE" sz="1800" dirty="0"/>
              <a:t> IA </a:t>
            </a:r>
            <a:r>
              <a:rPr lang="de-DE" sz="1800" dirty="0" err="1"/>
              <a:t>practice</a:t>
            </a:r>
            <a:r>
              <a:rPr lang="de-DE" sz="1800" dirty="0"/>
              <a:t> </a:t>
            </a:r>
          </a:p>
          <a:p>
            <a:pPr marL="622300" lvl="1" indent="-261938">
              <a:spcAft>
                <a:spcPts val="900"/>
              </a:spcAft>
              <a:buClr>
                <a:schemeClr val="accent4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almost</a:t>
            </a:r>
            <a:r>
              <a:rPr lang="de-DE" sz="1800" dirty="0"/>
              <a:t>  </a:t>
            </a:r>
            <a:r>
              <a:rPr lang="de-DE" sz="1800" dirty="0" err="1"/>
              <a:t>no</a:t>
            </a:r>
            <a:r>
              <a:rPr lang="de-DE" sz="1800" dirty="0"/>
              <a:t> EIA </a:t>
            </a:r>
            <a:r>
              <a:rPr lang="de-DE" sz="1800" dirty="0" err="1"/>
              <a:t>for</a:t>
            </a:r>
            <a:r>
              <a:rPr lang="de-DE" sz="1800" dirty="0"/>
              <a:t> minor </a:t>
            </a:r>
            <a:r>
              <a:rPr lang="de-DE" sz="1800" dirty="0" err="1"/>
              <a:t>projects</a:t>
            </a:r>
            <a:r>
              <a:rPr lang="de-DE" sz="1800" dirty="0"/>
              <a:t> (Annex. II </a:t>
            </a:r>
            <a:r>
              <a:rPr lang="de-DE" sz="1800" dirty="0" err="1"/>
              <a:t>of</a:t>
            </a:r>
            <a:r>
              <a:rPr lang="de-DE" sz="1800" dirty="0"/>
              <a:t> EU-</a:t>
            </a:r>
            <a:r>
              <a:rPr lang="de-DE" sz="1800" dirty="0" err="1"/>
              <a:t>Directive</a:t>
            </a:r>
            <a:r>
              <a:rPr lang="de-DE" sz="1800" dirty="0"/>
              <a:t>) after ‚</a:t>
            </a:r>
            <a:r>
              <a:rPr lang="de-DE" sz="1800" dirty="0" err="1"/>
              <a:t>case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case</a:t>
            </a:r>
            <a:r>
              <a:rPr lang="de-DE" sz="1800" dirty="0"/>
              <a:t>‘ </a:t>
            </a:r>
            <a:r>
              <a:rPr lang="de-DE" sz="1800" dirty="0" err="1"/>
              <a:t>examination</a:t>
            </a:r>
            <a:endParaRPr lang="de-DE" sz="1800" dirty="0"/>
          </a:p>
          <a:p>
            <a:pPr marL="622300" lvl="1" indent="-261938">
              <a:spcAft>
                <a:spcPts val="900"/>
              </a:spcAft>
              <a:buClr>
                <a:schemeClr val="accent4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consideration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cumulative</a:t>
            </a:r>
            <a:r>
              <a:rPr lang="de-DE" sz="1800" dirty="0"/>
              <a:t> </a:t>
            </a:r>
            <a:r>
              <a:rPr lang="de-DE" sz="1800" dirty="0" err="1"/>
              <a:t>effects</a:t>
            </a:r>
            <a:r>
              <a:rPr lang="de-DE" sz="1800" dirty="0"/>
              <a:t> </a:t>
            </a:r>
            <a:r>
              <a:rPr lang="de-DE" sz="1800" dirty="0" err="1"/>
              <a:t>because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too</a:t>
            </a:r>
            <a:r>
              <a:rPr lang="de-DE" sz="1800" dirty="0"/>
              <a:t> </a:t>
            </a:r>
            <a:r>
              <a:rPr lang="de-DE" sz="1800" dirty="0" err="1"/>
              <a:t>much</a:t>
            </a:r>
            <a:r>
              <a:rPr lang="de-DE" sz="1800" dirty="0"/>
              <a:t> legal </a:t>
            </a:r>
            <a:r>
              <a:rPr lang="de-DE" sz="1800" dirty="0" err="1"/>
              <a:t>barriers</a:t>
            </a:r>
            <a:endParaRPr lang="de-DE" sz="1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9CDCB1-B9DC-A841-BC43-5D98205FF02F}"/>
              </a:ext>
            </a:extLst>
          </p:cNvPr>
          <p:cNvSpPr txBox="1"/>
          <p:nvPr/>
        </p:nvSpPr>
        <p:spPr>
          <a:xfrm>
            <a:off x="827584" y="2492896"/>
            <a:ext cx="2449015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04850">
              <a:spcAft>
                <a:spcPts val="1000"/>
              </a:spcAft>
            </a:pPr>
            <a:r>
              <a:rPr lang="de-DE" sz="1600">
                <a:solidFill>
                  <a:schemeClr val="accent4">
                    <a:lumMod val="75000"/>
                  </a:schemeClr>
                </a:solidFill>
              </a:rPr>
              <a:t>Body: 	Federal </a:t>
            </a:r>
            <a:r>
              <a:rPr lang="de-DE" sz="1600" err="1">
                <a:solidFill>
                  <a:schemeClr val="accent4">
                    <a:lumMod val="75000"/>
                  </a:schemeClr>
                </a:solidFill>
              </a:rPr>
              <a:t>Ministry</a:t>
            </a:r>
            <a:r>
              <a:rPr lang="de-DE" sz="160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1600" err="1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de-DE" sz="1600">
                <a:solidFill>
                  <a:schemeClr val="accent4">
                    <a:lumMod val="75000"/>
                  </a:schemeClr>
                </a:solidFill>
              </a:rPr>
              <a:t> Environment</a:t>
            </a:r>
          </a:p>
          <a:p>
            <a:pPr marL="712788" indent="-704850">
              <a:spcAft>
                <a:spcPts val="1000"/>
              </a:spcAft>
            </a:pPr>
            <a:r>
              <a:rPr lang="de-DE" sz="1600" err="1">
                <a:solidFill>
                  <a:schemeClr val="accent4">
                    <a:lumMod val="75000"/>
                  </a:schemeClr>
                </a:solidFill>
              </a:rPr>
              <a:t>Scope</a:t>
            </a:r>
            <a:r>
              <a:rPr lang="de-DE" sz="1600">
                <a:solidFill>
                  <a:schemeClr val="accent4">
                    <a:lumMod val="75000"/>
                  </a:schemeClr>
                </a:solidFill>
              </a:rPr>
              <a:t>: IA in </a:t>
            </a:r>
            <a:r>
              <a:rPr lang="de-DE" sz="1600" err="1">
                <a:solidFill>
                  <a:schemeClr val="accent4">
                    <a:lumMod val="75000"/>
                  </a:schemeClr>
                </a:solidFill>
              </a:rPr>
              <a:t>general</a:t>
            </a:r>
            <a:endParaRPr lang="de-DE" sz="16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A6F5703-8D49-974A-A7A3-B97162CE7F5A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IA Leadership in Germany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B70DDD-66EF-F546-BD9A-4DA9EC484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17114"/>
            <a:ext cx="921040" cy="115130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D5A96C-A9AA-F647-80B3-83DFDCF5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555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F98FDA-DEFE-6346-A6F1-C5A0C5217DCE}"/>
              </a:ext>
            </a:extLst>
          </p:cNvPr>
          <p:cNvGrpSpPr/>
          <p:nvPr/>
        </p:nvGrpSpPr>
        <p:grpSpPr>
          <a:xfrm>
            <a:off x="580869" y="1772816"/>
            <a:ext cx="2694988" cy="468665"/>
            <a:chOff x="647700" y="4819148"/>
            <a:chExt cx="2729493" cy="46866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19F0E4DA-4D59-3847-B2DE-9C64D4B20CA6}"/>
                </a:ext>
              </a:extLst>
            </p:cNvPr>
            <p:cNvSpPr txBox="1">
              <a:spLocks/>
            </p:cNvSpPr>
            <p:nvPr/>
          </p:nvSpPr>
          <p:spPr>
            <a:xfrm>
              <a:off x="974835" y="4848145"/>
              <a:ext cx="2402358" cy="403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000" b="1" err="1">
                  <a:solidFill>
                    <a:schemeClr val="bg1"/>
                  </a:solidFill>
                </a:rPr>
                <a:t>Transactional</a:t>
              </a:r>
              <a:endParaRPr lang="de-DE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549A7-EBBC-764D-9E01-955817F40E6B}"/>
                </a:ext>
              </a:extLst>
            </p:cNvPr>
            <p:cNvSpPr/>
            <p:nvPr/>
          </p:nvSpPr>
          <p:spPr>
            <a:xfrm>
              <a:off x="647700" y="4819148"/>
              <a:ext cx="468665" cy="46866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5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18136E11-AA9F-E943-8698-9361D969223A}"/>
              </a:ext>
            </a:extLst>
          </p:cNvPr>
          <p:cNvSpPr txBox="1"/>
          <p:nvPr/>
        </p:nvSpPr>
        <p:spPr>
          <a:xfrm>
            <a:off x="3708400" y="1801812"/>
            <a:ext cx="4824413" cy="3715420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</p:spPr>
        <p:txBody>
          <a:bodyPr wrap="square" lIns="144000" tIns="144000" rtlCol="0">
            <a:noAutofit/>
          </a:bodyPr>
          <a:lstStyle/>
          <a:p>
            <a:pPr marL="378900" indent="-378900">
              <a:spcAft>
                <a:spcPts val="9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 err="1"/>
              <a:t>Chamber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&amp; Commerce </a:t>
            </a:r>
            <a:endParaRPr lang="de-DE" sz="1800" dirty="0"/>
          </a:p>
          <a:p>
            <a:pPr marL="622300" lvl="1" indent="-261938">
              <a:spcAft>
                <a:spcPts val="900"/>
              </a:spcAft>
              <a:buClr>
                <a:schemeClr val="accent2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accreditation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EIA </a:t>
            </a:r>
            <a:r>
              <a:rPr lang="de-DE" sz="1800" dirty="0" err="1"/>
              <a:t>experts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different </a:t>
            </a:r>
            <a:r>
              <a:rPr lang="de-DE" sz="1800" dirty="0" err="1"/>
              <a:t>sectors</a:t>
            </a:r>
            <a:r>
              <a:rPr lang="de-DE" sz="1800" dirty="0"/>
              <a:t> (rare)</a:t>
            </a:r>
          </a:p>
          <a:p>
            <a:pPr marL="378900" indent="-378900">
              <a:spcAft>
                <a:spcPts val="9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/>
              <a:t>Expert </a:t>
            </a:r>
            <a:r>
              <a:rPr lang="de-DE" dirty="0" err="1"/>
              <a:t>Organizations</a:t>
            </a:r>
            <a:endParaRPr lang="de-DE" sz="1800" dirty="0"/>
          </a:p>
          <a:p>
            <a:pPr marL="622300" lvl="1" indent="-261938">
              <a:spcAft>
                <a:spcPts val="900"/>
              </a:spcAft>
              <a:buClr>
                <a:schemeClr val="accent2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/>
              <a:t>e.g. </a:t>
            </a:r>
            <a:r>
              <a:rPr lang="de-DE" sz="1800" dirty="0" err="1"/>
              <a:t>organization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bat </a:t>
            </a:r>
            <a:r>
              <a:rPr lang="de-DE" sz="1800" dirty="0" err="1"/>
              <a:t>experts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wind </a:t>
            </a:r>
            <a:r>
              <a:rPr lang="de-DE" sz="1800" dirty="0" err="1"/>
              <a:t>farms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preparing</a:t>
            </a:r>
            <a:r>
              <a:rPr lang="de-DE" sz="1800" dirty="0"/>
              <a:t> a </a:t>
            </a:r>
            <a:r>
              <a:rPr lang="de-DE" sz="1800" dirty="0" err="1"/>
              <a:t>quality</a:t>
            </a:r>
            <a:r>
              <a:rPr lang="de-DE" sz="1800" dirty="0"/>
              <a:t> </a:t>
            </a:r>
            <a:r>
              <a:rPr lang="de-DE" sz="1800" dirty="0" err="1"/>
              <a:t>seal</a:t>
            </a:r>
            <a:r>
              <a:rPr lang="de-DE" sz="1800" dirty="0"/>
              <a:t> </a:t>
            </a:r>
          </a:p>
          <a:p>
            <a:pPr marL="378900" indent="-378900">
              <a:spcAft>
                <a:spcPts val="9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de-DE" dirty="0"/>
              <a:t>German EIA </a:t>
            </a:r>
            <a:r>
              <a:rPr lang="de-DE" dirty="0" err="1"/>
              <a:t>Association</a:t>
            </a:r>
            <a:endParaRPr lang="de-DE" sz="1800" dirty="0"/>
          </a:p>
          <a:p>
            <a:pPr marL="622300" lvl="1" indent="-261938">
              <a:spcAft>
                <a:spcPts val="900"/>
              </a:spcAft>
              <a:buClr>
                <a:schemeClr val="accent2">
                  <a:lumMod val="75000"/>
                </a:schemeClr>
              </a:buClr>
              <a:buSzPct val="130000"/>
              <a:buFont typeface="Symbol" pitchFamily="2" charset="2"/>
              <a:buChar char="-"/>
            </a:pPr>
            <a:r>
              <a:rPr lang="de-DE" sz="1800" dirty="0" err="1"/>
              <a:t>considering</a:t>
            </a:r>
            <a:r>
              <a:rPr lang="de-DE" sz="1800" dirty="0"/>
              <a:t> a </a:t>
            </a:r>
            <a:r>
              <a:rPr lang="de-DE" sz="1800" dirty="0" err="1"/>
              <a:t>general</a:t>
            </a:r>
            <a:r>
              <a:rPr lang="de-DE" sz="1800" dirty="0"/>
              <a:t> </a:t>
            </a:r>
            <a:r>
              <a:rPr lang="de-DE" sz="1800" dirty="0" err="1"/>
              <a:t>code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conduct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a </a:t>
            </a:r>
            <a:r>
              <a:rPr lang="de-DE" sz="1800" dirty="0" err="1"/>
              <a:t>seal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expert </a:t>
            </a:r>
            <a:r>
              <a:rPr lang="de-DE" sz="1800" dirty="0" err="1"/>
              <a:t>members</a:t>
            </a:r>
            <a:endParaRPr lang="de-DE" sz="1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9CDCB1-B9DC-A841-BC43-5D98205FF02F}"/>
              </a:ext>
            </a:extLst>
          </p:cNvPr>
          <p:cNvSpPr txBox="1"/>
          <p:nvPr/>
        </p:nvSpPr>
        <p:spPr>
          <a:xfrm>
            <a:off x="755576" y="2492896"/>
            <a:ext cx="2521023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0" indent="-754063">
              <a:spcAft>
                <a:spcPts val="1000"/>
              </a:spcAft>
            </a:pP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Bodies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: 	Chambers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Industry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Com-merce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; Expert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Organizations</a:t>
            </a:r>
            <a:endParaRPr lang="de-DE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62000" indent="-738188">
              <a:spcAft>
                <a:spcPts val="1000"/>
              </a:spcAft>
            </a:pP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Scope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:  IA in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general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sectoral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</a:rPr>
              <a:t>areas</a:t>
            </a:r>
            <a:endParaRPr lang="de-DE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42418E3-B77D-1A47-B0F7-22E90745662F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IA Leadership in Germany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CB1D3C-80B8-9A43-B880-8418B4A5A5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17114"/>
            <a:ext cx="921040" cy="115130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4251E2-58A6-B349-B8A0-E08B2EE6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3410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1F98FDA-DEFE-6346-A6F1-C5A0C5217DCE}"/>
              </a:ext>
            </a:extLst>
          </p:cNvPr>
          <p:cNvGrpSpPr/>
          <p:nvPr/>
        </p:nvGrpSpPr>
        <p:grpSpPr>
          <a:xfrm>
            <a:off x="580869" y="1772816"/>
            <a:ext cx="2694988" cy="468665"/>
            <a:chOff x="647700" y="4819148"/>
            <a:chExt cx="2729493" cy="46866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19F0E4DA-4D59-3847-B2DE-9C64D4B20CA6}"/>
                </a:ext>
              </a:extLst>
            </p:cNvPr>
            <p:cNvSpPr txBox="1">
              <a:spLocks/>
            </p:cNvSpPr>
            <p:nvPr/>
          </p:nvSpPr>
          <p:spPr>
            <a:xfrm>
              <a:off x="974835" y="4848145"/>
              <a:ext cx="2402358" cy="403051"/>
            </a:xfrm>
            <a:prstGeom prst="rect">
              <a:avLst/>
            </a:prstGeom>
            <a:solidFill>
              <a:srgbClr val="7030A0"/>
            </a:solidFill>
          </p:spPr>
          <p:txBody>
            <a:bodyPr vert="horz" lIns="0" tIns="0" rIns="9144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Clr>
                  <a:srgbClr val="DF7E31"/>
                </a:buClr>
                <a:buSzPct val="120000"/>
                <a:buNone/>
              </a:pPr>
              <a:r>
                <a:rPr lang="de-DE" sz="2000" b="1" err="1">
                  <a:solidFill>
                    <a:schemeClr val="bg1"/>
                  </a:solidFill>
                </a:rPr>
                <a:t>Bureaucratic</a:t>
              </a:r>
              <a:endParaRPr lang="de-DE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549A7-EBBC-764D-9E01-955817F40E6B}"/>
                </a:ext>
              </a:extLst>
            </p:cNvPr>
            <p:cNvSpPr/>
            <p:nvPr/>
          </p:nvSpPr>
          <p:spPr>
            <a:xfrm>
              <a:off x="647700" y="4819148"/>
              <a:ext cx="468665" cy="468665"/>
            </a:xfrm>
            <a:prstGeom prst="ellipse">
              <a:avLst/>
            </a:prstGeom>
            <a:solidFill>
              <a:srgbClr val="7030A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/>
                <a:t>6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18136E11-AA9F-E943-8698-9361D969223A}"/>
              </a:ext>
            </a:extLst>
          </p:cNvPr>
          <p:cNvSpPr txBox="1"/>
          <p:nvPr/>
        </p:nvSpPr>
        <p:spPr>
          <a:xfrm>
            <a:off x="3708400" y="1801812"/>
            <a:ext cx="4824413" cy="3571404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txBody>
          <a:bodyPr wrap="square" lIns="144000" tIns="144000" rtlCol="0">
            <a:noAutofit/>
          </a:bodyPr>
          <a:lstStyle/>
          <a:p>
            <a:pPr marL="378900" indent="-378900">
              <a:spcAft>
                <a:spcPts val="900"/>
              </a:spcAft>
              <a:buClr>
                <a:srgbClr val="7030A0"/>
              </a:buClr>
              <a:buSzPct val="120000"/>
              <a:buFont typeface="Wingdings" pitchFamily="2" charset="2"/>
              <a:buChar char="§"/>
            </a:pPr>
            <a:r>
              <a:rPr lang="de-DE" sz="1900" dirty="0"/>
              <a:t>EIA </a:t>
            </a:r>
            <a:r>
              <a:rPr lang="de-DE" sz="1900" dirty="0" err="1"/>
              <a:t>integrated</a:t>
            </a:r>
            <a:r>
              <a:rPr lang="de-DE" sz="1900" dirty="0"/>
              <a:t> in </a:t>
            </a:r>
            <a:r>
              <a:rPr lang="de-DE" sz="1900" dirty="0" err="1"/>
              <a:t>licensing</a:t>
            </a:r>
            <a:r>
              <a:rPr lang="de-DE" sz="1900" dirty="0"/>
              <a:t> </a:t>
            </a:r>
            <a:r>
              <a:rPr lang="de-DE" sz="1900" dirty="0" err="1"/>
              <a:t>procedures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emtting</a:t>
            </a:r>
            <a:r>
              <a:rPr lang="de-DE" sz="1900" dirty="0"/>
              <a:t> </a:t>
            </a:r>
            <a:r>
              <a:rPr lang="de-DE" sz="1900" dirty="0" err="1"/>
              <a:t>projects</a:t>
            </a:r>
            <a:r>
              <a:rPr lang="de-DE" sz="1900" dirty="0"/>
              <a:t> </a:t>
            </a:r>
            <a:r>
              <a:rPr lang="de-DE" sz="1900" dirty="0" err="1"/>
              <a:t>according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federal</a:t>
            </a:r>
            <a:r>
              <a:rPr lang="de-DE" sz="1900" dirty="0"/>
              <a:t> </a:t>
            </a:r>
            <a:r>
              <a:rPr lang="de-DE" sz="1900" dirty="0" err="1"/>
              <a:t>immission</a:t>
            </a:r>
            <a:r>
              <a:rPr lang="de-DE" sz="1900" dirty="0"/>
              <a:t> </a:t>
            </a:r>
            <a:r>
              <a:rPr lang="de-DE" sz="1900" dirty="0" err="1"/>
              <a:t>control</a:t>
            </a:r>
            <a:r>
              <a:rPr lang="de-DE" sz="1900" dirty="0"/>
              <a:t> </a:t>
            </a:r>
            <a:r>
              <a:rPr lang="de-DE" sz="1900" dirty="0" err="1"/>
              <a:t>act</a:t>
            </a:r>
            <a:endParaRPr lang="de-DE" sz="1900" dirty="0"/>
          </a:p>
          <a:p>
            <a:pPr marL="378900" indent="-378900">
              <a:spcAft>
                <a:spcPts val="900"/>
              </a:spcAft>
              <a:buClr>
                <a:srgbClr val="7030A0"/>
              </a:buClr>
              <a:buSzPct val="120000"/>
              <a:buFont typeface="Wingdings" pitchFamily="2" charset="2"/>
              <a:buChar char="§"/>
            </a:pPr>
            <a:r>
              <a:rPr lang="de-DE" sz="1900" dirty="0" err="1"/>
              <a:t>this</a:t>
            </a:r>
            <a:r>
              <a:rPr lang="de-DE" sz="1900" dirty="0"/>
              <a:t> </a:t>
            </a:r>
            <a:r>
              <a:rPr lang="de-DE" sz="1900" dirty="0" err="1"/>
              <a:t>procedure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a „</a:t>
            </a:r>
            <a:r>
              <a:rPr lang="de-DE" sz="1900" dirty="0" err="1"/>
              <a:t>conditional</a:t>
            </a:r>
            <a:r>
              <a:rPr lang="de-DE" sz="1900" dirty="0"/>
              <a:t> </a:t>
            </a:r>
            <a:r>
              <a:rPr lang="de-DE" sz="1900" dirty="0" err="1"/>
              <a:t>decision</a:t>
            </a:r>
            <a:r>
              <a:rPr lang="de-DE" sz="1900" dirty="0"/>
              <a:t>“ – </a:t>
            </a:r>
            <a:r>
              <a:rPr lang="de-DE" sz="1900" dirty="0" err="1"/>
              <a:t>meeting</a:t>
            </a:r>
            <a:r>
              <a:rPr lang="de-DE" sz="1900" dirty="0"/>
              <a:t> </a:t>
            </a:r>
            <a:r>
              <a:rPr lang="de-DE" sz="1900" dirty="0" err="1"/>
              <a:t>specific</a:t>
            </a:r>
            <a:r>
              <a:rPr lang="de-DE" sz="1900" dirty="0"/>
              <a:t> </a:t>
            </a:r>
            <a:r>
              <a:rPr lang="de-DE" sz="1900" dirty="0" err="1"/>
              <a:t>requirements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legal environmental </a:t>
            </a:r>
            <a:r>
              <a:rPr lang="de-DE" sz="1900" dirty="0" err="1"/>
              <a:t>limits</a:t>
            </a:r>
            <a:r>
              <a:rPr lang="de-DE" sz="1900" dirty="0"/>
              <a:t> ➔ </a:t>
            </a:r>
            <a:r>
              <a:rPr lang="de-DE" sz="1900" dirty="0" err="1"/>
              <a:t>permit</a:t>
            </a:r>
            <a:endParaRPr lang="de-DE" sz="1900" dirty="0"/>
          </a:p>
          <a:p>
            <a:pPr marL="378900" indent="-378900">
              <a:spcAft>
                <a:spcPts val="900"/>
              </a:spcAft>
              <a:buClr>
                <a:srgbClr val="7030A0"/>
              </a:buClr>
              <a:buSzPct val="120000"/>
              <a:buFont typeface="Wingdings" pitchFamily="2" charset="2"/>
              <a:buChar char="§"/>
            </a:pPr>
            <a:r>
              <a:rPr lang="de-DE" sz="1900" dirty="0" err="1"/>
              <a:t>no</a:t>
            </a:r>
            <a:r>
              <a:rPr lang="de-DE" sz="1900" dirty="0"/>
              <a:t> </a:t>
            </a:r>
            <a:r>
              <a:rPr lang="de-DE" sz="1900" dirty="0" err="1"/>
              <a:t>efficient</a:t>
            </a:r>
            <a:r>
              <a:rPr lang="de-DE" sz="1900" dirty="0"/>
              <a:t> </a:t>
            </a:r>
            <a:r>
              <a:rPr lang="de-DE" sz="1900" dirty="0" err="1"/>
              <a:t>way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integrating</a:t>
            </a:r>
            <a:r>
              <a:rPr lang="de-DE" sz="1900" dirty="0"/>
              <a:t> </a:t>
            </a:r>
            <a:r>
              <a:rPr lang="de-DE" sz="1900" dirty="0" err="1"/>
              <a:t>other</a:t>
            </a:r>
            <a:r>
              <a:rPr lang="de-DE" sz="1900" dirty="0"/>
              <a:t> </a:t>
            </a:r>
            <a:r>
              <a:rPr lang="de-DE" sz="1900" dirty="0" err="1"/>
              <a:t>impacts</a:t>
            </a:r>
            <a:r>
              <a:rPr lang="de-DE" sz="1900" dirty="0"/>
              <a:t> in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decision</a:t>
            </a:r>
            <a:r>
              <a:rPr lang="de-DE" sz="1900" dirty="0"/>
              <a:t> </a:t>
            </a:r>
            <a:r>
              <a:rPr lang="de-DE" sz="1900" dirty="0" err="1"/>
              <a:t>making</a:t>
            </a:r>
            <a:r>
              <a:rPr lang="de-DE" sz="1900" dirty="0"/>
              <a:t> </a:t>
            </a:r>
            <a:r>
              <a:rPr lang="de-DE" sz="1900" dirty="0" err="1"/>
              <a:t>process</a:t>
            </a:r>
            <a:r>
              <a:rPr lang="de-DE" sz="1900" dirty="0"/>
              <a:t> like </a:t>
            </a:r>
            <a:r>
              <a:rPr lang="de-DE" sz="1900" dirty="0" err="1"/>
              <a:t>immissions</a:t>
            </a:r>
            <a:endParaRPr lang="de-DE" sz="19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9CDCB1-B9DC-A841-BC43-5D98205FF02F}"/>
              </a:ext>
            </a:extLst>
          </p:cNvPr>
          <p:cNvSpPr txBox="1"/>
          <p:nvPr/>
        </p:nvSpPr>
        <p:spPr>
          <a:xfrm>
            <a:off x="755576" y="2492896"/>
            <a:ext cx="252102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0" indent="-754063">
              <a:spcAft>
                <a:spcPts val="1000"/>
              </a:spcAft>
            </a:pPr>
            <a:r>
              <a:rPr lang="de-DE" sz="1600" err="1">
                <a:solidFill>
                  <a:srgbClr val="7030A0"/>
                </a:solidFill>
              </a:rPr>
              <a:t>Bodies</a:t>
            </a:r>
            <a:r>
              <a:rPr lang="de-DE" sz="1600">
                <a:solidFill>
                  <a:srgbClr val="7030A0"/>
                </a:solidFill>
              </a:rPr>
              <a:t>: 	Immission Control </a:t>
            </a:r>
            <a:r>
              <a:rPr lang="de-DE" sz="1600" err="1">
                <a:solidFill>
                  <a:srgbClr val="7030A0"/>
                </a:solidFill>
              </a:rPr>
              <a:t>Authorities</a:t>
            </a:r>
            <a:r>
              <a:rPr lang="de-DE" sz="1600">
                <a:solidFill>
                  <a:srgbClr val="7030A0"/>
                </a:solidFill>
              </a:rPr>
              <a:t> </a:t>
            </a:r>
          </a:p>
          <a:p>
            <a:pPr marL="762000" indent="-738188">
              <a:spcAft>
                <a:spcPts val="1000"/>
              </a:spcAft>
            </a:pPr>
            <a:r>
              <a:rPr lang="de-DE" sz="1600" err="1">
                <a:solidFill>
                  <a:srgbClr val="7030A0"/>
                </a:solidFill>
              </a:rPr>
              <a:t>Scope</a:t>
            </a:r>
            <a:r>
              <a:rPr lang="de-DE" sz="1600">
                <a:solidFill>
                  <a:srgbClr val="7030A0"/>
                </a:solidFill>
              </a:rPr>
              <a:t>:  </a:t>
            </a:r>
            <a:r>
              <a:rPr lang="de-DE" sz="1600" err="1">
                <a:solidFill>
                  <a:srgbClr val="7030A0"/>
                </a:solidFill>
              </a:rPr>
              <a:t>Energy</a:t>
            </a:r>
            <a:r>
              <a:rPr lang="de-DE" sz="1600">
                <a:solidFill>
                  <a:srgbClr val="7030A0"/>
                </a:solidFill>
              </a:rPr>
              <a:t> </a:t>
            </a:r>
            <a:r>
              <a:rPr lang="de-DE" sz="1600" err="1">
                <a:solidFill>
                  <a:srgbClr val="7030A0"/>
                </a:solidFill>
              </a:rPr>
              <a:t>Industry</a:t>
            </a:r>
            <a:r>
              <a:rPr lang="de-DE" sz="1600">
                <a:solidFill>
                  <a:srgbClr val="7030A0"/>
                </a:solidFill>
              </a:rPr>
              <a:t>, </a:t>
            </a:r>
            <a:r>
              <a:rPr lang="de-DE" sz="1600" err="1">
                <a:solidFill>
                  <a:srgbClr val="7030A0"/>
                </a:solidFill>
              </a:rPr>
              <a:t>Emitting</a:t>
            </a:r>
            <a:r>
              <a:rPr lang="de-DE" sz="1600">
                <a:solidFill>
                  <a:srgbClr val="7030A0"/>
                </a:solidFill>
              </a:rPr>
              <a:t> </a:t>
            </a:r>
            <a:r>
              <a:rPr lang="de-DE" sz="1600" err="1">
                <a:solidFill>
                  <a:srgbClr val="7030A0"/>
                </a:solidFill>
              </a:rPr>
              <a:t>Industry</a:t>
            </a:r>
            <a:endParaRPr lang="de-DE" sz="1600">
              <a:solidFill>
                <a:srgbClr val="7030A0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12812E7-C62F-8547-9093-C6AF7294AED7}"/>
              </a:ext>
            </a:extLst>
          </p:cNvPr>
          <p:cNvSpPr txBox="1">
            <a:spLocks/>
          </p:cNvSpPr>
          <p:nvPr/>
        </p:nvSpPr>
        <p:spPr>
          <a:xfrm>
            <a:off x="611188" y="547584"/>
            <a:ext cx="7815064" cy="1047651"/>
          </a:xfrm>
          <a:prstGeom prst="rect">
            <a:avLst/>
          </a:prstGeom>
        </p:spPr>
        <p:txBody>
          <a:bodyPr lIns="0" r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4000" b="1">
                <a:solidFill>
                  <a:schemeClr val="accent1">
                    <a:lumMod val="75000"/>
                  </a:schemeClr>
                </a:solidFill>
              </a:rPr>
              <a:t>IA Leadership in Germany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289E83-1883-6345-AE45-E455BE6E5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17114"/>
            <a:ext cx="921040" cy="115130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021267-BECE-4E42-B04F-1BFFD2B3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13D2-EBC0-8645-969B-F9601A36479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911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Design_2011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72000" bIns="72000" rtlCol="0">
        <a:spAutoFit/>
      </a:bodyPr>
      <a:lstStyle>
        <a:defPPr>
          <a:spcAft>
            <a:spcPts val="600"/>
          </a:spcAft>
          <a:buClr>
            <a:schemeClr val="accent1"/>
          </a:buClr>
          <a:buSzPct val="100000"/>
          <a:defRPr sz="13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2415</Words>
  <Application>Microsoft Office PowerPoint</Application>
  <PresentationFormat>On-screen Show (4:3)</PresentationFormat>
  <Paragraphs>273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Hiragino Kaku Gothic Std W8</vt:lpstr>
      <vt:lpstr>Symbol</vt:lpstr>
      <vt:lpstr>Times New Roman</vt:lpstr>
      <vt:lpstr>Wingdings</vt:lpstr>
      <vt:lpstr>Wingdings 2</vt:lpstr>
      <vt:lpstr>Zapf Dingbats</vt:lpstr>
      <vt:lpstr>jDesign_2011</vt:lpstr>
      <vt:lpstr>Benutzerdefiniertes Design</vt:lpstr>
      <vt:lpstr>PowerPoint Presentation</vt:lpstr>
      <vt:lpstr>EIA Association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Offenbach-Präsentation</vt:lpstr>
    </vt:vector>
  </TitlesOfParts>
  <Company>Büro für UVP + Qualitätsmanagement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Praxisdefizit</dc:subject>
  <dc:creator>Joachim Hartlik</dc:creator>
  <dc:description>Basiert auf NNA-Vortrag</dc:description>
  <cp:lastModifiedBy>Mcmanus, Alan</cp:lastModifiedBy>
  <cp:revision>769</cp:revision>
  <cp:lastPrinted>2019-01-19T23:53:02Z</cp:lastPrinted>
  <dcterms:created xsi:type="dcterms:W3CDTF">2000-11-17T18:01:07Z</dcterms:created>
  <dcterms:modified xsi:type="dcterms:W3CDTF">2019-01-21T13:15:38Z</dcterms:modified>
</cp:coreProperties>
</file>