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377" r:id="rId3"/>
    <p:sldId id="2383" r:id="rId4"/>
    <p:sldId id="2374" r:id="rId5"/>
    <p:sldId id="2380" r:id="rId6"/>
    <p:sldId id="2381" r:id="rId7"/>
    <p:sldId id="2382" r:id="rId8"/>
    <p:sldId id="2375" r:id="rId9"/>
    <p:sldId id="23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/>
    <p:restoredTop sz="94681"/>
  </p:normalViewPr>
  <p:slideViewPr>
    <p:cSldViewPr snapToGrid="0">
      <p:cViewPr varScale="1">
        <p:scale>
          <a:sx n="105" d="100"/>
          <a:sy n="105" d="100"/>
        </p:scale>
        <p:origin x="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9B455-6614-1442-B929-7059372AA91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1D554-85A6-B94C-AB1D-9F9AA351A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9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For the basic capability of imaging, we would state that the aim is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 microsecond (10^-6 s) and 1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nanometer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(10^-9 m)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giving a combined spatiotemporal resolution of 10^-15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meter.seconds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  This is ~100-000 x better than current microscopes.  The goal for RUEDI if all goes well, would be to get to 10^-18 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meter.seconds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(1nm and 1 nanosecond or 1micron and 1 picosecond etc) and be 10^6 x better than current microscopes.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3F97C-657A-F84D-B4E6-F99D8AED3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7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67F8-D00E-8053-7B3A-B2A2CA0F8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D44E6-2A7E-4D02-8F0A-5CE89FDBA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B8123-61EE-FA26-BF17-A4CE5A5B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D0B-050C-214A-A3FC-1BF9D4F7E86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E35ED-E87B-3B15-D30E-845E9622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F758D-FFA8-F5EE-5AE8-3BC3A0D9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A7F-4DF2-CE49-A18F-4DEAA6B8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8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FF82-E3BF-EC1C-0723-26687816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76CE6-1141-DB5A-23B5-21D6722AC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50BF0-4622-7DC9-471B-D54D1378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D0B-050C-214A-A3FC-1BF9D4F7E86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B2429-332D-7659-50F8-C0953D3B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9A35D-C194-3804-6475-4B24DE8E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A7F-4DF2-CE49-A18F-4DEAA6B8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8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E6C021-697A-47F6-A261-9A568F1F6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1E1DD-44BA-35F5-FD06-A68E107AD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F0B65-A02C-E0A3-6342-1640491B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D0B-050C-214A-A3FC-1BF9D4F7E86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89FEA-2456-5AC5-88D3-CE947C9D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65EB4-8317-247A-D5B6-D896E2A6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A7F-4DF2-CE49-A18F-4DEAA6B8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EB5F-9478-BD38-A967-91677341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98221-108C-3E86-548B-E59F09EA0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5FE09-5361-5EE0-33B9-38680556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D0B-050C-214A-A3FC-1BF9D4F7E86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9CAB7-F6E1-1462-9312-72395769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D30B9-C41D-473A-0CAD-D0AF3013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A7F-4DF2-CE49-A18F-4DEAA6B8E4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05E952-8F1D-D2D2-E14B-6B8613620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257" t="3692" r="68990" b="83346"/>
          <a:stretch/>
        </p:blipFill>
        <p:spPr>
          <a:xfrm>
            <a:off x="381000" y="5991860"/>
            <a:ext cx="1531621" cy="640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EF5ABB-BD36-D336-C570-C9117FA122A2}"/>
              </a:ext>
            </a:extLst>
          </p:cNvPr>
          <p:cNvSpPr txBox="1"/>
          <p:nvPr userDrawn="1"/>
        </p:nvSpPr>
        <p:spPr>
          <a:xfrm>
            <a:off x="1782734" y="6081991"/>
            <a:ext cx="359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Ultrafast Science, Global Impact</a:t>
            </a:r>
          </a:p>
        </p:txBody>
      </p:sp>
    </p:spTree>
    <p:extLst>
      <p:ext uri="{BB962C8B-B14F-4D97-AF65-F5344CB8AC3E}">
        <p14:creationId xmlns:p14="http://schemas.microsoft.com/office/powerpoint/2010/main" val="367497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3623-64D5-DE37-6715-E25C36EA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F7B2-E717-2CAA-4268-5183730AF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0F7FF-CC5E-78CB-DD22-867E9D73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D0B-050C-214A-A3FC-1BF9D4F7E86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05A65-7F5F-FCE7-BF8F-BE25F7C6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50EF1-CF6B-73B6-9796-13C84216F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A7F-4DF2-CE49-A18F-4DEAA6B8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3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B5F0-7E12-5A05-B446-B2F68D8C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9B5BA-2ABA-1488-6BA3-BC8DA74A4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74473-2440-0FEF-9397-187D2483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AC72B-24F5-2DE1-C29F-6847E40A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D0B-050C-214A-A3FC-1BF9D4F7E86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A6A91-3BF7-82D3-7AC5-70B98026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A8E95-FD66-2F27-2B82-7CF96A82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A7F-4DF2-CE49-A18F-4DEAA6B8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3944-AD2D-7684-C59A-66D7F58E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499B1-0B33-1562-3F9D-B2BB1A561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D6F8F-1B4A-93E8-2752-C6BCE956C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D856C-DF07-E8CE-E027-10A5C2D48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E2489-90A2-FDB8-2E62-901E26D24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F109D-CB99-BBED-D559-8D9ED9A5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D0B-050C-214A-A3FC-1BF9D4F7E86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52719-0588-4B03-CB33-5A680A31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CE1A9-5FF7-C2CE-F513-31A0E626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A7F-4DF2-CE49-A18F-4DEAA6B8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7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2565-4751-65BF-823D-1021EAFB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EC6D4-51AF-B658-2890-E991E0BF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D0B-050C-214A-A3FC-1BF9D4F7E86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CCC3B-9370-0AED-C0A3-F2BDC622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2A4BC-0B4E-6053-8991-304CCBF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A7F-4DF2-CE49-A18F-4DEAA6B8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E5CC6-B21E-06F0-7456-9FDF46B1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D0B-050C-214A-A3FC-1BF9D4F7E86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3F304-35D5-D595-C0CB-75A96F36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0BB3D-E6BC-53CF-6D8D-D0B7265E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A7F-4DF2-CE49-A18F-4DEAA6B8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6B43-196E-54BC-E775-26DF1F5B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131A9-0C48-7501-367B-90C9EA65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2C3FE-01F9-E6DE-39E0-A5F536A39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4CABA-0502-29C4-F5A3-FE78B7884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D0B-050C-214A-A3FC-1BF9D4F7E86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CE23E-3699-3BC6-F352-342F0FF0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1880F-52E2-DC56-798E-8DBE01AC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A7F-4DF2-CE49-A18F-4DEAA6B8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7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A1D9-1020-4597-E0F2-BFE129C5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E769B-D978-BFBA-FD0D-BA009C4A6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BB927-5408-6146-F278-DBE2A8612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5A4E5-915E-E297-D647-3E25D5E6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D0B-050C-214A-A3FC-1BF9D4F7E86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5F662-0FA3-C630-7C90-FEFD3F21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EF65A-F8C4-1D1F-42FE-2CB58F83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A7F-4DF2-CE49-A18F-4DEAA6B8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724DEC-CA8A-0824-CFBC-CF837824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AD8DA-203B-5475-C0BA-57E93E6D3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C3851-74C4-41EC-A6D6-5472AA505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F8BD0B-050C-214A-A3FC-1BF9D4F7E86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558C9-B6AA-FA24-031D-76847016B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0D16C-346F-923D-76D4-3D5E2FF6A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39FA7F-4DF2-CE49-A18F-4DEAA6B8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75CEA-DEEF-133E-97A5-8EB5FAB4E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4400" dirty="0"/>
              <a:t>RUEDI Vendor Town Hall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EFBF9-333D-7019-05ED-D038AED9A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r>
              <a:rPr lang="en-US" sz="1800" dirty="0"/>
              <a:t>4</a:t>
            </a:r>
            <a:r>
              <a:rPr lang="en-US" sz="1800" baseline="30000" dirty="0"/>
              <a:t>th</a:t>
            </a:r>
            <a:r>
              <a:rPr lang="en-US" sz="1800" dirty="0"/>
              <a:t> July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0CCA0-109E-B109-C8B6-3F42A89ED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1" r="4334"/>
          <a:stretch/>
        </p:blipFill>
        <p:spPr>
          <a:xfrm>
            <a:off x="5623497" y="1500188"/>
            <a:ext cx="6371399" cy="37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6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55B16-539C-F8A8-33AF-8BF4A2528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37" y="105611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RUEDI  consist of two lines </a:t>
            </a:r>
          </a:p>
          <a:p>
            <a:pPr lvl="1"/>
            <a:r>
              <a:rPr lang="en-US" sz="3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Imaging at 1.5MV and ns to </a:t>
            </a:r>
            <a:r>
              <a:rPr lang="en-US" sz="3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3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timing at nm resolution</a:t>
            </a:r>
          </a:p>
          <a:p>
            <a:pPr lvl="1"/>
            <a:r>
              <a:rPr lang="en-US" sz="3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Diffraction at 4.5MV with ca. 10fs timing</a:t>
            </a:r>
          </a:p>
          <a:p>
            <a:pPr lvl="1"/>
            <a:r>
              <a:rPr lang="en-US" sz="3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Additional compute / sample support</a:t>
            </a:r>
          </a:p>
          <a:p>
            <a:pPr marL="0" indent="0">
              <a:buNone/>
            </a:pPr>
            <a:endParaRPr lang="en-US" sz="3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areas for procurement</a:t>
            </a:r>
          </a:p>
          <a:p>
            <a:r>
              <a:rPr lang="en-US" sz="3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Optical Components (x2)</a:t>
            </a:r>
          </a:p>
          <a:p>
            <a:r>
              <a:rPr lang="en-US" sz="3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Stages</a:t>
            </a:r>
          </a:p>
          <a:p>
            <a:r>
              <a:rPr lang="en-US" sz="3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</a:p>
          <a:p>
            <a:pPr marL="0" indent="0">
              <a:buNone/>
            </a:pPr>
            <a:endParaRPr lang="en-US" sz="3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85795F-8AE9-2C2C-5BAC-CAA5FB47CE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4190" y="165281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23392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448">
            <a:extLst>
              <a:ext uri="{FF2B5EF4-FFF2-40B4-BE49-F238E27FC236}">
                <a16:creationId xmlns:a16="http://schemas.microsoft.com/office/drawing/2014/main" id="{4681AA02-D73E-DCD4-635C-BF96D4D74A48}"/>
              </a:ext>
            </a:extLst>
          </p:cNvPr>
          <p:cNvSpPr/>
          <p:nvPr/>
        </p:nvSpPr>
        <p:spPr>
          <a:xfrm>
            <a:off x="4550356" y="3037819"/>
            <a:ext cx="712359" cy="1098205"/>
          </a:xfrm>
          <a:prstGeom prst="roundRect">
            <a:avLst/>
          </a:prstGeom>
          <a:gradFill flip="none" rotWithShape="1">
            <a:gsLst>
              <a:gs pos="0">
                <a:srgbClr val="F08900">
                  <a:lumMod val="89000"/>
                </a:srgbClr>
              </a:gs>
              <a:gs pos="23000">
                <a:srgbClr val="F08900">
                  <a:lumMod val="89000"/>
                </a:srgbClr>
              </a:gs>
              <a:gs pos="69000">
                <a:srgbClr val="F08900">
                  <a:lumMod val="75000"/>
                </a:srgbClr>
              </a:gs>
              <a:gs pos="97000">
                <a:srgbClr val="F089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rgbClr val="1E5DF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5390">
              <a:defRPr/>
            </a:pPr>
            <a:endParaRPr lang="en-GB" sz="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34586-6F49-5D03-5972-019D30D8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09" y="-4796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Schematic Outline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3468D3A-EC15-FE4A-F428-ECCC6BC42B20}"/>
              </a:ext>
            </a:extLst>
          </p:cNvPr>
          <p:cNvGrpSpPr/>
          <p:nvPr/>
        </p:nvGrpSpPr>
        <p:grpSpPr>
          <a:xfrm>
            <a:off x="3091750" y="2001202"/>
            <a:ext cx="6297374" cy="2334310"/>
            <a:chOff x="3387982" y="2859139"/>
            <a:chExt cx="5159839" cy="16196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D43AE22-E06D-4A84-AFA2-F9FD6E4D0E7B}"/>
                </a:ext>
              </a:extLst>
            </p:cNvPr>
            <p:cNvGrpSpPr/>
            <p:nvPr/>
          </p:nvGrpSpPr>
          <p:grpSpPr>
            <a:xfrm>
              <a:off x="3387982" y="2859139"/>
              <a:ext cx="5159839" cy="1619654"/>
              <a:chOff x="5716351" y="2192341"/>
              <a:chExt cx="3495987" cy="969302"/>
            </a:xfrm>
          </p:grpSpPr>
          <p:sp>
            <p:nvSpPr>
              <p:cNvPr id="6" name="Rounded Rectangle 448">
                <a:extLst>
                  <a:ext uri="{FF2B5EF4-FFF2-40B4-BE49-F238E27FC236}">
                    <a16:creationId xmlns:a16="http://schemas.microsoft.com/office/drawing/2014/main" id="{2506C474-0116-4D65-093C-076E8593FB26}"/>
                  </a:ext>
                </a:extLst>
              </p:cNvPr>
              <p:cNvSpPr/>
              <p:nvPr/>
            </p:nvSpPr>
            <p:spPr>
              <a:xfrm>
                <a:off x="5716351" y="2553587"/>
                <a:ext cx="147490" cy="601688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8900">
                      <a:lumMod val="89000"/>
                    </a:srgbClr>
                  </a:gs>
                  <a:gs pos="23000">
                    <a:srgbClr val="F08900">
                      <a:lumMod val="89000"/>
                    </a:srgbClr>
                  </a:gs>
                  <a:gs pos="69000">
                    <a:srgbClr val="F08900">
                      <a:lumMod val="75000"/>
                    </a:srgbClr>
                  </a:gs>
                  <a:gs pos="97000">
                    <a:srgbClr val="F08900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1E5DF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75390">
                  <a:defRPr/>
                </a:pPr>
                <a:endParaRPr lang="en-GB" sz="400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FD2FA20-0199-4617-F27A-3870E61C392C}"/>
                  </a:ext>
                </a:extLst>
              </p:cNvPr>
              <p:cNvSpPr/>
              <p:nvPr/>
            </p:nvSpPr>
            <p:spPr>
              <a:xfrm>
                <a:off x="7915808" y="2662547"/>
                <a:ext cx="255313" cy="312475"/>
              </a:xfrm>
              <a:prstGeom prst="ellipse">
                <a:avLst/>
              </a:prstGeom>
              <a:gradFill>
                <a:gsLst>
                  <a:gs pos="95420">
                    <a:schemeClr val="tx1">
                      <a:lumMod val="50000"/>
                      <a:lumOff val="50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8000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3F991B2-158C-E8CF-0087-06791FB2E4DA}"/>
                  </a:ext>
                </a:extLst>
              </p:cNvPr>
              <p:cNvSpPr/>
              <p:nvPr/>
            </p:nvSpPr>
            <p:spPr>
              <a:xfrm rot="17786346" flipV="1">
                <a:off x="9047097" y="2136910"/>
                <a:ext cx="109810" cy="220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0" name="Freeform 785">
                <a:extLst>
                  <a:ext uri="{FF2B5EF4-FFF2-40B4-BE49-F238E27FC236}">
                    <a16:creationId xmlns:a16="http://schemas.microsoft.com/office/drawing/2014/main" id="{238802EA-640B-DD85-1925-AC2A67DFC007}"/>
                  </a:ext>
                </a:extLst>
              </p:cNvPr>
              <p:cNvSpPr/>
              <p:nvPr/>
            </p:nvSpPr>
            <p:spPr>
              <a:xfrm flipV="1">
                <a:off x="8611735" y="2584818"/>
                <a:ext cx="340022" cy="379763"/>
              </a:xfrm>
              <a:custGeom>
                <a:avLst/>
                <a:gdLst>
                  <a:gd name="connsiteX0" fmla="*/ 11084 w 853440"/>
                  <a:gd name="connsiteY0" fmla="*/ 0 h 953193"/>
                  <a:gd name="connsiteX1" fmla="*/ 188422 w 853440"/>
                  <a:gd name="connsiteY1" fmla="*/ 22168 h 953193"/>
                  <a:gd name="connsiteX2" fmla="*/ 360219 w 853440"/>
                  <a:gd name="connsiteY2" fmla="*/ 83128 h 953193"/>
                  <a:gd name="connsiteX3" fmla="*/ 543099 w 853440"/>
                  <a:gd name="connsiteY3" fmla="*/ 193964 h 953193"/>
                  <a:gd name="connsiteX4" fmla="*/ 676102 w 853440"/>
                  <a:gd name="connsiteY4" fmla="*/ 326968 h 953193"/>
                  <a:gd name="connsiteX5" fmla="*/ 809106 w 853440"/>
                  <a:gd name="connsiteY5" fmla="*/ 509848 h 953193"/>
                  <a:gd name="connsiteX6" fmla="*/ 853440 w 853440"/>
                  <a:gd name="connsiteY6" fmla="*/ 692728 h 953193"/>
                  <a:gd name="connsiteX7" fmla="*/ 315884 w 853440"/>
                  <a:gd name="connsiteY7" fmla="*/ 953193 h 953193"/>
                  <a:gd name="connsiteX8" fmla="*/ 254924 w 853440"/>
                  <a:gd name="connsiteY8" fmla="*/ 864524 h 953193"/>
                  <a:gd name="connsiteX9" fmla="*/ 205048 w 853440"/>
                  <a:gd name="connsiteY9" fmla="*/ 836815 h 953193"/>
                  <a:gd name="connsiteX10" fmla="*/ 127462 w 853440"/>
                  <a:gd name="connsiteY10" fmla="*/ 798022 h 953193"/>
                  <a:gd name="connsiteX11" fmla="*/ 0 w 853440"/>
                  <a:gd name="connsiteY11" fmla="*/ 786939 h 953193"/>
                  <a:gd name="connsiteX12" fmla="*/ 11084 w 853440"/>
                  <a:gd name="connsiteY12" fmla="*/ 0 h 95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440" h="953193">
                    <a:moveTo>
                      <a:pt x="11084" y="0"/>
                    </a:moveTo>
                    <a:lnTo>
                      <a:pt x="188422" y="22168"/>
                    </a:lnTo>
                    <a:lnTo>
                      <a:pt x="360219" y="83128"/>
                    </a:lnTo>
                    <a:lnTo>
                      <a:pt x="543099" y="193964"/>
                    </a:lnTo>
                    <a:lnTo>
                      <a:pt x="676102" y="326968"/>
                    </a:lnTo>
                    <a:lnTo>
                      <a:pt x="809106" y="509848"/>
                    </a:lnTo>
                    <a:lnTo>
                      <a:pt x="853440" y="692728"/>
                    </a:lnTo>
                    <a:lnTo>
                      <a:pt x="315884" y="953193"/>
                    </a:lnTo>
                    <a:lnTo>
                      <a:pt x="254924" y="864524"/>
                    </a:lnTo>
                    <a:lnTo>
                      <a:pt x="205048" y="836815"/>
                    </a:lnTo>
                    <a:lnTo>
                      <a:pt x="127462" y="798022"/>
                    </a:lnTo>
                    <a:lnTo>
                      <a:pt x="0" y="786939"/>
                    </a:lnTo>
                    <a:cubicBezTo>
                      <a:pt x="1847" y="524626"/>
                      <a:pt x="3695" y="262313"/>
                      <a:pt x="110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8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</a:gra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62DD04-69EA-FCF9-8853-471C2C5D5ABB}"/>
                  </a:ext>
                </a:extLst>
              </p:cNvPr>
              <p:cNvSpPr/>
              <p:nvPr/>
            </p:nvSpPr>
            <p:spPr>
              <a:xfrm rot="17736822" flipV="1">
                <a:off x="8873321" y="2388685"/>
                <a:ext cx="101376" cy="329805"/>
              </a:xfrm>
              <a:prstGeom prst="rect">
                <a:avLst/>
              </a:prstGeom>
              <a:gradFill flip="none" rotWithShape="1">
                <a:gsLst>
                  <a:gs pos="0">
                    <a:srgbClr val="965040"/>
                  </a:gs>
                  <a:gs pos="23000">
                    <a:srgbClr val="FF5050"/>
                  </a:gs>
                  <a:gs pos="69000">
                    <a:srgbClr val="923522"/>
                  </a:gs>
                  <a:gs pos="97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993ACB1-6F07-60DA-28FE-7138A83DFD6A}"/>
                  </a:ext>
                </a:extLst>
              </p:cNvPr>
              <p:cNvSpPr/>
              <p:nvPr/>
            </p:nvSpPr>
            <p:spPr>
              <a:xfrm>
                <a:off x="6352839" y="2736815"/>
                <a:ext cx="94334" cy="26778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247ECF6-77C3-492E-1362-134412D30AFE}"/>
                  </a:ext>
                </a:extLst>
              </p:cNvPr>
              <p:cNvSpPr/>
              <p:nvPr/>
            </p:nvSpPr>
            <p:spPr>
              <a:xfrm>
                <a:off x="7267957" y="2708613"/>
                <a:ext cx="94334" cy="26778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1BD2A4E-244A-FC3E-CD7F-14101EA41355}"/>
                  </a:ext>
                </a:extLst>
              </p:cNvPr>
              <p:cNvSpPr/>
              <p:nvPr/>
            </p:nvSpPr>
            <p:spPr>
              <a:xfrm>
                <a:off x="7762448" y="2708612"/>
                <a:ext cx="94334" cy="26778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A89C78A-517A-EAC6-5C9A-12D58EDD591C}"/>
                  </a:ext>
                </a:extLst>
              </p:cNvPr>
              <p:cNvSpPr/>
              <p:nvPr/>
            </p:nvSpPr>
            <p:spPr>
              <a:xfrm>
                <a:off x="8275649" y="2659479"/>
                <a:ext cx="85195" cy="317699"/>
              </a:xfrm>
              <a:prstGeom prst="rect">
                <a:avLst/>
              </a:prstGeom>
              <a:gradFill flip="none" rotWithShape="1">
                <a:gsLst>
                  <a:gs pos="0">
                    <a:srgbClr val="965040"/>
                  </a:gs>
                  <a:gs pos="23000">
                    <a:srgbClr val="FF5050"/>
                  </a:gs>
                  <a:gs pos="69000">
                    <a:srgbClr val="923522"/>
                  </a:gs>
                  <a:gs pos="97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0" name="Rounded Rectangle 448">
                <a:extLst>
                  <a:ext uri="{FF2B5EF4-FFF2-40B4-BE49-F238E27FC236}">
                    <a16:creationId xmlns:a16="http://schemas.microsoft.com/office/drawing/2014/main" id="{A3EEC9B0-3FCE-A885-D6D0-A7083EA840EE}"/>
                  </a:ext>
                </a:extLst>
              </p:cNvPr>
              <p:cNvSpPr/>
              <p:nvPr/>
            </p:nvSpPr>
            <p:spPr>
              <a:xfrm>
                <a:off x="7020875" y="2629073"/>
                <a:ext cx="228784" cy="4560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8900">
                      <a:lumMod val="89000"/>
                    </a:srgbClr>
                  </a:gs>
                  <a:gs pos="23000">
                    <a:srgbClr val="F08900">
                      <a:lumMod val="89000"/>
                    </a:srgbClr>
                  </a:gs>
                  <a:gs pos="69000">
                    <a:srgbClr val="F08900">
                      <a:lumMod val="75000"/>
                    </a:srgbClr>
                  </a:gs>
                  <a:gs pos="97000">
                    <a:srgbClr val="F08900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1E5DF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75390">
                  <a:defRPr/>
                </a:pPr>
                <a:endParaRPr lang="en-GB" sz="4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1" name="Rounded Rectangle 448">
                <a:extLst>
                  <a:ext uri="{FF2B5EF4-FFF2-40B4-BE49-F238E27FC236}">
                    <a16:creationId xmlns:a16="http://schemas.microsoft.com/office/drawing/2014/main" id="{2F65EEEA-E079-B5F0-7BBB-67F63EB72D61}"/>
                  </a:ext>
                </a:extLst>
              </p:cNvPr>
              <p:cNvSpPr/>
              <p:nvPr/>
            </p:nvSpPr>
            <p:spPr>
              <a:xfrm>
                <a:off x="7389699" y="2630844"/>
                <a:ext cx="228784" cy="4560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8900">
                      <a:lumMod val="89000"/>
                    </a:srgbClr>
                  </a:gs>
                  <a:gs pos="23000">
                    <a:srgbClr val="F08900">
                      <a:lumMod val="89000"/>
                    </a:srgbClr>
                  </a:gs>
                  <a:gs pos="69000">
                    <a:srgbClr val="F08900">
                      <a:lumMod val="75000"/>
                    </a:srgbClr>
                  </a:gs>
                  <a:gs pos="97000">
                    <a:srgbClr val="F08900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1E5DF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75390">
                  <a:defRPr/>
                </a:pPr>
                <a:endParaRPr lang="en-GB" sz="4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3" name="Rounded Rectangle 448">
                <a:extLst>
                  <a:ext uri="{FF2B5EF4-FFF2-40B4-BE49-F238E27FC236}">
                    <a16:creationId xmlns:a16="http://schemas.microsoft.com/office/drawing/2014/main" id="{FC732354-E67D-37FE-3B25-CCF856FD7101}"/>
                  </a:ext>
                </a:extLst>
              </p:cNvPr>
              <p:cNvSpPr/>
              <p:nvPr/>
            </p:nvSpPr>
            <p:spPr>
              <a:xfrm>
                <a:off x="6022304" y="2975023"/>
                <a:ext cx="147490" cy="1866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8900">
                      <a:lumMod val="89000"/>
                    </a:srgbClr>
                  </a:gs>
                  <a:gs pos="23000">
                    <a:srgbClr val="F08900">
                      <a:lumMod val="89000"/>
                    </a:srgbClr>
                  </a:gs>
                  <a:gs pos="69000">
                    <a:srgbClr val="F08900">
                      <a:lumMod val="75000"/>
                    </a:srgbClr>
                  </a:gs>
                  <a:gs pos="97000">
                    <a:srgbClr val="F08900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1E5DF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75390">
                  <a:defRPr/>
                </a:pPr>
                <a:endParaRPr lang="en-GB" sz="4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4" name="Rounded Rectangle 448">
                <a:extLst>
                  <a:ext uri="{FF2B5EF4-FFF2-40B4-BE49-F238E27FC236}">
                    <a16:creationId xmlns:a16="http://schemas.microsoft.com/office/drawing/2014/main" id="{677E85D9-4AD3-E6E9-5A2D-FE7AC8B21DC0}"/>
                  </a:ext>
                </a:extLst>
              </p:cNvPr>
              <p:cNvSpPr/>
              <p:nvPr/>
            </p:nvSpPr>
            <p:spPr>
              <a:xfrm>
                <a:off x="6019754" y="2559954"/>
                <a:ext cx="147490" cy="601689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8900">
                      <a:lumMod val="89000"/>
                    </a:srgbClr>
                  </a:gs>
                  <a:gs pos="23000">
                    <a:srgbClr val="F08900">
                      <a:lumMod val="89000"/>
                    </a:srgbClr>
                  </a:gs>
                  <a:gs pos="69000">
                    <a:srgbClr val="F08900">
                      <a:lumMod val="75000"/>
                    </a:srgbClr>
                  </a:gs>
                  <a:gs pos="97000">
                    <a:srgbClr val="F08900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1E5DF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75390">
                  <a:defRPr/>
                </a:pPr>
                <a:endParaRPr lang="en-GB" sz="4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D5F27A-2283-A296-26A1-87A837569AEF}"/>
                </a:ext>
              </a:extLst>
            </p:cNvPr>
            <p:cNvSpPr/>
            <p:nvPr/>
          </p:nvSpPr>
          <p:spPr>
            <a:xfrm>
              <a:off x="7410327" y="3653209"/>
              <a:ext cx="125742" cy="530859"/>
            </a:xfrm>
            <a:prstGeom prst="rect">
              <a:avLst/>
            </a:prstGeom>
            <a:gradFill flip="none" rotWithShape="1">
              <a:gsLst>
                <a:gs pos="0">
                  <a:srgbClr val="965040"/>
                </a:gs>
                <a:gs pos="23000">
                  <a:srgbClr val="FF5050"/>
                </a:gs>
                <a:gs pos="69000">
                  <a:srgbClr val="923522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0599" tIns="10300" rIns="20599" bIns="10300" rtlCol="0" anchor="ctr"/>
            <a:lstStyle/>
            <a:p>
              <a:pPr defTabSz="975390" hangingPunct="1">
                <a:defRPr/>
              </a:pPr>
              <a:endParaRPr lang="en-GB" sz="400" kern="120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92D86F7-BB96-9799-1F4C-D9615D6B4AB9}"/>
                </a:ext>
              </a:extLst>
            </p:cNvPr>
            <p:cNvSpPr/>
            <p:nvPr/>
          </p:nvSpPr>
          <p:spPr>
            <a:xfrm rot="17736822" flipV="1">
              <a:off x="8178391" y="2966675"/>
              <a:ext cx="169394" cy="486770"/>
            </a:xfrm>
            <a:prstGeom prst="rect">
              <a:avLst/>
            </a:prstGeom>
            <a:gradFill flip="none" rotWithShape="1">
              <a:gsLst>
                <a:gs pos="0">
                  <a:srgbClr val="965040"/>
                </a:gs>
                <a:gs pos="23000">
                  <a:srgbClr val="FF5050"/>
                </a:gs>
                <a:gs pos="69000">
                  <a:srgbClr val="923522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0599" tIns="10300" rIns="20599" bIns="10300" rtlCol="0" anchor="ctr"/>
            <a:lstStyle/>
            <a:p>
              <a:pPr defTabSz="975390" hangingPunct="1">
                <a:defRPr/>
              </a:pPr>
              <a:endParaRPr lang="en-GB" sz="400" kern="120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D328405-776C-F6F0-7E4B-96A93D7FD528}"/>
              </a:ext>
            </a:extLst>
          </p:cNvPr>
          <p:cNvSpPr/>
          <p:nvPr/>
        </p:nvSpPr>
        <p:spPr>
          <a:xfrm>
            <a:off x="6039457" y="5252802"/>
            <a:ext cx="169925" cy="64488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20599" tIns="10300" rIns="20599" bIns="10300" rtlCol="0" anchor="ctr"/>
          <a:lstStyle/>
          <a:p>
            <a:pPr defTabSz="975390" hangingPunct="1">
              <a:defRPr/>
            </a:pPr>
            <a:endParaRPr lang="en-GB" sz="400" kern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D1F9139-0A69-8850-BDD2-2E48058D91BF}"/>
              </a:ext>
            </a:extLst>
          </p:cNvPr>
          <p:cNvSpPr/>
          <p:nvPr/>
        </p:nvSpPr>
        <p:spPr>
          <a:xfrm>
            <a:off x="4238265" y="5198989"/>
            <a:ext cx="459899" cy="752514"/>
          </a:xfrm>
          <a:prstGeom prst="ellipse">
            <a:avLst/>
          </a:prstGeom>
          <a:gradFill>
            <a:gsLst>
              <a:gs pos="9542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0599" tIns="10300" rIns="20599" bIns="10300" rtlCol="0" anchor="ctr"/>
          <a:lstStyle/>
          <a:p>
            <a:pPr defTabSz="975390" hangingPunct="1">
              <a:defRPr/>
            </a:pPr>
            <a:endParaRPr lang="en-GB" sz="400" kern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7B4AED-C3C6-1C4F-B663-CC5C897F277E}"/>
              </a:ext>
            </a:extLst>
          </p:cNvPr>
          <p:cNvSpPr/>
          <p:nvPr/>
        </p:nvSpPr>
        <p:spPr>
          <a:xfrm>
            <a:off x="2412135" y="5198989"/>
            <a:ext cx="153463" cy="765095"/>
          </a:xfrm>
          <a:prstGeom prst="rect">
            <a:avLst/>
          </a:prstGeom>
          <a:gradFill flip="none" rotWithShape="1">
            <a:gsLst>
              <a:gs pos="0">
                <a:srgbClr val="965040"/>
              </a:gs>
              <a:gs pos="23000">
                <a:srgbClr val="FF5050"/>
              </a:gs>
              <a:gs pos="69000">
                <a:srgbClr val="923522"/>
              </a:gs>
              <a:gs pos="97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0599" tIns="10300" rIns="20599" bIns="10300" rtlCol="0" anchor="ctr"/>
          <a:lstStyle/>
          <a:p>
            <a:pPr defTabSz="975390" hangingPunct="1">
              <a:defRPr/>
            </a:pPr>
            <a:endParaRPr lang="en-GB" sz="400" kern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5" name="Freeform 785">
            <a:extLst>
              <a:ext uri="{FF2B5EF4-FFF2-40B4-BE49-F238E27FC236}">
                <a16:creationId xmlns:a16="http://schemas.microsoft.com/office/drawing/2014/main" id="{5E643474-F51E-CF22-A171-72A86E992603}"/>
              </a:ext>
            </a:extLst>
          </p:cNvPr>
          <p:cNvSpPr/>
          <p:nvPr/>
        </p:nvSpPr>
        <p:spPr>
          <a:xfrm flipV="1">
            <a:off x="731379" y="5049524"/>
            <a:ext cx="612487" cy="914560"/>
          </a:xfrm>
          <a:custGeom>
            <a:avLst/>
            <a:gdLst>
              <a:gd name="connsiteX0" fmla="*/ 11084 w 853440"/>
              <a:gd name="connsiteY0" fmla="*/ 0 h 953193"/>
              <a:gd name="connsiteX1" fmla="*/ 188422 w 853440"/>
              <a:gd name="connsiteY1" fmla="*/ 22168 h 953193"/>
              <a:gd name="connsiteX2" fmla="*/ 360219 w 853440"/>
              <a:gd name="connsiteY2" fmla="*/ 83128 h 953193"/>
              <a:gd name="connsiteX3" fmla="*/ 543099 w 853440"/>
              <a:gd name="connsiteY3" fmla="*/ 193964 h 953193"/>
              <a:gd name="connsiteX4" fmla="*/ 676102 w 853440"/>
              <a:gd name="connsiteY4" fmla="*/ 326968 h 953193"/>
              <a:gd name="connsiteX5" fmla="*/ 809106 w 853440"/>
              <a:gd name="connsiteY5" fmla="*/ 509848 h 953193"/>
              <a:gd name="connsiteX6" fmla="*/ 853440 w 853440"/>
              <a:gd name="connsiteY6" fmla="*/ 692728 h 953193"/>
              <a:gd name="connsiteX7" fmla="*/ 315884 w 853440"/>
              <a:gd name="connsiteY7" fmla="*/ 953193 h 953193"/>
              <a:gd name="connsiteX8" fmla="*/ 254924 w 853440"/>
              <a:gd name="connsiteY8" fmla="*/ 864524 h 953193"/>
              <a:gd name="connsiteX9" fmla="*/ 205048 w 853440"/>
              <a:gd name="connsiteY9" fmla="*/ 836815 h 953193"/>
              <a:gd name="connsiteX10" fmla="*/ 127462 w 853440"/>
              <a:gd name="connsiteY10" fmla="*/ 798022 h 953193"/>
              <a:gd name="connsiteX11" fmla="*/ 0 w 853440"/>
              <a:gd name="connsiteY11" fmla="*/ 786939 h 953193"/>
              <a:gd name="connsiteX12" fmla="*/ 11084 w 853440"/>
              <a:gd name="connsiteY12" fmla="*/ 0 h 9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440" h="953193">
                <a:moveTo>
                  <a:pt x="11084" y="0"/>
                </a:moveTo>
                <a:lnTo>
                  <a:pt x="188422" y="22168"/>
                </a:lnTo>
                <a:lnTo>
                  <a:pt x="360219" y="83128"/>
                </a:lnTo>
                <a:lnTo>
                  <a:pt x="543099" y="193964"/>
                </a:lnTo>
                <a:lnTo>
                  <a:pt x="676102" y="326968"/>
                </a:lnTo>
                <a:lnTo>
                  <a:pt x="809106" y="509848"/>
                </a:lnTo>
                <a:lnTo>
                  <a:pt x="853440" y="692728"/>
                </a:lnTo>
                <a:lnTo>
                  <a:pt x="315884" y="953193"/>
                </a:lnTo>
                <a:lnTo>
                  <a:pt x="254924" y="864524"/>
                </a:lnTo>
                <a:lnTo>
                  <a:pt x="205048" y="836815"/>
                </a:lnTo>
                <a:lnTo>
                  <a:pt x="127462" y="798022"/>
                </a:lnTo>
                <a:lnTo>
                  <a:pt x="0" y="786939"/>
                </a:lnTo>
                <a:cubicBezTo>
                  <a:pt x="1847" y="524626"/>
                  <a:pt x="3695" y="262313"/>
                  <a:pt x="1108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0599" tIns="10300" rIns="20599" bIns="10300" rtlCol="0" anchor="ctr"/>
          <a:lstStyle/>
          <a:p>
            <a:pPr defTabSz="975390" hangingPunct="1">
              <a:defRPr/>
            </a:pPr>
            <a:endParaRPr lang="en-GB" sz="400" kern="12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A3342B-86B0-91DF-7C80-ACC8098F6EF4}"/>
              </a:ext>
            </a:extLst>
          </p:cNvPr>
          <p:cNvSpPr/>
          <p:nvPr/>
        </p:nvSpPr>
        <p:spPr>
          <a:xfrm rot="17275241">
            <a:off x="9197261" y="1265283"/>
            <a:ext cx="459899" cy="752514"/>
          </a:xfrm>
          <a:prstGeom prst="ellipse">
            <a:avLst/>
          </a:prstGeom>
          <a:gradFill>
            <a:gsLst>
              <a:gs pos="9542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0599" tIns="10300" rIns="20599" bIns="10300" rtlCol="0" anchor="ctr"/>
          <a:lstStyle/>
          <a:p>
            <a:pPr defTabSz="975390" hangingPunct="1">
              <a:defRPr/>
            </a:pPr>
            <a:endParaRPr lang="en-GB" sz="400" kern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0603B0-76F9-6273-89C1-91E73A276BBA}"/>
              </a:ext>
            </a:extLst>
          </p:cNvPr>
          <p:cNvSpPr/>
          <p:nvPr/>
        </p:nvSpPr>
        <p:spPr>
          <a:xfrm>
            <a:off x="8241000" y="1231297"/>
            <a:ext cx="2194170" cy="2919866"/>
          </a:xfrm>
          <a:prstGeom prst="rect">
            <a:avLst/>
          </a:prstGeom>
          <a:solidFill>
            <a:schemeClr val="accent1">
              <a:alpha val="21871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 descr="A diagram of a high voltage tube&#10;&#10;AI-generated content may be incorrect.">
            <a:extLst>
              <a:ext uri="{FF2B5EF4-FFF2-40B4-BE49-F238E27FC236}">
                <a16:creationId xmlns:a16="http://schemas.microsoft.com/office/drawing/2014/main" id="{B10F6213-29C1-4F88-FDF1-D4DDBC90D8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862" r="56310" b="2599"/>
          <a:stretch/>
        </p:blipFill>
        <p:spPr>
          <a:xfrm>
            <a:off x="390993" y="3357780"/>
            <a:ext cx="2169506" cy="44996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88BD331-8674-EA95-015D-3895A8AF8DE2}"/>
              </a:ext>
            </a:extLst>
          </p:cNvPr>
          <p:cNvSpPr txBox="1"/>
          <p:nvPr/>
        </p:nvSpPr>
        <p:spPr>
          <a:xfrm>
            <a:off x="1427080" y="5322138"/>
            <a:ext cx="75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Prism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87249F-2342-9851-0443-68DCA36329BE}"/>
              </a:ext>
            </a:extLst>
          </p:cNvPr>
          <p:cNvSpPr txBox="1"/>
          <p:nvPr/>
        </p:nvSpPr>
        <p:spPr>
          <a:xfrm>
            <a:off x="2668776" y="5359282"/>
            <a:ext cx="142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Quadrupole </a:t>
            </a:r>
          </a:p>
          <a:p>
            <a:r>
              <a:rPr lang="en-US" dirty="0"/>
              <a:t>pairs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28F2F4-75A7-7EEC-1E01-3216993665A6}"/>
              </a:ext>
            </a:extLst>
          </p:cNvPr>
          <p:cNvSpPr txBox="1"/>
          <p:nvPr/>
        </p:nvSpPr>
        <p:spPr>
          <a:xfrm>
            <a:off x="4839200" y="5390580"/>
            <a:ext cx="117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C04A8E-B5E0-4AAD-CCD2-18E807178A8C}"/>
              </a:ext>
            </a:extLst>
          </p:cNvPr>
          <p:cNvSpPr txBox="1"/>
          <p:nvPr/>
        </p:nvSpPr>
        <p:spPr>
          <a:xfrm>
            <a:off x="6337834" y="5390580"/>
            <a:ext cx="136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Diagnostics</a:t>
            </a:r>
          </a:p>
        </p:txBody>
      </p:sp>
      <p:sp>
        <p:nvSpPr>
          <p:cNvPr id="44" name="Rounded Rectangle 448">
            <a:extLst>
              <a:ext uri="{FF2B5EF4-FFF2-40B4-BE49-F238E27FC236}">
                <a16:creationId xmlns:a16="http://schemas.microsoft.com/office/drawing/2014/main" id="{7E5F09C8-F21D-4782-8C44-DFFD06189CB8}"/>
              </a:ext>
            </a:extLst>
          </p:cNvPr>
          <p:cNvSpPr/>
          <p:nvPr/>
        </p:nvSpPr>
        <p:spPr>
          <a:xfrm>
            <a:off x="7815617" y="4957701"/>
            <a:ext cx="412112" cy="1098205"/>
          </a:xfrm>
          <a:prstGeom prst="roundRect">
            <a:avLst/>
          </a:prstGeom>
          <a:gradFill flip="none" rotWithShape="1">
            <a:gsLst>
              <a:gs pos="0">
                <a:srgbClr val="F08900">
                  <a:lumMod val="89000"/>
                </a:srgbClr>
              </a:gs>
              <a:gs pos="23000">
                <a:srgbClr val="F08900">
                  <a:lumMod val="89000"/>
                </a:srgbClr>
              </a:gs>
              <a:gs pos="69000">
                <a:srgbClr val="F08900">
                  <a:lumMod val="75000"/>
                </a:srgbClr>
              </a:gs>
              <a:gs pos="97000">
                <a:srgbClr val="F089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rgbClr val="1E5DF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5390">
              <a:defRPr/>
            </a:pPr>
            <a:endParaRPr lang="en-GB" sz="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1F9C9E-98D2-9B0A-37E4-AB2F6D31EFDF}"/>
              </a:ext>
            </a:extLst>
          </p:cNvPr>
          <p:cNvSpPr txBox="1"/>
          <p:nvPr/>
        </p:nvSpPr>
        <p:spPr>
          <a:xfrm>
            <a:off x="8375537" y="5394067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 lenses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FA22796-E14A-6F47-4276-ACEFC4F96665}"/>
              </a:ext>
            </a:extLst>
          </p:cNvPr>
          <p:cNvCxnSpPr>
            <a:cxnSpLocks/>
          </p:cNvCxnSpPr>
          <p:nvPr/>
        </p:nvCxnSpPr>
        <p:spPr>
          <a:xfrm flipV="1">
            <a:off x="4965271" y="2153633"/>
            <a:ext cx="818903" cy="717535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D6FCE87-3FA4-CCB2-9BC8-D8840AC8DFFD}"/>
              </a:ext>
            </a:extLst>
          </p:cNvPr>
          <p:cNvSpPr txBox="1"/>
          <p:nvPr/>
        </p:nvSpPr>
        <p:spPr>
          <a:xfrm>
            <a:off x="6143284" y="1558652"/>
            <a:ext cx="75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</a:t>
            </a:r>
          </a:p>
        </p:txBody>
      </p:sp>
      <p:sp>
        <p:nvSpPr>
          <p:cNvPr id="50" name="Can 49">
            <a:extLst>
              <a:ext uri="{FF2B5EF4-FFF2-40B4-BE49-F238E27FC236}">
                <a16:creationId xmlns:a16="http://schemas.microsoft.com/office/drawing/2014/main" id="{C8BE7A0F-26D1-3641-1CF9-91A9C4760123}"/>
              </a:ext>
            </a:extLst>
          </p:cNvPr>
          <p:cNvSpPr/>
          <p:nvPr/>
        </p:nvSpPr>
        <p:spPr>
          <a:xfrm>
            <a:off x="5611534" y="1360985"/>
            <a:ext cx="445072" cy="698774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A06325A-2520-A8CC-5E5A-34776F5A8456}"/>
              </a:ext>
            </a:extLst>
          </p:cNvPr>
          <p:cNvSpPr/>
          <p:nvPr/>
        </p:nvSpPr>
        <p:spPr>
          <a:xfrm>
            <a:off x="5396453" y="1231403"/>
            <a:ext cx="2194170" cy="1676200"/>
          </a:xfrm>
          <a:prstGeom prst="rect">
            <a:avLst/>
          </a:prstGeom>
          <a:solidFill>
            <a:schemeClr val="accent1">
              <a:alpha val="21871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973135E-0464-15AA-1D07-92A41A6F0920}"/>
              </a:ext>
            </a:extLst>
          </p:cNvPr>
          <p:cNvSpPr txBox="1"/>
          <p:nvPr/>
        </p:nvSpPr>
        <p:spPr>
          <a:xfrm>
            <a:off x="9619941" y="191089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EELS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7077C9-8FFD-CAEB-BAB9-8C47B8553B54}"/>
              </a:ext>
            </a:extLst>
          </p:cNvPr>
          <p:cNvCxnSpPr>
            <a:stCxn id="30" idx="0"/>
          </p:cNvCxnSpPr>
          <p:nvPr/>
        </p:nvCxnSpPr>
        <p:spPr>
          <a:xfrm flipH="1">
            <a:off x="4906535" y="3037819"/>
            <a:ext cx="1" cy="1603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1E65E92-C63F-7BD0-8BFB-7C348981567B}"/>
              </a:ext>
            </a:extLst>
          </p:cNvPr>
          <p:cNvSpPr txBox="1"/>
          <p:nvPr/>
        </p:nvSpPr>
        <p:spPr>
          <a:xfrm>
            <a:off x="2886149" y="2448018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CL1,2 CL3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F679FB-B500-B6E8-7939-2B3FE02421C5}"/>
              </a:ext>
            </a:extLst>
          </p:cNvPr>
          <p:cNvSpPr txBox="1"/>
          <p:nvPr/>
        </p:nvSpPr>
        <p:spPr>
          <a:xfrm>
            <a:off x="4490437" y="2441145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EB3BDA-CD11-6CD0-8722-CCE58675C725}"/>
              </a:ext>
            </a:extLst>
          </p:cNvPr>
          <p:cNvSpPr txBox="1"/>
          <p:nvPr/>
        </p:nvSpPr>
        <p:spPr>
          <a:xfrm>
            <a:off x="5367478" y="431347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IL1,2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7D847F-3553-07A7-4551-32407EA7CE1E}"/>
              </a:ext>
            </a:extLst>
          </p:cNvPr>
          <p:cNvSpPr txBox="1"/>
          <p:nvPr/>
        </p:nvSpPr>
        <p:spPr>
          <a:xfrm>
            <a:off x="6079864" y="431347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90ABA9-1D5D-5D25-B82C-DCD881F02445}"/>
              </a:ext>
            </a:extLst>
          </p:cNvPr>
          <p:cNvSpPr txBox="1"/>
          <p:nvPr/>
        </p:nvSpPr>
        <p:spPr>
          <a:xfrm>
            <a:off x="246055" y="2875173"/>
            <a:ext cx="263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1.5MV Static Accelerator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BA17FF-E48A-DC4F-1D58-815DFADB2396}"/>
              </a:ext>
            </a:extLst>
          </p:cNvPr>
          <p:cNvSpPr/>
          <p:nvPr/>
        </p:nvSpPr>
        <p:spPr>
          <a:xfrm>
            <a:off x="2703161" y="3201722"/>
            <a:ext cx="214348" cy="8662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46BA9C-0D8C-0036-F016-95716A4729D8}"/>
              </a:ext>
            </a:extLst>
          </p:cNvPr>
          <p:cNvSpPr txBox="1"/>
          <p:nvPr/>
        </p:nvSpPr>
        <p:spPr>
          <a:xfrm>
            <a:off x="263296" y="3977820"/>
            <a:ext cx="236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Electrostatic Chopper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5544EF-EBD0-D25B-16F0-153F6DFCC3C6}"/>
              </a:ext>
            </a:extLst>
          </p:cNvPr>
          <p:cNvSpPr/>
          <p:nvPr/>
        </p:nvSpPr>
        <p:spPr>
          <a:xfrm>
            <a:off x="2916239" y="2441145"/>
            <a:ext cx="1226916" cy="19848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08BE4-9997-3986-CA83-6E0D93FA9313}"/>
              </a:ext>
            </a:extLst>
          </p:cNvPr>
          <p:cNvSpPr txBox="1"/>
          <p:nvPr/>
        </p:nvSpPr>
        <p:spPr>
          <a:xfrm>
            <a:off x="3162104" y="192124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1(a)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282D6-5759-CF1D-5B94-0640018A758E}"/>
              </a:ext>
            </a:extLst>
          </p:cNvPr>
          <p:cNvSpPr/>
          <p:nvPr/>
        </p:nvSpPr>
        <p:spPr>
          <a:xfrm>
            <a:off x="4458867" y="2953796"/>
            <a:ext cx="927853" cy="13663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7C05CD-F102-89A6-7BD4-F3B2DB3E54D0}"/>
              </a:ext>
            </a:extLst>
          </p:cNvPr>
          <p:cNvSpPr txBox="1"/>
          <p:nvPr/>
        </p:nvSpPr>
        <p:spPr>
          <a:xfrm>
            <a:off x="4448637" y="461283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 and 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5557EC-95EA-2D54-8B77-E1857BA6968B}"/>
              </a:ext>
            </a:extLst>
          </p:cNvPr>
          <p:cNvSpPr/>
          <p:nvPr/>
        </p:nvSpPr>
        <p:spPr>
          <a:xfrm>
            <a:off x="5399998" y="2957955"/>
            <a:ext cx="1231873" cy="13663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A452C72-1F7E-9C4D-D745-72A91E99E4FE}"/>
              </a:ext>
            </a:extLst>
          </p:cNvPr>
          <p:cNvSpPr txBox="1"/>
          <p:nvPr/>
        </p:nvSpPr>
        <p:spPr>
          <a:xfrm>
            <a:off x="5691503" y="462917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1(b)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4DA62E2-9721-1C0E-E431-B183255AE14E}"/>
              </a:ext>
            </a:extLst>
          </p:cNvPr>
          <p:cNvSpPr/>
          <p:nvPr/>
        </p:nvSpPr>
        <p:spPr>
          <a:xfrm>
            <a:off x="6980804" y="2956454"/>
            <a:ext cx="661781" cy="12178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E4D154-CA3C-D0E9-C05F-F4E43132F27D}"/>
              </a:ext>
            </a:extLst>
          </p:cNvPr>
          <p:cNvSpPr txBox="1"/>
          <p:nvPr/>
        </p:nvSpPr>
        <p:spPr>
          <a:xfrm>
            <a:off x="7176546" y="416679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3548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448">
            <a:extLst>
              <a:ext uri="{FF2B5EF4-FFF2-40B4-BE49-F238E27FC236}">
                <a16:creationId xmlns:a16="http://schemas.microsoft.com/office/drawing/2014/main" id="{4681AA02-D73E-DCD4-635C-BF96D4D74A48}"/>
              </a:ext>
            </a:extLst>
          </p:cNvPr>
          <p:cNvSpPr/>
          <p:nvPr/>
        </p:nvSpPr>
        <p:spPr>
          <a:xfrm>
            <a:off x="4550356" y="3037819"/>
            <a:ext cx="712359" cy="1098205"/>
          </a:xfrm>
          <a:prstGeom prst="roundRect">
            <a:avLst/>
          </a:prstGeom>
          <a:gradFill flip="none" rotWithShape="1">
            <a:gsLst>
              <a:gs pos="0">
                <a:srgbClr val="F08900">
                  <a:lumMod val="89000"/>
                </a:srgbClr>
              </a:gs>
              <a:gs pos="23000">
                <a:srgbClr val="F08900">
                  <a:lumMod val="89000"/>
                </a:srgbClr>
              </a:gs>
              <a:gs pos="69000">
                <a:srgbClr val="F08900">
                  <a:lumMod val="75000"/>
                </a:srgbClr>
              </a:gs>
              <a:gs pos="97000">
                <a:srgbClr val="F089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rgbClr val="1E5DF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5390">
              <a:defRPr/>
            </a:pPr>
            <a:endParaRPr lang="en-GB" sz="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34586-6F49-5D03-5972-019D30D8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09" y="-4796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Schematic Outline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3468D3A-EC15-FE4A-F428-ECCC6BC42B20}"/>
              </a:ext>
            </a:extLst>
          </p:cNvPr>
          <p:cNvGrpSpPr/>
          <p:nvPr/>
        </p:nvGrpSpPr>
        <p:grpSpPr>
          <a:xfrm>
            <a:off x="3091750" y="2001202"/>
            <a:ext cx="6297374" cy="2334310"/>
            <a:chOff x="3387982" y="2859139"/>
            <a:chExt cx="5159839" cy="16196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D43AE22-E06D-4A84-AFA2-F9FD6E4D0E7B}"/>
                </a:ext>
              </a:extLst>
            </p:cNvPr>
            <p:cNvGrpSpPr/>
            <p:nvPr/>
          </p:nvGrpSpPr>
          <p:grpSpPr>
            <a:xfrm>
              <a:off x="3387982" y="2859139"/>
              <a:ext cx="5159839" cy="1619654"/>
              <a:chOff x="5716351" y="2192341"/>
              <a:chExt cx="3495987" cy="969302"/>
            </a:xfrm>
          </p:grpSpPr>
          <p:sp>
            <p:nvSpPr>
              <p:cNvPr id="6" name="Rounded Rectangle 448">
                <a:extLst>
                  <a:ext uri="{FF2B5EF4-FFF2-40B4-BE49-F238E27FC236}">
                    <a16:creationId xmlns:a16="http://schemas.microsoft.com/office/drawing/2014/main" id="{2506C474-0116-4D65-093C-076E8593FB26}"/>
                  </a:ext>
                </a:extLst>
              </p:cNvPr>
              <p:cNvSpPr/>
              <p:nvPr/>
            </p:nvSpPr>
            <p:spPr>
              <a:xfrm>
                <a:off x="5716351" y="2553587"/>
                <a:ext cx="147490" cy="601688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8900">
                      <a:lumMod val="89000"/>
                    </a:srgbClr>
                  </a:gs>
                  <a:gs pos="23000">
                    <a:srgbClr val="F08900">
                      <a:lumMod val="89000"/>
                    </a:srgbClr>
                  </a:gs>
                  <a:gs pos="69000">
                    <a:srgbClr val="F08900">
                      <a:lumMod val="75000"/>
                    </a:srgbClr>
                  </a:gs>
                  <a:gs pos="97000">
                    <a:srgbClr val="F08900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1E5DF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75390">
                  <a:defRPr/>
                </a:pPr>
                <a:endParaRPr lang="en-GB" sz="400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FD2FA20-0199-4617-F27A-3870E61C392C}"/>
                  </a:ext>
                </a:extLst>
              </p:cNvPr>
              <p:cNvSpPr/>
              <p:nvPr/>
            </p:nvSpPr>
            <p:spPr>
              <a:xfrm>
                <a:off x="7915808" y="2662547"/>
                <a:ext cx="255313" cy="312475"/>
              </a:xfrm>
              <a:prstGeom prst="ellipse">
                <a:avLst/>
              </a:prstGeom>
              <a:gradFill>
                <a:gsLst>
                  <a:gs pos="95420">
                    <a:schemeClr val="tx1">
                      <a:lumMod val="50000"/>
                      <a:lumOff val="50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8000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3F991B2-158C-E8CF-0087-06791FB2E4DA}"/>
                  </a:ext>
                </a:extLst>
              </p:cNvPr>
              <p:cNvSpPr/>
              <p:nvPr/>
            </p:nvSpPr>
            <p:spPr>
              <a:xfrm rot="17786346" flipV="1">
                <a:off x="9047097" y="2136910"/>
                <a:ext cx="109810" cy="220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0" name="Freeform 785">
                <a:extLst>
                  <a:ext uri="{FF2B5EF4-FFF2-40B4-BE49-F238E27FC236}">
                    <a16:creationId xmlns:a16="http://schemas.microsoft.com/office/drawing/2014/main" id="{238802EA-640B-DD85-1925-AC2A67DFC007}"/>
                  </a:ext>
                </a:extLst>
              </p:cNvPr>
              <p:cNvSpPr/>
              <p:nvPr/>
            </p:nvSpPr>
            <p:spPr>
              <a:xfrm flipV="1">
                <a:off x="8611735" y="2584818"/>
                <a:ext cx="340022" cy="379763"/>
              </a:xfrm>
              <a:custGeom>
                <a:avLst/>
                <a:gdLst>
                  <a:gd name="connsiteX0" fmla="*/ 11084 w 853440"/>
                  <a:gd name="connsiteY0" fmla="*/ 0 h 953193"/>
                  <a:gd name="connsiteX1" fmla="*/ 188422 w 853440"/>
                  <a:gd name="connsiteY1" fmla="*/ 22168 h 953193"/>
                  <a:gd name="connsiteX2" fmla="*/ 360219 w 853440"/>
                  <a:gd name="connsiteY2" fmla="*/ 83128 h 953193"/>
                  <a:gd name="connsiteX3" fmla="*/ 543099 w 853440"/>
                  <a:gd name="connsiteY3" fmla="*/ 193964 h 953193"/>
                  <a:gd name="connsiteX4" fmla="*/ 676102 w 853440"/>
                  <a:gd name="connsiteY4" fmla="*/ 326968 h 953193"/>
                  <a:gd name="connsiteX5" fmla="*/ 809106 w 853440"/>
                  <a:gd name="connsiteY5" fmla="*/ 509848 h 953193"/>
                  <a:gd name="connsiteX6" fmla="*/ 853440 w 853440"/>
                  <a:gd name="connsiteY6" fmla="*/ 692728 h 953193"/>
                  <a:gd name="connsiteX7" fmla="*/ 315884 w 853440"/>
                  <a:gd name="connsiteY7" fmla="*/ 953193 h 953193"/>
                  <a:gd name="connsiteX8" fmla="*/ 254924 w 853440"/>
                  <a:gd name="connsiteY8" fmla="*/ 864524 h 953193"/>
                  <a:gd name="connsiteX9" fmla="*/ 205048 w 853440"/>
                  <a:gd name="connsiteY9" fmla="*/ 836815 h 953193"/>
                  <a:gd name="connsiteX10" fmla="*/ 127462 w 853440"/>
                  <a:gd name="connsiteY10" fmla="*/ 798022 h 953193"/>
                  <a:gd name="connsiteX11" fmla="*/ 0 w 853440"/>
                  <a:gd name="connsiteY11" fmla="*/ 786939 h 953193"/>
                  <a:gd name="connsiteX12" fmla="*/ 11084 w 853440"/>
                  <a:gd name="connsiteY12" fmla="*/ 0 h 95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440" h="953193">
                    <a:moveTo>
                      <a:pt x="11084" y="0"/>
                    </a:moveTo>
                    <a:lnTo>
                      <a:pt x="188422" y="22168"/>
                    </a:lnTo>
                    <a:lnTo>
                      <a:pt x="360219" y="83128"/>
                    </a:lnTo>
                    <a:lnTo>
                      <a:pt x="543099" y="193964"/>
                    </a:lnTo>
                    <a:lnTo>
                      <a:pt x="676102" y="326968"/>
                    </a:lnTo>
                    <a:lnTo>
                      <a:pt x="809106" y="509848"/>
                    </a:lnTo>
                    <a:lnTo>
                      <a:pt x="853440" y="692728"/>
                    </a:lnTo>
                    <a:lnTo>
                      <a:pt x="315884" y="953193"/>
                    </a:lnTo>
                    <a:lnTo>
                      <a:pt x="254924" y="864524"/>
                    </a:lnTo>
                    <a:lnTo>
                      <a:pt x="205048" y="836815"/>
                    </a:lnTo>
                    <a:lnTo>
                      <a:pt x="127462" y="798022"/>
                    </a:lnTo>
                    <a:lnTo>
                      <a:pt x="0" y="786939"/>
                    </a:lnTo>
                    <a:cubicBezTo>
                      <a:pt x="1847" y="524626"/>
                      <a:pt x="3695" y="262313"/>
                      <a:pt x="110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8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</a:gra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62DD04-69EA-FCF9-8853-471C2C5D5ABB}"/>
                  </a:ext>
                </a:extLst>
              </p:cNvPr>
              <p:cNvSpPr/>
              <p:nvPr/>
            </p:nvSpPr>
            <p:spPr>
              <a:xfrm rot="17736822" flipV="1">
                <a:off x="8873321" y="2388685"/>
                <a:ext cx="101376" cy="329805"/>
              </a:xfrm>
              <a:prstGeom prst="rect">
                <a:avLst/>
              </a:prstGeom>
              <a:gradFill flip="none" rotWithShape="1">
                <a:gsLst>
                  <a:gs pos="0">
                    <a:srgbClr val="965040"/>
                  </a:gs>
                  <a:gs pos="23000">
                    <a:srgbClr val="FF5050"/>
                  </a:gs>
                  <a:gs pos="69000">
                    <a:srgbClr val="923522"/>
                  </a:gs>
                  <a:gs pos="97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993ACB1-6F07-60DA-28FE-7138A83DFD6A}"/>
                  </a:ext>
                </a:extLst>
              </p:cNvPr>
              <p:cNvSpPr/>
              <p:nvPr/>
            </p:nvSpPr>
            <p:spPr>
              <a:xfrm>
                <a:off x="6352839" y="2736815"/>
                <a:ext cx="94334" cy="26778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247ECF6-77C3-492E-1362-134412D30AFE}"/>
                  </a:ext>
                </a:extLst>
              </p:cNvPr>
              <p:cNvSpPr/>
              <p:nvPr/>
            </p:nvSpPr>
            <p:spPr>
              <a:xfrm>
                <a:off x="7267957" y="2708613"/>
                <a:ext cx="94334" cy="26778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1BD2A4E-244A-FC3E-CD7F-14101EA41355}"/>
                  </a:ext>
                </a:extLst>
              </p:cNvPr>
              <p:cNvSpPr/>
              <p:nvPr/>
            </p:nvSpPr>
            <p:spPr>
              <a:xfrm>
                <a:off x="7762448" y="2708612"/>
                <a:ext cx="94334" cy="26778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A89C78A-517A-EAC6-5C9A-12D58EDD591C}"/>
                  </a:ext>
                </a:extLst>
              </p:cNvPr>
              <p:cNvSpPr/>
              <p:nvPr/>
            </p:nvSpPr>
            <p:spPr>
              <a:xfrm>
                <a:off x="8275649" y="2659479"/>
                <a:ext cx="85195" cy="317699"/>
              </a:xfrm>
              <a:prstGeom prst="rect">
                <a:avLst/>
              </a:prstGeom>
              <a:gradFill flip="none" rotWithShape="1">
                <a:gsLst>
                  <a:gs pos="0">
                    <a:srgbClr val="965040"/>
                  </a:gs>
                  <a:gs pos="23000">
                    <a:srgbClr val="FF5050"/>
                  </a:gs>
                  <a:gs pos="69000">
                    <a:srgbClr val="923522"/>
                  </a:gs>
                  <a:gs pos="97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20599" tIns="10300" rIns="20599" bIns="10300" rtlCol="0" anchor="ctr"/>
              <a:lstStyle/>
              <a:p>
                <a:pPr defTabSz="975390" hangingPunct="1">
                  <a:defRPr/>
                </a:pPr>
                <a:endParaRPr lang="en-GB" sz="400" kern="12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0" name="Rounded Rectangle 448">
                <a:extLst>
                  <a:ext uri="{FF2B5EF4-FFF2-40B4-BE49-F238E27FC236}">
                    <a16:creationId xmlns:a16="http://schemas.microsoft.com/office/drawing/2014/main" id="{A3EEC9B0-3FCE-A885-D6D0-A7083EA840EE}"/>
                  </a:ext>
                </a:extLst>
              </p:cNvPr>
              <p:cNvSpPr/>
              <p:nvPr/>
            </p:nvSpPr>
            <p:spPr>
              <a:xfrm>
                <a:off x="7020875" y="2629073"/>
                <a:ext cx="228784" cy="4560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8900">
                      <a:lumMod val="89000"/>
                    </a:srgbClr>
                  </a:gs>
                  <a:gs pos="23000">
                    <a:srgbClr val="F08900">
                      <a:lumMod val="89000"/>
                    </a:srgbClr>
                  </a:gs>
                  <a:gs pos="69000">
                    <a:srgbClr val="F08900">
                      <a:lumMod val="75000"/>
                    </a:srgbClr>
                  </a:gs>
                  <a:gs pos="97000">
                    <a:srgbClr val="F08900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1E5DF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75390">
                  <a:defRPr/>
                </a:pPr>
                <a:endParaRPr lang="en-GB" sz="4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1" name="Rounded Rectangle 448">
                <a:extLst>
                  <a:ext uri="{FF2B5EF4-FFF2-40B4-BE49-F238E27FC236}">
                    <a16:creationId xmlns:a16="http://schemas.microsoft.com/office/drawing/2014/main" id="{2F65EEEA-E079-B5F0-7BBB-67F63EB72D61}"/>
                  </a:ext>
                </a:extLst>
              </p:cNvPr>
              <p:cNvSpPr/>
              <p:nvPr/>
            </p:nvSpPr>
            <p:spPr>
              <a:xfrm>
                <a:off x="7389699" y="2630844"/>
                <a:ext cx="228784" cy="4560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8900">
                      <a:lumMod val="89000"/>
                    </a:srgbClr>
                  </a:gs>
                  <a:gs pos="23000">
                    <a:srgbClr val="F08900">
                      <a:lumMod val="89000"/>
                    </a:srgbClr>
                  </a:gs>
                  <a:gs pos="69000">
                    <a:srgbClr val="F08900">
                      <a:lumMod val="75000"/>
                    </a:srgbClr>
                  </a:gs>
                  <a:gs pos="97000">
                    <a:srgbClr val="F08900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1E5DF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75390">
                  <a:defRPr/>
                </a:pPr>
                <a:endParaRPr lang="en-GB" sz="4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3" name="Rounded Rectangle 448">
                <a:extLst>
                  <a:ext uri="{FF2B5EF4-FFF2-40B4-BE49-F238E27FC236}">
                    <a16:creationId xmlns:a16="http://schemas.microsoft.com/office/drawing/2014/main" id="{FC732354-E67D-37FE-3B25-CCF856FD7101}"/>
                  </a:ext>
                </a:extLst>
              </p:cNvPr>
              <p:cNvSpPr/>
              <p:nvPr/>
            </p:nvSpPr>
            <p:spPr>
              <a:xfrm>
                <a:off x="6022304" y="2975023"/>
                <a:ext cx="147490" cy="1866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8900">
                      <a:lumMod val="89000"/>
                    </a:srgbClr>
                  </a:gs>
                  <a:gs pos="23000">
                    <a:srgbClr val="F08900">
                      <a:lumMod val="89000"/>
                    </a:srgbClr>
                  </a:gs>
                  <a:gs pos="69000">
                    <a:srgbClr val="F08900">
                      <a:lumMod val="75000"/>
                    </a:srgbClr>
                  </a:gs>
                  <a:gs pos="97000">
                    <a:srgbClr val="F08900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1E5DF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75390">
                  <a:defRPr/>
                </a:pPr>
                <a:endParaRPr lang="en-GB" sz="4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4" name="Rounded Rectangle 448">
                <a:extLst>
                  <a:ext uri="{FF2B5EF4-FFF2-40B4-BE49-F238E27FC236}">
                    <a16:creationId xmlns:a16="http://schemas.microsoft.com/office/drawing/2014/main" id="{677E85D9-4AD3-E6E9-5A2D-FE7AC8B21DC0}"/>
                  </a:ext>
                </a:extLst>
              </p:cNvPr>
              <p:cNvSpPr/>
              <p:nvPr/>
            </p:nvSpPr>
            <p:spPr>
              <a:xfrm>
                <a:off x="6019754" y="2559954"/>
                <a:ext cx="147490" cy="601689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8900">
                      <a:lumMod val="89000"/>
                    </a:srgbClr>
                  </a:gs>
                  <a:gs pos="23000">
                    <a:srgbClr val="F08900">
                      <a:lumMod val="89000"/>
                    </a:srgbClr>
                  </a:gs>
                  <a:gs pos="69000">
                    <a:srgbClr val="F08900">
                      <a:lumMod val="75000"/>
                    </a:srgbClr>
                  </a:gs>
                  <a:gs pos="97000">
                    <a:srgbClr val="F08900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1E5DF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75390">
                  <a:defRPr/>
                </a:pPr>
                <a:endParaRPr lang="en-GB" sz="4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D5F27A-2283-A296-26A1-87A837569AEF}"/>
                </a:ext>
              </a:extLst>
            </p:cNvPr>
            <p:cNvSpPr/>
            <p:nvPr/>
          </p:nvSpPr>
          <p:spPr>
            <a:xfrm>
              <a:off x="7410327" y="3653209"/>
              <a:ext cx="125742" cy="530859"/>
            </a:xfrm>
            <a:prstGeom prst="rect">
              <a:avLst/>
            </a:prstGeom>
            <a:gradFill flip="none" rotWithShape="1">
              <a:gsLst>
                <a:gs pos="0">
                  <a:srgbClr val="965040"/>
                </a:gs>
                <a:gs pos="23000">
                  <a:srgbClr val="FF5050"/>
                </a:gs>
                <a:gs pos="69000">
                  <a:srgbClr val="923522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0599" tIns="10300" rIns="20599" bIns="10300" rtlCol="0" anchor="ctr"/>
            <a:lstStyle/>
            <a:p>
              <a:pPr defTabSz="975390" hangingPunct="1">
                <a:defRPr/>
              </a:pPr>
              <a:endParaRPr lang="en-GB" sz="400" kern="120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92D86F7-BB96-9799-1F4C-D9615D6B4AB9}"/>
                </a:ext>
              </a:extLst>
            </p:cNvPr>
            <p:cNvSpPr/>
            <p:nvPr/>
          </p:nvSpPr>
          <p:spPr>
            <a:xfrm rot="17736822" flipV="1">
              <a:off x="8178391" y="2966675"/>
              <a:ext cx="169394" cy="486770"/>
            </a:xfrm>
            <a:prstGeom prst="rect">
              <a:avLst/>
            </a:prstGeom>
            <a:gradFill flip="none" rotWithShape="1">
              <a:gsLst>
                <a:gs pos="0">
                  <a:srgbClr val="965040"/>
                </a:gs>
                <a:gs pos="23000">
                  <a:srgbClr val="FF5050"/>
                </a:gs>
                <a:gs pos="69000">
                  <a:srgbClr val="923522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0599" tIns="10300" rIns="20599" bIns="10300" rtlCol="0" anchor="ctr"/>
            <a:lstStyle/>
            <a:p>
              <a:pPr defTabSz="975390" hangingPunct="1">
                <a:defRPr/>
              </a:pPr>
              <a:endParaRPr lang="en-GB" sz="400" kern="120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D328405-776C-F6F0-7E4B-96A93D7FD528}"/>
              </a:ext>
            </a:extLst>
          </p:cNvPr>
          <p:cNvSpPr/>
          <p:nvPr/>
        </p:nvSpPr>
        <p:spPr>
          <a:xfrm>
            <a:off x="6039457" y="4893985"/>
            <a:ext cx="169925" cy="64488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20599" tIns="10300" rIns="20599" bIns="10300" rtlCol="0" anchor="ctr"/>
          <a:lstStyle/>
          <a:p>
            <a:pPr defTabSz="975390" hangingPunct="1">
              <a:defRPr/>
            </a:pPr>
            <a:endParaRPr lang="en-GB" sz="400" kern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D1F9139-0A69-8850-BDD2-2E48058D91BF}"/>
              </a:ext>
            </a:extLst>
          </p:cNvPr>
          <p:cNvSpPr/>
          <p:nvPr/>
        </p:nvSpPr>
        <p:spPr>
          <a:xfrm>
            <a:off x="4238265" y="4840172"/>
            <a:ext cx="459899" cy="752514"/>
          </a:xfrm>
          <a:prstGeom prst="ellipse">
            <a:avLst/>
          </a:prstGeom>
          <a:gradFill>
            <a:gsLst>
              <a:gs pos="9542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0599" tIns="10300" rIns="20599" bIns="10300" rtlCol="0" anchor="ctr"/>
          <a:lstStyle/>
          <a:p>
            <a:pPr defTabSz="975390" hangingPunct="1">
              <a:defRPr/>
            </a:pPr>
            <a:endParaRPr lang="en-GB" sz="400" kern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7B4AED-C3C6-1C4F-B663-CC5C897F277E}"/>
              </a:ext>
            </a:extLst>
          </p:cNvPr>
          <p:cNvSpPr/>
          <p:nvPr/>
        </p:nvSpPr>
        <p:spPr>
          <a:xfrm>
            <a:off x="2412135" y="4840172"/>
            <a:ext cx="153463" cy="765095"/>
          </a:xfrm>
          <a:prstGeom prst="rect">
            <a:avLst/>
          </a:prstGeom>
          <a:gradFill flip="none" rotWithShape="1">
            <a:gsLst>
              <a:gs pos="0">
                <a:srgbClr val="965040"/>
              </a:gs>
              <a:gs pos="23000">
                <a:srgbClr val="FF5050"/>
              </a:gs>
              <a:gs pos="69000">
                <a:srgbClr val="923522"/>
              </a:gs>
              <a:gs pos="97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0599" tIns="10300" rIns="20599" bIns="10300" rtlCol="0" anchor="ctr"/>
          <a:lstStyle/>
          <a:p>
            <a:pPr defTabSz="975390" hangingPunct="1">
              <a:defRPr/>
            </a:pPr>
            <a:endParaRPr lang="en-GB" sz="400" kern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5" name="Freeform 785">
            <a:extLst>
              <a:ext uri="{FF2B5EF4-FFF2-40B4-BE49-F238E27FC236}">
                <a16:creationId xmlns:a16="http://schemas.microsoft.com/office/drawing/2014/main" id="{5E643474-F51E-CF22-A171-72A86E992603}"/>
              </a:ext>
            </a:extLst>
          </p:cNvPr>
          <p:cNvSpPr/>
          <p:nvPr/>
        </p:nvSpPr>
        <p:spPr>
          <a:xfrm flipV="1">
            <a:off x="731379" y="4690707"/>
            <a:ext cx="612487" cy="914560"/>
          </a:xfrm>
          <a:custGeom>
            <a:avLst/>
            <a:gdLst>
              <a:gd name="connsiteX0" fmla="*/ 11084 w 853440"/>
              <a:gd name="connsiteY0" fmla="*/ 0 h 953193"/>
              <a:gd name="connsiteX1" fmla="*/ 188422 w 853440"/>
              <a:gd name="connsiteY1" fmla="*/ 22168 h 953193"/>
              <a:gd name="connsiteX2" fmla="*/ 360219 w 853440"/>
              <a:gd name="connsiteY2" fmla="*/ 83128 h 953193"/>
              <a:gd name="connsiteX3" fmla="*/ 543099 w 853440"/>
              <a:gd name="connsiteY3" fmla="*/ 193964 h 953193"/>
              <a:gd name="connsiteX4" fmla="*/ 676102 w 853440"/>
              <a:gd name="connsiteY4" fmla="*/ 326968 h 953193"/>
              <a:gd name="connsiteX5" fmla="*/ 809106 w 853440"/>
              <a:gd name="connsiteY5" fmla="*/ 509848 h 953193"/>
              <a:gd name="connsiteX6" fmla="*/ 853440 w 853440"/>
              <a:gd name="connsiteY6" fmla="*/ 692728 h 953193"/>
              <a:gd name="connsiteX7" fmla="*/ 315884 w 853440"/>
              <a:gd name="connsiteY7" fmla="*/ 953193 h 953193"/>
              <a:gd name="connsiteX8" fmla="*/ 254924 w 853440"/>
              <a:gd name="connsiteY8" fmla="*/ 864524 h 953193"/>
              <a:gd name="connsiteX9" fmla="*/ 205048 w 853440"/>
              <a:gd name="connsiteY9" fmla="*/ 836815 h 953193"/>
              <a:gd name="connsiteX10" fmla="*/ 127462 w 853440"/>
              <a:gd name="connsiteY10" fmla="*/ 798022 h 953193"/>
              <a:gd name="connsiteX11" fmla="*/ 0 w 853440"/>
              <a:gd name="connsiteY11" fmla="*/ 786939 h 953193"/>
              <a:gd name="connsiteX12" fmla="*/ 11084 w 853440"/>
              <a:gd name="connsiteY12" fmla="*/ 0 h 9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440" h="953193">
                <a:moveTo>
                  <a:pt x="11084" y="0"/>
                </a:moveTo>
                <a:lnTo>
                  <a:pt x="188422" y="22168"/>
                </a:lnTo>
                <a:lnTo>
                  <a:pt x="360219" y="83128"/>
                </a:lnTo>
                <a:lnTo>
                  <a:pt x="543099" y="193964"/>
                </a:lnTo>
                <a:lnTo>
                  <a:pt x="676102" y="326968"/>
                </a:lnTo>
                <a:lnTo>
                  <a:pt x="809106" y="509848"/>
                </a:lnTo>
                <a:lnTo>
                  <a:pt x="853440" y="692728"/>
                </a:lnTo>
                <a:lnTo>
                  <a:pt x="315884" y="953193"/>
                </a:lnTo>
                <a:lnTo>
                  <a:pt x="254924" y="864524"/>
                </a:lnTo>
                <a:lnTo>
                  <a:pt x="205048" y="836815"/>
                </a:lnTo>
                <a:lnTo>
                  <a:pt x="127462" y="798022"/>
                </a:lnTo>
                <a:lnTo>
                  <a:pt x="0" y="786939"/>
                </a:lnTo>
                <a:cubicBezTo>
                  <a:pt x="1847" y="524626"/>
                  <a:pt x="3695" y="262313"/>
                  <a:pt x="1108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0599" tIns="10300" rIns="20599" bIns="10300" rtlCol="0" anchor="ctr"/>
          <a:lstStyle/>
          <a:p>
            <a:pPr defTabSz="975390" hangingPunct="1">
              <a:defRPr/>
            </a:pPr>
            <a:endParaRPr lang="en-GB" sz="400" kern="12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A3342B-86B0-91DF-7C80-ACC8098F6EF4}"/>
              </a:ext>
            </a:extLst>
          </p:cNvPr>
          <p:cNvSpPr/>
          <p:nvPr/>
        </p:nvSpPr>
        <p:spPr>
          <a:xfrm rot="17275241">
            <a:off x="9197261" y="1265283"/>
            <a:ext cx="459899" cy="752514"/>
          </a:xfrm>
          <a:prstGeom prst="ellipse">
            <a:avLst/>
          </a:prstGeom>
          <a:gradFill>
            <a:gsLst>
              <a:gs pos="9542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0599" tIns="10300" rIns="20599" bIns="10300" rtlCol="0" anchor="ctr"/>
          <a:lstStyle/>
          <a:p>
            <a:pPr defTabSz="975390" hangingPunct="1">
              <a:defRPr/>
            </a:pPr>
            <a:endParaRPr lang="en-GB" sz="400" kern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0603B0-76F9-6273-89C1-91E73A276BBA}"/>
              </a:ext>
            </a:extLst>
          </p:cNvPr>
          <p:cNvSpPr/>
          <p:nvPr/>
        </p:nvSpPr>
        <p:spPr>
          <a:xfrm>
            <a:off x="8241000" y="1277596"/>
            <a:ext cx="2194170" cy="3240793"/>
          </a:xfrm>
          <a:prstGeom prst="rect">
            <a:avLst/>
          </a:prstGeom>
          <a:solidFill>
            <a:schemeClr val="accent1">
              <a:alpha val="21871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 descr="A diagram of a high voltage tube&#10;&#10;AI-generated content may be incorrect.">
            <a:extLst>
              <a:ext uri="{FF2B5EF4-FFF2-40B4-BE49-F238E27FC236}">
                <a16:creationId xmlns:a16="http://schemas.microsoft.com/office/drawing/2014/main" id="{B10F6213-29C1-4F88-FDF1-D4DDBC90D8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862" r="56310" b="2599"/>
          <a:stretch/>
        </p:blipFill>
        <p:spPr>
          <a:xfrm>
            <a:off x="490782" y="3361938"/>
            <a:ext cx="2169506" cy="44996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88BD331-8674-EA95-015D-3895A8AF8DE2}"/>
              </a:ext>
            </a:extLst>
          </p:cNvPr>
          <p:cNvSpPr txBox="1"/>
          <p:nvPr/>
        </p:nvSpPr>
        <p:spPr>
          <a:xfrm>
            <a:off x="1427080" y="4963321"/>
            <a:ext cx="75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Prism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87249F-2342-9851-0443-68DCA36329BE}"/>
              </a:ext>
            </a:extLst>
          </p:cNvPr>
          <p:cNvSpPr txBox="1"/>
          <p:nvPr/>
        </p:nvSpPr>
        <p:spPr>
          <a:xfrm>
            <a:off x="2668776" y="500046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Quadrupole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28F2F4-75A7-7EEC-1E01-3216993665A6}"/>
              </a:ext>
            </a:extLst>
          </p:cNvPr>
          <p:cNvSpPr txBox="1"/>
          <p:nvPr/>
        </p:nvSpPr>
        <p:spPr>
          <a:xfrm>
            <a:off x="4839200" y="5031763"/>
            <a:ext cx="10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C04A8E-B5E0-4AAD-CCD2-18E807178A8C}"/>
              </a:ext>
            </a:extLst>
          </p:cNvPr>
          <p:cNvSpPr txBox="1"/>
          <p:nvPr/>
        </p:nvSpPr>
        <p:spPr>
          <a:xfrm>
            <a:off x="6337834" y="5031763"/>
            <a:ext cx="136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Diagnostics</a:t>
            </a:r>
          </a:p>
        </p:txBody>
      </p:sp>
      <p:sp>
        <p:nvSpPr>
          <p:cNvPr id="44" name="Rounded Rectangle 448">
            <a:extLst>
              <a:ext uri="{FF2B5EF4-FFF2-40B4-BE49-F238E27FC236}">
                <a16:creationId xmlns:a16="http://schemas.microsoft.com/office/drawing/2014/main" id="{7E5F09C8-F21D-4782-8C44-DFFD06189CB8}"/>
              </a:ext>
            </a:extLst>
          </p:cNvPr>
          <p:cNvSpPr/>
          <p:nvPr/>
        </p:nvSpPr>
        <p:spPr>
          <a:xfrm>
            <a:off x="7815617" y="4598884"/>
            <a:ext cx="412112" cy="1098205"/>
          </a:xfrm>
          <a:prstGeom prst="roundRect">
            <a:avLst/>
          </a:prstGeom>
          <a:gradFill flip="none" rotWithShape="1">
            <a:gsLst>
              <a:gs pos="0">
                <a:srgbClr val="F08900">
                  <a:lumMod val="89000"/>
                </a:srgbClr>
              </a:gs>
              <a:gs pos="23000">
                <a:srgbClr val="F08900">
                  <a:lumMod val="89000"/>
                </a:srgbClr>
              </a:gs>
              <a:gs pos="69000">
                <a:srgbClr val="F08900">
                  <a:lumMod val="75000"/>
                </a:srgbClr>
              </a:gs>
              <a:gs pos="97000">
                <a:srgbClr val="F089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rgbClr val="1E5DF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5390">
              <a:defRPr/>
            </a:pPr>
            <a:endParaRPr lang="en-GB" sz="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1F9C9E-98D2-9B0A-37E4-AB2F6D31EFDF}"/>
              </a:ext>
            </a:extLst>
          </p:cNvPr>
          <p:cNvSpPr txBox="1"/>
          <p:nvPr/>
        </p:nvSpPr>
        <p:spPr>
          <a:xfrm>
            <a:off x="8375537" y="5035250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 lens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FA22796-E14A-6F47-4276-ACEFC4F96665}"/>
              </a:ext>
            </a:extLst>
          </p:cNvPr>
          <p:cNvCxnSpPr>
            <a:cxnSpLocks/>
          </p:cNvCxnSpPr>
          <p:nvPr/>
        </p:nvCxnSpPr>
        <p:spPr>
          <a:xfrm flipV="1">
            <a:off x="4906535" y="2198672"/>
            <a:ext cx="631654" cy="546776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D6FCE87-3FA4-CCB2-9BC8-D8840AC8DFFD}"/>
              </a:ext>
            </a:extLst>
          </p:cNvPr>
          <p:cNvSpPr txBox="1"/>
          <p:nvPr/>
        </p:nvSpPr>
        <p:spPr>
          <a:xfrm>
            <a:off x="6118467" y="1974658"/>
            <a:ext cx="75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</a:t>
            </a:r>
          </a:p>
        </p:txBody>
      </p:sp>
      <p:sp>
        <p:nvSpPr>
          <p:cNvPr id="50" name="Can 49">
            <a:extLst>
              <a:ext uri="{FF2B5EF4-FFF2-40B4-BE49-F238E27FC236}">
                <a16:creationId xmlns:a16="http://schemas.microsoft.com/office/drawing/2014/main" id="{C8BE7A0F-26D1-3641-1CF9-91A9C4760123}"/>
              </a:ext>
            </a:extLst>
          </p:cNvPr>
          <p:cNvSpPr/>
          <p:nvPr/>
        </p:nvSpPr>
        <p:spPr>
          <a:xfrm>
            <a:off x="5603521" y="1791791"/>
            <a:ext cx="445072" cy="698774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A06325A-2520-A8CC-5E5A-34776F5A8456}"/>
              </a:ext>
            </a:extLst>
          </p:cNvPr>
          <p:cNvSpPr/>
          <p:nvPr/>
        </p:nvSpPr>
        <p:spPr>
          <a:xfrm>
            <a:off x="4723106" y="1277596"/>
            <a:ext cx="2194170" cy="1676200"/>
          </a:xfrm>
          <a:prstGeom prst="rect">
            <a:avLst/>
          </a:prstGeom>
          <a:solidFill>
            <a:schemeClr val="accent1">
              <a:alpha val="21871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973135E-0464-15AA-1D07-92A41A6F0920}"/>
              </a:ext>
            </a:extLst>
          </p:cNvPr>
          <p:cNvSpPr txBox="1"/>
          <p:nvPr/>
        </p:nvSpPr>
        <p:spPr>
          <a:xfrm>
            <a:off x="9619941" y="191089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EELS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50D502-A236-B4BA-E506-D0098A7D4A0E}"/>
              </a:ext>
            </a:extLst>
          </p:cNvPr>
          <p:cNvSpPr/>
          <p:nvPr/>
        </p:nvSpPr>
        <p:spPr>
          <a:xfrm>
            <a:off x="2905246" y="2745448"/>
            <a:ext cx="1226916" cy="18534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0016EF-9F58-A80E-2EFC-F5A8A6636106}"/>
              </a:ext>
            </a:extLst>
          </p:cNvPr>
          <p:cNvSpPr/>
          <p:nvPr/>
        </p:nvSpPr>
        <p:spPr>
          <a:xfrm>
            <a:off x="4458867" y="2953796"/>
            <a:ext cx="927853" cy="13663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7C5846-8B40-4411-7E2B-32845ACD911F}"/>
              </a:ext>
            </a:extLst>
          </p:cNvPr>
          <p:cNvSpPr/>
          <p:nvPr/>
        </p:nvSpPr>
        <p:spPr>
          <a:xfrm>
            <a:off x="5399998" y="2957955"/>
            <a:ext cx="1231873" cy="13663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E802E-DCD6-AC4D-CA0E-654BD4D1A892}"/>
              </a:ext>
            </a:extLst>
          </p:cNvPr>
          <p:cNvSpPr/>
          <p:nvPr/>
        </p:nvSpPr>
        <p:spPr>
          <a:xfrm>
            <a:off x="6980804" y="2933304"/>
            <a:ext cx="661781" cy="12178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FD1D0-6EF9-A3E8-01A5-62159F8F68BA}"/>
              </a:ext>
            </a:extLst>
          </p:cNvPr>
          <p:cNvSpPr txBox="1"/>
          <p:nvPr/>
        </p:nvSpPr>
        <p:spPr>
          <a:xfrm>
            <a:off x="3397292" y="2289595"/>
            <a:ext cx="63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1(a).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0B2F0-8AC1-6E2F-9F0A-286F70755E56}"/>
              </a:ext>
            </a:extLst>
          </p:cNvPr>
          <p:cNvSpPr txBox="1"/>
          <p:nvPr/>
        </p:nvSpPr>
        <p:spPr>
          <a:xfrm>
            <a:off x="5738397" y="43820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1(b).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5FABD2-C4D4-06C1-E4FC-2AA61825C664}"/>
              </a:ext>
            </a:extLst>
          </p:cNvPr>
          <p:cNvSpPr txBox="1"/>
          <p:nvPr/>
        </p:nvSpPr>
        <p:spPr>
          <a:xfrm>
            <a:off x="4517847" y="4351457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 and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83AE39-410A-5E9D-4E00-DB647111BC2F}"/>
              </a:ext>
            </a:extLst>
          </p:cNvPr>
          <p:cNvSpPr txBox="1"/>
          <p:nvPr/>
        </p:nvSpPr>
        <p:spPr>
          <a:xfrm>
            <a:off x="7176546" y="416679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2939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AEF4BF-AFDA-CF41-1B32-29D819A7388B}"/>
              </a:ext>
            </a:extLst>
          </p:cNvPr>
          <p:cNvSpPr txBox="1"/>
          <p:nvPr/>
        </p:nvSpPr>
        <p:spPr>
          <a:xfrm>
            <a:off x="315214" y="134092"/>
            <a:ext cx="77347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Basic Instrument Specification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ADF26-006F-ACB5-BF3A-92021D708817}"/>
              </a:ext>
            </a:extLst>
          </p:cNvPr>
          <p:cNvSpPr txBox="1"/>
          <p:nvPr/>
        </p:nvSpPr>
        <p:spPr>
          <a:xfrm>
            <a:off x="315214" y="1180618"/>
            <a:ext cx="118767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Static Plane Wave Illumination for Phase and Diffraction Contrast TEM and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Selected Area Diffraction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Target Spatiotemporal Resolution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10</a:t>
            </a:r>
            <a:r>
              <a:rPr lang="en-GB" sz="2400" b="0" i="0" u="none" strike="noStrike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-15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to 10</a:t>
            </a:r>
            <a:r>
              <a:rPr lang="en-GB" sz="2400" b="0" i="0" u="none" strike="noStrike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-18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m.s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(10</a:t>
            </a:r>
            <a:r>
              <a:rPr lang="en-GB" sz="2400" b="0" i="0" u="none" strike="noStrike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5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to 10</a:t>
            </a:r>
            <a:r>
              <a:rPr lang="en-GB" sz="2400" b="0" i="0" u="none" strike="noStrike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6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improvement over intermediate voltage instruments)</a:t>
            </a:r>
          </a:p>
          <a:p>
            <a:endParaRPr lang="en-GB" sz="240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3. 1.5MV maximum voltage (10</a:t>
            </a:r>
            <a:r>
              <a:rPr lang="en-GB" sz="2400" baseline="30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-6</a:t>
            </a:r>
            <a:r>
              <a:rPr lang="en-GB" sz="24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ripple, beam chopper)</a:t>
            </a:r>
          </a:p>
          <a:p>
            <a:endParaRPr lang="en-GB" sz="240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4. Large gap OL polepiece for a variety of in-situ sample holders</a:t>
            </a:r>
          </a:p>
          <a:p>
            <a:endParaRPr lang="en-GB" sz="240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5. 4k x 4k pixel direct detector</a:t>
            </a:r>
          </a:p>
          <a:p>
            <a:endParaRPr lang="en-GB" sz="240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6. Future options for scanning, EELS and EDX…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9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89DB4B-B651-9B0B-2A1D-BDE27AAFC3D6}"/>
              </a:ext>
            </a:extLst>
          </p:cNvPr>
          <p:cNvSpPr txBox="1"/>
          <p:nvPr/>
        </p:nvSpPr>
        <p:spPr>
          <a:xfrm>
            <a:off x="315214" y="134092"/>
            <a:ext cx="110385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1(a and b). Condenser and Projector Optics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97727-CB14-C267-F2E2-463C008403D8}"/>
              </a:ext>
            </a:extLst>
          </p:cNvPr>
          <p:cNvSpPr txBox="1"/>
          <p:nvPr/>
        </p:nvSpPr>
        <p:spPr>
          <a:xfrm>
            <a:off x="315214" y="1057422"/>
            <a:ext cx="110385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3 x Condenser system, 3 x Intermediate / Projector system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Power supplies included as part of procurement</a:t>
            </a:r>
          </a:p>
          <a:p>
            <a:pPr lvl="1"/>
            <a:r>
              <a:rPr lang="en-US" sz="2400" dirty="0"/>
              <a:t>Deflectors, apertures and </a:t>
            </a:r>
            <a:r>
              <a:rPr lang="en-US" sz="2400" dirty="0" err="1"/>
              <a:t>stigmators</a:t>
            </a:r>
            <a:r>
              <a:rPr lang="en-US" sz="2400" dirty="0"/>
              <a:t> included as part of procurement</a:t>
            </a:r>
          </a:p>
          <a:p>
            <a:pPr lvl="1"/>
            <a:r>
              <a:rPr lang="en-US" sz="2400" dirty="0"/>
              <a:t>Assembly on a rigid horizontal girder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287B2-C78E-15EC-76EC-00DA11734607}"/>
              </a:ext>
            </a:extLst>
          </p:cNvPr>
          <p:cNvSpPr txBox="1"/>
          <p:nvPr/>
        </p:nvSpPr>
        <p:spPr>
          <a:xfrm>
            <a:off x="315214" y="3339098"/>
            <a:ext cx="929267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Single or multiple vendors – lead vendor and subcontractors possible</a:t>
            </a:r>
          </a:p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Bids for both CL and PL systems or a combination</a:t>
            </a:r>
          </a:p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Staged procurement likely</a:t>
            </a:r>
          </a:p>
          <a:p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Outline requirements available early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2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A7AD55-27FD-9DC0-D0DF-325868149E92}"/>
              </a:ext>
            </a:extLst>
          </p:cNvPr>
          <p:cNvSpPr txBox="1"/>
          <p:nvPr/>
        </p:nvSpPr>
        <p:spPr>
          <a:xfrm>
            <a:off x="315214" y="134092"/>
            <a:ext cx="9338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Objective Lens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13444-795F-8D3E-B2B0-5F855A8D32C4}"/>
              </a:ext>
            </a:extLst>
          </p:cNvPr>
          <p:cNvSpPr txBox="1"/>
          <p:nvPr/>
        </p:nvSpPr>
        <p:spPr>
          <a:xfrm>
            <a:off x="315214" y="934936"/>
            <a:ext cx="109932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Large Gap OL operating below saturation (weak CO field)</a:t>
            </a:r>
          </a:p>
          <a:p>
            <a:pPr lvl="1"/>
            <a:r>
              <a:rPr lang="en-US" sz="2400" dirty="0"/>
              <a:t>Compatible with side entry goniometer</a:t>
            </a:r>
          </a:p>
          <a:p>
            <a:pPr lvl="1"/>
            <a:r>
              <a:rPr lang="en-US" sz="2400" dirty="0"/>
              <a:t>Provision for laser entry</a:t>
            </a:r>
          </a:p>
          <a:p>
            <a:pPr lvl="1"/>
            <a:r>
              <a:rPr lang="en-US" sz="2400" dirty="0"/>
              <a:t>Power supplies included as part of procurement</a:t>
            </a:r>
          </a:p>
          <a:p>
            <a:pPr lvl="1"/>
            <a:r>
              <a:rPr lang="en-US" sz="2400" dirty="0"/>
              <a:t>Deflectors, apertures and </a:t>
            </a:r>
            <a:r>
              <a:rPr lang="en-US" sz="2400" dirty="0" err="1"/>
              <a:t>stigmators</a:t>
            </a:r>
            <a:r>
              <a:rPr lang="en-US" sz="2400" dirty="0"/>
              <a:t> included as part of procurement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37C89-D46B-9B56-518B-F3FA41861288}"/>
              </a:ext>
            </a:extLst>
          </p:cNvPr>
          <p:cNvSpPr txBox="1"/>
          <p:nvPr/>
        </p:nvSpPr>
        <p:spPr>
          <a:xfrm>
            <a:off x="315214" y="3153903"/>
            <a:ext cx="114898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Single or multiple vendors </a:t>
            </a:r>
          </a:p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Preference is for a lead vendor and subcontractors to include goniometry and vacuum</a:t>
            </a:r>
          </a:p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Staged procurement likely</a:t>
            </a:r>
          </a:p>
          <a:p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Outline requirements available early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9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9D3964-B957-2689-C7FD-7199A4853034}"/>
              </a:ext>
            </a:extLst>
          </p:cNvPr>
          <p:cNvSpPr txBox="1"/>
          <p:nvPr/>
        </p:nvSpPr>
        <p:spPr>
          <a:xfrm>
            <a:off x="315214" y="134092"/>
            <a:ext cx="9338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 Sample Stages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8D615-0EB9-D895-F03E-608F4FF2F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57" t="3692" r="68990" b="83346"/>
          <a:stretch/>
        </p:blipFill>
        <p:spPr>
          <a:xfrm>
            <a:off x="381000" y="5991860"/>
            <a:ext cx="1531621" cy="640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DBA126-B07B-6AD3-71FD-2A4EF73CEC47}"/>
              </a:ext>
            </a:extLst>
          </p:cNvPr>
          <p:cNvSpPr txBox="1"/>
          <p:nvPr/>
        </p:nvSpPr>
        <p:spPr>
          <a:xfrm>
            <a:off x="1782734" y="6081991"/>
            <a:ext cx="359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Ultrafast Science, Global Impact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06B932-A907-F9A3-BB73-3DDDFF57CE23}"/>
              </a:ext>
            </a:extLst>
          </p:cNvPr>
          <p:cNvSpPr txBox="1"/>
          <p:nvPr/>
        </p:nvSpPr>
        <p:spPr>
          <a:xfrm>
            <a:off x="381000" y="1389458"/>
            <a:ext cx="4587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Cooling and Hating (with Biasing)</a:t>
            </a:r>
          </a:p>
          <a:p>
            <a:r>
              <a:rPr lang="en-US" sz="2400" dirty="0"/>
              <a:t>Gas Cells (with Heating)</a:t>
            </a:r>
          </a:p>
          <a:p>
            <a:r>
              <a:rPr lang="en-US" sz="2400" dirty="0"/>
              <a:t>Liquid Cells (flow and static)</a:t>
            </a:r>
          </a:p>
          <a:p>
            <a:r>
              <a:rPr lang="en-US" sz="2400" dirty="0" err="1"/>
              <a:t>Cryo</a:t>
            </a:r>
            <a:r>
              <a:rPr lang="en-US" sz="2400" dirty="0"/>
              <a:t> (N</a:t>
            </a:r>
            <a:r>
              <a:rPr lang="en-US" sz="2400" baseline="-25000" dirty="0"/>
              <a:t>2</a:t>
            </a:r>
            <a:r>
              <a:rPr lang="en-US" sz="2400" dirty="0"/>
              <a:t> and He)</a:t>
            </a:r>
          </a:p>
          <a:p>
            <a:r>
              <a:rPr lang="en-US" sz="2400" dirty="0" err="1"/>
              <a:t>Cryo</a:t>
            </a:r>
            <a:r>
              <a:rPr lang="en-US" sz="2400" dirty="0"/>
              <a:t> Transfer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521E7-E224-697D-8485-1F76C4637778}"/>
              </a:ext>
            </a:extLst>
          </p:cNvPr>
          <p:cNvSpPr txBox="1"/>
          <p:nvPr/>
        </p:nvSpPr>
        <p:spPr>
          <a:xfrm>
            <a:off x="5790645" y="1344392"/>
            <a:ext cx="508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Single and Double Tilt</a:t>
            </a:r>
          </a:p>
          <a:p>
            <a:r>
              <a:rPr lang="en-US" sz="2400" dirty="0"/>
              <a:t>Tilt Rotate</a:t>
            </a:r>
          </a:p>
          <a:p>
            <a:r>
              <a:rPr lang="en-US" sz="2400" dirty="0"/>
              <a:t>Electrical and Optical feedthrough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259E3-0C02-F33C-472C-5011D3435C29}"/>
              </a:ext>
            </a:extLst>
          </p:cNvPr>
          <p:cNvSpPr txBox="1"/>
          <p:nvPr/>
        </p:nvSpPr>
        <p:spPr>
          <a:xfrm>
            <a:off x="407037" y="3475820"/>
            <a:ext cx="573445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Single or multiple vendors</a:t>
            </a:r>
          </a:p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Goniometer to be determined</a:t>
            </a:r>
          </a:p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Staged procurement likely</a:t>
            </a:r>
          </a:p>
          <a:p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Outline requirements available end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2C4A5E-D376-6A55-70CE-7C781038EB55}"/>
              </a:ext>
            </a:extLst>
          </p:cNvPr>
          <p:cNvSpPr txBox="1"/>
          <p:nvPr/>
        </p:nvSpPr>
        <p:spPr>
          <a:xfrm>
            <a:off x="314988" y="330861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4. Detectors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A015F-3768-A885-06C4-C1917702E234}"/>
              </a:ext>
            </a:extLst>
          </p:cNvPr>
          <p:cNvSpPr txBox="1"/>
          <p:nvPr/>
        </p:nvSpPr>
        <p:spPr>
          <a:xfrm>
            <a:off x="429296" y="908505"/>
            <a:ext cx="1004518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4k x 4k Pixels 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MAPS (thin) technology with radiation hardened pixels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Counting and integrating modes for single electron 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74884-FDE2-958C-54CB-BCA1F1DCE9BD}"/>
              </a:ext>
            </a:extLst>
          </p:cNvPr>
          <p:cNvSpPr txBox="1"/>
          <p:nvPr/>
        </p:nvSpPr>
        <p:spPr>
          <a:xfrm>
            <a:off x="429296" y="2430946"/>
            <a:ext cx="861864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Single Vendor (may include additional detectors for diagnostics)</a:t>
            </a:r>
          </a:p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10 year lifetime support of sensor and electronics</a:t>
            </a:r>
          </a:p>
          <a:p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Initial technical requirements available end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539</Words>
  <Application>Microsoft Office PowerPoint</Application>
  <PresentationFormat>Widescreen</PresentationFormat>
  <Paragraphs>105</Paragraphs>
  <Slides>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RUEDI Vendor Town Hall Meeting</vt:lpstr>
      <vt:lpstr>Overview</vt:lpstr>
      <vt:lpstr>Schematic Outline</vt:lpstr>
      <vt:lpstr>Schematic Outline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Angus Kirkland</dc:creator>
  <cp:lastModifiedBy>Nugara, Jan</cp:lastModifiedBy>
  <cp:revision>11</cp:revision>
  <dcterms:created xsi:type="dcterms:W3CDTF">2025-04-22T13:26:18Z</dcterms:created>
  <dcterms:modified xsi:type="dcterms:W3CDTF">2025-07-22T11:30:50Z</dcterms:modified>
</cp:coreProperties>
</file>