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5" r:id="rId4"/>
    <p:sldId id="258" r:id="rId5"/>
    <p:sldId id="259" r:id="rId6"/>
    <p:sldId id="266" r:id="rId7"/>
    <p:sldId id="263" r:id="rId8"/>
    <p:sldId id="264" r:id="rId9"/>
    <p:sldId id="262"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Karen" initials="RK" lastIdx="1" clrIdx="0">
    <p:extLst>
      <p:ext uri="{19B8F6BF-5375-455C-9EA6-DF929625EA0E}">
        <p15:presenceInfo xmlns:p15="http://schemas.microsoft.com/office/powerpoint/2012/main" userId="S-1-5-21-137024685-2204166116-4157399963-276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889" autoAdjust="0"/>
  </p:normalViewPr>
  <p:slideViewPr>
    <p:cSldViewPr snapToGrid="0">
      <p:cViewPr varScale="1">
        <p:scale>
          <a:sx n="79" d="100"/>
          <a:sy n="79" d="100"/>
        </p:scale>
        <p:origin x="1776" y="78"/>
      </p:cViewPr>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97FB9BE0-7BC1-42FC-8DB6-A6267EB8EA46}" type="datetimeFigureOut">
              <a:rPr lang="en-GB" smtClean="0"/>
              <a:t>03/01/2023</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831E440E-4D81-4BF2-A617-F1211715E9D6}" type="slidenum">
              <a:rPr lang="en-GB" smtClean="0"/>
              <a:t>‹#›</a:t>
            </a:fld>
            <a:endParaRPr lang="en-GB"/>
          </a:p>
        </p:txBody>
      </p:sp>
    </p:spTree>
    <p:extLst>
      <p:ext uri="{BB962C8B-B14F-4D97-AF65-F5344CB8AC3E}">
        <p14:creationId xmlns:p14="http://schemas.microsoft.com/office/powerpoint/2010/main" val="400567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Hi, I’m Karen Ryan and I’m a Grade 5 core support technician in IVES in the department of Clinical infection, microbiology and immunology in the Ronald Ross building. </a:t>
            </a:r>
          </a:p>
          <a:p>
            <a:r>
              <a:rPr lang="en-GB" sz="1400" kern="1200" dirty="0">
                <a:solidFill>
                  <a:schemeClr val="tx1"/>
                </a:solidFill>
                <a:effectLst/>
                <a:latin typeface="+mn-lt"/>
                <a:ea typeface="+mn-ea"/>
                <a:cs typeface="+mn-cs"/>
              </a:rPr>
              <a:t>I’ve worked at the university for almost 10 years and my talk today is about my experiences with 3 secondments that have helped me get to where I am today.</a:t>
            </a:r>
          </a:p>
          <a:p>
            <a:r>
              <a:rPr lang="en-GB" sz="1400" kern="1200" dirty="0">
                <a:solidFill>
                  <a:schemeClr val="tx1"/>
                </a:solidFill>
                <a:effectLst/>
                <a:latin typeface="+mn-lt"/>
                <a:ea typeface="+mn-ea"/>
                <a:cs typeface="+mn-cs"/>
              </a:rPr>
              <a:t>Over the last 34 years I have worked in a variety of areas as you can see starting out as a lab tech at 16 and becoming a microbiologist a few years later. </a:t>
            </a:r>
          </a:p>
          <a:p>
            <a:r>
              <a:rPr lang="en-GB" sz="1400" kern="1200" dirty="0">
                <a:solidFill>
                  <a:schemeClr val="tx1"/>
                </a:solidFill>
                <a:effectLst/>
                <a:latin typeface="+mn-lt"/>
                <a:ea typeface="+mn-ea"/>
                <a:cs typeface="+mn-cs"/>
              </a:rPr>
              <a:t>I wanted to work in a lab from a young age and probably from watching Quincy as a child (for those of you old enough to remember the TV show about a pathologist come detective) this planted the seed.</a:t>
            </a:r>
          </a:p>
          <a:p>
            <a:r>
              <a:rPr lang="en-GB" sz="1400" kern="1200" dirty="0">
                <a:solidFill>
                  <a:schemeClr val="tx1"/>
                </a:solidFill>
                <a:effectLst/>
                <a:latin typeface="+mn-lt"/>
                <a:ea typeface="+mn-ea"/>
                <a:cs typeface="+mn-cs"/>
              </a:rPr>
              <a:t>Even when my 2 daughters were younger I worked as a school science technician to give me work life balance, give me time off in the holidays, yet still have a science career.</a:t>
            </a:r>
          </a:p>
          <a:p>
            <a:r>
              <a:rPr lang="en-GB" sz="1400" kern="1200" dirty="0">
                <a:solidFill>
                  <a:schemeClr val="tx1"/>
                </a:solidFill>
                <a:effectLst/>
                <a:latin typeface="+mn-lt"/>
                <a:ea typeface="+mn-ea"/>
                <a:cs typeface="+mn-cs"/>
              </a:rPr>
              <a:t>I always wanted to further my career and return to working in </a:t>
            </a:r>
            <a:r>
              <a:rPr lang="en-GB" sz="1400" b="0" kern="1200" dirty="0">
                <a:solidFill>
                  <a:schemeClr val="tx1"/>
                </a:solidFill>
                <a:effectLst/>
                <a:latin typeface="+mn-lt"/>
                <a:ea typeface="+mn-ea"/>
                <a:cs typeface="+mn-cs"/>
              </a:rPr>
              <a:t>research labs.</a:t>
            </a:r>
          </a:p>
          <a:p>
            <a:endParaRPr lang="en-GB" dirty="0"/>
          </a:p>
        </p:txBody>
      </p:sp>
      <p:sp>
        <p:nvSpPr>
          <p:cNvPr id="4" name="Slide Number Placeholder 3"/>
          <p:cNvSpPr>
            <a:spLocks noGrp="1"/>
          </p:cNvSpPr>
          <p:nvPr>
            <p:ph type="sldNum" sz="quarter" idx="5"/>
          </p:nvPr>
        </p:nvSpPr>
        <p:spPr/>
        <p:txBody>
          <a:bodyPr/>
          <a:lstStyle/>
          <a:p>
            <a:fld id="{831E440E-4D81-4BF2-A617-F1211715E9D6}" type="slidenum">
              <a:rPr lang="en-GB" smtClean="0"/>
              <a:t>1</a:t>
            </a:fld>
            <a:endParaRPr lang="en-GB"/>
          </a:p>
        </p:txBody>
      </p:sp>
    </p:spTree>
    <p:extLst>
      <p:ext uri="{BB962C8B-B14F-4D97-AF65-F5344CB8AC3E}">
        <p14:creationId xmlns:p14="http://schemas.microsoft.com/office/powerpoint/2010/main" val="295157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I started at the University in 2013 as a grade 3 core technician on the Leahurst campus.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A friend had told me about this post so I applied and was offered the role.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My journey could now begin.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This is a list of my core duties but if I had any spare time while waiting for autoclaves to cool down or agar plates to set then I would shadow colleagues to upskill learning PCR and tissue culture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I attended training courses and covered for my team in their absence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As a microbiologist, I was also, on occasion, given the opportunity to assist with some lab work and utilise my skills.</a:t>
            </a:r>
          </a:p>
          <a:p>
            <a:endParaRPr lang="en-GB" dirty="0"/>
          </a:p>
        </p:txBody>
      </p:sp>
      <p:sp>
        <p:nvSpPr>
          <p:cNvPr id="4" name="Slide Number Placeholder 3"/>
          <p:cNvSpPr>
            <a:spLocks noGrp="1"/>
          </p:cNvSpPr>
          <p:nvPr>
            <p:ph type="sldNum" sz="quarter" idx="5"/>
          </p:nvPr>
        </p:nvSpPr>
        <p:spPr/>
        <p:txBody>
          <a:bodyPr/>
          <a:lstStyle/>
          <a:p>
            <a:fld id="{831E440E-4D81-4BF2-A617-F1211715E9D6}" type="slidenum">
              <a:rPr lang="en-GB" smtClean="0"/>
              <a:t>2</a:t>
            </a:fld>
            <a:endParaRPr lang="en-GB"/>
          </a:p>
        </p:txBody>
      </p:sp>
    </p:spTree>
    <p:extLst>
      <p:ext uri="{BB962C8B-B14F-4D97-AF65-F5344CB8AC3E}">
        <p14:creationId xmlns:p14="http://schemas.microsoft.com/office/powerpoint/2010/main" val="349049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A member of my team that I had shadowed went on maternity leave and I applied for her maternity cover.   </a:t>
            </a:r>
          </a:p>
          <a:p>
            <a:r>
              <a:rPr lang="en-GB" sz="1600" kern="1200" dirty="0">
                <a:solidFill>
                  <a:schemeClr val="tx1"/>
                </a:solidFill>
                <a:effectLst/>
                <a:latin typeface="+mn-lt"/>
                <a:ea typeface="+mn-ea"/>
                <a:cs typeface="+mn-cs"/>
              </a:rPr>
              <a:t>The option of secondment was explored, agreed and my role backfilled. </a:t>
            </a:r>
          </a:p>
          <a:p>
            <a:r>
              <a:rPr lang="en-GB" sz="1600" kern="1200" dirty="0">
                <a:solidFill>
                  <a:schemeClr val="tx1"/>
                </a:solidFill>
                <a:effectLst/>
                <a:latin typeface="+mn-lt"/>
                <a:ea typeface="+mn-ea"/>
                <a:cs typeface="+mn-cs"/>
              </a:rPr>
              <a:t>This post gave me the opportunity to work more in the lab taking on more responsibility and working with students on their honour’s projects. </a:t>
            </a:r>
          </a:p>
          <a:p>
            <a:r>
              <a:rPr lang="en-GB" sz="1600" kern="1200" dirty="0">
                <a:solidFill>
                  <a:schemeClr val="tx1"/>
                </a:solidFill>
                <a:effectLst/>
                <a:latin typeface="+mn-lt"/>
                <a:ea typeface="+mn-ea"/>
                <a:cs typeface="+mn-cs"/>
              </a:rPr>
              <a:t>I looked after CL2 and CL3 labs and assisted with tissue collection from road kill badger carcasses to look for TB at CL3.  </a:t>
            </a:r>
          </a:p>
          <a:p>
            <a:r>
              <a:rPr lang="en-GB" sz="1600" kern="1200" dirty="0">
                <a:solidFill>
                  <a:schemeClr val="tx1"/>
                </a:solidFill>
                <a:effectLst/>
                <a:latin typeface="+mn-lt"/>
                <a:ea typeface="+mn-ea"/>
                <a:cs typeface="+mn-cs"/>
              </a:rPr>
              <a:t>I returned to my Grade 3 role and continued to take every opportunity to upskill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31E440E-4D81-4BF2-A617-F1211715E9D6}" type="slidenum">
              <a:rPr lang="en-GB" smtClean="0"/>
              <a:t>3</a:t>
            </a:fld>
            <a:endParaRPr lang="en-GB"/>
          </a:p>
        </p:txBody>
      </p:sp>
    </p:spTree>
    <p:extLst>
      <p:ext uri="{BB962C8B-B14F-4D97-AF65-F5344CB8AC3E}">
        <p14:creationId xmlns:p14="http://schemas.microsoft.com/office/powerpoint/2010/main" val="79893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3 years later, I applied for a maternity cover microbiologist role in the veterinary diagnostic lab at Leahurst. </a:t>
            </a:r>
          </a:p>
          <a:p>
            <a:r>
              <a:rPr lang="en-GB" sz="1400" kern="1200" dirty="0">
                <a:solidFill>
                  <a:schemeClr val="tx1"/>
                </a:solidFill>
                <a:effectLst/>
                <a:latin typeface="+mn-lt"/>
                <a:ea typeface="+mn-ea"/>
                <a:cs typeface="+mn-cs"/>
              </a:rPr>
              <a:t>My grade 3 role was backfilled. Within 6 weeks the Covid pandemic struck and I was working from home then furloughed.  </a:t>
            </a:r>
          </a:p>
          <a:p>
            <a:r>
              <a:rPr lang="en-GB" sz="1400" kern="1200" dirty="0">
                <a:solidFill>
                  <a:schemeClr val="tx1"/>
                </a:solidFill>
                <a:effectLst/>
                <a:latin typeface="+mn-lt"/>
                <a:ea typeface="+mn-ea"/>
                <a:cs typeface="+mn-cs"/>
              </a:rPr>
              <a:t>By July I was back in the lab and continued to learn a range of diagnostic techniques, listed here.</a:t>
            </a:r>
          </a:p>
          <a:p>
            <a:r>
              <a:rPr lang="en-GB" sz="1400" kern="1200" dirty="0">
                <a:solidFill>
                  <a:schemeClr val="tx1"/>
                </a:solidFill>
                <a:effectLst/>
                <a:latin typeface="+mn-lt"/>
                <a:ea typeface="+mn-ea"/>
                <a:cs typeface="+mn-cs"/>
              </a:rPr>
              <a:t>We were able to look for and identify infections such as Salmonella in horses, mastitis in cows, urine infections in dogs, skin infections in cats and even snakes from Chester Zoo, to name but a few.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Microbes identified were tested against a range of antibiotic panels and the clinician informed of the results so that they could select the correct course of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I also cultured bacteria from post mortem animal samples to assist the clinicians with the cause of death in some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role was demanding but very interesting work. </a:t>
            </a:r>
          </a:p>
          <a:p>
            <a:r>
              <a:rPr lang="en-GB" sz="1400" kern="1200" dirty="0">
                <a:solidFill>
                  <a:schemeClr val="tx1"/>
                </a:solidFill>
                <a:effectLst/>
                <a:latin typeface="+mn-lt"/>
                <a:ea typeface="+mn-ea"/>
                <a:cs typeface="+mn-cs"/>
              </a:rPr>
              <a:t>After this cover I returned to my Grade 3 post for a few months.</a:t>
            </a:r>
          </a:p>
          <a:p>
            <a:endParaRPr lang="en-GB" dirty="0"/>
          </a:p>
        </p:txBody>
      </p:sp>
      <p:sp>
        <p:nvSpPr>
          <p:cNvPr id="4" name="Slide Number Placeholder 3"/>
          <p:cNvSpPr>
            <a:spLocks noGrp="1"/>
          </p:cNvSpPr>
          <p:nvPr>
            <p:ph type="sldNum" sz="quarter" idx="5"/>
          </p:nvPr>
        </p:nvSpPr>
        <p:spPr/>
        <p:txBody>
          <a:bodyPr/>
          <a:lstStyle/>
          <a:p>
            <a:fld id="{831E440E-4D81-4BF2-A617-F1211715E9D6}" type="slidenum">
              <a:rPr lang="en-GB" smtClean="0"/>
              <a:t>4</a:t>
            </a:fld>
            <a:endParaRPr lang="en-GB"/>
          </a:p>
        </p:txBody>
      </p:sp>
    </p:spTree>
    <p:extLst>
      <p:ext uri="{BB962C8B-B14F-4D97-AF65-F5344CB8AC3E}">
        <p14:creationId xmlns:p14="http://schemas.microsoft.com/office/powerpoint/2010/main" val="76741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A colleague spotted a maternity cover role in ISMIB for a core technician to look after plant collections and the glass houses. </a:t>
            </a:r>
          </a:p>
          <a:p>
            <a:r>
              <a:rPr lang="en-GB" sz="1600" kern="1200" dirty="0">
                <a:solidFill>
                  <a:schemeClr val="tx1"/>
                </a:solidFill>
                <a:effectLst/>
                <a:latin typeface="+mn-lt"/>
                <a:ea typeface="+mn-ea"/>
                <a:cs typeface="+mn-cs"/>
              </a:rPr>
              <a:t>I’m a keen gardener with a green house at home and I grow veg from seed and grow many types of fruit.</a:t>
            </a:r>
          </a:p>
          <a:p>
            <a:r>
              <a:rPr lang="en-GB" sz="1600" kern="1200" dirty="0">
                <a:solidFill>
                  <a:schemeClr val="tx1"/>
                </a:solidFill>
                <a:effectLst/>
                <a:latin typeface="+mn-lt"/>
                <a:ea typeface="+mn-ea"/>
                <a:cs typeface="+mn-cs"/>
              </a:rPr>
              <a:t>I certainly had the practical skills needed for this role.   </a:t>
            </a:r>
          </a:p>
          <a:p>
            <a:r>
              <a:rPr lang="en-GB" sz="1600" kern="1200" dirty="0">
                <a:solidFill>
                  <a:schemeClr val="tx1"/>
                </a:solidFill>
                <a:effectLst/>
                <a:latin typeface="+mn-lt"/>
                <a:ea typeface="+mn-ea"/>
                <a:cs typeface="+mn-cs"/>
              </a:rPr>
              <a:t>I applied and was offered the role. </a:t>
            </a:r>
          </a:p>
          <a:p>
            <a:r>
              <a:rPr lang="en-GB" sz="1600" kern="1200" dirty="0">
                <a:solidFill>
                  <a:schemeClr val="tx1"/>
                </a:solidFill>
                <a:effectLst/>
                <a:latin typeface="+mn-lt"/>
                <a:ea typeface="+mn-ea"/>
                <a:cs typeface="+mn-cs"/>
              </a:rPr>
              <a:t>My institute back filled my role and I was seconded from IVES to ISMIB.</a:t>
            </a:r>
          </a:p>
          <a:p>
            <a:r>
              <a:rPr lang="en-GB" sz="1600" kern="1200" dirty="0">
                <a:solidFill>
                  <a:schemeClr val="tx1"/>
                </a:solidFill>
                <a:effectLst/>
                <a:latin typeface="+mn-lt"/>
                <a:ea typeface="+mn-ea"/>
                <a:cs typeface="+mn-cs"/>
              </a:rPr>
              <a:t>This was a completely different role to anything I had done before and every day was different.</a:t>
            </a:r>
          </a:p>
          <a:p>
            <a:r>
              <a:rPr lang="en-GB" sz="1600" kern="1200" dirty="0">
                <a:solidFill>
                  <a:schemeClr val="tx1"/>
                </a:solidFill>
                <a:effectLst/>
                <a:latin typeface="+mn-lt"/>
                <a:ea typeface="+mn-ea"/>
                <a:cs typeface="+mn-cs"/>
              </a:rPr>
              <a:t>I had handover training before the person went on maternity leave and I was trained how to do plant tissue culture, cleaning seeds and all sorts of things listed here.</a:t>
            </a:r>
          </a:p>
          <a:p>
            <a:r>
              <a:rPr lang="en-GB" sz="1600" kern="1200" dirty="0">
                <a:solidFill>
                  <a:schemeClr val="tx1"/>
                </a:solidFill>
                <a:effectLst/>
                <a:latin typeface="+mn-lt"/>
                <a:ea typeface="+mn-ea"/>
                <a:cs typeface="+mn-cs"/>
              </a:rPr>
              <a:t>I also looked after plants in the polytunnel in Neston on Wood Park farm.</a:t>
            </a:r>
          </a:p>
        </p:txBody>
      </p:sp>
      <p:sp>
        <p:nvSpPr>
          <p:cNvPr id="4" name="Slide Number Placeholder 3"/>
          <p:cNvSpPr>
            <a:spLocks noGrp="1"/>
          </p:cNvSpPr>
          <p:nvPr>
            <p:ph type="sldNum" sz="quarter" idx="5"/>
          </p:nvPr>
        </p:nvSpPr>
        <p:spPr/>
        <p:txBody>
          <a:bodyPr/>
          <a:lstStyle/>
          <a:p>
            <a:fld id="{831E440E-4D81-4BF2-A617-F1211715E9D6}" type="slidenum">
              <a:rPr lang="en-GB" smtClean="0"/>
              <a:t>5</a:t>
            </a:fld>
            <a:endParaRPr lang="en-GB"/>
          </a:p>
        </p:txBody>
      </p:sp>
    </p:spTree>
    <p:extLst>
      <p:ext uri="{BB962C8B-B14F-4D97-AF65-F5344CB8AC3E}">
        <p14:creationId xmlns:p14="http://schemas.microsoft.com/office/powerpoint/2010/main" val="252019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Here’s a few more photos from my time in this role.</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 also maintained the plant growth rooms ensuring the lighting and temps were maintained. </a:t>
            </a:r>
          </a:p>
          <a:p>
            <a:r>
              <a:rPr lang="en-GB" sz="1600" kern="1200" dirty="0">
                <a:solidFill>
                  <a:schemeClr val="tx1"/>
                </a:solidFill>
                <a:effectLst/>
                <a:latin typeface="+mn-lt"/>
                <a:ea typeface="+mn-ea"/>
                <a:cs typeface="+mn-cs"/>
              </a:rPr>
              <a:t>Going onto the roof to check the glass houses could be a bit scary as I had to dodge the seagulls that had nested out there and were protecting their chicks. </a:t>
            </a:r>
          </a:p>
          <a:p>
            <a:r>
              <a:rPr lang="en-GB" sz="1600" kern="1200" dirty="0">
                <a:solidFill>
                  <a:schemeClr val="tx1"/>
                </a:solidFill>
                <a:effectLst/>
                <a:latin typeface="+mn-lt"/>
                <a:ea typeface="+mn-ea"/>
                <a:cs typeface="+mn-cs"/>
              </a:rPr>
              <a:t>You needed a good head for heights!</a:t>
            </a:r>
          </a:p>
        </p:txBody>
      </p:sp>
      <p:sp>
        <p:nvSpPr>
          <p:cNvPr id="4" name="Slide Number Placeholder 3"/>
          <p:cNvSpPr>
            <a:spLocks noGrp="1"/>
          </p:cNvSpPr>
          <p:nvPr>
            <p:ph type="sldNum" sz="quarter" idx="5"/>
          </p:nvPr>
        </p:nvSpPr>
        <p:spPr/>
        <p:txBody>
          <a:bodyPr/>
          <a:lstStyle/>
          <a:p>
            <a:fld id="{831E440E-4D81-4BF2-A617-F1211715E9D6}" type="slidenum">
              <a:rPr lang="en-GB" smtClean="0"/>
              <a:t>6</a:t>
            </a:fld>
            <a:endParaRPr lang="en-GB"/>
          </a:p>
        </p:txBody>
      </p:sp>
    </p:spTree>
    <p:extLst>
      <p:ext uri="{BB962C8B-B14F-4D97-AF65-F5344CB8AC3E}">
        <p14:creationId xmlns:p14="http://schemas.microsoft.com/office/powerpoint/2010/main" val="406156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Here’s a few more pics.</a:t>
            </a:r>
          </a:p>
          <a:p>
            <a:r>
              <a:rPr lang="en-GB" sz="1600" kern="1200" dirty="0">
                <a:solidFill>
                  <a:schemeClr val="tx1"/>
                </a:solidFill>
                <a:effectLst/>
                <a:latin typeface="+mn-lt"/>
                <a:ea typeface="+mn-ea"/>
                <a:cs typeface="+mn-cs"/>
              </a:rPr>
              <a:t>No, it’s not the ghost busters but the PPE we needed to wear for the pesticide spraying training. </a:t>
            </a:r>
          </a:p>
          <a:p>
            <a:r>
              <a:rPr lang="en-GB" sz="1600" kern="1200" dirty="0">
                <a:solidFill>
                  <a:schemeClr val="tx1"/>
                </a:solidFill>
                <a:effectLst/>
                <a:latin typeface="+mn-lt"/>
                <a:ea typeface="+mn-ea"/>
                <a:cs typeface="+mn-cs"/>
              </a:rPr>
              <a:t>This training was essential because if there was an insect infestation in the glass houses it could ruin valuable plant collections. </a:t>
            </a:r>
          </a:p>
          <a:p>
            <a:r>
              <a:rPr lang="en-GB" sz="1600" kern="1200" dirty="0">
                <a:solidFill>
                  <a:schemeClr val="tx1"/>
                </a:solidFill>
                <a:effectLst/>
                <a:latin typeface="+mn-lt"/>
                <a:ea typeface="+mn-ea"/>
                <a:cs typeface="+mn-cs"/>
              </a:rPr>
              <a:t>To spray these types of pesticides it can only be carried out by a qualified person.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The secondment was due to finish in June this year but I applied for and was offered a permanent Grade 5 role back in IVES based in the Ronald Ross on the core team. </a:t>
            </a:r>
          </a:p>
          <a:p>
            <a:endParaRPr lang="en-GB" dirty="0"/>
          </a:p>
        </p:txBody>
      </p:sp>
      <p:sp>
        <p:nvSpPr>
          <p:cNvPr id="4" name="Slide Number Placeholder 3"/>
          <p:cNvSpPr>
            <a:spLocks noGrp="1"/>
          </p:cNvSpPr>
          <p:nvPr>
            <p:ph type="sldNum" sz="quarter" idx="5"/>
          </p:nvPr>
        </p:nvSpPr>
        <p:spPr/>
        <p:txBody>
          <a:bodyPr/>
          <a:lstStyle/>
          <a:p>
            <a:fld id="{831E440E-4D81-4BF2-A617-F1211715E9D6}" type="slidenum">
              <a:rPr lang="en-GB" smtClean="0"/>
              <a:t>7</a:t>
            </a:fld>
            <a:endParaRPr lang="en-GB"/>
          </a:p>
        </p:txBody>
      </p:sp>
    </p:spTree>
    <p:extLst>
      <p:ext uri="{BB962C8B-B14F-4D97-AF65-F5344CB8AC3E}">
        <p14:creationId xmlns:p14="http://schemas.microsoft.com/office/powerpoint/2010/main" val="238465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I’ve been in this role for 8 months and it is going really well.</a:t>
            </a:r>
          </a:p>
          <a:p>
            <a:r>
              <a:rPr lang="en-GB" sz="1600" kern="1200" dirty="0">
                <a:solidFill>
                  <a:schemeClr val="tx1"/>
                </a:solidFill>
                <a:effectLst/>
                <a:latin typeface="+mn-lt"/>
                <a:ea typeface="+mn-ea"/>
                <a:cs typeface="+mn-cs"/>
              </a:rPr>
              <a:t>I provide technical support to CIMI colleagues and I have a direct attachment project that I work on with Jenna Lowe, </a:t>
            </a:r>
          </a:p>
          <a:p>
            <a:r>
              <a:rPr lang="en-GB" sz="1600" kern="1200" dirty="0">
                <a:solidFill>
                  <a:schemeClr val="tx1"/>
                </a:solidFill>
                <a:effectLst/>
                <a:latin typeface="+mn-lt"/>
                <a:ea typeface="+mn-ea"/>
                <a:cs typeface="+mn-cs"/>
              </a:rPr>
              <a:t>using sandwich ELISA testing for rotavirus antibodies in serum and plasma samples.</a:t>
            </a:r>
          </a:p>
          <a:p>
            <a:r>
              <a:rPr lang="en-GB" sz="1600" kern="1200" dirty="0">
                <a:solidFill>
                  <a:schemeClr val="tx1"/>
                </a:solidFill>
                <a:effectLst/>
                <a:latin typeface="+mn-lt"/>
                <a:ea typeface="+mn-ea"/>
                <a:cs typeface="+mn-cs"/>
              </a:rPr>
              <a:t>I maintain and set up the flow cytometer, train students and carry out routine mycoplasma testing.</a:t>
            </a:r>
          </a:p>
          <a:p>
            <a:r>
              <a:rPr lang="en-GB" sz="1600" kern="1200" dirty="0">
                <a:solidFill>
                  <a:schemeClr val="tx1"/>
                </a:solidFill>
                <a:effectLst/>
                <a:latin typeface="+mn-lt"/>
                <a:ea typeface="+mn-ea"/>
                <a:cs typeface="+mn-cs"/>
              </a:rPr>
              <a:t>I’m also </a:t>
            </a:r>
            <a:r>
              <a:rPr lang="en-GB" sz="1600" kern="1200" dirty="0" err="1">
                <a:solidFill>
                  <a:schemeClr val="tx1"/>
                </a:solidFill>
                <a:effectLst/>
                <a:latin typeface="+mn-lt"/>
                <a:ea typeface="+mn-ea"/>
                <a:cs typeface="+mn-cs"/>
              </a:rPr>
              <a:t>SAFtPAK</a:t>
            </a:r>
            <a:r>
              <a:rPr lang="en-GB" sz="1600" kern="1200" dirty="0">
                <a:solidFill>
                  <a:schemeClr val="tx1"/>
                </a:solidFill>
                <a:effectLst/>
                <a:latin typeface="+mn-lt"/>
                <a:ea typeface="+mn-ea"/>
                <a:cs typeface="+mn-cs"/>
              </a:rPr>
              <a:t> trained and I am starting to sign off on my own for courier transport. </a:t>
            </a:r>
          </a:p>
          <a:p>
            <a:r>
              <a:rPr lang="en-GB" sz="1600" kern="1200" dirty="0">
                <a:solidFill>
                  <a:schemeClr val="tx1"/>
                </a:solidFill>
                <a:effectLst/>
                <a:latin typeface="+mn-lt"/>
                <a:ea typeface="+mn-ea"/>
                <a:cs typeface="+mn-cs"/>
              </a:rPr>
              <a:t>I did this training a few years ago at Grade 3 but this has been the first time that I am able to put it into practice.</a:t>
            </a:r>
          </a:p>
          <a:p>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1E440E-4D81-4BF2-A617-F1211715E9D6}" type="slidenum">
              <a:rPr lang="en-GB" smtClean="0"/>
              <a:t>8</a:t>
            </a:fld>
            <a:endParaRPr lang="en-GB"/>
          </a:p>
        </p:txBody>
      </p:sp>
    </p:spTree>
    <p:extLst>
      <p:ext uri="{BB962C8B-B14F-4D97-AF65-F5344CB8AC3E}">
        <p14:creationId xmlns:p14="http://schemas.microsoft.com/office/powerpoint/2010/main" val="90397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I would like to thank the following teams of people who have helped me since I started at the university and during my secondments. </a:t>
            </a:r>
          </a:p>
          <a:p>
            <a:r>
              <a:rPr lang="en-GB" sz="1400" kern="1200" dirty="0">
                <a:solidFill>
                  <a:schemeClr val="tx1"/>
                </a:solidFill>
                <a:effectLst/>
                <a:latin typeface="+mn-lt"/>
                <a:ea typeface="+mn-ea"/>
                <a:cs typeface="+mn-cs"/>
              </a:rPr>
              <a:t>Many conversations were had with senior management to allow my role to be back filled and for me to be seconded. </a:t>
            </a:r>
          </a:p>
          <a:p>
            <a:r>
              <a:rPr lang="en-GB" sz="1400" kern="1200" dirty="0">
                <a:solidFill>
                  <a:schemeClr val="tx1"/>
                </a:solidFill>
                <a:effectLst/>
                <a:latin typeface="+mn-lt"/>
                <a:ea typeface="+mn-ea"/>
                <a:cs typeface="+mn-cs"/>
              </a:rPr>
              <a:t>All my experiences were positive and I received great feedback during my time in these roles. </a:t>
            </a:r>
          </a:p>
          <a:p>
            <a:r>
              <a:rPr lang="en-GB" sz="1400" kern="1200" dirty="0">
                <a:solidFill>
                  <a:schemeClr val="tx1"/>
                </a:solidFill>
                <a:effectLst/>
                <a:latin typeface="+mn-lt"/>
                <a:ea typeface="+mn-ea"/>
                <a:cs typeface="+mn-cs"/>
              </a:rPr>
              <a:t>It was a privilege to work with such great teams of technicians and my network of contacts has grown considerably.</a:t>
            </a:r>
          </a:p>
          <a:p>
            <a:r>
              <a:rPr lang="en-GB" sz="1400" kern="1200" dirty="0">
                <a:solidFill>
                  <a:schemeClr val="tx1"/>
                </a:solidFill>
                <a:effectLst/>
                <a:latin typeface="+mn-lt"/>
                <a:ea typeface="+mn-ea"/>
                <a:cs typeface="+mn-cs"/>
              </a:rPr>
              <a:t>If I need any technical advice or support, I can draw on my list of contacts made during my time working in different areas and I’ve also made life long friends along the way too.</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My journey back into working in research labs is now complete and my secondment experiences have given me such a range of transferable skills and experience boosting my confidence along the way. </a:t>
            </a:r>
            <a:endParaRPr lang="en-GB" sz="1400" dirty="0"/>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If you have any questions please feel free to e-mail me: Kryan@Liverpool.ac.uk.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Thank you. </a:t>
            </a:r>
          </a:p>
          <a:p>
            <a:endParaRPr lang="en-GB" sz="1600" dirty="0"/>
          </a:p>
        </p:txBody>
      </p:sp>
      <p:sp>
        <p:nvSpPr>
          <p:cNvPr id="4" name="Slide Number Placeholder 3"/>
          <p:cNvSpPr>
            <a:spLocks noGrp="1"/>
          </p:cNvSpPr>
          <p:nvPr>
            <p:ph type="sldNum" sz="quarter" idx="5"/>
          </p:nvPr>
        </p:nvSpPr>
        <p:spPr/>
        <p:txBody>
          <a:bodyPr/>
          <a:lstStyle/>
          <a:p>
            <a:fld id="{831E440E-4D81-4BF2-A617-F1211715E9D6}" type="slidenum">
              <a:rPr lang="en-GB" smtClean="0"/>
              <a:t>9</a:t>
            </a:fld>
            <a:endParaRPr lang="en-GB"/>
          </a:p>
        </p:txBody>
      </p:sp>
    </p:spTree>
    <p:extLst>
      <p:ext uri="{BB962C8B-B14F-4D97-AF65-F5344CB8AC3E}">
        <p14:creationId xmlns:p14="http://schemas.microsoft.com/office/powerpoint/2010/main" val="105263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68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63B0250-6311-43AB-85C0-15DAAA0ED99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85496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110838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6341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391512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3649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3329738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103668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240562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368251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B0250-6311-43AB-85C0-15DAAA0ED99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32009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B0250-6311-43AB-85C0-15DAAA0ED99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60143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B0250-6311-43AB-85C0-15DAAA0ED99C}"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47550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B0250-6311-43AB-85C0-15DAAA0ED99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230193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B0250-6311-43AB-85C0-15DAAA0ED99C}"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244206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B0250-6311-43AB-85C0-15DAAA0ED99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77309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B0250-6311-43AB-85C0-15DAAA0ED99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2C0709-C6D9-4F27-8E90-922F8D8D90C5}" type="slidenum">
              <a:rPr lang="en-GB" smtClean="0"/>
              <a:t>‹#›</a:t>
            </a:fld>
            <a:endParaRPr lang="en-GB"/>
          </a:p>
        </p:txBody>
      </p:sp>
    </p:spTree>
    <p:extLst>
      <p:ext uri="{BB962C8B-B14F-4D97-AF65-F5344CB8AC3E}">
        <p14:creationId xmlns:p14="http://schemas.microsoft.com/office/powerpoint/2010/main" val="426727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63B0250-6311-43AB-85C0-15DAAA0ED99C}" type="datetimeFigureOut">
              <a:rPr lang="en-GB" smtClean="0"/>
              <a:t>03/01/2023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E2C0709-C6D9-4F27-8E90-922F8D8D90C5}" type="slidenum">
              <a:rPr lang="en-GB" smtClean="0"/>
              <a:t>‹#›</a:t>
            </a:fld>
            <a:endParaRPr lang="en-GB"/>
          </a:p>
        </p:txBody>
      </p:sp>
    </p:spTree>
    <p:extLst>
      <p:ext uri="{BB962C8B-B14F-4D97-AF65-F5344CB8AC3E}">
        <p14:creationId xmlns:p14="http://schemas.microsoft.com/office/powerpoint/2010/main" val="2413554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6D30-744B-4538-8F89-6BA86B001B66}"/>
              </a:ext>
            </a:extLst>
          </p:cNvPr>
          <p:cNvSpPr>
            <a:spLocks noGrp="1"/>
          </p:cNvSpPr>
          <p:nvPr>
            <p:ph type="title"/>
          </p:nvPr>
        </p:nvSpPr>
        <p:spPr>
          <a:xfrm>
            <a:off x="838200" y="184559"/>
            <a:ext cx="10461771" cy="1115735"/>
          </a:xfrm>
        </p:spPr>
        <p:txBody>
          <a:bodyPr>
            <a:normAutofit/>
          </a:bodyPr>
          <a:lstStyle/>
          <a:p>
            <a:pPr algn="ctr"/>
            <a:r>
              <a:rPr lang="en-GB" b="1" dirty="0"/>
              <a:t>Karen Ryan. </a:t>
            </a:r>
            <a:r>
              <a:rPr lang="en-GB" b="1" dirty="0" err="1"/>
              <a:t>B.Sc</a:t>
            </a:r>
            <a:r>
              <a:rPr lang="en-GB" b="1" dirty="0"/>
              <a:t> (Hons) </a:t>
            </a:r>
            <a:r>
              <a:rPr lang="en-GB" b="1" dirty="0" err="1"/>
              <a:t>MIScT</a:t>
            </a:r>
            <a:r>
              <a:rPr lang="en-GB" b="1" dirty="0"/>
              <a:t> </a:t>
            </a:r>
            <a:r>
              <a:rPr lang="en-GB" b="1" dirty="0" err="1"/>
              <a:t>Rsci</a:t>
            </a:r>
            <a:r>
              <a:rPr lang="en-GB" b="1" dirty="0"/>
              <a:t> </a:t>
            </a:r>
            <a:br>
              <a:rPr lang="en-GB" b="1" dirty="0"/>
            </a:br>
            <a:r>
              <a:rPr lang="en-GB" sz="2200" b="1" dirty="0"/>
              <a:t>(Science Council Registrant champion )</a:t>
            </a:r>
          </a:p>
        </p:txBody>
      </p:sp>
      <p:sp>
        <p:nvSpPr>
          <p:cNvPr id="4" name="TextBox 3">
            <a:extLst>
              <a:ext uri="{FF2B5EF4-FFF2-40B4-BE49-F238E27FC236}">
                <a16:creationId xmlns:a16="http://schemas.microsoft.com/office/drawing/2014/main" id="{85C5C574-79A3-4A95-94C2-D69FB42DDA3B}"/>
              </a:ext>
            </a:extLst>
          </p:cNvPr>
          <p:cNvSpPr txBox="1"/>
          <p:nvPr/>
        </p:nvSpPr>
        <p:spPr>
          <a:xfrm>
            <a:off x="2097247" y="1430616"/>
            <a:ext cx="8187655" cy="1261884"/>
          </a:xfrm>
          <a:prstGeom prst="rect">
            <a:avLst/>
          </a:prstGeom>
          <a:noFill/>
        </p:spPr>
        <p:txBody>
          <a:bodyPr wrap="square" rtlCol="0">
            <a:spAutoFit/>
          </a:bodyPr>
          <a:lstStyle/>
          <a:p>
            <a:pPr algn="ctr"/>
            <a:r>
              <a:rPr lang="en-GB" sz="2400" i="1" dirty="0"/>
              <a:t>“My secondment opportunities whilst working at the University of Liverpool: From Grade 3 to Grade 5.” </a:t>
            </a:r>
          </a:p>
          <a:p>
            <a:pPr algn="ctr"/>
            <a:endParaRPr lang="en-GB" sz="2800" i="1" dirty="0"/>
          </a:p>
        </p:txBody>
      </p:sp>
      <p:sp>
        <p:nvSpPr>
          <p:cNvPr id="7" name="TextBox 6">
            <a:extLst>
              <a:ext uri="{FF2B5EF4-FFF2-40B4-BE49-F238E27FC236}">
                <a16:creationId xmlns:a16="http://schemas.microsoft.com/office/drawing/2014/main" id="{9C1E3281-EA15-4E64-9CAC-97EE8A11C542}"/>
              </a:ext>
            </a:extLst>
          </p:cNvPr>
          <p:cNvSpPr txBox="1"/>
          <p:nvPr/>
        </p:nvSpPr>
        <p:spPr>
          <a:xfrm>
            <a:off x="3974255" y="2703123"/>
            <a:ext cx="7357146" cy="3970318"/>
          </a:xfrm>
          <a:prstGeom prst="rect">
            <a:avLst/>
          </a:prstGeom>
          <a:noFill/>
        </p:spPr>
        <p:txBody>
          <a:bodyPr wrap="square" rtlCol="0">
            <a:spAutoFit/>
          </a:bodyPr>
          <a:lstStyle/>
          <a:p>
            <a:pPr marL="285750" indent="-285750">
              <a:buFont typeface="Arial" panose="020B0604020202020204" pitchFamily="34" charset="0"/>
              <a:buChar char="•"/>
            </a:pPr>
            <a:r>
              <a:rPr lang="en-GB" sz="2000" b="1" u="sng" dirty="0"/>
              <a:t>My Background: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University of Liverpool: Core technician (2013-present).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Secondary school science technician (2004-2013)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Senior microbiologist: Medipure (2002-2004).</a:t>
            </a:r>
          </a:p>
          <a:p>
            <a:endParaRPr lang="en-GB" dirty="0"/>
          </a:p>
          <a:p>
            <a:pPr marL="285750" indent="-285750">
              <a:buFont typeface="Arial" panose="020B0604020202020204" pitchFamily="34" charset="0"/>
              <a:buChar char="•"/>
            </a:pPr>
            <a:r>
              <a:rPr lang="en-GB" dirty="0"/>
              <a:t>Research Microbiologist: Unilever (1989 – 2002)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Laboratory technician: Bristol Myers Squibb (1988-1989)</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581E847C-7E68-4B40-ABD7-2C7D5C529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423" y="2515045"/>
            <a:ext cx="2401601" cy="3302201"/>
          </a:xfrm>
          <a:prstGeom prst="rect">
            <a:avLst/>
          </a:prstGeom>
        </p:spPr>
      </p:pic>
    </p:spTree>
    <p:extLst>
      <p:ext uri="{BB962C8B-B14F-4D97-AF65-F5344CB8AC3E}">
        <p14:creationId xmlns:p14="http://schemas.microsoft.com/office/powerpoint/2010/main" val="279816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4F888-1EED-4744-97DE-8F2511FAE938}"/>
              </a:ext>
            </a:extLst>
          </p:cNvPr>
          <p:cNvSpPr txBox="1"/>
          <p:nvPr/>
        </p:nvSpPr>
        <p:spPr>
          <a:xfrm>
            <a:off x="1283516" y="458956"/>
            <a:ext cx="9335715" cy="5724644"/>
          </a:xfrm>
          <a:prstGeom prst="rect">
            <a:avLst/>
          </a:prstGeom>
          <a:noFill/>
        </p:spPr>
        <p:txBody>
          <a:bodyPr wrap="square" rtlCol="0">
            <a:spAutoFit/>
          </a:bodyPr>
          <a:lstStyle/>
          <a:p>
            <a:endParaRPr lang="en-GB" dirty="0"/>
          </a:p>
          <a:p>
            <a:r>
              <a:rPr lang="en-GB" sz="2400" b="1" dirty="0"/>
              <a:t>2013-2021: Grade 3 core technician at Leahurst.</a:t>
            </a:r>
          </a:p>
          <a:p>
            <a:endParaRPr lang="en-GB" dirty="0"/>
          </a:p>
          <a:p>
            <a:pPr marL="285750" indent="-285750">
              <a:buFontTx/>
              <a:buChar char="-"/>
            </a:pPr>
            <a:r>
              <a:rPr lang="en-GB" sz="1600" dirty="0"/>
              <a:t>Running the autoclaves, making agar, waste disposal and responsible for wash up area.</a:t>
            </a:r>
          </a:p>
          <a:p>
            <a:r>
              <a:rPr lang="en-GB" sz="1600" dirty="0"/>
              <a:t> </a:t>
            </a:r>
          </a:p>
          <a:p>
            <a:pPr marL="285750" indent="-285750">
              <a:buFontTx/>
              <a:buChar char="-"/>
            </a:pPr>
            <a:r>
              <a:rPr lang="en-GB" sz="1600" dirty="0"/>
              <a:t>PAT tester.</a:t>
            </a:r>
          </a:p>
          <a:p>
            <a:pPr marL="285750" indent="-285750">
              <a:buFontTx/>
              <a:buChar char="-"/>
            </a:pPr>
            <a:endParaRPr lang="en-GB" sz="1600" dirty="0"/>
          </a:p>
          <a:p>
            <a:pPr marL="285750" indent="-285750">
              <a:buFontTx/>
              <a:buChar char="-"/>
            </a:pPr>
            <a:r>
              <a:rPr lang="en-GB" sz="1600" dirty="0"/>
              <a:t>Maintaining the tissue culture lab.</a:t>
            </a:r>
          </a:p>
          <a:p>
            <a:endParaRPr lang="en-GB" sz="1600" dirty="0"/>
          </a:p>
          <a:p>
            <a:pPr marL="285750" indent="-285750">
              <a:buFontTx/>
              <a:buChar char="-"/>
            </a:pPr>
            <a:r>
              <a:rPr lang="en-GB" sz="1600" dirty="0"/>
              <a:t>Writing SOP’s for my areas.</a:t>
            </a:r>
          </a:p>
          <a:p>
            <a:pPr marL="285750" indent="-285750">
              <a:buFontTx/>
              <a:buChar char="-"/>
            </a:pPr>
            <a:endParaRPr lang="en-GB" sz="1600" dirty="0"/>
          </a:p>
          <a:p>
            <a:pPr marL="285750" indent="-285750">
              <a:buFontTx/>
              <a:buChar char="-"/>
            </a:pPr>
            <a:r>
              <a:rPr lang="en-GB" sz="1600" dirty="0"/>
              <a:t>Defrosting freezers.</a:t>
            </a:r>
          </a:p>
          <a:p>
            <a:pPr marL="285750" indent="-285750">
              <a:buFontTx/>
              <a:buChar char="-"/>
            </a:pPr>
            <a:endParaRPr lang="en-GB" sz="1600" dirty="0"/>
          </a:p>
          <a:p>
            <a:pPr marL="285750" indent="-285750">
              <a:buFontTx/>
              <a:buChar char="-"/>
            </a:pPr>
            <a:r>
              <a:rPr lang="en-GB" sz="1600" dirty="0"/>
              <a:t>Maintaining the communal store.</a:t>
            </a:r>
          </a:p>
          <a:p>
            <a:pPr marL="285750" indent="-285750">
              <a:buFontTx/>
              <a:buChar char="-"/>
            </a:pPr>
            <a:endParaRPr lang="en-GB" sz="1600" dirty="0"/>
          </a:p>
          <a:p>
            <a:pPr marL="285750" indent="-285750">
              <a:buFontTx/>
              <a:buChar char="-"/>
            </a:pPr>
            <a:r>
              <a:rPr lang="en-GB" sz="1600" dirty="0"/>
              <a:t>Shadowed team members to upskill and learn PCR and tissue culture techniques.</a:t>
            </a:r>
          </a:p>
          <a:p>
            <a:pPr marL="285750" indent="-285750">
              <a:buFontTx/>
              <a:buChar char="-"/>
            </a:pPr>
            <a:endParaRPr lang="en-GB" sz="1600" dirty="0"/>
          </a:p>
          <a:p>
            <a:pPr marL="285750" indent="-285750">
              <a:buFontTx/>
              <a:buChar char="-"/>
            </a:pPr>
            <a:r>
              <a:rPr lang="en-GB" sz="1600" dirty="0"/>
              <a:t>Occasional microbiology support work for Campylobacter and Salmonella projects; Miles and Misra, serial dilutions, tissue collection.</a:t>
            </a:r>
          </a:p>
          <a:p>
            <a:pPr marL="285750" indent="-285750">
              <a:buFontTx/>
              <a:buChar char="-"/>
            </a:pPr>
            <a:endParaRPr lang="en-GB" sz="1600" dirty="0"/>
          </a:p>
          <a:p>
            <a:pPr marL="285750" indent="-285750">
              <a:buFontTx/>
              <a:buChar char="-"/>
            </a:pPr>
            <a:r>
              <a:rPr lang="en-GB" sz="1600" dirty="0" err="1"/>
              <a:t>SAFtPAK</a:t>
            </a:r>
            <a:r>
              <a:rPr lang="en-GB" sz="1600" dirty="0"/>
              <a:t> trained.</a:t>
            </a:r>
          </a:p>
          <a:p>
            <a:endParaRPr lang="en-GB" dirty="0"/>
          </a:p>
        </p:txBody>
      </p:sp>
    </p:spTree>
    <p:extLst>
      <p:ext uri="{BB962C8B-B14F-4D97-AF65-F5344CB8AC3E}">
        <p14:creationId xmlns:p14="http://schemas.microsoft.com/office/powerpoint/2010/main" val="11730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27C72-9565-4C5F-97C4-56C9B341A75F}"/>
              </a:ext>
            </a:extLst>
          </p:cNvPr>
          <p:cNvSpPr/>
          <p:nvPr/>
        </p:nvSpPr>
        <p:spPr>
          <a:xfrm>
            <a:off x="764861" y="659011"/>
            <a:ext cx="6096000" cy="5539978"/>
          </a:xfrm>
          <a:prstGeom prst="rect">
            <a:avLst/>
          </a:prstGeom>
        </p:spPr>
        <p:txBody>
          <a:bodyPr>
            <a:spAutoFit/>
          </a:bodyPr>
          <a:lstStyle/>
          <a:p>
            <a:r>
              <a:rPr lang="en-GB" sz="2400" b="1" dirty="0"/>
              <a:t>2016: First secondment opportunity: Maternity cover.</a:t>
            </a:r>
          </a:p>
          <a:p>
            <a:endParaRPr lang="en-GB" dirty="0"/>
          </a:p>
          <a:p>
            <a:r>
              <a:rPr lang="en-GB" sz="2000" b="1" dirty="0"/>
              <a:t>Grade 5 core research tech at Leahurst</a:t>
            </a:r>
          </a:p>
          <a:p>
            <a:pPr marL="285750" indent="-285750">
              <a:buFontTx/>
              <a:buChar char="-"/>
            </a:pPr>
            <a:endParaRPr lang="en-GB" b="1" dirty="0"/>
          </a:p>
          <a:p>
            <a:pPr marL="285750" indent="-285750">
              <a:buFontTx/>
              <a:buChar char="-"/>
            </a:pPr>
            <a:r>
              <a:rPr lang="en-GB" dirty="0"/>
              <a:t>Maintaining research CL2 and CL3 labs.</a:t>
            </a:r>
          </a:p>
          <a:p>
            <a:pPr marL="285750" indent="-285750">
              <a:buFontTx/>
              <a:buChar char="-"/>
            </a:pPr>
            <a:endParaRPr lang="en-GB" dirty="0"/>
          </a:p>
          <a:p>
            <a:pPr marL="285750" indent="-285750">
              <a:buFontTx/>
              <a:buChar char="-"/>
            </a:pPr>
            <a:r>
              <a:rPr lang="en-GB" dirty="0"/>
              <a:t>Lab inductions, training students.</a:t>
            </a:r>
          </a:p>
          <a:p>
            <a:endParaRPr lang="en-GB" dirty="0"/>
          </a:p>
          <a:p>
            <a:pPr marL="285750" indent="-285750">
              <a:buFontTx/>
              <a:buChar char="-"/>
            </a:pPr>
            <a:r>
              <a:rPr lang="en-GB" dirty="0"/>
              <a:t>Setting up experiments for the veterinary students’ public health rotations.</a:t>
            </a:r>
          </a:p>
          <a:p>
            <a:pPr marL="285750" indent="-285750">
              <a:buFontTx/>
              <a:buChar char="-"/>
            </a:pPr>
            <a:endParaRPr lang="en-GB" dirty="0"/>
          </a:p>
          <a:p>
            <a:pPr marL="285750" indent="-285750">
              <a:buFontTx/>
              <a:buChar char="-"/>
            </a:pPr>
            <a:r>
              <a:rPr lang="en-GB" dirty="0"/>
              <a:t>Working with Bio vet and vet students during their lab project work.</a:t>
            </a:r>
          </a:p>
          <a:p>
            <a:pPr marL="285750" indent="-285750">
              <a:buFontTx/>
              <a:buChar char="-"/>
            </a:pPr>
            <a:endParaRPr lang="en-GB" dirty="0"/>
          </a:p>
          <a:p>
            <a:pPr marL="285750" indent="-285750">
              <a:buFontTx/>
              <a:buChar char="-"/>
            </a:pPr>
            <a:r>
              <a:rPr lang="en-GB" dirty="0"/>
              <a:t>Direct attachment work: Campylobacter and Salmonella studies with post docs / PhD students.</a:t>
            </a:r>
          </a:p>
          <a:p>
            <a:pPr marL="285750" indent="-285750">
              <a:buFontTx/>
              <a:buChar char="-"/>
            </a:pPr>
            <a:endParaRPr lang="en-GB" dirty="0"/>
          </a:p>
          <a:p>
            <a:pPr marL="285750" indent="-285750">
              <a:buFontTx/>
              <a:buChar char="-"/>
            </a:pPr>
            <a:r>
              <a:rPr lang="en-GB" dirty="0"/>
              <a:t>Working at CL3 looking for TB in road-kill badgers.</a:t>
            </a:r>
          </a:p>
        </p:txBody>
      </p:sp>
      <p:pic>
        <p:nvPicPr>
          <p:cNvPr id="3" name="Picture 2">
            <a:extLst>
              <a:ext uri="{FF2B5EF4-FFF2-40B4-BE49-F238E27FC236}">
                <a16:creationId xmlns:a16="http://schemas.microsoft.com/office/drawing/2014/main" id="{1952FFA9-73F8-4703-A78F-69BEC1D9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079" y="471409"/>
            <a:ext cx="2819657" cy="4703389"/>
          </a:xfrm>
          <a:prstGeom prst="rect">
            <a:avLst/>
          </a:prstGeom>
        </p:spPr>
      </p:pic>
      <p:sp>
        <p:nvSpPr>
          <p:cNvPr id="4" name="TextBox 3">
            <a:extLst>
              <a:ext uri="{FF2B5EF4-FFF2-40B4-BE49-F238E27FC236}">
                <a16:creationId xmlns:a16="http://schemas.microsoft.com/office/drawing/2014/main" id="{1083178F-F33B-44CC-8F0C-F42D6FEF6539}"/>
              </a:ext>
            </a:extLst>
          </p:cNvPr>
          <p:cNvSpPr txBox="1"/>
          <p:nvPr/>
        </p:nvSpPr>
        <p:spPr>
          <a:xfrm>
            <a:off x="7366094" y="5440876"/>
            <a:ext cx="4187252" cy="369332"/>
          </a:xfrm>
          <a:prstGeom prst="rect">
            <a:avLst/>
          </a:prstGeom>
          <a:noFill/>
        </p:spPr>
        <p:txBody>
          <a:bodyPr wrap="square" rtlCol="0">
            <a:spAutoFit/>
          </a:bodyPr>
          <a:lstStyle/>
          <a:p>
            <a:r>
              <a:rPr lang="en-GB" dirty="0"/>
              <a:t>Microbiology lab, Leahurst campus.</a:t>
            </a:r>
          </a:p>
        </p:txBody>
      </p:sp>
    </p:spTree>
    <p:extLst>
      <p:ext uri="{BB962C8B-B14F-4D97-AF65-F5344CB8AC3E}">
        <p14:creationId xmlns:p14="http://schemas.microsoft.com/office/powerpoint/2010/main" val="345531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5B20C5-262E-4355-8FD6-6654AB7001A0}"/>
              </a:ext>
            </a:extLst>
          </p:cNvPr>
          <p:cNvSpPr txBox="1"/>
          <p:nvPr/>
        </p:nvSpPr>
        <p:spPr>
          <a:xfrm>
            <a:off x="512933" y="112548"/>
            <a:ext cx="5042649" cy="7140416"/>
          </a:xfrm>
          <a:prstGeom prst="rect">
            <a:avLst/>
          </a:prstGeom>
          <a:noFill/>
        </p:spPr>
        <p:txBody>
          <a:bodyPr wrap="square" rtlCol="0">
            <a:spAutoFit/>
          </a:bodyPr>
          <a:lstStyle/>
          <a:p>
            <a:r>
              <a:rPr lang="en-GB" sz="2400" b="1" dirty="0"/>
              <a:t>2020: Second Secondment opportunity: Maternity cover.</a:t>
            </a:r>
          </a:p>
          <a:p>
            <a:endParaRPr lang="en-GB" dirty="0"/>
          </a:p>
          <a:p>
            <a:r>
              <a:rPr lang="en-GB" sz="2000" b="1" dirty="0"/>
              <a:t>Grade 5 Research Technician:</a:t>
            </a:r>
          </a:p>
          <a:p>
            <a:r>
              <a:rPr lang="en-GB" sz="2000" b="1" dirty="0"/>
              <a:t>Veterinary Microbiology Diagnostic laboratory </a:t>
            </a:r>
          </a:p>
          <a:p>
            <a:r>
              <a:rPr lang="en-GB" sz="2000" b="1" dirty="0"/>
              <a:t>– Leahurst campus.</a:t>
            </a:r>
          </a:p>
          <a:p>
            <a:endParaRPr lang="en-GB" sz="2000" dirty="0"/>
          </a:p>
          <a:p>
            <a:pPr marL="285750" indent="-285750">
              <a:buFontTx/>
              <a:buChar char="-"/>
            </a:pPr>
            <a:r>
              <a:rPr lang="en-GB" sz="1600" dirty="0"/>
              <a:t>Culturing of isolates from clinical samples; </a:t>
            </a:r>
          </a:p>
          <a:p>
            <a:pPr marL="742950" lvl="1" indent="-285750">
              <a:buFontTx/>
              <a:buChar char="-"/>
            </a:pPr>
            <a:r>
              <a:rPr lang="en-GB" sz="1600" dirty="0"/>
              <a:t>wound swabs, hair samples, urine, faeces, milk, blood cultures and post mortem samples from the animal hospitals, farm practice, Chester zoo and external veterinary practices. </a:t>
            </a:r>
          </a:p>
          <a:p>
            <a:pPr marL="285750" indent="-285750">
              <a:buFontTx/>
              <a:buChar char="-"/>
            </a:pPr>
            <a:endParaRPr lang="en-GB" sz="1600" dirty="0"/>
          </a:p>
          <a:p>
            <a:pPr marL="285750" indent="-285750">
              <a:buFontTx/>
              <a:buChar char="-"/>
            </a:pPr>
            <a:r>
              <a:rPr lang="en-GB" sz="1600" dirty="0"/>
              <a:t>Identification of isolates using MALDI-</a:t>
            </a:r>
            <a:r>
              <a:rPr lang="en-GB" sz="1600" dirty="0" err="1"/>
              <a:t>Tof</a:t>
            </a:r>
            <a:r>
              <a:rPr lang="en-GB" sz="1600" dirty="0"/>
              <a:t> spectrophotometer.</a:t>
            </a:r>
          </a:p>
          <a:p>
            <a:pPr marL="285750" indent="-285750">
              <a:buFontTx/>
              <a:buChar char="-"/>
            </a:pPr>
            <a:endParaRPr lang="en-GB" sz="1600" dirty="0"/>
          </a:p>
          <a:p>
            <a:pPr marL="285750" indent="-285750">
              <a:buFontTx/>
              <a:buChar char="-"/>
            </a:pPr>
            <a:r>
              <a:rPr lang="en-GB" sz="1600" dirty="0"/>
              <a:t>Antimicrobial sensitivity testing.</a:t>
            </a:r>
          </a:p>
          <a:p>
            <a:pPr marL="285750" indent="-285750">
              <a:buFontTx/>
              <a:buChar char="-"/>
            </a:pPr>
            <a:endParaRPr lang="en-GB" sz="1600" dirty="0"/>
          </a:p>
          <a:p>
            <a:pPr marL="285750" indent="-285750">
              <a:buFontTx/>
              <a:buChar char="-"/>
            </a:pPr>
            <a:r>
              <a:rPr lang="en-GB" sz="1600" dirty="0"/>
              <a:t>Minimum inhibitory concentration.</a:t>
            </a:r>
          </a:p>
          <a:p>
            <a:pPr marL="285750" indent="-285750">
              <a:buFontTx/>
              <a:buChar char="-"/>
            </a:pPr>
            <a:endParaRPr lang="en-GB" sz="1600" dirty="0"/>
          </a:p>
          <a:p>
            <a:pPr marL="285750" indent="-285750">
              <a:buFontTx/>
              <a:buChar char="-"/>
            </a:pPr>
            <a:r>
              <a:rPr lang="en-GB" sz="1600" dirty="0"/>
              <a:t>Reporting results to clinicians.</a:t>
            </a:r>
          </a:p>
          <a:p>
            <a:pPr marL="285750" indent="-285750">
              <a:buFontTx/>
              <a:buChar char="-"/>
            </a:pPr>
            <a:endParaRPr lang="en-GB" sz="1600" dirty="0"/>
          </a:p>
          <a:p>
            <a:pPr marL="285750" indent="-285750">
              <a:buFontTx/>
              <a:buChar char="-"/>
            </a:pPr>
            <a:endParaRPr lang="en-GB" dirty="0"/>
          </a:p>
          <a:p>
            <a:pPr marL="285750" indent="-285750">
              <a:buFontTx/>
              <a:buChar char="-"/>
            </a:pPr>
            <a:endParaRPr lang="en-GB" dirty="0"/>
          </a:p>
        </p:txBody>
      </p:sp>
      <p:pic>
        <p:nvPicPr>
          <p:cNvPr id="4" name="Picture 3">
            <a:extLst>
              <a:ext uri="{FF2B5EF4-FFF2-40B4-BE49-F238E27FC236}">
                <a16:creationId xmlns:a16="http://schemas.microsoft.com/office/drawing/2014/main" id="{516D4E99-6599-4451-B6CE-5869EC374A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1624051"/>
            <a:ext cx="2564233" cy="3418977"/>
          </a:xfrm>
          <a:prstGeom prst="rect">
            <a:avLst/>
          </a:prstGeom>
        </p:spPr>
      </p:pic>
      <p:pic>
        <p:nvPicPr>
          <p:cNvPr id="6" name="Picture 5">
            <a:extLst>
              <a:ext uri="{FF2B5EF4-FFF2-40B4-BE49-F238E27FC236}">
                <a16:creationId xmlns:a16="http://schemas.microsoft.com/office/drawing/2014/main" id="{138F9CB5-C868-41C2-8F88-6F4BD1AED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834" y="1604081"/>
            <a:ext cx="2564233" cy="3438947"/>
          </a:xfrm>
          <a:prstGeom prst="rect">
            <a:avLst/>
          </a:prstGeom>
        </p:spPr>
      </p:pic>
      <p:sp>
        <p:nvSpPr>
          <p:cNvPr id="5" name="TextBox 4">
            <a:extLst>
              <a:ext uri="{FF2B5EF4-FFF2-40B4-BE49-F238E27FC236}">
                <a16:creationId xmlns:a16="http://schemas.microsoft.com/office/drawing/2014/main" id="{E92DC4C5-11D0-420D-810E-4008AE4EBADE}"/>
              </a:ext>
            </a:extLst>
          </p:cNvPr>
          <p:cNvSpPr txBox="1"/>
          <p:nvPr/>
        </p:nvSpPr>
        <p:spPr>
          <a:xfrm>
            <a:off x="6010183" y="5233949"/>
            <a:ext cx="2858609" cy="338556"/>
          </a:xfrm>
          <a:prstGeom prst="rect">
            <a:avLst/>
          </a:prstGeom>
          <a:noFill/>
        </p:spPr>
        <p:txBody>
          <a:bodyPr wrap="square" rtlCol="0">
            <a:spAutoFit/>
          </a:bodyPr>
          <a:lstStyle/>
          <a:p>
            <a:r>
              <a:rPr lang="en-GB" sz="1600" dirty="0"/>
              <a:t>Looking at Gram stained slides.</a:t>
            </a:r>
          </a:p>
        </p:txBody>
      </p:sp>
      <p:sp>
        <p:nvSpPr>
          <p:cNvPr id="7" name="TextBox 6">
            <a:extLst>
              <a:ext uri="{FF2B5EF4-FFF2-40B4-BE49-F238E27FC236}">
                <a16:creationId xmlns:a16="http://schemas.microsoft.com/office/drawing/2014/main" id="{DD4E8FEA-20D9-41D0-9D53-596364EDB46A}"/>
              </a:ext>
            </a:extLst>
          </p:cNvPr>
          <p:cNvSpPr txBox="1"/>
          <p:nvPr/>
        </p:nvSpPr>
        <p:spPr>
          <a:xfrm>
            <a:off x="9048626" y="5253919"/>
            <a:ext cx="2776430" cy="338554"/>
          </a:xfrm>
          <a:prstGeom prst="rect">
            <a:avLst/>
          </a:prstGeom>
          <a:noFill/>
        </p:spPr>
        <p:txBody>
          <a:bodyPr wrap="square" rtlCol="0">
            <a:spAutoFit/>
          </a:bodyPr>
          <a:lstStyle/>
          <a:p>
            <a:r>
              <a:rPr lang="en-GB" sz="1600" dirty="0"/>
              <a:t>Setting up clinical samples.</a:t>
            </a:r>
          </a:p>
        </p:txBody>
      </p:sp>
    </p:spTree>
    <p:extLst>
      <p:ext uri="{BB962C8B-B14F-4D97-AF65-F5344CB8AC3E}">
        <p14:creationId xmlns:p14="http://schemas.microsoft.com/office/powerpoint/2010/main" val="182647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2F444-0929-43B6-A948-098B428AAA7F}"/>
              </a:ext>
            </a:extLst>
          </p:cNvPr>
          <p:cNvSpPr txBox="1"/>
          <p:nvPr/>
        </p:nvSpPr>
        <p:spPr>
          <a:xfrm>
            <a:off x="400346" y="505122"/>
            <a:ext cx="4387472" cy="5601533"/>
          </a:xfrm>
          <a:prstGeom prst="rect">
            <a:avLst/>
          </a:prstGeom>
          <a:noFill/>
        </p:spPr>
        <p:txBody>
          <a:bodyPr wrap="square" rtlCol="0">
            <a:spAutoFit/>
          </a:bodyPr>
          <a:lstStyle/>
          <a:p>
            <a:r>
              <a:rPr lang="en-GB" sz="2400" b="1" dirty="0"/>
              <a:t>2021: Third Secondment opportunity: Maternity cover.</a:t>
            </a:r>
          </a:p>
          <a:p>
            <a:endParaRPr lang="en-GB" sz="2000" b="1" dirty="0"/>
          </a:p>
          <a:p>
            <a:r>
              <a:rPr lang="en-GB" sz="2000" b="1" dirty="0"/>
              <a:t>ISMIB. Grade 5 Plant technician.</a:t>
            </a:r>
          </a:p>
          <a:p>
            <a:endParaRPr lang="en-GB" dirty="0"/>
          </a:p>
          <a:p>
            <a:pPr marL="285750" indent="-285750">
              <a:buFontTx/>
              <a:buChar char="-"/>
            </a:pPr>
            <a:r>
              <a:rPr lang="en-GB" dirty="0"/>
              <a:t>Maintaining glass houses, plant growth rooms and polytunnel.</a:t>
            </a:r>
          </a:p>
          <a:p>
            <a:pPr marL="285750" indent="-285750">
              <a:buFontTx/>
              <a:buChar char="-"/>
            </a:pPr>
            <a:r>
              <a:rPr lang="en-GB" dirty="0"/>
              <a:t>Watering schedules for Kalanchoe plants, brassicas &amp; taking cuttings.</a:t>
            </a:r>
          </a:p>
          <a:p>
            <a:pPr marL="285750" indent="-285750">
              <a:buFontTx/>
              <a:buChar char="-"/>
            </a:pPr>
            <a:r>
              <a:rPr lang="en-GB" dirty="0"/>
              <a:t>Kale plant trials / root measuring and root washing.</a:t>
            </a:r>
          </a:p>
          <a:p>
            <a:pPr marL="285750" indent="-285750">
              <a:buFontTx/>
              <a:buChar char="-"/>
            </a:pPr>
            <a:r>
              <a:rPr lang="en-GB" dirty="0"/>
              <a:t>Seed cleaning.</a:t>
            </a:r>
          </a:p>
          <a:p>
            <a:pPr marL="285750" indent="-285750">
              <a:buFontTx/>
              <a:buChar char="-"/>
            </a:pPr>
            <a:r>
              <a:rPr lang="en-GB" dirty="0"/>
              <a:t>Photographing leaves with students.</a:t>
            </a:r>
          </a:p>
          <a:p>
            <a:pPr marL="285750" indent="-285750">
              <a:buFontTx/>
              <a:buChar char="-"/>
            </a:pPr>
            <a:r>
              <a:rPr lang="en-GB" dirty="0"/>
              <a:t>Maintaining an aphid colony on barley plants.</a:t>
            </a:r>
          </a:p>
          <a:p>
            <a:pPr marL="285750" indent="-285750">
              <a:buFontTx/>
              <a:buChar char="-"/>
            </a:pPr>
            <a:r>
              <a:rPr lang="en-GB" dirty="0"/>
              <a:t>Plant tissue culturing.</a:t>
            </a:r>
          </a:p>
          <a:p>
            <a:pPr marL="285750" indent="-285750">
              <a:buFontTx/>
              <a:buChar char="-"/>
            </a:pPr>
            <a:r>
              <a:rPr lang="en-GB" dirty="0"/>
              <a:t>Maintaining the tissue culture labs. </a:t>
            </a:r>
          </a:p>
          <a:p>
            <a:pPr marL="285750" indent="-285750">
              <a:buFontTx/>
              <a:buChar char="-"/>
            </a:pPr>
            <a:endParaRPr lang="en-GB" dirty="0"/>
          </a:p>
          <a:p>
            <a:pPr marL="285750" indent="-285750">
              <a:buFontTx/>
              <a:buChar char="-"/>
            </a:pPr>
            <a:endParaRPr lang="en-GB" dirty="0"/>
          </a:p>
        </p:txBody>
      </p:sp>
      <p:pic>
        <p:nvPicPr>
          <p:cNvPr id="14" name="Picture 13">
            <a:extLst>
              <a:ext uri="{FF2B5EF4-FFF2-40B4-BE49-F238E27FC236}">
                <a16:creationId xmlns:a16="http://schemas.microsoft.com/office/drawing/2014/main" id="{15D8AE8C-EE98-48CE-9A0D-BAC90B88E3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6598" y="2268991"/>
            <a:ext cx="2485056" cy="3313408"/>
          </a:xfrm>
          <a:prstGeom prst="rect">
            <a:avLst/>
          </a:prstGeom>
        </p:spPr>
      </p:pic>
      <p:sp>
        <p:nvSpPr>
          <p:cNvPr id="16" name="TextBox 15">
            <a:extLst>
              <a:ext uri="{FF2B5EF4-FFF2-40B4-BE49-F238E27FC236}">
                <a16:creationId xmlns:a16="http://schemas.microsoft.com/office/drawing/2014/main" id="{A7E8ABFC-2D10-4EAB-AB1F-61DBAA6003F4}"/>
              </a:ext>
            </a:extLst>
          </p:cNvPr>
          <p:cNvSpPr txBox="1"/>
          <p:nvPr/>
        </p:nvSpPr>
        <p:spPr>
          <a:xfrm>
            <a:off x="9782086" y="5670483"/>
            <a:ext cx="2109216" cy="584775"/>
          </a:xfrm>
          <a:prstGeom prst="rect">
            <a:avLst/>
          </a:prstGeom>
          <a:noFill/>
        </p:spPr>
        <p:txBody>
          <a:bodyPr wrap="square" rtlCol="0">
            <a:spAutoFit/>
          </a:bodyPr>
          <a:lstStyle/>
          <a:p>
            <a:r>
              <a:rPr lang="en-GB" sz="1600" dirty="0"/>
              <a:t>Polytunnel, Woodpark                 farm, Neston</a:t>
            </a:r>
          </a:p>
        </p:txBody>
      </p:sp>
      <p:sp>
        <p:nvSpPr>
          <p:cNvPr id="18" name="TextBox 17">
            <a:extLst>
              <a:ext uri="{FF2B5EF4-FFF2-40B4-BE49-F238E27FC236}">
                <a16:creationId xmlns:a16="http://schemas.microsoft.com/office/drawing/2014/main" id="{77753492-9A4F-42BD-A7CB-C1BB7A895ABB}"/>
              </a:ext>
            </a:extLst>
          </p:cNvPr>
          <p:cNvSpPr txBox="1"/>
          <p:nvPr/>
        </p:nvSpPr>
        <p:spPr>
          <a:xfrm>
            <a:off x="5438188" y="3493008"/>
            <a:ext cx="3303476" cy="338554"/>
          </a:xfrm>
          <a:prstGeom prst="rect">
            <a:avLst/>
          </a:prstGeom>
          <a:noFill/>
        </p:spPr>
        <p:txBody>
          <a:bodyPr wrap="square" rtlCol="0">
            <a:spAutoFit/>
          </a:bodyPr>
          <a:lstStyle/>
          <a:p>
            <a:r>
              <a:rPr lang="en-GB" sz="1600" dirty="0"/>
              <a:t>Glasshouses on the Life Sciences roof</a:t>
            </a:r>
          </a:p>
        </p:txBody>
      </p:sp>
      <p:pic>
        <p:nvPicPr>
          <p:cNvPr id="4" name="Picture 3">
            <a:extLst>
              <a:ext uri="{FF2B5EF4-FFF2-40B4-BE49-F238E27FC236}">
                <a16:creationId xmlns:a16="http://schemas.microsoft.com/office/drawing/2014/main" id="{6E7C233D-751D-44E2-9D49-81BF4C17B2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38188" y="616731"/>
            <a:ext cx="3218039" cy="2626341"/>
          </a:xfrm>
          <a:prstGeom prst="rect">
            <a:avLst/>
          </a:prstGeom>
        </p:spPr>
      </p:pic>
    </p:spTree>
    <p:extLst>
      <p:ext uri="{BB962C8B-B14F-4D97-AF65-F5344CB8AC3E}">
        <p14:creationId xmlns:p14="http://schemas.microsoft.com/office/powerpoint/2010/main" val="327901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04CF8-1FF3-47BF-8134-9795D7A2E3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0406" y="746167"/>
            <a:ext cx="2865976" cy="3821301"/>
          </a:xfrm>
          <a:prstGeom prst="rect">
            <a:avLst/>
          </a:prstGeom>
        </p:spPr>
      </p:pic>
      <p:pic>
        <p:nvPicPr>
          <p:cNvPr id="3" name="Picture 2" descr="See the source image">
            <a:extLst>
              <a:ext uri="{FF2B5EF4-FFF2-40B4-BE49-F238E27FC236}">
                <a16:creationId xmlns:a16="http://schemas.microsoft.com/office/drawing/2014/main" id="{2AE34A58-84F8-44D2-8170-A3040CD63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680" y="1722790"/>
            <a:ext cx="3245280" cy="2594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CB5006-C123-43E3-B2FA-A6500EC7CD84}"/>
              </a:ext>
            </a:extLst>
          </p:cNvPr>
          <p:cNvSpPr/>
          <p:nvPr/>
        </p:nvSpPr>
        <p:spPr>
          <a:xfrm>
            <a:off x="5018332" y="4541774"/>
            <a:ext cx="2865976" cy="369332"/>
          </a:xfrm>
          <a:prstGeom prst="rect">
            <a:avLst/>
          </a:prstGeom>
        </p:spPr>
        <p:txBody>
          <a:bodyPr wrap="none">
            <a:spAutoFit/>
          </a:bodyPr>
          <a:lstStyle/>
          <a:p>
            <a:pPr algn="ctr"/>
            <a:r>
              <a:rPr lang="en-GB" dirty="0"/>
              <a:t>Dodging seagulls on the roof</a:t>
            </a:r>
          </a:p>
        </p:txBody>
      </p:sp>
      <p:sp>
        <p:nvSpPr>
          <p:cNvPr id="5" name="Rectangle 4">
            <a:extLst>
              <a:ext uri="{FF2B5EF4-FFF2-40B4-BE49-F238E27FC236}">
                <a16:creationId xmlns:a16="http://schemas.microsoft.com/office/drawing/2014/main" id="{3275666A-9DCD-473C-A775-A7C9831A0E5C}"/>
              </a:ext>
            </a:extLst>
          </p:cNvPr>
          <p:cNvSpPr/>
          <p:nvPr/>
        </p:nvSpPr>
        <p:spPr>
          <a:xfrm>
            <a:off x="837591" y="4763016"/>
            <a:ext cx="3279648" cy="923330"/>
          </a:xfrm>
          <a:prstGeom prst="rect">
            <a:avLst/>
          </a:prstGeom>
        </p:spPr>
        <p:txBody>
          <a:bodyPr wrap="square">
            <a:spAutoFit/>
          </a:bodyPr>
          <a:lstStyle/>
          <a:p>
            <a:r>
              <a:rPr lang="en-GB" dirty="0"/>
              <a:t>Early morning trip onto the roof to check the glass houses and boilers.</a:t>
            </a:r>
          </a:p>
        </p:txBody>
      </p:sp>
      <p:pic>
        <p:nvPicPr>
          <p:cNvPr id="6" name="Picture 5">
            <a:extLst>
              <a:ext uri="{FF2B5EF4-FFF2-40B4-BE49-F238E27FC236}">
                <a16:creationId xmlns:a16="http://schemas.microsoft.com/office/drawing/2014/main" id="{1B876DEE-650B-4A5D-A87C-35FF4E1D2D7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03389" y="746168"/>
            <a:ext cx="3173793" cy="3703912"/>
          </a:xfrm>
          <a:prstGeom prst="rect">
            <a:avLst/>
          </a:prstGeom>
        </p:spPr>
      </p:pic>
      <p:sp>
        <p:nvSpPr>
          <p:cNvPr id="7" name="Rectangle 6">
            <a:extLst>
              <a:ext uri="{FF2B5EF4-FFF2-40B4-BE49-F238E27FC236}">
                <a16:creationId xmlns:a16="http://schemas.microsoft.com/office/drawing/2014/main" id="{8428AAA1-2557-418E-8FE1-49B05CFB857D}"/>
              </a:ext>
            </a:extLst>
          </p:cNvPr>
          <p:cNvSpPr/>
          <p:nvPr/>
        </p:nvSpPr>
        <p:spPr>
          <a:xfrm>
            <a:off x="9273213" y="4763016"/>
            <a:ext cx="2034147" cy="369332"/>
          </a:xfrm>
          <a:prstGeom prst="rect">
            <a:avLst/>
          </a:prstGeom>
        </p:spPr>
        <p:txBody>
          <a:bodyPr wrap="none">
            <a:spAutoFit/>
          </a:bodyPr>
          <a:lstStyle/>
          <a:p>
            <a:r>
              <a:rPr lang="en-GB" dirty="0"/>
              <a:t>Plant growth rooms</a:t>
            </a:r>
          </a:p>
        </p:txBody>
      </p:sp>
    </p:spTree>
    <p:extLst>
      <p:ext uri="{BB962C8B-B14F-4D97-AF65-F5344CB8AC3E}">
        <p14:creationId xmlns:p14="http://schemas.microsoft.com/office/powerpoint/2010/main" val="301372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787905-F8CB-41B5-9A2D-36331446C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097" y="1078776"/>
            <a:ext cx="2600584" cy="3467445"/>
          </a:xfrm>
          <a:prstGeom prst="rect">
            <a:avLst/>
          </a:prstGeom>
        </p:spPr>
      </p:pic>
      <p:pic>
        <p:nvPicPr>
          <p:cNvPr id="3" name="Picture 2">
            <a:extLst>
              <a:ext uri="{FF2B5EF4-FFF2-40B4-BE49-F238E27FC236}">
                <a16:creationId xmlns:a16="http://schemas.microsoft.com/office/drawing/2014/main" id="{87C0F32A-96AC-4531-9AF5-7A2979D15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567" y="1031845"/>
            <a:ext cx="2600584" cy="3467445"/>
          </a:xfrm>
          <a:prstGeom prst="rect">
            <a:avLst/>
          </a:prstGeom>
        </p:spPr>
      </p:pic>
      <p:pic>
        <p:nvPicPr>
          <p:cNvPr id="4" name="Picture 3">
            <a:extLst>
              <a:ext uri="{FF2B5EF4-FFF2-40B4-BE49-F238E27FC236}">
                <a16:creationId xmlns:a16="http://schemas.microsoft.com/office/drawing/2014/main" id="{03EF4074-F671-4863-BE0C-98EFD65F5E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8627" y="1031846"/>
            <a:ext cx="2600584" cy="3467446"/>
          </a:xfrm>
          <a:prstGeom prst="rect">
            <a:avLst/>
          </a:prstGeom>
        </p:spPr>
      </p:pic>
      <p:sp>
        <p:nvSpPr>
          <p:cNvPr id="6" name="Rectangle 5">
            <a:extLst>
              <a:ext uri="{FF2B5EF4-FFF2-40B4-BE49-F238E27FC236}">
                <a16:creationId xmlns:a16="http://schemas.microsoft.com/office/drawing/2014/main" id="{682F1F4C-C374-4D67-8B83-0DD2AD943226}"/>
              </a:ext>
            </a:extLst>
          </p:cNvPr>
          <p:cNvSpPr/>
          <p:nvPr/>
        </p:nvSpPr>
        <p:spPr>
          <a:xfrm>
            <a:off x="329183" y="4716256"/>
            <a:ext cx="3950209" cy="923330"/>
          </a:xfrm>
          <a:prstGeom prst="rect">
            <a:avLst/>
          </a:prstGeom>
        </p:spPr>
        <p:txBody>
          <a:bodyPr wrap="square">
            <a:spAutoFit/>
          </a:bodyPr>
          <a:lstStyle/>
          <a:p>
            <a:pPr algn="ctr"/>
            <a:r>
              <a:rPr lang="en-GB" i="1" dirty="0"/>
              <a:t>     </a:t>
            </a:r>
            <a:r>
              <a:rPr lang="en-GB" dirty="0"/>
              <a:t>Pesticide spraying course with</a:t>
            </a:r>
          </a:p>
          <a:p>
            <a:pPr algn="ctr"/>
            <a:r>
              <a:rPr lang="en-GB" dirty="0"/>
              <a:t>Paul Loughnane &amp; Greg Dykes. </a:t>
            </a:r>
          </a:p>
          <a:p>
            <a:pPr algn="ctr"/>
            <a:r>
              <a:rPr lang="en-GB" dirty="0"/>
              <a:t>Coleg </a:t>
            </a:r>
            <a:r>
              <a:rPr lang="en-GB" dirty="0" err="1"/>
              <a:t>Cymraeg</a:t>
            </a:r>
            <a:r>
              <a:rPr lang="en-GB" dirty="0"/>
              <a:t>, </a:t>
            </a:r>
            <a:r>
              <a:rPr lang="en-GB" dirty="0" err="1"/>
              <a:t>Northop</a:t>
            </a:r>
            <a:r>
              <a:rPr lang="en-GB" dirty="0"/>
              <a:t>, North Wales.</a:t>
            </a:r>
          </a:p>
        </p:txBody>
      </p:sp>
      <p:sp>
        <p:nvSpPr>
          <p:cNvPr id="7" name="TextBox 6">
            <a:extLst>
              <a:ext uri="{FF2B5EF4-FFF2-40B4-BE49-F238E27FC236}">
                <a16:creationId xmlns:a16="http://schemas.microsoft.com/office/drawing/2014/main" id="{4D7C104D-BE81-4FEF-A089-D7127431B0CB}"/>
              </a:ext>
            </a:extLst>
          </p:cNvPr>
          <p:cNvSpPr txBox="1"/>
          <p:nvPr/>
        </p:nvSpPr>
        <p:spPr>
          <a:xfrm>
            <a:off x="4707097" y="4711184"/>
            <a:ext cx="2762831" cy="1200329"/>
          </a:xfrm>
          <a:prstGeom prst="rect">
            <a:avLst/>
          </a:prstGeom>
          <a:noFill/>
        </p:spPr>
        <p:txBody>
          <a:bodyPr wrap="square" rtlCol="0">
            <a:spAutoFit/>
          </a:bodyPr>
          <a:lstStyle/>
          <a:p>
            <a:r>
              <a:rPr lang="en-GB" dirty="0"/>
              <a:t>Kale plant trial in Ormskirk:</a:t>
            </a:r>
          </a:p>
          <a:p>
            <a:r>
              <a:rPr lang="en-GB" dirty="0"/>
              <a:t>Measuring plant height, </a:t>
            </a:r>
          </a:p>
          <a:p>
            <a:r>
              <a:rPr lang="en-GB" dirty="0"/>
              <a:t>width and leaf colour.</a:t>
            </a:r>
          </a:p>
          <a:p>
            <a:r>
              <a:rPr lang="en-GB" dirty="0"/>
              <a:t>Peter Walley’s team.</a:t>
            </a:r>
          </a:p>
        </p:txBody>
      </p:sp>
      <p:sp>
        <p:nvSpPr>
          <p:cNvPr id="8" name="TextBox 7">
            <a:extLst>
              <a:ext uri="{FF2B5EF4-FFF2-40B4-BE49-F238E27FC236}">
                <a16:creationId xmlns:a16="http://schemas.microsoft.com/office/drawing/2014/main" id="{1C5E8CA2-1114-4B29-8F95-5095A205E279}"/>
              </a:ext>
            </a:extLst>
          </p:cNvPr>
          <p:cNvSpPr txBox="1"/>
          <p:nvPr/>
        </p:nvSpPr>
        <p:spPr>
          <a:xfrm>
            <a:off x="8440398" y="4711184"/>
            <a:ext cx="2754242" cy="646331"/>
          </a:xfrm>
          <a:prstGeom prst="rect">
            <a:avLst/>
          </a:prstGeom>
          <a:noFill/>
        </p:spPr>
        <p:txBody>
          <a:bodyPr wrap="square" rtlCol="0">
            <a:spAutoFit/>
          </a:bodyPr>
          <a:lstStyle/>
          <a:p>
            <a:r>
              <a:rPr lang="en-GB" dirty="0"/>
              <a:t>Kale salinity trial. Roof</a:t>
            </a:r>
          </a:p>
          <a:p>
            <a:r>
              <a:rPr lang="en-GB" dirty="0"/>
              <a:t>Glasshouses, Life Sciences.</a:t>
            </a:r>
          </a:p>
        </p:txBody>
      </p:sp>
    </p:spTree>
    <p:extLst>
      <p:ext uri="{BB962C8B-B14F-4D97-AF65-F5344CB8AC3E}">
        <p14:creationId xmlns:p14="http://schemas.microsoft.com/office/powerpoint/2010/main" val="220819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D7D2A-19E8-4955-81DA-310F66A2939E}"/>
              </a:ext>
            </a:extLst>
          </p:cNvPr>
          <p:cNvSpPr/>
          <p:nvPr/>
        </p:nvSpPr>
        <p:spPr>
          <a:xfrm>
            <a:off x="409256" y="320457"/>
            <a:ext cx="11416984" cy="8217634"/>
          </a:xfrm>
          <a:prstGeom prst="rect">
            <a:avLst/>
          </a:prstGeom>
        </p:spPr>
        <p:txBody>
          <a:bodyPr wrap="square">
            <a:spAutoFit/>
          </a:bodyPr>
          <a:lstStyle/>
          <a:p>
            <a:r>
              <a:rPr lang="en-GB" sz="2400" b="1" dirty="0"/>
              <a:t>April 2022 – present</a:t>
            </a:r>
          </a:p>
          <a:p>
            <a:endParaRPr lang="en-GB" dirty="0"/>
          </a:p>
          <a:p>
            <a:r>
              <a:rPr lang="en-GB" b="1" dirty="0"/>
              <a:t>Grade 5 Core technician. </a:t>
            </a:r>
            <a:endParaRPr lang="en-GB" dirty="0"/>
          </a:p>
          <a:p>
            <a:r>
              <a:rPr lang="en-GB" dirty="0"/>
              <a:t>Ronald Ross Building, </a:t>
            </a:r>
          </a:p>
          <a:p>
            <a:r>
              <a:rPr lang="en-GB" dirty="0"/>
              <a:t>Clinical Infection, Microbiology &amp; Immunology (CIMI) IIVES: </a:t>
            </a:r>
          </a:p>
          <a:p>
            <a:endParaRPr lang="en-GB" dirty="0"/>
          </a:p>
          <a:p>
            <a:pPr marL="742950" lvl="1" indent="-285750">
              <a:buFont typeface="Arial" panose="020B0604020202020204" pitchFamily="34" charset="0"/>
              <a:buChar char="•"/>
            </a:pPr>
            <a:r>
              <a:rPr lang="en-GB" dirty="0"/>
              <a:t>Maintaining the research labs / tissue culture labs.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Direct Attachment work: ELISA testing for Rotavirus antibodies </a:t>
            </a:r>
          </a:p>
          <a:p>
            <a:pPr lvl="1"/>
            <a:r>
              <a:rPr lang="en-GB" dirty="0"/>
              <a:t>     in clinical serum / plasma samples. </a:t>
            </a:r>
          </a:p>
          <a:p>
            <a:pPr lvl="1"/>
            <a:r>
              <a:rPr lang="en-GB" dirty="0"/>
              <a:t>     (Nigel Cunliffe group / Dan Hungerford / Khuzwayo Jere). </a:t>
            </a:r>
          </a:p>
          <a:p>
            <a:pPr lvl="1"/>
            <a:r>
              <a:rPr lang="en-GB" dirty="0"/>
              <a:t>     Working with Jenna Lowe.</a:t>
            </a:r>
          </a:p>
          <a:p>
            <a:pPr lvl="1"/>
            <a:endParaRPr lang="en-GB" dirty="0"/>
          </a:p>
          <a:p>
            <a:pPr marL="742950" lvl="1" indent="-285750">
              <a:buFont typeface="Arial" panose="020B0604020202020204" pitchFamily="34" charset="0"/>
              <a:buChar char="•"/>
            </a:pPr>
            <a:r>
              <a:rPr lang="en-GB" dirty="0"/>
              <a:t>FACS flow cytometer maintenance and CST beads set up.</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Student training.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Routine Mycoplasma testing.</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err="1"/>
              <a:t>SAFtPAK</a:t>
            </a:r>
            <a:r>
              <a:rPr lang="en-GB" dirty="0"/>
              <a:t> trained: </a:t>
            </a:r>
          </a:p>
          <a:p>
            <a:pPr lvl="1"/>
            <a:r>
              <a:rPr lang="en-GB" dirty="0"/>
              <a:t>     Checking and signing off biological samples for transport by courier.</a:t>
            </a:r>
          </a:p>
          <a:p>
            <a:pPr lvl="1"/>
            <a:endParaRPr lang="en-GB" dirty="0"/>
          </a:p>
          <a:p>
            <a:pPr marL="742950" lvl="1" indent="-285750">
              <a:buFont typeface="Arial" panose="020B0604020202020204" pitchFamily="34" charset="0"/>
              <a:buChar char="•"/>
            </a:pPr>
            <a:endParaRPr lang="en-GB" dirty="0"/>
          </a:p>
          <a:p>
            <a:pPr lvl="1"/>
            <a:endParaRPr lang="en-GB" dirty="0"/>
          </a:p>
          <a:p>
            <a:pPr marL="742950" lvl="1" indent="-285750">
              <a:buFont typeface="Arial" panose="020B0604020202020204" pitchFamily="34" charset="0"/>
              <a:buChar char="•"/>
            </a:pPr>
            <a:endParaRPr lang="en-GB" dirty="0"/>
          </a:p>
          <a:p>
            <a:pPr lvl="1"/>
            <a:endParaRPr lang="en-GB" dirty="0"/>
          </a:p>
          <a:p>
            <a:pPr lvl="1"/>
            <a:endParaRPr lang="en-GB" dirty="0"/>
          </a:p>
          <a:p>
            <a:pPr marL="742950" lvl="1" indent="-285750">
              <a:buFont typeface="Arial" panose="020B0604020202020204" pitchFamily="34" charset="0"/>
              <a:buChar char="•"/>
            </a:pPr>
            <a:endParaRPr lang="en-GB" dirty="0"/>
          </a:p>
          <a:p>
            <a:pPr lvl="1"/>
            <a:endParaRPr lang="en-GB" dirty="0"/>
          </a:p>
        </p:txBody>
      </p:sp>
      <p:sp>
        <p:nvSpPr>
          <p:cNvPr id="3" name="Rectangle 2">
            <a:extLst>
              <a:ext uri="{FF2B5EF4-FFF2-40B4-BE49-F238E27FC236}">
                <a16:creationId xmlns:a16="http://schemas.microsoft.com/office/drawing/2014/main" id="{0887B9C3-9528-4DDD-83EC-028A079DEEEF}"/>
              </a:ext>
            </a:extLst>
          </p:cNvPr>
          <p:cNvSpPr/>
          <p:nvPr/>
        </p:nvSpPr>
        <p:spPr>
          <a:xfrm>
            <a:off x="974920" y="4413886"/>
            <a:ext cx="6096000" cy="369332"/>
          </a:xfrm>
          <a:prstGeom prst="rect">
            <a:avLst/>
          </a:prstGeom>
        </p:spPr>
        <p:txBody>
          <a:bodyPr>
            <a:spAutoFit/>
          </a:bodyPr>
          <a:lstStyle/>
          <a:p>
            <a:r>
              <a:rPr lang="en-GB" b="1" dirty="0"/>
              <a:t> </a:t>
            </a:r>
          </a:p>
        </p:txBody>
      </p:sp>
      <p:pic>
        <p:nvPicPr>
          <p:cNvPr id="6" name="Picture 5">
            <a:extLst>
              <a:ext uri="{FF2B5EF4-FFF2-40B4-BE49-F238E27FC236}">
                <a16:creationId xmlns:a16="http://schemas.microsoft.com/office/drawing/2014/main" id="{D491319B-CB6E-46AE-B4CE-70979B5AC6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98957" y="411033"/>
            <a:ext cx="3894502" cy="2920877"/>
          </a:xfrm>
          <a:prstGeom prst="rect">
            <a:avLst/>
          </a:prstGeom>
        </p:spPr>
      </p:pic>
      <p:sp>
        <p:nvSpPr>
          <p:cNvPr id="5" name="TextBox 4">
            <a:extLst>
              <a:ext uri="{FF2B5EF4-FFF2-40B4-BE49-F238E27FC236}">
                <a16:creationId xmlns:a16="http://schemas.microsoft.com/office/drawing/2014/main" id="{BC262CFF-57DF-4F80-B8B7-3347E60403D3}"/>
              </a:ext>
            </a:extLst>
          </p:cNvPr>
          <p:cNvSpPr txBox="1"/>
          <p:nvPr/>
        </p:nvSpPr>
        <p:spPr>
          <a:xfrm>
            <a:off x="8753856" y="3429000"/>
            <a:ext cx="2584704" cy="369332"/>
          </a:xfrm>
          <a:prstGeom prst="rect">
            <a:avLst/>
          </a:prstGeom>
          <a:noFill/>
        </p:spPr>
        <p:txBody>
          <a:bodyPr wrap="square" rtlCol="0">
            <a:spAutoFit/>
          </a:bodyPr>
          <a:lstStyle/>
          <a:p>
            <a:r>
              <a:rPr lang="en-GB" dirty="0"/>
              <a:t>CIMI laboratory</a:t>
            </a:r>
          </a:p>
        </p:txBody>
      </p:sp>
    </p:spTree>
    <p:extLst>
      <p:ext uri="{BB962C8B-B14F-4D97-AF65-F5344CB8AC3E}">
        <p14:creationId xmlns:p14="http://schemas.microsoft.com/office/powerpoint/2010/main" val="210803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8B5496-9F6E-43D5-B102-76B2BF50E922}"/>
              </a:ext>
            </a:extLst>
          </p:cNvPr>
          <p:cNvSpPr txBox="1"/>
          <p:nvPr/>
        </p:nvSpPr>
        <p:spPr>
          <a:xfrm>
            <a:off x="1149008" y="514905"/>
            <a:ext cx="9262960" cy="1477328"/>
          </a:xfrm>
          <a:prstGeom prst="rect">
            <a:avLst/>
          </a:prstGeom>
          <a:noFill/>
        </p:spPr>
        <p:txBody>
          <a:bodyPr wrap="square" rtlCol="0">
            <a:spAutoFit/>
          </a:bodyPr>
          <a:lstStyle/>
          <a:p>
            <a:pPr algn="ctr"/>
            <a:r>
              <a:rPr lang="en-GB" sz="2800" b="1" dirty="0"/>
              <a:t>Acknowledgements and thanks:</a:t>
            </a:r>
          </a:p>
          <a:p>
            <a:pPr algn="ctr"/>
            <a:endParaRPr lang="en-GB" sz="2800" dirty="0"/>
          </a:p>
          <a:p>
            <a:pPr algn="ctr"/>
            <a:endParaRPr lang="en-GB" sz="1600" dirty="0"/>
          </a:p>
          <a:p>
            <a:pPr algn="ctr"/>
            <a:endParaRPr lang="en-GB" dirty="0"/>
          </a:p>
        </p:txBody>
      </p:sp>
      <p:sp>
        <p:nvSpPr>
          <p:cNvPr id="5" name="Content Placeholder 4">
            <a:extLst>
              <a:ext uri="{FF2B5EF4-FFF2-40B4-BE49-F238E27FC236}">
                <a16:creationId xmlns:a16="http://schemas.microsoft.com/office/drawing/2014/main" id="{B228CAA4-82C6-4BE8-ADF4-4D4F8B2ABE1D}"/>
              </a:ext>
            </a:extLst>
          </p:cNvPr>
          <p:cNvSpPr>
            <a:spLocks noGrp="1"/>
          </p:cNvSpPr>
          <p:nvPr>
            <p:ph sz="half" idx="4294967295"/>
          </p:nvPr>
        </p:nvSpPr>
        <p:spPr>
          <a:xfrm>
            <a:off x="7148513" y="1443038"/>
            <a:ext cx="5043487" cy="4579937"/>
          </a:xfrm>
        </p:spPr>
        <p:txBody>
          <a:bodyPr>
            <a:normAutofit fontScale="62500" lnSpcReduction="20000"/>
          </a:bodyPr>
          <a:lstStyle/>
          <a:p>
            <a:pPr marL="0" indent="0">
              <a:buNone/>
            </a:pPr>
            <a:r>
              <a:rPr lang="en-GB" sz="2300" b="1" dirty="0"/>
              <a:t>Biochemistry and Systems Biology team (ISMIB):</a:t>
            </a:r>
          </a:p>
          <a:p>
            <a:pPr marL="0" indent="0">
              <a:buNone/>
            </a:pPr>
            <a:r>
              <a:rPr lang="en-GB" sz="2300" dirty="0"/>
              <a:t>Aron Barrass</a:t>
            </a:r>
          </a:p>
          <a:p>
            <a:pPr marL="0" indent="0">
              <a:buNone/>
            </a:pPr>
            <a:r>
              <a:rPr lang="en-GB" sz="2300" dirty="0"/>
              <a:t>Greg Dykes</a:t>
            </a:r>
          </a:p>
          <a:p>
            <a:pPr marL="0" indent="0">
              <a:buNone/>
            </a:pPr>
            <a:r>
              <a:rPr lang="en-GB" sz="2300" dirty="0"/>
              <a:t>Alex Holme</a:t>
            </a:r>
          </a:p>
          <a:p>
            <a:pPr marL="0" indent="0">
              <a:buNone/>
            </a:pPr>
            <a:r>
              <a:rPr lang="en-GB" sz="2300" dirty="0"/>
              <a:t>Paul Loughnane</a:t>
            </a:r>
          </a:p>
          <a:p>
            <a:pPr marL="0" indent="0">
              <a:buNone/>
            </a:pPr>
            <a:r>
              <a:rPr lang="en-GB" sz="2300" dirty="0"/>
              <a:t>Jade Trueman</a:t>
            </a:r>
          </a:p>
          <a:p>
            <a:pPr marL="0" indent="0">
              <a:buNone/>
            </a:pPr>
            <a:endParaRPr lang="en-GB" sz="2100" dirty="0"/>
          </a:p>
          <a:p>
            <a:pPr marL="0" indent="0">
              <a:buNone/>
            </a:pPr>
            <a:r>
              <a:rPr lang="en-GB" sz="2300" b="1" dirty="0"/>
              <a:t>Technical Supervisors / Managers / Heads of Operations:</a:t>
            </a:r>
          </a:p>
          <a:p>
            <a:pPr marL="0" indent="0">
              <a:buNone/>
            </a:pPr>
            <a:r>
              <a:rPr lang="en-GB" sz="2300" dirty="0"/>
              <a:t>Jane Armstrong </a:t>
            </a:r>
          </a:p>
          <a:p>
            <a:pPr marL="0" indent="0">
              <a:buNone/>
            </a:pPr>
            <a:r>
              <a:rPr lang="en-GB" sz="2300" dirty="0"/>
              <a:t>Jan Brett</a:t>
            </a:r>
          </a:p>
          <a:p>
            <a:pPr marL="0" indent="0">
              <a:buNone/>
            </a:pPr>
            <a:r>
              <a:rPr lang="en-GB" sz="2300" dirty="0"/>
              <a:t>Kevin Cham</a:t>
            </a:r>
          </a:p>
          <a:p>
            <a:pPr marL="0" indent="0">
              <a:buNone/>
            </a:pPr>
            <a:r>
              <a:rPr lang="en-GB" sz="2300" dirty="0"/>
              <a:t>Clare Kenny</a:t>
            </a:r>
          </a:p>
          <a:p>
            <a:pPr marL="0" indent="0">
              <a:buNone/>
            </a:pPr>
            <a:r>
              <a:rPr lang="en-GB" sz="2300" dirty="0"/>
              <a:t>Adele Maggs</a:t>
            </a:r>
          </a:p>
          <a:p>
            <a:pPr marL="0" indent="0">
              <a:buNone/>
            </a:pPr>
            <a:r>
              <a:rPr lang="en-GB" sz="2300" dirty="0"/>
              <a:t>Jo Parker</a:t>
            </a:r>
          </a:p>
          <a:p>
            <a:pPr marL="0" indent="0">
              <a:buNone/>
            </a:pPr>
            <a:endParaRPr lang="en-GB" sz="1800" dirty="0"/>
          </a:p>
        </p:txBody>
      </p:sp>
      <p:sp>
        <p:nvSpPr>
          <p:cNvPr id="9" name="Rectangle 8">
            <a:extLst>
              <a:ext uri="{FF2B5EF4-FFF2-40B4-BE49-F238E27FC236}">
                <a16:creationId xmlns:a16="http://schemas.microsoft.com/office/drawing/2014/main" id="{EC2BD40B-7842-4FC7-80EE-4FE88AE38577}"/>
              </a:ext>
            </a:extLst>
          </p:cNvPr>
          <p:cNvSpPr/>
          <p:nvPr/>
        </p:nvSpPr>
        <p:spPr>
          <a:xfrm>
            <a:off x="1149008" y="1425163"/>
            <a:ext cx="3922864" cy="5088413"/>
          </a:xfrm>
          <a:prstGeom prst="rect">
            <a:avLst/>
          </a:prstGeom>
        </p:spPr>
        <p:txBody>
          <a:bodyPr wrap="square">
            <a:spAutoFit/>
          </a:bodyPr>
          <a:lstStyle/>
          <a:p>
            <a:r>
              <a:rPr lang="en-GB" sz="1600" b="1" dirty="0"/>
              <a:t>Leahurst Core tech team (IIVES):</a:t>
            </a:r>
          </a:p>
          <a:p>
            <a:r>
              <a:rPr lang="en-GB" sz="1600" dirty="0"/>
              <a:t>Shirley Bonner</a:t>
            </a:r>
          </a:p>
          <a:p>
            <a:r>
              <a:rPr lang="en-GB" sz="1600" dirty="0"/>
              <a:t>Dave Jones</a:t>
            </a:r>
          </a:p>
          <a:p>
            <a:r>
              <a:rPr lang="en-GB" sz="1600" dirty="0"/>
              <a:t>Sue Jopson</a:t>
            </a:r>
          </a:p>
          <a:p>
            <a:r>
              <a:rPr lang="en-GB" sz="1600" dirty="0"/>
              <a:t>Jenny Llewelyn</a:t>
            </a:r>
          </a:p>
          <a:p>
            <a:r>
              <a:rPr lang="en-GB" sz="1600" dirty="0"/>
              <a:t>Ken Sherlock</a:t>
            </a:r>
          </a:p>
          <a:p>
            <a:endParaRPr lang="en-GB" sz="1600" dirty="0"/>
          </a:p>
          <a:p>
            <a:r>
              <a:rPr lang="en-GB" sz="1600" b="1" dirty="0"/>
              <a:t>Veterinary Diagnostic team (VAPP):</a:t>
            </a:r>
          </a:p>
          <a:p>
            <a:r>
              <a:rPr lang="en-GB" sz="1600" dirty="0"/>
              <a:t>Christine Ellis</a:t>
            </a:r>
          </a:p>
          <a:p>
            <a:r>
              <a:rPr lang="en-GB" sz="1600" dirty="0"/>
              <a:t>Iuliana Maciuca</a:t>
            </a:r>
          </a:p>
          <a:p>
            <a:r>
              <a:rPr lang="en-GB" sz="1600" dirty="0"/>
              <a:t>Dorina Timofte</a:t>
            </a:r>
          </a:p>
          <a:p>
            <a:r>
              <a:rPr lang="en-GB" sz="1600" dirty="0"/>
              <a:t>Andy Wattret</a:t>
            </a:r>
          </a:p>
          <a:p>
            <a:endParaRPr lang="en-GB" sz="1600" dirty="0"/>
          </a:p>
          <a:p>
            <a:r>
              <a:rPr lang="en-GB" sz="1600" b="1" dirty="0"/>
              <a:t>Ronald Ross Core tech team (IIVES):</a:t>
            </a:r>
            <a:endParaRPr lang="en-GB" sz="1600" dirty="0"/>
          </a:p>
          <a:p>
            <a:r>
              <a:rPr lang="en-GB" sz="1600" dirty="0"/>
              <a:t>Alison Baker, </a:t>
            </a:r>
          </a:p>
          <a:p>
            <a:r>
              <a:rPr lang="en-GB" sz="1600" dirty="0"/>
              <a:t>Felipe Cia Viciano, Debbie Howarth, Chris Jones, Trevor Jones, Erwan Trochu, </a:t>
            </a:r>
          </a:p>
          <a:p>
            <a:r>
              <a:rPr lang="en-GB" sz="1600" dirty="0"/>
              <a:t>Eve Wilcock.</a:t>
            </a:r>
          </a:p>
          <a:p>
            <a:r>
              <a:rPr lang="en-GB" sz="1600" b="1" dirty="0"/>
              <a:t>IC2: </a:t>
            </a:r>
            <a:r>
              <a:rPr lang="en-GB" sz="1600" dirty="0"/>
              <a:t>Cathy Glover / Jenna Lowe. </a:t>
            </a:r>
          </a:p>
          <a:p>
            <a:endParaRPr lang="en-GB" sz="1600" dirty="0"/>
          </a:p>
        </p:txBody>
      </p:sp>
      <p:pic>
        <p:nvPicPr>
          <p:cNvPr id="1026" name="Picture 2" descr="See the source image">
            <a:extLst>
              <a:ext uri="{FF2B5EF4-FFF2-40B4-BE49-F238E27FC236}">
                <a16:creationId xmlns:a16="http://schemas.microsoft.com/office/drawing/2014/main" id="{668DF0ED-FD57-460A-B5A0-8B102C98A71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35301" y="4138533"/>
            <a:ext cx="2553333" cy="255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7961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1633</TotalTime>
  <Words>1910</Words>
  <Application>Microsoft Office PowerPoint</Application>
  <PresentationFormat>Widescreen</PresentationFormat>
  <Paragraphs>227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Slice</vt:lpstr>
      <vt:lpstr>Karen Ryan. B.Sc (Hons) MIScT Rsci  (Science Council Registrant champion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Karen Ryan BSc MIScT RSci</dc:title>
  <dc:creator>Ryan, Karen</dc:creator>
  <cp:lastModifiedBy>Ryan, Karen</cp:lastModifiedBy>
  <cp:revision>142</cp:revision>
  <cp:lastPrinted>2022-12-14T11:05:51Z</cp:lastPrinted>
  <dcterms:created xsi:type="dcterms:W3CDTF">2022-11-15T10:14:38Z</dcterms:created>
  <dcterms:modified xsi:type="dcterms:W3CDTF">2023-01-03T12:49:21Z</dcterms:modified>
</cp:coreProperties>
</file>