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3" r:id="rId17"/>
    <p:sldId id="282" r:id="rId18"/>
    <p:sldId id="279" r:id="rId19"/>
    <p:sldId id="271" r:id="rId20"/>
    <p:sldId id="283" r:id="rId21"/>
    <p:sldId id="284" r:id="rId22"/>
    <p:sldId id="272" r:id="rId23"/>
    <p:sldId id="275"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76004" autoAdjust="0"/>
  </p:normalViewPr>
  <p:slideViewPr>
    <p:cSldViewPr snapToGrid="0">
      <p:cViewPr varScale="1">
        <p:scale>
          <a:sx n="77" d="100"/>
          <a:sy n="77" d="100"/>
        </p:scale>
        <p:origin x="91" y="6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1F532-19D2-4001-801A-97FE341DE862}" type="datetimeFigureOut">
              <a:rPr lang="en-GB" smtClean="0"/>
              <a:t>10/06/2022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A5ACE1-2143-4DDE-BD5F-2279E111FCF7}" type="slidenum">
              <a:rPr lang="en-GB" smtClean="0"/>
              <a:t>‹#›</a:t>
            </a:fld>
            <a:endParaRPr lang="en-GB"/>
          </a:p>
        </p:txBody>
      </p:sp>
    </p:spTree>
    <p:extLst>
      <p:ext uri="{BB962C8B-B14F-4D97-AF65-F5344CB8AC3E}">
        <p14:creationId xmlns:p14="http://schemas.microsoft.com/office/powerpoint/2010/main" val="1846371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rspb.royalsocietypublishing.org/lookup/doi/10.1098/rspb.2021.0219"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asterclasses.nature.com/mark--hahnel/17183552"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Will be a follow up… </a:t>
            </a:r>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1</a:t>
            </a:fld>
            <a:endParaRPr lang="en-GB"/>
          </a:p>
        </p:txBody>
      </p:sp>
    </p:spTree>
    <p:extLst>
      <p:ext uri="{BB962C8B-B14F-4D97-AF65-F5344CB8AC3E}">
        <p14:creationId xmlns:p14="http://schemas.microsoft.com/office/powerpoint/2010/main" val="1412933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The ideal collaborator </a:t>
            </a:r>
          </a:p>
          <a:p>
            <a:pPr fontAlgn="base"/>
            <a:r>
              <a:rPr lang="en-US" sz="1200" b="0" i="0" kern="1200" dirty="0" smtClean="0">
                <a:solidFill>
                  <a:schemeClr val="tx1"/>
                </a:solidFill>
                <a:effectLst/>
                <a:latin typeface="+mn-lt"/>
                <a:ea typeface="+mn-ea"/>
                <a:cs typeface="+mn-cs"/>
              </a:rPr>
              <a:t>The qualities you are looking for in a collaborator will depend on the specifics of your project but there are also some general characteristics and </a:t>
            </a:r>
            <a:r>
              <a:rPr lang="en-US" sz="1200" b="0" i="0" kern="1200" dirty="0" err="1" smtClean="0">
                <a:solidFill>
                  <a:schemeClr val="tx1"/>
                </a:solidFill>
                <a:effectLst/>
                <a:latin typeface="+mn-lt"/>
                <a:ea typeface="+mn-ea"/>
                <a:cs typeface="+mn-cs"/>
              </a:rPr>
              <a:t>behaviours</a:t>
            </a:r>
            <a:r>
              <a:rPr lang="en-US" sz="1200" b="0" i="0" kern="1200" dirty="0" smtClean="0">
                <a:solidFill>
                  <a:schemeClr val="tx1"/>
                </a:solidFill>
                <a:effectLst/>
                <a:latin typeface="+mn-lt"/>
                <a:ea typeface="+mn-ea"/>
                <a:cs typeface="+mn-cs"/>
              </a:rPr>
              <a:t> that make someone a good fit for collaborative research projects. </a:t>
            </a:r>
          </a:p>
          <a:p>
            <a:pPr fontAlgn="base"/>
            <a:r>
              <a:rPr lang="en-US" sz="1200" b="0" i="0" kern="1200" dirty="0" smtClean="0">
                <a:solidFill>
                  <a:schemeClr val="tx1"/>
                </a:solidFill>
                <a:effectLst/>
                <a:latin typeface="+mn-lt"/>
                <a:ea typeface="+mn-ea"/>
                <a:cs typeface="+mn-cs"/>
              </a:rPr>
              <a:t>In the following poll, select the qualities that you think are most important in a collaborator and then see how other researchers who have taken this course answered.</a:t>
            </a:r>
          </a:p>
          <a:p>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10</a:t>
            </a:fld>
            <a:endParaRPr lang="en-GB"/>
          </a:p>
        </p:txBody>
      </p:sp>
    </p:spTree>
    <p:extLst>
      <p:ext uri="{BB962C8B-B14F-4D97-AF65-F5344CB8AC3E}">
        <p14:creationId xmlns:p14="http://schemas.microsoft.com/office/powerpoint/2010/main" val="4275374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research skills are not the only thing to consider when building your team. In fact, we can identify four broad ‘categories’ of characteristics that are important. Click each card to find out more.</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Finding colleagues with some of these qualities is important, but try not to be too prescriptive about your ideal collaborator – after all, nobody’s perfect! Consider how their skills could complement those of existing team members and create a collaboration that is more than the sum of its parts. It</a:t>
            </a:r>
            <a:r>
              <a:rPr lang="en-US" sz="1200" b="0" i="0" kern="1200" baseline="0" dirty="0" smtClean="0">
                <a:solidFill>
                  <a:schemeClr val="tx1"/>
                </a:solidFill>
                <a:effectLst/>
                <a:latin typeface="+mn-lt"/>
                <a:ea typeface="+mn-ea"/>
                <a:cs typeface="+mn-cs"/>
              </a:rPr>
              <a:t> is easier for example to collaborate with someone who can do something you can’t and vice versa, than someone with an overlapping skill set. </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A balance of personality types or ways of working can also make a collaboration stronger and more efficient. For example, in projects with a creative component, you might want a mixture of people who can generate ideas and people who are more focused on executing the ideas and delivering outputs. You’ll also want to consider diversity in other traits.</a:t>
            </a:r>
          </a:p>
          <a:p>
            <a:pPr fontAlgn="base"/>
            <a:endParaRPr lang="en-US" sz="1200" b="0" i="0" kern="120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Top tip: </a:t>
            </a:r>
            <a:r>
              <a:rPr lang="en-US" sz="1200" b="0" i="0" kern="1200" dirty="0" smtClean="0">
                <a:solidFill>
                  <a:schemeClr val="tx1"/>
                </a:solidFill>
                <a:effectLst/>
                <a:latin typeface="+mn-lt"/>
                <a:ea typeface="+mn-ea"/>
                <a:cs typeface="+mn-cs"/>
              </a:rPr>
              <a:t>Don’t underestimate the importance of getting on with a potential collaborator on a personal level. Choosing collaborators that you like and with whom you enjoy spending time will make the work enjoyable and can prevent friction. There are few experts who are so unique that you wouldn’t be able to find an alternative collaborator with the same skills.</a:t>
            </a:r>
          </a:p>
          <a:p>
            <a:pPr fontAlgn="base"/>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11</a:t>
            </a:fld>
            <a:endParaRPr lang="en-GB"/>
          </a:p>
        </p:txBody>
      </p:sp>
    </p:spTree>
    <p:extLst>
      <p:ext uri="{BB962C8B-B14F-4D97-AF65-F5344CB8AC3E}">
        <p14:creationId xmlns:p14="http://schemas.microsoft.com/office/powerpoint/2010/main" val="2244198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Look within your own networks</a:t>
            </a:r>
          </a:p>
          <a:p>
            <a:pPr fontAlgn="base"/>
            <a:r>
              <a:rPr lang="en-US" sz="1200" b="0" i="0" kern="1200" dirty="0" smtClean="0">
                <a:solidFill>
                  <a:schemeClr val="tx1"/>
                </a:solidFill>
                <a:effectLst/>
                <a:latin typeface="+mn-lt"/>
                <a:ea typeface="+mn-ea"/>
                <a:cs typeface="+mn-cs"/>
              </a:rPr>
              <a:t>Try dividing your existing network into three categories: operational, personal, and strategic. Categorizing your contacts can help you to understand how you can benefit from working with them.</a:t>
            </a:r>
          </a:p>
          <a:p>
            <a:pPr fontAlgn="base"/>
            <a:r>
              <a:rPr lang="en-US" sz="1200" b="0" i="0" kern="1200" dirty="0" smtClean="0">
                <a:solidFill>
                  <a:schemeClr val="tx1"/>
                </a:solidFill>
                <a:effectLst/>
                <a:latin typeface="+mn-lt"/>
                <a:ea typeface="+mn-ea"/>
                <a:cs typeface="+mn-cs"/>
              </a:rPr>
              <a:t>1</a:t>
            </a:r>
          </a:p>
          <a:p>
            <a:pPr fontAlgn="base"/>
            <a:r>
              <a:rPr lang="en-US" sz="1200" b="0" i="0" kern="1200" dirty="0" smtClean="0">
                <a:solidFill>
                  <a:schemeClr val="tx1"/>
                </a:solidFill>
                <a:effectLst/>
                <a:latin typeface="+mn-lt"/>
                <a:ea typeface="+mn-ea"/>
                <a:cs typeface="+mn-cs"/>
              </a:rPr>
              <a:t>1</a:t>
            </a:r>
          </a:p>
          <a:p>
            <a:pPr fontAlgn="base"/>
            <a:r>
              <a:rPr lang="en-US" sz="1200" b="1" i="0" kern="1200" dirty="0" smtClean="0">
                <a:solidFill>
                  <a:schemeClr val="tx1"/>
                </a:solidFill>
                <a:effectLst/>
                <a:latin typeface="+mn-lt"/>
                <a:ea typeface="+mn-ea"/>
                <a:cs typeface="+mn-cs"/>
              </a:rPr>
              <a:t>Operational network:</a:t>
            </a:r>
            <a:r>
              <a:rPr lang="en-US" sz="1200" b="0" i="0" kern="1200" dirty="0" smtClean="0">
                <a:solidFill>
                  <a:schemeClr val="tx1"/>
                </a:solidFill>
                <a:effectLst/>
                <a:latin typeface="+mn-lt"/>
                <a:ea typeface="+mn-ea"/>
                <a:cs typeface="+mn-cs"/>
              </a:rPr>
              <a:t> The people who you work with on a regular basis – those who help you get your day-to-day work done efficiently and meet your short-term goals. Examples include work colleagues such as people in your department and administrative staff.</a:t>
            </a:r>
          </a:p>
          <a:p>
            <a:pPr fontAlgn="base"/>
            <a:r>
              <a:rPr lang="en-US" sz="1200" b="0" i="0" kern="1200" dirty="0" smtClean="0">
                <a:solidFill>
                  <a:schemeClr val="tx1"/>
                </a:solidFill>
                <a:effectLst/>
                <a:latin typeface="+mn-lt"/>
                <a:ea typeface="+mn-ea"/>
                <a:cs typeface="+mn-cs"/>
              </a:rPr>
              <a:t>2</a:t>
            </a:r>
          </a:p>
          <a:p>
            <a:pPr fontAlgn="base"/>
            <a:r>
              <a:rPr lang="en-US" sz="1200" b="0" i="0" kern="1200" dirty="0" smtClean="0">
                <a:solidFill>
                  <a:schemeClr val="tx1"/>
                </a:solidFill>
                <a:effectLst/>
                <a:latin typeface="+mn-lt"/>
                <a:ea typeface="+mn-ea"/>
                <a:cs typeface="+mn-cs"/>
              </a:rPr>
              <a:t>2</a:t>
            </a:r>
          </a:p>
          <a:p>
            <a:pPr fontAlgn="base"/>
            <a:r>
              <a:rPr lang="en-US" sz="1200" b="1" i="0" kern="1200" dirty="0" smtClean="0">
                <a:solidFill>
                  <a:schemeClr val="tx1"/>
                </a:solidFill>
                <a:effectLst/>
                <a:latin typeface="+mn-lt"/>
                <a:ea typeface="+mn-ea"/>
                <a:cs typeface="+mn-cs"/>
              </a:rPr>
              <a:t>Personal network:</a:t>
            </a:r>
            <a:r>
              <a:rPr lang="en-US" sz="1200" b="0" i="0" kern="1200" dirty="0" smtClean="0">
                <a:solidFill>
                  <a:schemeClr val="tx1"/>
                </a:solidFill>
                <a:effectLst/>
                <a:latin typeface="+mn-lt"/>
                <a:ea typeface="+mn-ea"/>
                <a:cs typeface="+mn-cs"/>
              </a:rPr>
              <a:t> The people who you know outside work, from whom you can gain external perspective. Examples include family members, and friends from school, university, hobby groups, and professional organizations.</a:t>
            </a:r>
          </a:p>
          <a:p>
            <a:pPr fontAlgn="base"/>
            <a:r>
              <a:rPr lang="en-US" sz="1200" b="0" i="0" kern="1200" dirty="0" smtClean="0">
                <a:solidFill>
                  <a:schemeClr val="tx1"/>
                </a:solidFill>
                <a:effectLst/>
                <a:latin typeface="+mn-lt"/>
                <a:ea typeface="+mn-ea"/>
                <a:cs typeface="+mn-cs"/>
              </a:rPr>
              <a:t>3</a:t>
            </a:r>
          </a:p>
          <a:p>
            <a:pPr fontAlgn="base"/>
            <a:r>
              <a:rPr lang="en-US" sz="1200" b="0" i="0" kern="1200" dirty="0" smtClean="0">
                <a:solidFill>
                  <a:schemeClr val="tx1"/>
                </a:solidFill>
                <a:effectLst/>
                <a:latin typeface="+mn-lt"/>
                <a:ea typeface="+mn-ea"/>
                <a:cs typeface="+mn-cs"/>
              </a:rPr>
              <a:t>3</a:t>
            </a:r>
          </a:p>
          <a:p>
            <a:pPr fontAlgn="base"/>
            <a:r>
              <a:rPr lang="en-US" sz="1200" b="1" i="0" kern="1200" dirty="0" smtClean="0">
                <a:solidFill>
                  <a:schemeClr val="tx1"/>
                </a:solidFill>
                <a:effectLst/>
                <a:latin typeface="+mn-lt"/>
                <a:ea typeface="+mn-ea"/>
                <a:cs typeface="+mn-cs"/>
              </a:rPr>
              <a:t>Strategic network:</a:t>
            </a:r>
            <a:r>
              <a:rPr lang="en-US" sz="1200" b="0" i="0" kern="1200" dirty="0" smtClean="0">
                <a:solidFill>
                  <a:schemeClr val="tx1"/>
                </a:solidFill>
                <a:effectLst/>
                <a:latin typeface="+mn-lt"/>
                <a:ea typeface="+mn-ea"/>
                <a:cs typeface="+mn-cs"/>
              </a:rPr>
              <a:t> The people who understand the direction in which your field or industry is moving and can help you to make relevant long-term plans. This network is a good place to look for a mentor. Examples include your line-manager, the head of your department, a senior contact in industry, or a visiting professor.</a:t>
            </a:r>
          </a:p>
          <a:p>
            <a:pPr fontAlgn="base"/>
            <a:r>
              <a:rPr lang="en-US" sz="1200" b="1" i="0" kern="1200" dirty="0" smtClean="0">
                <a:solidFill>
                  <a:schemeClr val="tx1"/>
                </a:solidFill>
                <a:effectLst/>
                <a:latin typeface="+mn-lt"/>
                <a:ea typeface="+mn-ea"/>
                <a:cs typeface="+mn-cs"/>
              </a:rPr>
              <a:t>Activity: Finding collaborators within your networks</a:t>
            </a:r>
          </a:p>
          <a:p>
            <a:pPr fontAlgn="base"/>
            <a:r>
              <a:rPr lang="en-US" sz="1200" b="0" i="0" kern="1200" dirty="0" smtClean="0">
                <a:solidFill>
                  <a:schemeClr val="tx1"/>
                </a:solidFill>
                <a:effectLst/>
                <a:latin typeface="+mn-lt"/>
                <a:ea typeface="+mn-ea"/>
                <a:cs typeface="+mn-cs"/>
              </a:rPr>
              <a:t>Work through the short scenario activity below to identify who would make the best collaborator from Iesha’s operational, strategic, and personal networks, according to the goals of the project. As with all our scenarios, we’ve picked a specific discipline and project to give the example realism but these considerations apply to any collaborative project.</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Draw this and think</a:t>
            </a:r>
            <a:r>
              <a:rPr lang="en-US" sz="1200" b="0" i="0" kern="1200" baseline="0" dirty="0" smtClean="0">
                <a:solidFill>
                  <a:schemeClr val="tx1"/>
                </a:solidFill>
                <a:effectLst/>
                <a:latin typeface="+mn-lt"/>
                <a:ea typeface="+mn-ea"/>
                <a:cs typeface="+mn-cs"/>
              </a:rPr>
              <a:t> about who could you useful conversation with about potential collaboration in the future? Which people in your network could go and seek out a conversation about collaboration?</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12</a:t>
            </a:fld>
            <a:endParaRPr lang="en-GB"/>
          </a:p>
        </p:txBody>
      </p:sp>
    </p:spTree>
    <p:extLst>
      <p:ext uri="{BB962C8B-B14F-4D97-AF65-F5344CB8AC3E}">
        <p14:creationId xmlns:p14="http://schemas.microsoft.com/office/powerpoint/2010/main" val="1666292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Look beyond your networks</a:t>
            </a:r>
          </a:p>
          <a:p>
            <a:pPr fontAlgn="base"/>
            <a:r>
              <a:rPr lang="en-US" sz="1200" b="0" i="0" kern="1200" dirty="0" smtClean="0">
                <a:solidFill>
                  <a:schemeClr val="tx1"/>
                </a:solidFill>
                <a:effectLst/>
                <a:latin typeface="+mn-lt"/>
                <a:ea typeface="+mn-ea"/>
                <a:cs typeface="+mn-cs"/>
              </a:rPr>
              <a:t>You might need to look beyond your existing network to build the right team for your collaboration, particularly if your idea for a collaborative project is interdisciplinary or relevant to industry.</a:t>
            </a:r>
          </a:p>
          <a:p>
            <a:pPr fontAlgn="base"/>
            <a:r>
              <a:rPr lang="en-US" sz="1200" b="0" i="0" kern="1200" dirty="0" smtClean="0">
                <a:solidFill>
                  <a:schemeClr val="tx1"/>
                </a:solidFill>
                <a:effectLst/>
                <a:latin typeface="+mn-lt"/>
                <a:ea typeface="+mn-ea"/>
                <a:cs typeface="+mn-cs"/>
              </a:rPr>
              <a:t>Click on each of the headings below to explore our tips for finding new potential collaborators.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Once you have identified potential collaborators, do your research: look up their departmental profile or website, find them on social media, and read their publications to become familiar with their work and the goals that drive them. All this information will help you to contact them and make a good case for working together.</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13</a:t>
            </a:fld>
            <a:endParaRPr lang="en-GB"/>
          </a:p>
        </p:txBody>
      </p:sp>
    </p:spTree>
    <p:extLst>
      <p:ext uri="{BB962C8B-B14F-4D97-AF65-F5344CB8AC3E}">
        <p14:creationId xmlns:p14="http://schemas.microsoft.com/office/powerpoint/2010/main" val="707120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https://www.elsevier.com/research-intelligence/collaboration-between-industry-and-academia</a:t>
            </a:r>
          </a:p>
          <a:p>
            <a:r>
              <a:rPr lang="en-GB" sz="1200" kern="1200" dirty="0" smtClean="0">
                <a:solidFill>
                  <a:schemeClr val="tx1"/>
                </a:solidFill>
                <a:effectLst/>
                <a:latin typeface="+mn-lt"/>
                <a:ea typeface="+mn-ea"/>
                <a:cs typeface="+mn-cs"/>
              </a:rPr>
              <a:t>Research that is tangential…</a:t>
            </a:r>
          </a:p>
          <a:p>
            <a:pPr lvl="1"/>
            <a:r>
              <a:rPr lang="en-GB" sz="1200" kern="1200" dirty="0" smtClean="0">
                <a:solidFill>
                  <a:schemeClr val="tx1"/>
                </a:solidFill>
                <a:effectLst/>
                <a:latin typeface="+mn-lt"/>
                <a:ea typeface="+mn-ea"/>
                <a:cs typeface="+mn-cs"/>
              </a:rPr>
              <a:t>Working through conferences</a:t>
            </a:r>
          </a:p>
          <a:p>
            <a:pPr lvl="1"/>
            <a:r>
              <a:rPr lang="en-GB" sz="1200" kern="1200" dirty="0" smtClean="0">
                <a:solidFill>
                  <a:schemeClr val="tx1"/>
                </a:solidFill>
                <a:effectLst/>
                <a:latin typeface="+mn-lt"/>
                <a:ea typeface="+mn-ea"/>
                <a:cs typeface="+mn-cs"/>
              </a:rPr>
              <a:t>Working with your own academic network to try and get a name</a:t>
            </a:r>
          </a:p>
          <a:p>
            <a:pPr lvl="1"/>
            <a:r>
              <a:rPr lang="en-GB" sz="1200" kern="1200" dirty="0" smtClean="0">
                <a:solidFill>
                  <a:schemeClr val="tx1"/>
                </a:solidFill>
                <a:effectLst/>
                <a:latin typeface="+mn-lt"/>
                <a:ea typeface="+mn-ea"/>
                <a:cs typeface="+mn-cs"/>
              </a:rPr>
              <a:t>Due diligence literature search who is publishing from a company perspective, who are the key scientist publishing from those companies – contact that scientist or find a conduit like director of academic </a:t>
            </a:r>
            <a:r>
              <a:rPr lang="en-GB" sz="1200" kern="1200" dirty="0" err="1" smtClean="0">
                <a:solidFill>
                  <a:schemeClr val="tx1"/>
                </a:solidFill>
                <a:effectLst/>
                <a:latin typeface="+mn-lt"/>
                <a:ea typeface="+mn-ea"/>
                <a:cs typeface="+mn-cs"/>
              </a:rPr>
              <a:t>liason</a:t>
            </a:r>
            <a:r>
              <a:rPr lang="en-GB" sz="1200" kern="1200" dirty="0" smtClean="0">
                <a:solidFill>
                  <a:schemeClr val="tx1"/>
                </a:solidFill>
                <a:effectLst/>
                <a:latin typeface="+mn-lt"/>
                <a:ea typeface="+mn-ea"/>
                <a:cs typeface="+mn-cs"/>
              </a:rPr>
              <a:t>, a brief conversation, or email exchange very quickly get to point of whether there is likely to be a collaboration of benefit to both parties.</a:t>
            </a:r>
          </a:p>
          <a:p>
            <a:pPr lvl="1"/>
            <a:r>
              <a:rPr lang="en-GB" sz="1200" kern="1200" dirty="0" smtClean="0">
                <a:solidFill>
                  <a:schemeClr val="tx1"/>
                </a:solidFill>
                <a:effectLst/>
                <a:latin typeface="+mn-lt"/>
                <a:ea typeface="+mn-ea"/>
                <a:cs typeface="+mn-cs"/>
              </a:rPr>
              <a:t>Look for partnerships, international relations, </a:t>
            </a:r>
          </a:p>
          <a:p>
            <a:pPr lvl="1"/>
            <a:r>
              <a:rPr lang="en-GB" sz="1200" kern="1200" dirty="0" smtClean="0">
                <a:solidFill>
                  <a:schemeClr val="tx1"/>
                </a:solidFill>
                <a:effectLst/>
                <a:latin typeface="+mn-lt"/>
                <a:ea typeface="+mn-ea"/>
                <a:cs typeface="+mn-cs"/>
              </a:rPr>
              <a:t>Most universities have business development groups that support these pathways, and often that is even better </a:t>
            </a:r>
          </a:p>
          <a:p>
            <a:pPr lvl="1"/>
            <a:r>
              <a:rPr lang="en-GB" sz="1200" kern="1200" dirty="0" smtClean="0">
                <a:solidFill>
                  <a:schemeClr val="tx1"/>
                </a:solidFill>
                <a:effectLst/>
                <a:latin typeface="+mn-lt"/>
                <a:ea typeface="+mn-ea"/>
                <a:cs typeface="+mn-cs"/>
              </a:rPr>
              <a:t>Academic </a:t>
            </a:r>
            <a:r>
              <a:rPr lang="en-GB" sz="1200" kern="1200" dirty="0" err="1" smtClean="0">
                <a:solidFill>
                  <a:schemeClr val="tx1"/>
                </a:solidFill>
                <a:effectLst/>
                <a:latin typeface="+mn-lt"/>
                <a:ea typeface="+mn-ea"/>
                <a:cs typeface="+mn-cs"/>
              </a:rPr>
              <a:t>lisason</a:t>
            </a:r>
            <a:r>
              <a:rPr lang="en-GB" sz="1200" kern="1200" dirty="0" smtClean="0">
                <a:solidFill>
                  <a:schemeClr val="tx1"/>
                </a:solidFill>
                <a:effectLst/>
                <a:latin typeface="+mn-lt"/>
                <a:ea typeface="+mn-ea"/>
                <a:cs typeface="+mn-cs"/>
              </a:rPr>
              <a:t> officer</a:t>
            </a:r>
          </a:p>
          <a:p>
            <a:pPr lvl="1"/>
            <a:r>
              <a:rPr lang="en-GB" sz="1200" kern="1200" dirty="0" smtClean="0">
                <a:solidFill>
                  <a:schemeClr val="tx1"/>
                </a:solidFill>
                <a:effectLst/>
                <a:latin typeface="+mn-lt"/>
                <a:ea typeface="+mn-ea"/>
                <a:cs typeface="+mn-cs"/>
              </a:rPr>
              <a:t>Let any relevant University departments know what sort of collaboration you are seeking – so a conversation with an appropriate contact about all the pathways that are open to you.</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14</a:t>
            </a:fld>
            <a:endParaRPr lang="en-GB"/>
          </a:p>
        </p:txBody>
      </p:sp>
    </p:spTree>
    <p:extLst>
      <p:ext uri="{BB962C8B-B14F-4D97-AF65-F5344CB8AC3E}">
        <p14:creationId xmlns:p14="http://schemas.microsoft.com/office/powerpoint/2010/main" val="990592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As a new member of a collaboration, you need to maximize your contribution to the efficient day-to-day running of the project and help keep the overall project on track without hindering it. In this lesson, we’ll discuss how to divide tasks fairly, manage your time and communicate effectively.  </a:t>
            </a:r>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15</a:t>
            </a:fld>
            <a:endParaRPr lang="en-GB"/>
          </a:p>
        </p:txBody>
      </p:sp>
    </p:spTree>
    <p:extLst>
      <p:ext uri="{BB962C8B-B14F-4D97-AF65-F5344CB8AC3E}">
        <p14:creationId xmlns:p14="http://schemas.microsoft.com/office/powerpoint/2010/main" val="2626395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any collaboration, the workload should be divided to take advantage of each team member’s strengths while respecting their weaknesses, and taking into account priorities, goals, and other responsibilities.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For example, in a collaboration across disciplines and countries, or with industry, each member of the group will be working towards different endpoints and deadlines of varying timescale and importance. Although a project might be your current top priority, it might not be for other members of the collaboration. Be prepared to compromise and find realistic timelines to complete interdependent tasks.</a:t>
            </a:r>
          </a:p>
          <a:p>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Coordinating tasks with your colleagues, who have different schedules and obligations, can be challenging. Having an open discussion about the demands on each person’s time and their availability, and being understanding about their other commitments, can ensure you suggest and agree to sensible deadlines. In the unlikely case that you have time to spare, consider offering to perform a task or take on a responsibility for one of your collaborators. This will build goodwill and help to meet project milestones.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In addition, you could take advantage of collaborators being in different countries or continents, as each member of the team can take project outputs to conferences and meetings in their own region, thereby cutting costs and minimizing the carbon footprint of the project.</a:t>
            </a:r>
          </a:p>
          <a:p>
            <a:pPr fontAlgn="base"/>
            <a:endParaRPr lang="en-US" sz="1200" b="0" i="0" kern="120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Create a RACI chart</a:t>
            </a:r>
          </a:p>
          <a:p>
            <a:pPr fontAlgn="base"/>
            <a:r>
              <a:rPr lang="en-US" sz="1200" b="0" i="0" kern="1200" dirty="0" smtClean="0">
                <a:solidFill>
                  <a:schemeClr val="tx1"/>
                </a:solidFill>
                <a:effectLst/>
                <a:latin typeface="+mn-lt"/>
                <a:ea typeface="+mn-ea"/>
                <a:cs typeface="+mn-cs"/>
              </a:rPr>
              <a:t>A useful way to divide </a:t>
            </a:r>
            <a:r>
              <a:rPr lang="en-US" sz="1200" b="0" i="0" kern="1200" dirty="0" err="1" smtClean="0">
                <a:solidFill>
                  <a:schemeClr val="tx1"/>
                </a:solidFill>
                <a:effectLst/>
                <a:latin typeface="+mn-lt"/>
                <a:ea typeface="+mn-ea"/>
                <a:cs typeface="+mn-cs"/>
              </a:rPr>
              <a:t>labour</a:t>
            </a:r>
            <a:r>
              <a:rPr lang="en-US" sz="1200" b="0" i="0" kern="1200" dirty="0" smtClean="0">
                <a:solidFill>
                  <a:schemeClr val="tx1"/>
                </a:solidFill>
                <a:effectLst/>
                <a:latin typeface="+mn-lt"/>
                <a:ea typeface="+mn-ea"/>
                <a:cs typeface="+mn-cs"/>
              </a:rPr>
              <a:t> between collaborators is to establish different levels of responsibility. When you join a new collaboration, check whether they have a </a:t>
            </a:r>
            <a:r>
              <a:rPr lang="en-US" sz="1200" b="1" i="0" kern="1200" dirty="0" smtClean="0">
                <a:solidFill>
                  <a:schemeClr val="tx1"/>
                </a:solidFill>
                <a:effectLst/>
                <a:latin typeface="+mn-lt"/>
                <a:ea typeface="+mn-ea"/>
                <a:cs typeface="+mn-cs"/>
              </a:rPr>
              <a:t>RACI chart</a:t>
            </a:r>
            <a:r>
              <a:rPr lang="en-US" sz="1200" b="0" i="0" kern="1200" dirty="0" smtClean="0">
                <a:solidFill>
                  <a:schemeClr val="tx1"/>
                </a:solidFill>
                <a:effectLst/>
                <a:latin typeface="+mn-lt"/>
                <a:ea typeface="+mn-ea"/>
                <a:cs typeface="+mn-cs"/>
              </a:rPr>
              <a:t>; if not, it might be a good idea to suggest creating one. </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The acronym RACI stands for responsible, accountable, consulted, and informed and the chart will allow you to map out who is responsible and to what level for each task.</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To build a RACI chart, you first need to define the roles that are required in your collaboration; for example, project manager, laboratory technician, statistician, and so on. These roles are each associated to one or more tasks and can be performed by one or more people. Discuss with your collaborators who is </a:t>
            </a:r>
            <a:r>
              <a:rPr lang="en-US" sz="1200" b="1" i="0" kern="1200" dirty="0" smtClean="0">
                <a:solidFill>
                  <a:schemeClr val="tx1"/>
                </a:solidFill>
                <a:effectLst/>
                <a:latin typeface="+mn-lt"/>
                <a:ea typeface="+mn-ea"/>
                <a:cs typeface="+mn-cs"/>
              </a:rPr>
              <a:t>responsible </a:t>
            </a:r>
            <a:r>
              <a:rPr lang="en-US" sz="1200" b="0" i="0" kern="1200" dirty="0" smtClean="0">
                <a:solidFill>
                  <a:schemeClr val="tx1"/>
                </a:solidFill>
                <a:effectLst/>
                <a:latin typeface="+mn-lt"/>
                <a:ea typeface="+mn-ea"/>
                <a:cs typeface="+mn-cs"/>
              </a:rPr>
              <a:t>for completing each task, who is </a:t>
            </a:r>
            <a:r>
              <a:rPr lang="en-US" sz="1200" b="1" i="0" kern="1200" dirty="0" smtClean="0">
                <a:solidFill>
                  <a:schemeClr val="tx1"/>
                </a:solidFill>
                <a:effectLst/>
                <a:latin typeface="+mn-lt"/>
                <a:ea typeface="+mn-ea"/>
                <a:cs typeface="+mn-cs"/>
              </a:rPr>
              <a:t>accountable </a:t>
            </a:r>
            <a:r>
              <a:rPr lang="en-US" sz="1200" b="0" i="0" kern="1200" dirty="0" smtClean="0">
                <a:solidFill>
                  <a:schemeClr val="tx1"/>
                </a:solidFill>
                <a:effectLst/>
                <a:latin typeface="+mn-lt"/>
                <a:ea typeface="+mn-ea"/>
                <a:cs typeface="+mn-cs"/>
              </a:rPr>
              <a:t>for ensuring that the task is completed correctly, who will be </a:t>
            </a:r>
            <a:r>
              <a:rPr lang="en-US" sz="1200" b="1" i="0" kern="1200" dirty="0" smtClean="0">
                <a:solidFill>
                  <a:schemeClr val="tx1"/>
                </a:solidFill>
                <a:effectLst/>
                <a:latin typeface="+mn-lt"/>
                <a:ea typeface="+mn-ea"/>
                <a:cs typeface="+mn-cs"/>
              </a:rPr>
              <a:t>consulted </a:t>
            </a:r>
            <a:r>
              <a:rPr lang="en-US" sz="1200" b="0" i="0" kern="1200" dirty="0" smtClean="0">
                <a:solidFill>
                  <a:schemeClr val="tx1"/>
                </a:solidFill>
                <a:effectLst/>
                <a:latin typeface="+mn-lt"/>
                <a:ea typeface="+mn-ea"/>
                <a:cs typeface="+mn-cs"/>
              </a:rPr>
              <a:t>in discussions about those tasks, and who should be </a:t>
            </a:r>
            <a:r>
              <a:rPr lang="en-US" sz="1200" b="1" i="0" kern="1200" dirty="0" smtClean="0">
                <a:solidFill>
                  <a:schemeClr val="tx1"/>
                </a:solidFill>
                <a:effectLst/>
                <a:latin typeface="+mn-lt"/>
                <a:ea typeface="+mn-ea"/>
                <a:cs typeface="+mn-cs"/>
              </a:rPr>
              <a:t>informed </a:t>
            </a:r>
            <a:r>
              <a:rPr lang="en-US" sz="1200" b="0" i="0" kern="1200" dirty="0" smtClean="0">
                <a:solidFill>
                  <a:schemeClr val="tx1"/>
                </a:solidFill>
                <a:effectLst/>
                <a:latin typeface="+mn-lt"/>
                <a:ea typeface="+mn-ea"/>
                <a:cs typeface="+mn-cs"/>
              </a:rPr>
              <a:t>about progress, setbacks, and challenges. Clear roles and responsibilities ensure that each member of the team owns a piece of work and feels empowered to carry it out. Have a look at the example RACI chart below:</a:t>
            </a:r>
          </a:p>
          <a:p>
            <a:pPr fontAlgn="base"/>
            <a:endParaRPr lang="en-US" sz="1200" b="0" i="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16</a:t>
            </a:fld>
            <a:endParaRPr lang="en-GB"/>
          </a:p>
        </p:txBody>
      </p:sp>
    </p:spTree>
    <p:extLst>
      <p:ext uri="{BB962C8B-B14F-4D97-AF65-F5344CB8AC3E}">
        <p14:creationId xmlns:p14="http://schemas.microsoft.com/office/powerpoint/2010/main" val="3041520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Create a project Gantt chart</a:t>
            </a:r>
          </a:p>
          <a:p>
            <a:pPr fontAlgn="base"/>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Gantt chart</a:t>
            </a:r>
            <a:r>
              <a:rPr lang="en-US" sz="1200" b="0" i="0" kern="1200" dirty="0" smtClean="0">
                <a:solidFill>
                  <a:schemeClr val="tx1"/>
                </a:solidFill>
                <a:effectLst/>
                <a:latin typeface="+mn-lt"/>
                <a:ea typeface="+mn-ea"/>
                <a:cs typeface="+mn-cs"/>
              </a:rPr>
              <a:t> is a tool that allows you to visualize the different stages of a project, the time allocated to each stage and the key milestones. The group you are joining might already have a Gantt chart, which you will need to read, understand, and possibly edit. If the collaboration doesn’t already use a Gantt chart to map milestones and deliverables, you could suggest creating one.</a:t>
            </a:r>
          </a:p>
          <a:p>
            <a:pPr fontAlgn="base"/>
            <a:endParaRPr lang="en-US" sz="1200" b="0" i="0" kern="1200" dirty="0" smtClean="0">
              <a:solidFill>
                <a:schemeClr val="tx1"/>
              </a:solidFill>
              <a:effectLst/>
              <a:latin typeface="+mn-lt"/>
              <a:ea typeface="+mn-ea"/>
              <a:cs typeface="+mn-cs"/>
            </a:endParaRPr>
          </a:p>
          <a:p>
            <a:pPr marL="228600" indent="-228600" fontAlgn="base">
              <a:buAutoNum type="arabicPeriod"/>
            </a:pPr>
            <a:r>
              <a:rPr lang="en-US" sz="1200" b="0" i="0" kern="1200" baseline="0" dirty="0" smtClean="0">
                <a:solidFill>
                  <a:schemeClr val="tx1"/>
                </a:solidFill>
                <a:effectLst/>
                <a:latin typeface="+mn-lt"/>
                <a:ea typeface="+mn-ea"/>
                <a:cs typeface="+mn-cs"/>
              </a:rPr>
              <a:t>Timeframe: Select a timeframe for the project, or for the amount of time you are planning to work on it. Plot that along the top.</a:t>
            </a:r>
          </a:p>
          <a:p>
            <a:pPr marL="228600" indent="-228600" fontAlgn="base">
              <a:buAutoNum type="arabicPeriod"/>
            </a:pPr>
            <a:r>
              <a:rPr lang="en-US" sz="1200" b="0" i="0" kern="1200" baseline="0" dirty="0" smtClean="0">
                <a:solidFill>
                  <a:schemeClr val="tx1"/>
                </a:solidFill>
                <a:effectLst/>
                <a:latin typeface="+mn-lt"/>
                <a:ea typeface="+mn-ea"/>
                <a:cs typeface="+mn-cs"/>
              </a:rPr>
              <a:t>Stages, Milestones and deliverables: List the different stages, milestones and deliverables, Break these down into as much detail as possible to cover each task that needs to be completed</a:t>
            </a:r>
          </a:p>
          <a:p>
            <a:pPr marL="228600" indent="-228600" fontAlgn="base">
              <a:buAutoNum type="arabicPeriod"/>
            </a:pPr>
            <a:r>
              <a:rPr lang="en-US" sz="1200" b="0" i="0" kern="1200" baseline="0" dirty="0" smtClean="0">
                <a:solidFill>
                  <a:schemeClr val="tx1"/>
                </a:solidFill>
                <a:effectLst/>
                <a:latin typeface="+mn-lt"/>
                <a:ea typeface="+mn-ea"/>
                <a:cs typeface="+mn-cs"/>
              </a:rPr>
              <a:t>Allocate time to tasks: Allocate time to each task, make sure you think about contingency and feedback time.</a:t>
            </a:r>
          </a:p>
          <a:p>
            <a:pPr marL="228600" indent="-228600" fontAlgn="base">
              <a:buAutoNum type="arabicPeriod"/>
            </a:pPr>
            <a:endParaRPr lang="en-US" sz="1200" b="0" i="0" kern="1200" baseline="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Top tip: </a:t>
            </a:r>
            <a:r>
              <a:rPr lang="en-US" sz="1200" b="0" i="0" kern="1200" dirty="0" smtClean="0">
                <a:solidFill>
                  <a:schemeClr val="tx1"/>
                </a:solidFill>
                <a:effectLst/>
                <a:latin typeface="+mn-lt"/>
                <a:ea typeface="+mn-ea"/>
                <a:cs typeface="+mn-cs"/>
              </a:rPr>
              <a:t>when planning your own contribution to the project, work backwards from the milestones that you want to achieve and organize your time accordingly.  </a:t>
            </a:r>
          </a:p>
          <a:p>
            <a:pPr fontAlgn="base"/>
            <a:r>
              <a:rPr lang="en-US" sz="1200" b="0" i="0" kern="1200" dirty="0" smtClean="0">
                <a:solidFill>
                  <a:schemeClr val="tx1"/>
                </a:solidFill>
                <a:effectLst/>
                <a:latin typeface="+mn-lt"/>
                <a:ea typeface="+mn-ea"/>
                <a:cs typeface="+mn-cs"/>
              </a:rPr>
              <a:t>You can use many different tools to produce RACI and Gantt charts, from straightforward spreadsheets to specialized software. Here are a few examples:</a:t>
            </a:r>
          </a:p>
          <a:p>
            <a:pPr marL="0" indent="0" fontAlgn="base">
              <a:buNone/>
            </a:pPr>
            <a:endParaRPr lang="en-US" sz="1200" b="0" i="0" kern="1200" baseline="0" dirty="0" smtClean="0">
              <a:solidFill>
                <a:schemeClr val="tx1"/>
              </a:solidFill>
              <a:effectLst/>
              <a:latin typeface="+mn-lt"/>
              <a:ea typeface="+mn-ea"/>
              <a:cs typeface="+mn-cs"/>
            </a:endParaRPr>
          </a:p>
          <a:p>
            <a:pPr marL="228600" indent="-228600" fontAlgn="base">
              <a:buAutoNum type="arabicPeriod"/>
            </a:pP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17</a:t>
            </a:fld>
            <a:endParaRPr lang="en-GB"/>
          </a:p>
        </p:txBody>
      </p:sp>
    </p:spTree>
    <p:extLst>
      <p:ext uri="{BB962C8B-B14F-4D97-AF65-F5344CB8AC3E}">
        <p14:creationId xmlns:p14="http://schemas.microsoft.com/office/powerpoint/2010/main" val="3439749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Teamweek</a:t>
            </a:r>
            <a:r>
              <a:rPr lang="en-US" dirty="0" smtClean="0"/>
              <a:t> allows you to create Gantt charts for your project. </a:t>
            </a:r>
          </a:p>
          <a:p>
            <a:r>
              <a:rPr lang="en-US" dirty="0" smtClean="0"/>
              <a:t>It’s free for teams of up to 5 people. </a:t>
            </a:r>
          </a:p>
          <a:p>
            <a:r>
              <a:rPr lang="en-US" dirty="0" smtClean="0"/>
              <a:t>For a more dynamic approach to task management, try Trello. </a:t>
            </a:r>
          </a:p>
          <a:p>
            <a:r>
              <a:rPr lang="en-US" dirty="0" smtClean="0"/>
              <a:t>And then there are services like Slack. </a:t>
            </a:r>
          </a:p>
          <a:p>
            <a:r>
              <a:rPr lang="en-US" dirty="0" smtClean="0"/>
              <a:t>It provides a virtual forum where all communication about a project can take place. You can also integrate many of the services we’ve already mentioned, providing a single project space for your team to work in. The </a:t>
            </a:r>
            <a:r>
              <a:rPr lang="en-US" dirty="0" err="1" smtClean="0"/>
              <a:t>benets</a:t>
            </a:r>
            <a:r>
              <a:rPr lang="en-US" dirty="0" smtClean="0"/>
              <a:t> of using such a service include: </a:t>
            </a:r>
          </a:p>
          <a:p>
            <a:r>
              <a:rPr lang="en-US" dirty="0" smtClean="0"/>
              <a:t>Increased transparency within the team </a:t>
            </a:r>
          </a:p>
          <a:p>
            <a:r>
              <a:rPr lang="en-US" dirty="0" smtClean="0"/>
              <a:t>Finding information is made easier </a:t>
            </a:r>
          </a:p>
          <a:p>
            <a:r>
              <a:rPr lang="en-US" dirty="0" smtClean="0"/>
              <a:t>Team culture is improved </a:t>
            </a:r>
          </a:p>
          <a:p>
            <a:r>
              <a:rPr lang="en-US" dirty="0" smtClean="0"/>
              <a:t>Team members feel more connected 5. </a:t>
            </a:r>
          </a:p>
          <a:p>
            <a:endParaRPr lang="en-US" smtClean="0"/>
          </a:p>
          <a:p>
            <a:r>
              <a:rPr lang="en-US" smtClean="0"/>
              <a:t>Finding </a:t>
            </a:r>
            <a:r>
              <a:rPr lang="en-US" dirty="0" smtClean="0"/>
              <a:t>help If collaborative research is new to you, or if you are uncertain about how things are supposed to work, it’s natural to be apprehensive. Luckily, you are not alone. People have done this before. Have a look around your institution: is there a senior </a:t>
            </a:r>
            <a:r>
              <a:rPr lang="en-US" dirty="0" err="1" smtClean="0"/>
              <a:t>sta</a:t>
            </a:r>
            <a:r>
              <a:rPr lang="en-US" dirty="0" smtClean="0"/>
              <a:t> member who is charged with mentoring and fostering </a:t>
            </a:r>
            <a:r>
              <a:rPr lang="en-US" dirty="0" err="1" smtClean="0"/>
              <a:t>rst</a:t>
            </a:r>
            <a:r>
              <a:rPr lang="en-US" dirty="0" smtClean="0"/>
              <a:t>-time collaborative researchers? Is there a successful collaborator in your department that you can chat to before you get started? A massive resource is going to be your administrative support. Research </a:t>
            </a:r>
            <a:r>
              <a:rPr lang="en-US" dirty="0" err="1" smtClean="0"/>
              <a:t>oces</a:t>
            </a:r>
            <a:r>
              <a:rPr lang="en-US" dirty="0" smtClean="0"/>
              <a:t> are increasingly run and </a:t>
            </a:r>
            <a:r>
              <a:rPr lang="en-US" dirty="0" err="1" smtClean="0"/>
              <a:t>staed</a:t>
            </a:r>
            <a:r>
              <a:rPr lang="en-US" dirty="0" smtClean="0"/>
              <a:t> along para-academic lines, with dedicated professionals who have dealt with dozens of contracts, research proposals and networks. Here are some of the things that your administrators might be able to help with: Identifying possible collaborators: they have the best seat in the house to see the research being produced by the university Identifying existing networks: they know who has worked with whom in the past. Checking the legal side: what’s the due diligence process at your institution, and what do you need to do to sort out contracts? How much to charge for your time: the costing function for </a:t>
            </a:r>
            <a:r>
              <a:rPr lang="en-US" dirty="0" err="1" smtClean="0"/>
              <a:t>sta</a:t>
            </a:r>
            <a:r>
              <a:rPr lang="en-US" dirty="0" smtClean="0"/>
              <a:t> time is often managed centrally. Finally, do look at the experiences, both positive and negative, reported by other researchers through their blogs and social media </a:t>
            </a:r>
            <a:r>
              <a:rPr lang="en-US" dirty="0" err="1" smtClean="0"/>
              <a:t>proles</a:t>
            </a:r>
            <a:r>
              <a:rPr lang="en-US" dirty="0" smtClean="0"/>
              <a:t>. There’s a lot of people out there working together, learning together and producing excellent work together. Why not join them? There are plenty of people writing about these new tools and how they can help researchers. Take a look at the digital academic hashtag on Twitter or Professor Andy Miah’s A-Z of Social Media for Academics. And don’t forget that we share practical advice on our own blog, get started with our tips for undertaking collaborative projects.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18</a:t>
            </a:fld>
            <a:endParaRPr lang="en-GB"/>
          </a:p>
        </p:txBody>
      </p:sp>
    </p:spTree>
    <p:extLst>
      <p:ext uri="{BB962C8B-B14F-4D97-AF65-F5344CB8AC3E}">
        <p14:creationId xmlns:p14="http://schemas.microsoft.com/office/powerpoint/2010/main" val="163305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Scenario</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19</a:t>
            </a:fld>
            <a:endParaRPr lang="en-GB"/>
          </a:p>
        </p:txBody>
      </p:sp>
    </p:spTree>
    <p:extLst>
      <p:ext uri="{BB962C8B-B14F-4D97-AF65-F5344CB8AC3E}">
        <p14:creationId xmlns:p14="http://schemas.microsoft.com/office/powerpoint/2010/main" val="273050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is your</a:t>
            </a:r>
            <a:r>
              <a:rPr lang="en-GB" baseline="0" dirty="0" smtClean="0"/>
              <a:t> goal – how is this collaboration going to contribute to your research portfolio? And your skillset</a:t>
            </a:r>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2</a:t>
            </a:fld>
            <a:endParaRPr lang="en-GB"/>
          </a:p>
        </p:txBody>
      </p:sp>
    </p:spTree>
    <p:extLst>
      <p:ext uri="{BB962C8B-B14F-4D97-AF65-F5344CB8AC3E}">
        <p14:creationId xmlns:p14="http://schemas.microsoft.com/office/powerpoint/2010/main" val="5272988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kern="1200" dirty="0" smtClean="0">
                <a:solidFill>
                  <a:schemeClr val="tx1"/>
                </a:solidFill>
                <a:effectLst/>
                <a:latin typeface="+mn-lt"/>
                <a:ea typeface="+mn-ea"/>
                <a:cs typeface="+mn-cs"/>
              </a:rPr>
              <a:t>Communicate with your collaborators efficiently</a:t>
            </a:r>
          </a:p>
          <a:p>
            <a:pPr fontAlgn="base"/>
            <a:r>
              <a:rPr lang="en-US" sz="1200" b="0" kern="1200" dirty="0" smtClean="0">
                <a:solidFill>
                  <a:schemeClr val="tx1"/>
                </a:solidFill>
                <a:effectLst/>
                <a:latin typeface="+mn-lt"/>
                <a:ea typeface="+mn-ea"/>
                <a:cs typeface="+mn-cs"/>
              </a:rPr>
              <a:t>Communication is key to the smooth, efficient operation of any collaboration, but it can also be challenging to get right. As you get started in a new collaboration, you’ll need to consider how you can best communicate with your new colleagues to maximize efficiency, striking a careful balance between providing regular updates and not overloading your colleagues. </a:t>
            </a:r>
          </a:p>
          <a:p>
            <a:pPr rtl="0" fontAlgn="base"/>
            <a:r>
              <a:rPr lang="en-US" sz="1200" b="0" i="0" kern="1200" dirty="0" smtClean="0">
                <a:solidFill>
                  <a:schemeClr val="tx1"/>
                </a:solidFill>
                <a:effectLst/>
                <a:latin typeface="+mn-lt"/>
                <a:ea typeface="+mn-ea"/>
                <a:cs typeface="+mn-cs"/>
              </a:rPr>
              <a:t>Give regular updates</a:t>
            </a:r>
          </a:p>
          <a:p>
            <a:pPr rtl="0" fontAlgn="base"/>
            <a:r>
              <a:rPr lang="en-US" sz="1200" b="0" i="1" kern="1200" dirty="0" smtClean="0">
                <a:solidFill>
                  <a:schemeClr val="tx1"/>
                </a:solidFill>
                <a:effectLst/>
                <a:latin typeface="+mn-lt"/>
                <a:ea typeface="+mn-ea"/>
                <a:cs typeface="+mn-cs"/>
              </a:rPr>
              <a:t>Click to flip</a:t>
            </a:r>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It is important to send your collaborators regular progress updates and share new data or results as they arise.</a:t>
            </a:r>
          </a:p>
          <a:p>
            <a:pPr rtl="0" fontAlgn="base"/>
            <a:r>
              <a:rPr lang="en-US" sz="1200" b="0" i="1" kern="1200" dirty="0" smtClean="0">
                <a:solidFill>
                  <a:schemeClr val="tx1"/>
                </a:solidFill>
                <a:effectLst/>
                <a:latin typeface="+mn-lt"/>
                <a:ea typeface="+mn-ea"/>
                <a:cs typeface="+mn-cs"/>
              </a:rPr>
              <a:t>Click to flip</a:t>
            </a:r>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Be responsive</a:t>
            </a:r>
          </a:p>
          <a:p>
            <a:pPr rtl="0" fontAlgn="base"/>
            <a:r>
              <a:rPr lang="en-US" sz="1200" b="0" i="0" kern="1200" dirty="0" smtClean="0">
                <a:solidFill>
                  <a:schemeClr val="tx1"/>
                </a:solidFill>
                <a:effectLst/>
                <a:latin typeface="+mn-lt"/>
                <a:ea typeface="+mn-ea"/>
                <a:cs typeface="+mn-cs"/>
              </a:rPr>
              <a:t>If the leader of the collaboration requests an update, try to make sure you give a timely response. If you are unable to give an update in the time frame requested, make sure you communicate this and explain why. Failing to respond might mean your input isn’t taken into consideration in an important decision and could be considered rude or disrespectful by your collaborators. </a:t>
            </a:r>
          </a:p>
          <a:p>
            <a:pPr rtl="0" fontAlgn="base"/>
            <a:r>
              <a:rPr lang="en-US" sz="1200" b="0" i="0" kern="1200" dirty="0" smtClean="0">
                <a:solidFill>
                  <a:schemeClr val="tx1"/>
                </a:solidFill>
                <a:effectLst/>
                <a:latin typeface="+mn-lt"/>
                <a:ea typeface="+mn-ea"/>
                <a:cs typeface="+mn-cs"/>
              </a:rPr>
              <a:t>Don’t overload your collaborators</a:t>
            </a:r>
          </a:p>
          <a:p>
            <a:pPr rtl="0" fontAlgn="base"/>
            <a:r>
              <a:rPr lang="en-US" sz="1200" b="0" i="0" kern="1200" dirty="0" smtClean="0">
                <a:solidFill>
                  <a:schemeClr val="tx1"/>
                </a:solidFill>
                <a:effectLst/>
                <a:latin typeface="+mn-lt"/>
                <a:ea typeface="+mn-ea"/>
                <a:cs typeface="+mn-cs"/>
              </a:rPr>
              <a:t>Replying in a timely manner is important but try not to pester your collaborators when they aren’t responding to messages or meeting deadlines. Be conscious that they might be juggling other commitments and that there could be other demands on their time.</a:t>
            </a:r>
          </a:p>
          <a:p>
            <a:pPr rtl="0" fontAlgn="base"/>
            <a:r>
              <a:rPr lang="en-US" sz="1200" b="0" i="0" kern="1200" dirty="0" smtClean="0">
                <a:solidFill>
                  <a:schemeClr val="tx1"/>
                </a:solidFill>
                <a:effectLst/>
                <a:latin typeface="+mn-lt"/>
                <a:ea typeface="+mn-ea"/>
                <a:cs typeface="+mn-cs"/>
              </a:rPr>
              <a:t>Communicate delays</a:t>
            </a:r>
          </a:p>
          <a:p>
            <a:pPr rtl="0" fontAlgn="base"/>
            <a:r>
              <a:rPr lang="en-US" sz="1200" b="0" i="0" kern="1200" dirty="0" smtClean="0">
                <a:solidFill>
                  <a:schemeClr val="tx1"/>
                </a:solidFill>
                <a:effectLst/>
                <a:latin typeface="+mn-lt"/>
                <a:ea typeface="+mn-ea"/>
                <a:cs typeface="+mn-cs"/>
              </a:rPr>
              <a:t>It is equally important to communicate delays or that a task has become unachievable as soon as possible. Although this might feel like a failure to you, it’s a common situation that happens for various reasons (technical difficulties, changes in resources, unexpected additional workload, and so on). Knowing about a delay, as early as possible, will be useful for the leader of the collaboration and will enable them to adapt the timeline or task-list accordingly.</a:t>
            </a:r>
          </a:p>
          <a:p>
            <a:pPr rtl="0" fontAlgn="base"/>
            <a:r>
              <a:rPr lang="en-US" sz="1200" b="0" i="0" kern="1200" dirty="0" smtClean="0">
                <a:solidFill>
                  <a:schemeClr val="tx1"/>
                </a:solidFill>
                <a:effectLst/>
                <a:latin typeface="+mn-lt"/>
                <a:ea typeface="+mn-ea"/>
                <a:cs typeface="+mn-cs"/>
              </a:rPr>
              <a:t>Attend meetings</a:t>
            </a:r>
          </a:p>
          <a:p>
            <a:pPr rtl="0" fontAlgn="base"/>
            <a:r>
              <a:rPr lang="en-US" sz="1200" b="0" i="0" kern="1200" dirty="0" smtClean="0">
                <a:solidFill>
                  <a:schemeClr val="tx1"/>
                </a:solidFill>
                <a:effectLst/>
                <a:latin typeface="+mn-lt"/>
                <a:ea typeface="+mn-ea"/>
                <a:cs typeface="+mn-cs"/>
              </a:rPr>
              <a:t>With lots of responsibilities to juggle, it can be easy to miss meetings about collaborative projects and rely on the minutes to catch up. However, being present in meetings is important to develop and maintain rapport and trust, to share data and ideas, maintain enthusiasm, and to help the project make progress. If the leaders of your collaboration don’t organize regular meetings, consider encouraging them to do so. </a:t>
            </a:r>
          </a:p>
          <a:p>
            <a:pPr rtl="0" fontAlgn="base"/>
            <a:r>
              <a:rPr lang="en-US" sz="1200" b="0" i="0" kern="1200" dirty="0" smtClean="0">
                <a:solidFill>
                  <a:schemeClr val="tx1"/>
                </a:solidFill>
                <a:effectLst/>
                <a:latin typeface="+mn-lt"/>
                <a:ea typeface="+mn-ea"/>
                <a:cs typeface="+mn-cs"/>
              </a:rPr>
              <a:t>Appreciate differences</a:t>
            </a:r>
          </a:p>
          <a:p>
            <a:pPr rtl="0" fontAlgn="base"/>
            <a:r>
              <a:rPr lang="en-US" sz="1200" b="0" i="0" kern="1200" dirty="0" smtClean="0">
                <a:solidFill>
                  <a:schemeClr val="tx1"/>
                </a:solidFill>
                <a:effectLst/>
                <a:latin typeface="+mn-lt"/>
                <a:ea typeface="+mn-ea"/>
                <a:cs typeface="+mn-cs"/>
              </a:rPr>
              <a:t>As we discussed in the previous lesson (“Working in a new research team”), your collaboration will run more efficiently if you are able to respect differences between you and your collaborators. Face-to-face communication can help build a respectful relationship that is appreciative of differences.</a:t>
            </a:r>
          </a:p>
          <a:p>
            <a:pPr rtl="0" fontAlgn="base"/>
            <a:endParaRPr lang="en-US" sz="1200" b="0" i="0" kern="1200" dirty="0" smtClean="0">
              <a:solidFill>
                <a:schemeClr val="tx1"/>
              </a:solidFill>
              <a:effectLst/>
              <a:latin typeface="+mn-lt"/>
              <a:ea typeface="+mn-ea"/>
              <a:cs typeface="+mn-cs"/>
            </a:endParaRPr>
          </a:p>
          <a:p>
            <a:pPr rtl="0" fontAlgn="base"/>
            <a:r>
              <a:rPr lang="en-US" sz="1200" b="1" i="0" kern="1200" dirty="0" smtClean="0">
                <a:solidFill>
                  <a:schemeClr val="tx1"/>
                </a:solidFill>
                <a:effectLst/>
                <a:latin typeface="+mn-lt"/>
                <a:ea typeface="+mn-ea"/>
                <a:cs typeface="+mn-cs"/>
              </a:rPr>
              <a:t>Top tip: </a:t>
            </a:r>
            <a:r>
              <a:rPr lang="en-US" sz="1200" b="0" i="0" kern="1200" dirty="0" smtClean="0">
                <a:solidFill>
                  <a:schemeClr val="tx1"/>
                </a:solidFill>
                <a:effectLst/>
                <a:latin typeface="+mn-lt"/>
                <a:ea typeface="+mn-ea"/>
                <a:cs typeface="+mn-cs"/>
              </a:rPr>
              <a:t>Even when you are under pressure, it’s important to remain polite and respectful towards your collaborators. Sometimes the frustrations of academic research can lead to strong emotions, but try to avoid sending an email in anger or frustration. Try drafting what you want to say and coming back to it when you have calmed down.</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20</a:t>
            </a:fld>
            <a:endParaRPr lang="en-GB"/>
          </a:p>
        </p:txBody>
      </p:sp>
    </p:spTree>
    <p:extLst>
      <p:ext uri="{BB962C8B-B14F-4D97-AF65-F5344CB8AC3E}">
        <p14:creationId xmlns:p14="http://schemas.microsoft.com/office/powerpoint/2010/main" val="2788958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kern="1200" dirty="0" smtClean="0">
                <a:solidFill>
                  <a:schemeClr val="tx1"/>
                </a:solidFill>
                <a:effectLst/>
                <a:latin typeface="+mn-lt"/>
                <a:ea typeface="+mn-ea"/>
                <a:cs typeface="+mn-cs"/>
              </a:rPr>
              <a:t>Communicate with your collaborators efficiently</a:t>
            </a:r>
          </a:p>
          <a:p>
            <a:pPr fontAlgn="base"/>
            <a:r>
              <a:rPr lang="en-US" sz="1200" b="0" kern="1200" dirty="0" smtClean="0">
                <a:solidFill>
                  <a:schemeClr val="tx1"/>
                </a:solidFill>
                <a:effectLst/>
                <a:latin typeface="+mn-lt"/>
                <a:ea typeface="+mn-ea"/>
                <a:cs typeface="+mn-cs"/>
              </a:rPr>
              <a:t>Communication is key to the smooth, efficient operation of any collaboration, but it can also be challenging to get right. As you get started in a new collaboration, you’ll need to consider how you can best communicate with your new colleagues to maximize efficiency, striking a careful balance between providing regular updates and not overloading your colleagues. </a:t>
            </a:r>
          </a:p>
          <a:p>
            <a:pPr rtl="0" fontAlgn="base"/>
            <a:r>
              <a:rPr lang="en-US" sz="1200" b="0" i="0" kern="1200" dirty="0" smtClean="0">
                <a:solidFill>
                  <a:schemeClr val="tx1"/>
                </a:solidFill>
                <a:effectLst/>
                <a:latin typeface="+mn-lt"/>
                <a:ea typeface="+mn-ea"/>
                <a:cs typeface="+mn-cs"/>
              </a:rPr>
              <a:t>Give regular updates</a:t>
            </a:r>
          </a:p>
          <a:p>
            <a:pPr rtl="0" fontAlgn="base"/>
            <a:r>
              <a:rPr lang="en-US" sz="1200" b="0" i="1" kern="1200" dirty="0" smtClean="0">
                <a:solidFill>
                  <a:schemeClr val="tx1"/>
                </a:solidFill>
                <a:effectLst/>
                <a:latin typeface="+mn-lt"/>
                <a:ea typeface="+mn-ea"/>
                <a:cs typeface="+mn-cs"/>
              </a:rPr>
              <a:t>Click to flip</a:t>
            </a:r>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It is important to send your collaborators regular progress updates and share new data or results as they arise.</a:t>
            </a:r>
          </a:p>
          <a:p>
            <a:pPr rtl="0" fontAlgn="base"/>
            <a:r>
              <a:rPr lang="en-US" sz="1200" b="0" i="1" kern="1200" dirty="0" smtClean="0">
                <a:solidFill>
                  <a:schemeClr val="tx1"/>
                </a:solidFill>
                <a:effectLst/>
                <a:latin typeface="+mn-lt"/>
                <a:ea typeface="+mn-ea"/>
                <a:cs typeface="+mn-cs"/>
              </a:rPr>
              <a:t>Click to flip</a:t>
            </a:r>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Be responsive</a:t>
            </a:r>
          </a:p>
          <a:p>
            <a:pPr rtl="0" fontAlgn="base"/>
            <a:r>
              <a:rPr lang="en-US" sz="1200" b="0" i="0" kern="1200" dirty="0" smtClean="0">
                <a:solidFill>
                  <a:schemeClr val="tx1"/>
                </a:solidFill>
                <a:effectLst/>
                <a:latin typeface="+mn-lt"/>
                <a:ea typeface="+mn-ea"/>
                <a:cs typeface="+mn-cs"/>
              </a:rPr>
              <a:t>If the leader of the collaboration requests an update, try to make sure you give a timely response. If you are unable to give an update in the time frame requested, make sure you communicate this and explain why. Failing to respond might mean your input isn’t taken into consideration in an important decision and could be considered rude or disrespectful by your collaborators. </a:t>
            </a:r>
          </a:p>
          <a:p>
            <a:pPr rtl="0" fontAlgn="base"/>
            <a:r>
              <a:rPr lang="en-US" sz="1200" b="0" i="0" kern="1200" dirty="0" smtClean="0">
                <a:solidFill>
                  <a:schemeClr val="tx1"/>
                </a:solidFill>
                <a:effectLst/>
                <a:latin typeface="+mn-lt"/>
                <a:ea typeface="+mn-ea"/>
                <a:cs typeface="+mn-cs"/>
              </a:rPr>
              <a:t>Don’t overload your collaborators</a:t>
            </a:r>
          </a:p>
          <a:p>
            <a:pPr rtl="0" fontAlgn="base"/>
            <a:r>
              <a:rPr lang="en-US" sz="1200" b="0" i="0" kern="1200" dirty="0" smtClean="0">
                <a:solidFill>
                  <a:schemeClr val="tx1"/>
                </a:solidFill>
                <a:effectLst/>
                <a:latin typeface="+mn-lt"/>
                <a:ea typeface="+mn-ea"/>
                <a:cs typeface="+mn-cs"/>
              </a:rPr>
              <a:t>Replying in a timely manner is important but try not to pester your collaborators when they aren’t responding to messages or meeting deadlines. Be conscious that they might be juggling other commitments and that there could be other demands on their time.</a:t>
            </a:r>
          </a:p>
          <a:p>
            <a:pPr rtl="0" fontAlgn="base"/>
            <a:r>
              <a:rPr lang="en-US" sz="1200" b="0" i="0" kern="1200" dirty="0" smtClean="0">
                <a:solidFill>
                  <a:schemeClr val="tx1"/>
                </a:solidFill>
                <a:effectLst/>
                <a:latin typeface="+mn-lt"/>
                <a:ea typeface="+mn-ea"/>
                <a:cs typeface="+mn-cs"/>
              </a:rPr>
              <a:t>Communicate delays</a:t>
            </a:r>
          </a:p>
          <a:p>
            <a:pPr rtl="0" fontAlgn="base"/>
            <a:r>
              <a:rPr lang="en-US" sz="1200" b="0" i="0" kern="1200" dirty="0" smtClean="0">
                <a:solidFill>
                  <a:schemeClr val="tx1"/>
                </a:solidFill>
                <a:effectLst/>
                <a:latin typeface="+mn-lt"/>
                <a:ea typeface="+mn-ea"/>
                <a:cs typeface="+mn-cs"/>
              </a:rPr>
              <a:t>It is equally important to communicate delays or that a task has become unachievable as soon as possible. Although this might feel like a failure to you, it’s a common situation that happens for various reasons (technical difficulties, changes in resources, unexpected additional workload, and so on). Knowing about a delay, as early as possible, will be useful for the leader of the collaboration and will enable them to adapt the timeline or task-list accordingly.</a:t>
            </a:r>
          </a:p>
          <a:p>
            <a:pPr rtl="0" fontAlgn="base"/>
            <a:r>
              <a:rPr lang="en-US" sz="1200" b="0" i="0" kern="1200" dirty="0" smtClean="0">
                <a:solidFill>
                  <a:schemeClr val="tx1"/>
                </a:solidFill>
                <a:effectLst/>
                <a:latin typeface="+mn-lt"/>
                <a:ea typeface="+mn-ea"/>
                <a:cs typeface="+mn-cs"/>
              </a:rPr>
              <a:t>Attend meetings</a:t>
            </a:r>
          </a:p>
          <a:p>
            <a:pPr rtl="0" fontAlgn="base"/>
            <a:r>
              <a:rPr lang="en-US" sz="1200" b="0" i="0" kern="1200" dirty="0" smtClean="0">
                <a:solidFill>
                  <a:schemeClr val="tx1"/>
                </a:solidFill>
                <a:effectLst/>
                <a:latin typeface="+mn-lt"/>
                <a:ea typeface="+mn-ea"/>
                <a:cs typeface="+mn-cs"/>
              </a:rPr>
              <a:t>With lots of responsibilities to juggle, it can be easy to miss meetings about collaborative projects and rely on the minutes to catch up. However, being present in meetings is important to develop and maintain rapport and trust, to share data and ideas, maintain enthusiasm, and to help the project make progress. If the leaders of your collaboration don’t organize regular meetings, consider encouraging them to do so. </a:t>
            </a:r>
          </a:p>
          <a:p>
            <a:pPr rtl="0" fontAlgn="base"/>
            <a:r>
              <a:rPr lang="en-US" sz="1200" b="0" i="0" kern="1200" dirty="0" smtClean="0">
                <a:solidFill>
                  <a:schemeClr val="tx1"/>
                </a:solidFill>
                <a:effectLst/>
                <a:latin typeface="+mn-lt"/>
                <a:ea typeface="+mn-ea"/>
                <a:cs typeface="+mn-cs"/>
              </a:rPr>
              <a:t>Appreciate differences</a:t>
            </a:r>
          </a:p>
          <a:p>
            <a:pPr rtl="0" fontAlgn="base"/>
            <a:r>
              <a:rPr lang="en-US" sz="1200" b="0" i="0" kern="1200" dirty="0" smtClean="0">
                <a:solidFill>
                  <a:schemeClr val="tx1"/>
                </a:solidFill>
                <a:effectLst/>
                <a:latin typeface="+mn-lt"/>
                <a:ea typeface="+mn-ea"/>
                <a:cs typeface="+mn-cs"/>
              </a:rPr>
              <a:t>As we discussed in the previous lesson (“Working in a new research team”), your collaboration will run more efficiently if you are able to respect differences between you and your collaborators. Face-to-face communication can help build a respectful relationship that is appreciative of differences.</a:t>
            </a:r>
          </a:p>
          <a:p>
            <a:pPr rtl="0" fontAlgn="base"/>
            <a:endParaRPr lang="en-US" sz="1200" b="0" i="0" kern="1200" dirty="0" smtClean="0">
              <a:solidFill>
                <a:schemeClr val="tx1"/>
              </a:solidFill>
              <a:effectLst/>
              <a:latin typeface="+mn-lt"/>
              <a:ea typeface="+mn-ea"/>
              <a:cs typeface="+mn-cs"/>
            </a:endParaRPr>
          </a:p>
          <a:p>
            <a:pPr rtl="0" fontAlgn="base"/>
            <a:r>
              <a:rPr lang="en-US" sz="1200" b="1" i="0" kern="1200" dirty="0" smtClean="0">
                <a:solidFill>
                  <a:schemeClr val="tx1"/>
                </a:solidFill>
                <a:effectLst/>
                <a:latin typeface="+mn-lt"/>
                <a:ea typeface="+mn-ea"/>
                <a:cs typeface="+mn-cs"/>
              </a:rPr>
              <a:t>Top tip: </a:t>
            </a:r>
            <a:r>
              <a:rPr lang="en-US" sz="1200" b="0" i="0" kern="1200" dirty="0" smtClean="0">
                <a:solidFill>
                  <a:schemeClr val="tx1"/>
                </a:solidFill>
                <a:effectLst/>
                <a:latin typeface="+mn-lt"/>
                <a:ea typeface="+mn-ea"/>
                <a:cs typeface="+mn-cs"/>
              </a:rPr>
              <a:t>Even when you are under pressure, it’s important to remain polite and respectful towards your collaborators. Sometimes the frustrations of academic research can lead to strong emotions, but try to avoid sending an email in anger or frustration. Try drafting what you want to say and coming back to it when you have calmed down.</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21</a:t>
            </a:fld>
            <a:endParaRPr lang="en-GB"/>
          </a:p>
        </p:txBody>
      </p:sp>
    </p:spTree>
    <p:extLst>
      <p:ext uri="{BB962C8B-B14F-4D97-AF65-F5344CB8AC3E}">
        <p14:creationId xmlns:p14="http://schemas.microsoft.com/office/powerpoint/2010/main" val="12250740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Online collaboration presents</a:t>
            </a:r>
            <a:r>
              <a:rPr lang="en-GB" sz="1200" kern="1200" baseline="0" dirty="0" smtClean="0">
                <a:solidFill>
                  <a:schemeClr val="tx1"/>
                </a:solidFill>
                <a:effectLst/>
                <a:latin typeface="+mn-lt"/>
                <a:ea typeface="+mn-ea"/>
                <a:cs typeface="+mn-cs"/>
              </a:rPr>
              <a:t> unique challenges, but is becoming more and more common in research and all other work </a:t>
            </a:r>
            <a:r>
              <a:rPr lang="en-GB" sz="1200" kern="1200" baseline="0" dirty="0" err="1" smtClean="0">
                <a:solidFill>
                  <a:schemeClr val="tx1"/>
                </a:solidFill>
                <a:effectLst/>
                <a:latin typeface="+mn-lt"/>
                <a:ea typeface="+mn-ea"/>
                <a:cs typeface="+mn-cs"/>
              </a:rPr>
              <a:t>environmetns</a:t>
            </a:r>
            <a:r>
              <a:rPr lang="en-GB" sz="1200" kern="1200" baseline="0" dirty="0" smtClean="0">
                <a:solidFill>
                  <a:schemeClr val="tx1"/>
                </a:solidFill>
                <a:effectLst/>
                <a:latin typeface="+mn-lt"/>
                <a:ea typeface="+mn-ea"/>
                <a:cs typeface="+mn-cs"/>
              </a:rPr>
              <a:t>. You might rarely see people in person.</a:t>
            </a:r>
          </a:p>
          <a:p>
            <a:r>
              <a:rPr lang="en-GB" sz="1200" kern="1200" baseline="0" dirty="0" smtClean="0">
                <a:solidFill>
                  <a:schemeClr val="tx1"/>
                </a:solidFill>
                <a:effectLst/>
                <a:latin typeface="+mn-lt"/>
                <a:ea typeface="+mn-ea"/>
                <a:cs typeface="+mn-cs"/>
              </a:rPr>
              <a:t>Challenges:</a:t>
            </a:r>
          </a:p>
          <a:p>
            <a:pPr marL="171450" indent="-171450">
              <a:buFontTx/>
              <a:buChar char="-"/>
            </a:pPr>
            <a:r>
              <a:rPr lang="en-GB" sz="1200" kern="1200" baseline="0" dirty="0" smtClean="0">
                <a:solidFill>
                  <a:schemeClr val="tx1"/>
                </a:solidFill>
                <a:effectLst/>
                <a:latin typeface="+mn-lt"/>
                <a:ea typeface="+mn-ea"/>
                <a:cs typeface="+mn-cs"/>
              </a:rPr>
              <a:t>More </a:t>
            </a:r>
            <a:r>
              <a:rPr lang="en-GB" sz="1200" kern="1200" baseline="0" dirty="0" err="1" smtClean="0">
                <a:solidFill>
                  <a:schemeClr val="tx1"/>
                </a:solidFill>
                <a:effectLst/>
                <a:latin typeface="+mn-lt"/>
                <a:ea typeface="+mn-ea"/>
                <a:cs typeface="+mn-cs"/>
              </a:rPr>
              <a:t>difiicult</a:t>
            </a:r>
            <a:r>
              <a:rPr lang="en-GB" sz="1200" kern="1200" baseline="0" dirty="0" smtClean="0">
                <a:solidFill>
                  <a:schemeClr val="tx1"/>
                </a:solidFill>
                <a:effectLst/>
                <a:latin typeface="+mn-lt"/>
                <a:ea typeface="+mn-ea"/>
                <a:cs typeface="+mn-cs"/>
              </a:rPr>
              <a:t> to have certain kinds of conversations – cannot read the room – seeing nodding heads.</a:t>
            </a:r>
          </a:p>
          <a:p>
            <a:pPr marL="171450" indent="-171450">
              <a:buFontTx/>
              <a:buChar char="-"/>
            </a:pPr>
            <a:r>
              <a:rPr lang="en-GB" sz="1200" kern="1200" baseline="0" dirty="0" smtClean="0">
                <a:solidFill>
                  <a:schemeClr val="tx1"/>
                </a:solidFill>
                <a:effectLst/>
                <a:latin typeface="+mn-lt"/>
                <a:ea typeface="+mn-ea"/>
                <a:cs typeface="+mn-cs"/>
              </a:rPr>
              <a:t>Fewer changes for spontaneous informal contact</a:t>
            </a:r>
          </a:p>
          <a:p>
            <a:pPr marL="171450" indent="-171450">
              <a:buFontTx/>
              <a:buChar char="-"/>
            </a:pPr>
            <a:r>
              <a:rPr lang="en-GB" sz="1200" kern="1200" baseline="0" dirty="0" smtClean="0">
                <a:solidFill>
                  <a:schemeClr val="tx1"/>
                </a:solidFill>
                <a:effectLst/>
                <a:latin typeface="+mn-lt"/>
                <a:ea typeface="+mn-ea"/>
                <a:cs typeface="+mn-cs"/>
              </a:rPr>
              <a:t>Everyone doesn’t use technology in the same way – e.g. you might use a project management software basecamp, you could end up with people not talking to each other…</a:t>
            </a:r>
          </a:p>
          <a:p>
            <a:pPr marL="171450" indent="-171450">
              <a:buFontTx/>
              <a:buChar char="-"/>
            </a:pPr>
            <a:endParaRPr lang="en-GB" sz="1200" kern="1200" baseline="0" dirty="0" smtClean="0">
              <a:solidFill>
                <a:schemeClr val="tx1"/>
              </a:solidFill>
              <a:effectLst/>
              <a:latin typeface="+mn-lt"/>
              <a:ea typeface="+mn-ea"/>
              <a:cs typeface="+mn-cs"/>
            </a:endParaRPr>
          </a:p>
          <a:p>
            <a:pPr marL="0" indent="0">
              <a:buFontTx/>
              <a:buNone/>
            </a:pPr>
            <a:r>
              <a:rPr lang="en-GB" sz="1200" kern="1200" baseline="0" dirty="0" smtClean="0">
                <a:solidFill>
                  <a:schemeClr val="tx1"/>
                </a:solidFill>
                <a:effectLst/>
                <a:latin typeface="+mn-lt"/>
                <a:ea typeface="+mn-ea"/>
                <a:cs typeface="+mn-cs"/>
              </a:rPr>
              <a:t>Solutions</a:t>
            </a:r>
          </a:p>
          <a:p>
            <a:pPr marL="171450" indent="-171450">
              <a:buFontTx/>
              <a:buChar char="-"/>
            </a:pPr>
            <a:r>
              <a:rPr lang="en-GB" sz="1200" kern="1200" baseline="0" dirty="0" smtClean="0">
                <a:solidFill>
                  <a:schemeClr val="tx1"/>
                </a:solidFill>
                <a:effectLst/>
                <a:latin typeface="+mn-lt"/>
                <a:ea typeface="+mn-ea"/>
                <a:cs typeface="+mn-cs"/>
              </a:rPr>
              <a:t>Establish a clear process for how work and discussion get done, People need to know where to look for files, and content and so on. – Then if there is issues or questions they need to know where to talk about them. There are lots of tools out there that allow you to there are a lot of communication tools out there that allow teams to hold meetings. Whether you go for video based tools like zoom or google hangout. Or more text heavy ones like slack. Or </a:t>
            </a:r>
            <a:r>
              <a:rPr lang="en-GB" sz="1200" kern="1200" baseline="0" dirty="0" err="1" smtClean="0">
                <a:solidFill>
                  <a:schemeClr val="tx1"/>
                </a:solidFill>
                <a:effectLst/>
                <a:latin typeface="+mn-lt"/>
                <a:ea typeface="+mn-ea"/>
                <a:cs typeface="+mn-cs"/>
              </a:rPr>
              <a:t>hipchat</a:t>
            </a:r>
            <a:r>
              <a:rPr lang="en-GB" sz="1200" kern="1200" baseline="0" dirty="0" smtClean="0">
                <a:solidFill>
                  <a:schemeClr val="tx1"/>
                </a:solidFill>
                <a:effectLst/>
                <a:latin typeface="+mn-lt"/>
                <a:ea typeface="+mn-ea"/>
                <a:cs typeface="+mn-cs"/>
              </a:rPr>
              <a:t>.</a:t>
            </a:r>
          </a:p>
          <a:p>
            <a:pPr marL="171450" indent="-171450">
              <a:buFontTx/>
              <a:buChar char="-"/>
            </a:pPr>
            <a:r>
              <a:rPr lang="en-GB" sz="1200" kern="1200" baseline="0" dirty="0" smtClean="0">
                <a:solidFill>
                  <a:schemeClr val="tx1"/>
                </a:solidFill>
                <a:effectLst/>
                <a:latin typeface="+mn-lt"/>
                <a:ea typeface="+mn-ea"/>
                <a:cs typeface="+mn-cs"/>
              </a:rPr>
              <a:t>But just having a space for discussion isn’t enough you need to set some more rules, helping people how to </a:t>
            </a:r>
            <a:r>
              <a:rPr lang="en-GB" sz="1200" kern="1200" baseline="0" dirty="0" err="1" smtClean="0">
                <a:solidFill>
                  <a:schemeClr val="tx1"/>
                </a:solidFill>
                <a:effectLst/>
                <a:latin typeface="+mn-lt"/>
                <a:ea typeface="+mn-ea"/>
                <a:cs typeface="+mn-cs"/>
              </a:rPr>
              <a:t>determin</a:t>
            </a:r>
            <a:r>
              <a:rPr lang="en-GB" sz="1200" kern="1200" baseline="0" dirty="0" smtClean="0">
                <a:solidFill>
                  <a:schemeClr val="tx1"/>
                </a:solidFill>
                <a:effectLst/>
                <a:latin typeface="+mn-lt"/>
                <a:ea typeface="+mn-ea"/>
                <a:cs typeface="+mn-cs"/>
              </a:rPr>
              <a:t> where to put stuff…Show </a:t>
            </a:r>
            <a:r>
              <a:rPr lang="en-GB" sz="1200" kern="1200" baseline="0" dirty="0" err="1" smtClean="0">
                <a:solidFill>
                  <a:schemeClr val="tx1"/>
                </a:solidFill>
                <a:effectLst/>
                <a:latin typeface="+mn-lt"/>
                <a:ea typeface="+mn-ea"/>
                <a:cs typeface="+mn-cs"/>
              </a:rPr>
              <a:t>elearning</a:t>
            </a:r>
            <a:r>
              <a:rPr lang="en-GB" sz="1200" kern="1200" baseline="0" dirty="0" smtClean="0">
                <a:solidFill>
                  <a:schemeClr val="tx1"/>
                </a:solidFill>
                <a:effectLst/>
                <a:latin typeface="+mn-lt"/>
                <a:ea typeface="+mn-ea"/>
                <a:cs typeface="+mn-cs"/>
              </a:rPr>
              <a:t> slack channel…</a:t>
            </a:r>
          </a:p>
          <a:p>
            <a:pPr marL="171450" indent="-171450">
              <a:buFontTx/>
              <a:buChar char="-"/>
            </a:pPr>
            <a:endParaRPr lang="en-GB" sz="1200" kern="1200" baseline="0" dirty="0" smtClean="0">
              <a:solidFill>
                <a:schemeClr val="tx1"/>
              </a:solidFill>
              <a:effectLst/>
              <a:latin typeface="+mn-lt"/>
              <a:ea typeface="+mn-ea"/>
              <a:cs typeface="+mn-cs"/>
            </a:endParaRPr>
          </a:p>
          <a:p>
            <a:pPr marL="171450" indent="-171450">
              <a:buFontTx/>
              <a:buChar char="-"/>
            </a:pPr>
            <a:r>
              <a:rPr lang="en-GB" sz="1200" kern="1200" baseline="0" dirty="0" smtClean="0">
                <a:solidFill>
                  <a:schemeClr val="tx1"/>
                </a:solidFill>
                <a:effectLst/>
                <a:latin typeface="+mn-lt"/>
                <a:ea typeface="+mn-ea"/>
                <a:cs typeface="+mn-cs"/>
              </a:rPr>
              <a:t>Pick the best tools for your goal</a:t>
            </a:r>
          </a:p>
          <a:p>
            <a:pPr marL="171450" indent="-171450">
              <a:buFontTx/>
              <a:buChar char="-"/>
            </a:pPr>
            <a:endParaRPr lang="en-GB" sz="1200" kern="1200" baseline="0" dirty="0" smtClean="0">
              <a:solidFill>
                <a:schemeClr val="tx1"/>
              </a:solidFill>
              <a:effectLst/>
              <a:latin typeface="+mn-lt"/>
              <a:ea typeface="+mn-ea"/>
              <a:cs typeface="+mn-cs"/>
            </a:endParaRPr>
          </a:p>
          <a:p>
            <a:pPr marL="171450" indent="-171450">
              <a:buFontTx/>
              <a:buChar char="-"/>
            </a:pPr>
            <a:r>
              <a:rPr lang="en-GB" sz="1200" kern="1200" baseline="0" dirty="0" smtClean="0">
                <a:solidFill>
                  <a:schemeClr val="tx1"/>
                </a:solidFill>
                <a:effectLst/>
                <a:latin typeface="+mn-lt"/>
                <a:ea typeface="+mn-ea"/>
                <a:cs typeface="+mn-cs"/>
              </a:rPr>
              <a:t>Consider splitting up meetings – recording meetings – Take minutes and post in centrally located sport</a:t>
            </a:r>
          </a:p>
          <a:p>
            <a:pPr marL="171450" indent="-171450">
              <a:buFontTx/>
              <a:buChar char="-"/>
            </a:pPr>
            <a:endParaRPr lang="en-GB" sz="1200" kern="1200" baseline="0" dirty="0" smtClean="0">
              <a:solidFill>
                <a:schemeClr val="tx1"/>
              </a:solidFill>
              <a:effectLst/>
              <a:latin typeface="+mn-lt"/>
              <a:ea typeface="+mn-ea"/>
              <a:cs typeface="+mn-cs"/>
            </a:endParaRPr>
          </a:p>
          <a:p>
            <a:pPr marL="171450" indent="-171450">
              <a:buFontTx/>
              <a:buChar char="-"/>
            </a:pPr>
            <a:endParaRPr lang="en-GB" sz="1200" kern="1200" baseline="0" dirty="0" smtClean="0">
              <a:solidFill>
                <a:schemeClr val="tx1"/>
              </a:solidFill>
              <a:effectLst/>
              <a:latin typeface="+mn-lt"/>
              <a:ea typeface="+mn-ea"/>
              <a:cs typeface="+mn-cs"/>
            </a:endParaRPr>
          </a:p>
          <a:p>
            <a:pPr marL="171450" indent="-171450">
              <a:buFontTx/>
              <a:buChar char="-"/>
            </a:pPr>
            <a:endParaRPr lang="en-GB" sz="1200" kern="1200" baseline="0" dirty="0" smtClean="0">
              <a:solidFill>
                <a:schemeClr val="tx1"/>
              </a:solidFill>
              <a:effectLst/>
              <a:latin typeface="+mn-lt"/>
              <a:ea typeface="+mn-ea"/>
              <a:cs typeface="+mn-cs"/>
            </a:endParaRPr>
          </a:p>
          <a:p>
            <a:pPr marL="0" indent="0">
              <a:buFontTx/>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22</a:t>
            </a:fld>
            <a:endParaRPr lang="en-GB"/>
          </a:p>
        </p:txBody>
      </p:sp>
    </p:spTree>
    <p:extLst>
      <p:ext uri="{BB962C8B-B14F-4D97-AF65-F5344CB8AC3E}">
        <p14:creationId xmlns:p14="http://schemas.microsoft.com/office/powerpoint/2010/main" val="42633537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You have invested time coming here, what will you do differently as a result of this information – what bits might</a:t>
            </a:r>
            <a:r>
              <a:rPr lang="en-GB" sz="1200" kern="1200" baseline="0" dirty="0" smtClean="0">
                <a:solidFill>
                  <a:schemeClr val="tx1"/>
                </a:solidFill>
                <a:effectLst/>
                <a:latin typeface="+mn-lt"/>
                <a:ea typeface="+mn-ea"/>
                <a:cs typeface="+mn-cs"/>
              </a:rPr>
              <a:t> you do further reading on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23</a:t>
            </a:fld>
            <a:endParaRPr lang="en-GB"/>
          </a:p>
        </p:txBody>
      </p:sp>
    </p:spTree>
    <p:extLst>
      <p:ext uri="{BB962C8B-B14F-4D97-AF65-F5344CB8AC3E}">
        <p14:creationId xmlns:p14="http://schemas.microsoft.com/office/powerpoint/2010/main" val="350545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Female researchers are markedly more likely to become principal investigators if they publish frequently with a wide range of co-authors, an analysis shows.</a:t>
            </a:r>
          </a:p>
          <a:p>
            <a:r>
              <a:rPr lang="en-US" sz="1200" b="0" i="0" kern="1200" dirty="0" smtClean="0">
                <a:solidFill>
                  <a:schemeClr val="tx1"/>
                </a:solidFill>
                <a:effectLst/>
                <a:latin typeface="+mn-lt"/>
                <a:ea typeface="+mn-ea"/>
                <a:cs typeface="+mn-cs"/>
              </a:rPr>
              <a:t>According to a paper </a:t>
            </a:r>
            <a:r>
              <a:rPr lang="en-US" sz="1200" b="0" i="0" u="none" strike="noStrike" kern="1200" dirty="0" smtClean="0">
                <a:solidFill>
                  <a:schemeClr val="tx1"/>
                </a:solidFill>
                <a:effectLst/>
                <a:latin typeface="+mn-lt"/>
                <a:ea typeface="+mn-ea"/>
                <a:cs typeface="+mn-cs"/>
                <a:hlinkClick r:id="rId3"/>
              </a:rPr>
              <a:t>published</a:t>
            </a:r>
            <a:r>
              <a:rPr lang="en-US" sz="1200" b="0" i="0" kern="1200" dirty="0" smtClean="0">
                <a:solidFill>
                  <a:schemeClr val="tx1"/>
                </a:solidFill>
                <a:effectLst/>
                <a:latin typeface="+mn-lt"/>
                <a:ea typeface="+mn-ea"/>
                <a:cs typeface="+mn-cs"/>
              </a:rPr>
              <a:t> by the UK’s Royal Society, both men and women are more likely to become research group leaders if they collaborate widely throughout their career – with those publishing with a more diverse cross-section of co-authors also significantly cutting the time it took to achieve this promotion.</a:t>
            </a:r>
          </a:p>
          <a:p>
            <a:r>
              <a:rPr lang="en-US" sz="1200" b="0" i="0" kern="1200" dirty="0" smtClean="0">
                <a:solidFill>
                  <a:schemeClr val="tx1"/>
                </a:solidFill>
                <a:effectLst/>
                <a:latin typeface="+mn-lt"/>
                <a:ea typeface="+mn-ea"/>
                <a:cs typeface="+mn-cs"/>
              </a:rPr>
              <a:t>But the positive effect of collaboration is much more noticeable for female advancement in academia, with researchers also noting that scholars who frequently publish with the same co-authors are more likely to face a “shortened career” in academia.</a:t>
            </a:r>
          </a:p>
          <a:p>
            <a:r>
              <a:rPr lang="en-US" sz="1200" b="0" i="0" kern="1200" dirty="0" smtClean="0">
                <a:solidFill>
                  <a:schemeClr val="tx1"/>
                </a:solidFill>
                <a:effectLst/>
                <a:latin typeface="+mn-lt"/>
                <a:ea typeface="+mn-ea"/>
                <a:cs typeface="+mn-cs"/>
              </a:rPr>
              <a:t>935 </a:t>
            </a:r>
            <a:r>
              <a:rPr lang="en-US" sz="1200" b="0" i="0" kern="1200" dirty="0" err="1" smtClean="0">
                <a:solidFill>
                  <a:schemeClr val="tx1"/>
                </a:solidFill>
                <a:effectLst/>
                <a:latin typeface="+mn-lt"/>
                <a:ea typeface="+mn-ea"/>
                <a:cs typeface="+mn-cs"/>
              </a:rPr>
              <a:t>uk</a:t>
            </a:r>
            <a:r>
              <a:rPr lang="en-US" sz="1200" b="0" i="0" kern="1200" dirty="0" smtClean="0">
                <a:solidFill>
                  <a:schemeClr val="tx1"/>
                </a:solidFill>
                <a:effectLst/>
                <a:latin typeface="+mn-lt"/>
                <a:ea typeface="+mn-ea"/>
                <a:cs typeface="+mn-cs"/>
              </a:rPr>
              <a:t> academics</a:t>
            </a:r>
          </a:p>
          <a:p>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3</a:t>
            </a:fld>
            <a:endParaRPr lang="en-GB"/>
          </a:p>
        </p:txBody>
      </p:sp>
    </p:spTree>
    <p:extLst>
      <p:ext uri="{BB962C8B-B14F-4D97-AF65-F5344CB8AC3E}">
        <p14:creationId xmlns:p14="http://schemas.microsoft.com/office/powerpoint/2010/main" val="19212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GB" sz="1200" kern="1200" dirty="0" smtClean="0">
                <a:solidFill>
                  <a:schemeClr val="tx1"/>
                </a:solidFill>
                <a:effectLst/>
                <a:latin typeface="+mn-lt"/>
                <a:ea typeface="+mn-ea"/>
                <a:cs typeface="+mn-cs"/>
              </a:rPr>
              <a:t>Over the past 50–100 years, academic publications with more co-authors have received more citations. For example, in an analysis of over 28 million papers from the natural, medical, and social sciences and the humanities published between 1900 and 2011, papers with more authors received more citations, particularly if the authors were from different institutions</a:t>
            </a:r>
            <a:r>
              <a:rPr lang="en-GB" sz="1200" kern="1200" baseline="30000" dirty="0" smtClean="0">
                <a:solidFill>
                  <a:schemeClr val="tx1"/>
                </a:solidFill>
                <a:effectLst/>
                <a:latin typeface="+mn-lt"/>
                <a:ea typeface="+mn-ea"/>
                <a:cs typeface="+mn-cs"/>
              </a:rPr>
              <a:t>1</a:t>
            </a:r>
            <a:r>
              <a:rPr lang="en-GB" sz="1200" kern="1200" dirty="0" smtClean="0">
                <a:solidFill>
                  <a:schemeClr val="tx1"/>
                </a:solidFill>
                <a:effectLst/>
                <a:latin typeface="+mn-lt"/>
                <a:ea typeface="+mn-ea"/>
                <a:cs typeface="+mn-cs"/>
              </a:rPr>
              <a:t>.</a:t>
            </a:r>
          </a:p>
          <a:p>
            <a:pPr lvl="0" fontAlgn="base"/>
            <a:endParaRPr lang="en-GB"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study of nearly 250,000 academic researchers who published their first 30 academic papers between 2000 and 2015 found that more collaborative academics – those that published with a greater number of different co-authors during their career – had a higher h-index for citations</a:t>
            </a:r>
            <a:r>
              <a:rPr lang="en-GB" sz="1200" kern="1200" baseline="30000" dirty="0" smtClean="0">
                <a:solidFill>
                  <a:schemeClr val="tx1"/>
                </a:solidFill>
                <a:effectLst/>
                <a:latin typeface="+mn-lt"/>
                <a:ea typeface="+mn-ea"/>
                <a:cs typeface="+mn-cs"/>
              </a:rPr>
              <a:t>2</a:t>
            </a:r>
            <a:r>
              <a:rPr lang="en-GB" sz="1200" kern="1200" dirty="0" smtClean="0">
                <a:solidFill>
                  <a:schemeClr val="tx1"/>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An analysis of over 30,000 papers published in Elsevier’s Scopus database between 2000 and 2009 found that the larger the geographical distance between collaborators, the higher the number of citations</a:t>
            </a:r>
            <a:r>
              <a:rPr lang="en-GB" sz="1200" kern="1200" baseline="30000" dirty="0" smtClean="0">
                <a:solidFill>
                  <a:schemeClr val="tx1"/>
                </a:solidFill>
                <a:effectLst/>
                <a:latin typeface="+mn-lt"/>
                <a:ea typeface="+mn-ea"/>
                <a:cs typeface="+mn-cs"/>
              </a:rPr>
              <a:t>3</a:t>
            </a:r>
            <a:r>
              <a:rPr lang="en-GB" sz="1200" kern="1200" dirty="0" smtClean="0">
                <a:solidFill>
                  <a:schemeClr val="tx1"/>
                </a:solidFill>
                <a:effectLst/>
                <a:latin typeface="+mn-lt"/>
                <a:ea typeface="+mn-ea"/>
                <a:cs typeface="+mn-cs"/>
              </a:rPr>
              <a:t>, and research has shown that more ethnically diverse collaborations tend to produce publications with higher citation impact</a:t>
            </a:r>
            <a:r>
              <a:rPr lang="en-GB" sz="1200" kern="1200" baseline="30000" dirty="0" smtClean="0">
                <a:solidFill>
                  <a:schemeClr val="tx1"/>
                </a:solidFill>
                <a:effectLst/>
                <a:latin typeface="+mn-lt"/>
                <a:ea typeface="+mn-ea"/>
                <a:cs typeface="+mn-cs"/>
              </a:rPr>
              <a:t>4</a:t>
            </a:r>
            <a:r>
              <a:rPr lang="en-GB" sz="1200" kern="1200" dirty="0" smtClean="0">
                <a:solidFill>
                  <a:schemeClr val="tx1"/>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relationship between the level of collaboration and number of citations persists at the national level, according to data presented in the G20 Innovation Report</a:t>
            </a:r>
            <a:r>
              <a:rPr lang="en-GB" sz="1200" kern="1200" baseline="30000" dirty="0" smtClean="0">
                <a:solidFill>
                  <a:schemeClr val="tx1"/>
                </a:solidFill>
                <a:effectLst/>
                <a:latin typeface="+mn-lt"/>
                <a:ea typeface="+mn-ea"/>
                <a:cs typeface="+mn-cs"/>
              </a:rPr>
              <a:t>5</a:t>
            </a:r>
            <a:r>
              <a:rPr lang="en-GB" sz="1200" kern="1200" dirty="0" smtClean="0">
                <a:solidFill>
                  <a:schemeClr val="tx1"/>
                </a:solidFill>
                <a:effectLst/>
                <a:latin typeface="+mn-lt"/>
                <a:ea typeface="+mn-ea"/>
                <a:cs typeface="+mn-cs"/>
              </a:rPr>
              <a:t>. Countries with the highest rates of collaboration generate more highly-cited papers. The report also showed that the effect of the level of collaboration on citation rates was strongest for countries with the lowest overall scientific output.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lvl="0"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4</a:t>
            </a:fld>
            <a:endParaRPr lang="en-GB"/>
          </a:p>
        </p:txBody>
      </p:sp>
    </p:spTree>
    <p:extLst>
      <p:ext uri="{BB962C8B-B14F-4D97-AF65-F5344CB8AC3E}">
        <p14:creationId xmlns:p14="http://schemas.microsoft.com/office/powerpoint/2010/main" val="3378131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endParaRPr lang="en-US" sz="1200" b="0" i="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It is no surprise that research collaborations have become so common, given the wide range of benefits that they present. Collaborating is not only advantageous for each participant but it can also benefit the research community and society in general. </a:t>
            </a:r>
          </a:p>
          <a:p>
            <a:endParaRPr lang="en-GB" sz="1200" kern="1200" dirty="0" smtClean="0">
              <a:solidFill>
                <a:schemeClr val="tx1"/>
              </a:solidFill>
              <a:effectLst/>
              <a:latin typeface="+mn-lt"/>
              <a:ea typeface="+mn-ea"/>
              <a:cs typeface="+mn-cs"/>
            </a:endParaRPr>
          </a:p>
          <a:p>
            <a:pPr fontAlgn="base"/>
            <a:r>
              <a:rPr lang="en-GB" sz="1200" b="1" kern="1200" dirty="0" smtClean="0">
                <a:solidFill>
                  <a:schemeClr val="tx1"/>
                </a:solidFill>
                <a:effectLst/>
                <a:latin typeface="+mn-lt"/>
                <a:ea typeface="+mn-ea"/>
                <a:cs typeface="+mn-cs"/>
              </a:rPr>
              <a:t>The challenges of collaborating</a:t>
            </a:r>
            <a:endParaRPr lang="en-GB" sz="1200" kern="1200" dirty="0" smtClean="0">
              <a:solidFill>
                <a:schemeClr val="tx1"/>
              </a:solidFill>
              <a:effectLst/>
              <a:latin typeface="+mn-lt"/>
              <a:ea typeface="+mn-ea"/>
              <a:cs typeface="+mn-cs"/>
            </a:endParaRPr>
          </a:p>
          <a:p>
            <a:pPr fontAlgn="base"/>
            <a:r>
              <a:rPr lang="en-GB" sz="1200" kern="1200" dirty="0" smtClean="0">
                <a:solidFill>
                  <a:schemeClr val="tx1"/>
                </a:solidFill>
                <a:effectLst/>
                <a:latin typeface="+mn-lt"/>
                <a:ea typeface="+mn-ea"/>
                <a:cs typeface="+mn-cs"/>
              </a:rPr>
              <a:t>Although collaborative projects can provide many benefits, they are also inevitably associated with challenges that you might not experience with an individual research project. </a:t>
            </a:r>
          </a:p>
          <a:p>
            <a:pPr lvl="0" fontAlgn="base"/>
            <a:r>
              <a:rPr lang="en-US" sz="1200" b="0" i="0" kern="1200" dirty="0" smtClean="0">
                <a:solidFill>
                  <a:schemeClr val="tx1"/>
                </a:solidFill>
                <a:effectLst/>
                <a:latin typeface="+mn-lt"/>
                <a:ea typeface="+mn-ea"/>
                <a:cs typeface="+mn-cs"/>
              </a:rPr>
              <a:t>We have seen that </a:t>
            </a:r>
            <a:r>
              <a:rPr lang="en-US" sz="1200" b="0" i="0" kern="1200" dirty="0" err="1" smtClean="0">
                <a:solidFill>
                  <a:schemeClr val="tx1"/>
                </a:solidFill>
                <a:effectLst/>
                <a:latin typeface="+mn-lt"/>
                <a:ea typeface="+mn-ea"/>
                <a:cs typeface="+mn-cs"/>
              </a:rPr>
              <a:t>collabation</a:t>
            </a:r>
            <a:r>
              <a:rPr lang="en-US" sz="1200" b="0" i="0" kern="1200" dirty="0" smtClean="0">
                <a:solidFill>
                  <a:schemeClr val="tx1"/>
                </a:solidFill>
                <a:effectLst/>
                <a:latin typeface="+mn-lt"/>
                <a:ea typeface="+mn-ea"/>
                <a:cs typeface="+mn-cs"/>
              </a:rPr>
              <a:t> Read the scenario below about a researcher who was invited to join a research collaboration. Consider what risks and challenges they might face. We have included an example from the field of psychology, but the risks and challenges of collaborating could apply to any discipline.</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5</a:t>
            </a:fld>
            <a:endParaRPr lang="en-GB"/>
          </a:p>
        </p:txBody>
      </p:sp>
    </p:spTree>
    <p:extLst>
      <p:ext uri="{BB962C8B-B14F-4D97-AF65-F5344CB8AC3E}">
        <p14:creationId xmlns:p14="http://schemas.microsoft.com/office/powerpoint/2010/main" val="58968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smtClean="0">
                <a:solidFill>
                  <a:schemeClr val="tx1"/>
                </a:solidFill>
                <a:effectLst/>
                <a:latin typeface="+mn-lt"/>
                <a:ea typeface="+mn-ea"/>
                <a:cs typeface="+mn-cs"/>
              </a:rPr>
              <a:t>Other common challenges might include:</a:t>
            </a:r>
          </a:p>
          <a:p>
            <a:pPr lvl="0" fontAlgn="base"/>
            <a:r>
              <a:rPr lang="en-GB" sz="1200" kern="1200" dirty="0" smtClean="0">
                <a:solidFill>
                  <a:schemeClr val="tx1"/>
                </a:solidFill>
                <a:effectLst/>
                <a:latin typeface="+mn-lt"/>
                <a:ea typeface="+mn-ea"/>
                <a:cs typeface="+mn-cs"/>
              </a:rPr>
              <a:t>Understanding the nuanced relationships between the other collaborators takes time and can make developing a team dynamic challenging</a:t>
            </a:r>
          </a:p>
          <a:p>
            <a:pPr lvl="0" fontAlgn="base"/>
            <a:r>
              <a:rPr lang="en-GB" sz="1200" kern="1200" dirty="0" smtClean="0">
                <a:solidFill>
                  <a:schemeClr val="tx1"/>
                </a:solidFill>
                <a:effectLst/>
                <a:latin typeface="+mn-lt"/>
                <a:ea typeface="+mn-ea"/>
                <a:cs typeface="+mn-cs"/>
              </a:rPr>
              <a:t>Estimating and agreeing realistic timelines to complete tasks</a:t>
            </a:r>
          </a:p>
          <a:p>
            <a:pPr lvl="0" fontAlgn="base"/>
            <a:r>
              <a:rPr lang="en-GB" sz="1200" kern="1200" dirty="0" smtClean="0">
                <a:solidFill>
                  <a:schemeClr val="tx1"/>
                </a:solidFill>
                <a:effectLst/>
                <a:latin typeface="+mn-lt"/>
                <a:ea typeface="+mn-ea"/>
                <a:cs typeface="+mn-cs"/>
              </a:rPr>
              <a:t>Sharing ideas, giving feedback, and reaching a consensus can slow down the speed of research</a:t>
            </a:r>
          </a:p>
          <a:p>
            <a:pPr lvl="0" fontAlgn="base"/>
            <a:r>
              <a:rPr lang="en-GB" sz="1200" kern="1200" dirty="0" smtClean="0">
                <a:solidFill>
                  <a:schemeClr val="tx1"/>
                </a:solidFill>
                <a:effectLst/>
                <a:latin typeface="+mn-lt"/>
                <a:ea typeface="+mn-ea"/>
                <a:cs typeface="+mn-cs"/>
              </a:rPr>
              <a:t>Mobility restrictions, such as family commitments or disabilities, can make meeting your collaborators or attending workshops difficult</a:t>
            </a:r>
          </a:p>
          <a:p>
            <a:pPr lvl="0" fontAlgn="base"/>
            <a:r>
              <a:rPr lang="en-GB" sz="1200" kern="1200" dirty="0" smtClean="0">
                <a:solidFill>
                  <a:schemeClr val="tx1"/>
                </a:solidFill>
                <a:effectLst/>
                <a:latin typeface="+mn-lt"/>
                <a:ea typeface="+mn-ea"/>
                <a:cs typeface="+mn-cs"/>
              </a:rPr>
              <a:t>Keeping people engaged with the research and maintaining momentum towards your goal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6</a:t>
            </a:fld>
            <a:endParaRPr lang="en-GB"/>
          </a:p>
        </p:txBody>
      </p:sp>
    </p:spTree>
    <p:extLst>
      <p:ext uri="{BB962C8B-B14F-4D97-AF65-F5344CB8AC3E}">
        <p14:creationId xmlns:p14="http://schemas.microsoft.com/office/powerpoint/2010/main" val="3782670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smtClean="0">
                <a:solidFill>
                  <a:schemeClr val="tx1"/>
                </a:solidFill>
                <a:effectLst/>
                <a:latin typeface="+mn-lt"/>
                <a:ea typeface="+mn-ea"/>
                <a:cs typeface="+mn-cs"/>
              </a:rPr>
              <a:t>A common misconception is that research collaborations achieve goals faster than academics working alone. However, collaborations take time to set up and to manage and don’t necessarily speed up the process of research. In addition, whether collaborating will help you reach your goals faster is highly dependent on your field.</a:t>
            </a:r>
          </a:p>
          <a:p>
            <a:pPr fontAlgn="base"/>
            <a:r>
              <a:rPr lang="en-GB" sz="1200" kern="1200" dirty="0" smtClean="0">
                <a:solidFill>
                  <a:schemeClr val="tx1"/>
                </a:solidFill>
                <a:effectLst/>
                <a:latin typeface="+mn-lt"/>
                <a:ea typeface="+mn-ea"/>
                <a:cs typeface="+mn-cs"/>
              </a:rPr>
              <a:t> </a:t>
            </a:r>
          </a:p>
          <a:p>
            <a:pPr fontAlgn="base"/>
            <a:r>
              <a:rPr lang="en-GB" sz="1200" kern="1200" dirty="0" smtClean="0">
                <a:solidFill>
                  <a:schemeClr val="tx1"/>
                </a:solidFill>
                <a:effectLst/>
                <a:latin typeface="+mn-lt"/>
                <a:ea typeface="+mn-ea"/>
                <a:cs typeface="+mn-cs"/>
              </a:rPr>
              <a:t>“The idea that you’ll just work together and the more people you have the faster you’ll work isn't true. More people might slow you down because you need to check-in, you need to dedicate time for calls, for communicating results.” – </a:t>
            </a:r>
            <a:r>
              <a:rPr lang="en-GB" sz="1200" u="sng" kern="1200" dirty="0" smtClean="0">
                <a:solidFill>
                  <a:schemeClr val="tx1"/>
                </a:solidFill>
                <a:effectLst/>
                <a:latin typeface="+mn-lt"/>
                <a:ea typeface="+mn-ea"/>
                <a:cs typeface="+mn-cs"/>
                <a:hlinkClick r:id="rId3"/>
              </a:rPr>
              <a:t>Mark </a:t>
            </a:r>
            <a:r>
              <a:rPr lang="en-GB" sz="1200" u="sng" kern="1200" dirty="0" err="1" smtClean="0">
                <a:solidFill>
                  <a:schemeClr val="tx1"/>
                </a:solidFill>
                <a:effectLst/>
                <a:latin typeface="+mn-lt"/>
                <a:ea typeface="+mn-ea"/>
                <a:cs typeface="+mn-cs"/>
                <a:hlinkClick r:id="rId3"/>
              </a:rPr>
              <a:t>Hahnel</a:t>
            </a:r>
            <a:r>
              <a:rPr lang="en-GB" sz="1200" kern="1200" dirty="0" smtClean="0">
                <a:solidFill>
                  <a:schemeClr val="tx1"/>
                </a:solidFill>
                <a:effectLst/>
                <a:latin typeface="+mn-lt"/>
                <a:ea typeface="+mn-ea"/>
                <a:cs typeface="+mn-cs"/>
              </a:rPr>
              <a:t> (CEO, </a:t>
            </a:r>
            <a:r>
              <a:rPr lang="en-GB" sz="1200" kern="1200" dirty="0" err="1" smtClean="0">
                <a:solidFill>
                  <a:schemeClr val="tx1"/>
                </a:solidFill>
                <a:effectLst/>
                <a:latin typeface="+mn-lt"/>
                <a:ea typeface="+mn-ea"/>
                <a:cs typeface="+mn-cs"/>
              </a:rPr>
              <a:t>Figshare</a:t>
            </a:r>
            <a:r>
              <a:rPr lang="en-GB" sz="1200" kern="1200" dirty="0" smtClean="0">
                <a:solidFill>
                  <a:schemeClr val="tx1"/>
                </a:solidFill>
                <a:effectLst/>
                <a:latin typeface="+mn-lt"/>
                <a:ea typeface="+mn-ea"/>
                <a:cs typeface="+mn-cs"/>
              </a:rPr>
              <a:t>, UK)</a:t>
            </a:r>
          </a:p>
          <a:p>
            <a:pPr fontAlgn="base"/>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THE LEAST TANGIBLE BENEFITS CAN BE THE MOST REWARDING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It is easy to focus on the visible outputs of a collaboration – the papers, the conference talks, the commercialized products. However, the members of our expert panel noted that the other benefits of their projects, such as enjoying their work environment, making friends, or making a difference to people’s lives, were more valuable to them.</a:t>
            </a:r>
          </a:p>
          <a:p>
            <a:pPr fontAlgn="base"/>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lvl="0"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7</a:t>
            </a:fld>
            <a:endParaRPr lang="en-GB"/>
          </a:p>
        </p:txBody>
      </p:sp>
    </p:spTree>
    <p:extLst>
      <p:ext uri="{BB962C8B-B14F-4D97-AF65-F5344CB8AC3E}">
        <p14:creationId xmlns:p14="http://schemas.microsoft.com/office/powerpoint/2010/main" val="2850731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smtClean="0">
                <a:solidFill>
                  <a:schemeClr val="tx1"/>
                </a:solidFill>
                <a:effectLst/>
                <a:latin typeface="+mn-lt"/>
                <a:ea typeface="+mn-ea"/>
                <a:cs typeface="+mn-cs"/>
              </a:rPr>
              <a:t>Collaborating can help you develop transferable skills</a:t>
            </a:r>
            <a:endParaRPr lang="en-GB" sz="1200" kern="1200" dirty="0" smtClean="0">
              <a:solidFill>
                <a:schemeClr val="tx1"/>
              </a:solidFill>
              <a:effectLst/>
              <a:latin typeface="+mn-lt"/>
              <a:ea typeface="+mn-ea"/>
              <a:cs typeface="+mn-cs"/>
            </a:endParaRPr>
          </a:p>
          <a:p>
            <a:pPr fontAlgn="base"/>
            <a:r>
              <a:rPr lang="en-GB" sz="1200" kern="1200" dirty="0" smtClean="0">
                <a:solidFill>
                  <a:schemeClr val="tx1"/>
                </a:solidFill>
                <a:effectLst/>
                <a:latin typeface="+mn-lt"/>
                <a:ea typeface="+mn-ea"/>
                <a:cs typeface="+mn-cs"/>
              </a:rPr>
              <a:t>Conducting research collaboratively requires skills that aren’t commonly taught in undergraduate or postgraduate courses. Taking the time to learn these skills will help with other areas of your research and can boost your professional development overall.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A5ACE1-2143-4DDE-BD5F-2279E111FCF7}" type="slidenum">
              <a:rPr lang="en-GB" smtClean="0"/>
              <a:t>8</a:t>
            </a:fld>
            <a:endParaRPr lang="en-GB"/>
          </a:p>
        </p:txBody>
      </p:sp>
    </p:spTree>
    <p:extLst>
      <p:ext uri="{BB962C8B-B14F-4D97-AF65-F5344CB8AC3E}">
        <p14:creationId xmlns:p14="http://schemas.microsoft.com/office/powerpoint/2010/main" val="2552462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A5ACE1-2143-4DDE-BD5F-2279E111FCF7}" type="slidenum">
              <a:rPr lang="en-GB" smtClean="0"/>
              <a:t>9</a:t>
            </a:fld>
            <a:endParaRPr lang="en-GB"/>
          </a:p>
        </p:txBody>
      </p:sp>
    </p:spTree>
    <p:extLst>
      <p:ext uri="{BB962C8B-B14F-4D97-AF65-F5344CB8AC3E}">
        <p14:creationId xmlns:p14="http://schemas.microsoft.com/office/powerpoint/2010/main" val="245192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D0E7A44-78F6-4B76-B019-8D9AFA0CFA99}"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268315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0E7A44-78F6-4B76-B019-8D9AFA0CFA99}"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428706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0E7A44-78F6-4B76-B019-8D9AFA0CFA99}"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173649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0E7A44-78F6-4B76-B019-8D9AFA0CFA99}"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351604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0E7A44-78F6-4B76-B019-8D9AFA0CFA99}"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265818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0E7A44-78F6-4B76-B019-8D9AFA0CFA99}"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288477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D0E7A44-78F6-4B76-B019-8D9AFA0CFA99}" type="datetimeFigureOut">
              <a:rPr lang="en-GB" smtClean="0"/>
              <a:t>10/06/2022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859545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D0E7A44-78F6-4B76-B019-8D9AFA0CFA99}" type="datetimeFigureOut">
              <a:rPr lang="en-GB" smtClean="0"/>
              <a:t>10/06/2022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99430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0E7A44-78F6-4B76-B019-8D9AFA0CFA99}" type="datetimeFigureOut">
              <a:rPr lang="en-GB" smtClean="0"/>
              <a:t>10/06/2022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310608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0E7A44-78F6-4B76-B019-8D9AFA0CFA99}"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4176740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0E7A44-78F6-4B76-B019-8D9AFA0CFA99}"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9DBB12-EEA2-454F-8B20-524678077070}" type="slidenum">
              <a:rPr lang="en-GB" smtClean="0"/>
              <a:t>‹#›</a:t>
            </a:fld>
            <a:endParaRPr lang="en-GB"/>
          </a:p>
        </p:txBody>
      </p:sp>
    </p:spTree>
    <p:extLst>
      <p:ext uri="{BB962C8B-B14F-4D97-AF65-F5344CB8AC3E}">
        <p14:creationId xmlns:p14="http://schemas.microsoft.com/office/powerpoint/2010/main" val="311398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E7A44-78F6-4B76-B019-8D9AFA0CFA99}" type="datetimeFigureOut">
              <a:rPr lang="en-GB" smtClean="0"/>
              <a:t>10/06/2022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DBB12-EEA2-454F-8B20-524678077070}" type="slidenum">
              <a:rPr lang="en-GB" smtClean="0"/>
              <a:t>‹#›</a:t>
            </a:fld>
            <a:endParaRPr lang="en-GB"/>
          </a:p>
        </p:txBody>
      </p:sp>
    </p:spTree>
    <p:extLst>
      <p:ext uri="{BB962C8B-B14F-4D97-AF65-F5344CB8AC3E}">
        <p14:creationId xmlns:p14="http://schemas.microsoft.com/office/powerpoint/2010/main" val="807407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9.xml"/><Relationship Id="rId5" Type="http://schemas.openxmlformats.org/officeDocument/2006/relationships/hyperlink" Target="https://trello.com/" TargetMode="External"/><Relationship Id="rId4" Type="http://schemas.openxmlformats.org/officeDocument/2006/relationships/hyperlink" Target="https://www.toggl.com/"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hyperlink" Target="https://f1000research.com/articles/11-95" TargetMode="External"/><Relationship Id="rId5" Type="http://schemas.openxmlformats.org/officeDocument/2006/relationships/hyperlink" Target="https://journals.plos.org/plosone/article?id=10.1371/journal.pone.0189742" TargetMode="External"/><Relationship Id="rId4" Type="http://schemas.openxmlformats.org/officeDocument/2006/relationships/hyperlink" Target="https://asistdl.onlinelibrary.wiley.com/doi/abs/10.1002/asi.23266"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753119"/>
            <a:ext cx="9144000" cy="1886262"/>
          </a:xfrm>
        </p:spPr>
        <p:txBody>
          <a:bodyPr>
            <a:normAutofit/>
          </a:bodyPr>
          <a:lstStyle/>
          <a:p>
            <a:r>
              <a:rPr lang="en-GB" sz="5300" dirty="0" smtClean="0"/>
              <a:t>Mastering Research Collaboration</a:t>
            </a:r>
            <a:endParaRPr lang="en-GB" sz="5300" dirty="0"/>
          </a:p>
        </p:txBody>
      </p:sp>
      <p:sp>
        <p:nvSpPr>
          <p:cNvPr id="5" name="Subtitle 2"/>
          <p:cNvSpPr>
            <a:spLocks noGrp="1"/>
          </p:cNvSpPr>
          <p:nvPr>
            <p:ph type="subTitle" idx="1"/>
          </p:nvPr>
        </p:nvSpPr>
        <p:spPr>
          <a:xfrm>
            <a:off x="1524000" y="2731456"/>
            <a:ext cx="9144000" cy="696497"/>
          </a:xfrm>
        </p:spPr>
        <p:txBody>
          <a:bodyPr>
            <a:normAutofit/>
          </a:bodyPr>
          <a:lstStyle/>
          <a:p>
            <a:r>
              <a:rPr lang="en-GB" dirty="0" smtClean="0"/>
              <a:t>Alys Kay, Researcher Developer</a:t>
            </a:r>
          </a:p>
        </p:txBody>
      </p:sp>
      <p:pic>
        <p:nvPicPr>
          <p:cNvPr id="1026" name="Picture 2" descr="10 Cool Facts About Penguins — City of Albuquerq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520028"/>
            <a:ext cx="7315200" cy="33337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67495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4"/>
          <a:stretch>
            <a:fillRect/>
          </a:stretch>
        </p:blipFill>
        <p:spPr>
          <a:xfrm>
            <a:off x="0" y="-615141"/>
            <a:ext cx="12160864" cy="7600540"/>
          </a:xfrm>
          <a:prstGeom prst="rect">
            <a:avLst/>
          </a:prstGeom>
        </p:spPr>
      </p:pic>
    </p:spTree>
    <p:custDataLst>
      <p:tags r:id="rId1"/>
    </p:custDataLst>
    <p:extLst>
      <p:ext uri="{BB962C8B-B14F-4D97-AF65-F5344CB8AC3E}">
        <p14:creationId xmlns:p14="http://schemas.microsoft.com/office/powerpoint/2010/main" val="677611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Important Characteristics:</a:t>
            </a:r>
            <a:endParaRPr lang="en-GB" dirty="0"/>
          </a:p>
        </p:txBody>
      </p:sp>
      <p:sp>
        <p:nvSpPr>
          <p:cNvPr id="9" name="TextBox 8"/>
          <p:cNvSpPr txBox="1"/>
          <p:nvPr/>
        </p:nvSpPr>
        <p:spPr>
          <a:xfrm>
            <a:off x="957349" y="4149872"/>
            <a:ext cx="4964084" cy="2246769"/>
          </a:xfrm>
          <a:prstGeom prst="rect">
            <a:avLst/>
          </a:prstGeom>
          <a:noFill/>
        </p:spPr>
        <p:txBody>
          <a:bodyPr wrap="square" rtlCol="0">
            <a:spAutoFit/>
          </a:bodyPr>
          <a:lstStyle/>
          <a:p>
            <a:r>
              <a:rPr lang="en-GB" sz="2800" b="1" dirty="0" smtClean="0"/>
              <a:t>Social Qualities</a:t>
            </a:r>
            <a:br>
              <a:rPr lang="en-GB" sz="2800" b="1" dirty="0" smtClean="0"/>
            </a:br>
            <a:r>
              <a:rPr lang="en-GB" sz="2800" dirty="0" smtClean="0"/>
              <a:t>Someone who is respectful, honest, direct, reasonable, good at communicating, and manages conflict well.</a:t>
            </a:r>
            <a:endParaRPr lang="en-GB" sz="2800" dirty="0"/>
          </a:p>
        </p:txBody>
      </p:sp>
      <p:sp>
        <p:nvSpPr>
          <p:cNvPr id="11" name="TextBox 10"/>
          <p:cNvSpPr txBox="1"/>
          <p:nvPr/>
        </p:nvSpPr>
        <p:spPr>
          <a:xfrm>
            <a:off x="6389716" y="1546171"/>
            <a:ext cx="4964084" cy="2246769"/>
          </a:xfrm>
          <a:prstGeom prst="rect">
            <a:avLst/>
          </a:prstGeom>
          <a:noFill/>
        </p:spPr>
        <p:txBody>
          <a:bodyPr wrap="square" rtlCol="0">
            <a:spAutoFit/>
          </a:bodyPr>
          <a:lstStyle/>
          <a:p>
            <a:r>
              <a:rPr lang="en-GB" sz="2800" b="1" dirty="0" smtClean="0"/>
              <a:t>Professional Qualities</a:t>
            </a:r>
            <a:br>
              <a:rPr lang="en-GB" sz="2800" b="1" dirty="0" smtClean="0"/>
            </a:br>
            <a:r>
              <a:rPr lang="en-GB" sz="2800" dirty="0" smtClean="0"/>
              <a:t>Someone who is flexible, reliable, committed to the project and has high ethical standards.</a:t>
            </a:r>
            <a:endParaRPr lang="en-GB" sz="2800" dirty="0"/>
          </a:p>
        </p:txBody>
      </p:sp>
      <p:sp>
        <p:nvSpPr>
          <p:cNvPr id="12" name="TextBox 11"/>
          <p:cNvSpPr txBox="1"/>
          <p:nvPr/>
        </p:nvSpPr>
        <p:spPr>
          <a:xfrm>
            <a:off x="957349" y="1546171"/>
            <a:ext cx="4964084" cy="1815882"/>
          </a:xfrm>
          <a:prstGeom prst="rect">
            <a:avLst/>
          </a:prstGeom>
          <a:noFill/>
        </p:spPr>
        <p:txBody>
          <a:bodyPr wrap="square" rtlCol="0">
            <a:spAutoFit/>
          </a:bodyPr>
          <a:lstStyle/>
          <a:p>
            <a:r>
              <a:rPr lang="en-GB" sz="2800" b="1" dirty="0" smtClean="0"/>
              <a:t>Research Qualities</a:t>
            </a:r>
            <a:br>
              <a:rPr lang="en-GB" sz="2800" b="1" dirty="0" smtClean="0"/>
            </a:br>
            <a:r>
              <a:rPr lang="en-GB" sz="2800" dirty="0" smtClean="0"/>
              <a:t>Someone with expertise, skills or resource who understands and shares the projects goals.</a:t>
            </a:r>
            <a:endParaRPr lang="en-GB" sz="2800" dirty="0"/>
          </a:p>
        </p:txBody>
      </p:sp>
      <p:sp>
        <p:nvSpPr>
          <p:cNvPr id="13" name="TextBox 12"/>
          <p:cNvSpPr txBox="1"/>
          <p:nvPr/>
        </p:nvSpPr>
        <p:spPr>
          <a:xfrm>
            <a:off x="6389716" y="4149872"/>
            <a:ext cx="4964084" cy="2246769"/>
          </a:xfrm>
          <a:prstGeom prst="rect">
            <a:avLst/>
          </a:prstGeom>
          <a:noFill/>
        </p:spPr>
        <p:txBody>
          <a:bodyPr wrap="square" rtlCol="0">
            <a:spAutoFit/>
          </a:bodyPr>
          <a:lstStyle/>
          <a:p>
            <a:r>
              <a:rPr lang="en-GB" sz="2800" b="1" dirty="0" smtClean="0"/>
              <a:t>Personal Qualities</a:t>
            </a:r>
            <a:br>
              <a:rPr lang="en-GB" sz="2800" b="1" dirty="0" smtClean="0"/>
            </a:br>
            <a:r>
              <a:rPr lang="en-GB" sz="2800" dirty="0" smtClean="0"/>
              <a:t>Someone who is personable, open-minded, genuine, emotionally intelligent and empathetic.</a:t>
            </a:r>
            <a:endParaRPr lang="en-GB" sz="2800" dirty="0"/>
          </a:p>
        </p:txBody>
      </p:sp>
    </p:spTree>
    <p:custDataLst>
      <p:tags r:id="rId1"/>
    </p:custDataLst>
    <p:extLst>
      <p:ext uri="{BB962C8B-B14F-4D97-AF65-F5344CB8AC3E}">
        <p14:creationId xmlns:p14="http://schemas.microsoft.com/office/powerpoint/2010/main" val="427113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0388" y="0"/>
            <a:ext cx="10051224" cy="6858000"/>
          </a:xfrm>
          <a:prstGeom prst="rect">
            <a:avLst/>
          </a:prstGeom>
        </p:spPr>
      </p:pic>
    </p:spTree>
    <p:custDataLst>
      <p:tags r:id="rId1"/>
    </p:custDataLst>
    <p:extLst>
      <p:ext uri="{BB962C8B-B14F-4D97-AF65-F5344CB8AC3E}">
        <p14:creationId xmlns:p14="http://schemas.microsoft.com/office/powerpoint/2010/main" val="575777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Look </a:t>
            </a:r>
            <a:r>
              <a:rPr lang="en-GB" dirty="0"/>
              <a:t>B</a:t>
            </a:r>
            <a:r>
              <a:rPr lang="en-GB" dirty="0" smtClean="0"/>
              <a:t>eyond Your </a:t>
            </a:r>
            <a:r>
              <a:rPr lang="en-GB" dirty="0"/>
              <a:t>O</a:t>
            </a:r>
            <a:r>
              <a:rPr lang="en-GB" dirty="0" smtClean="0"/>
              <a:t>wn Networks</a:t>
            </a:r>
            <a:endParaRPr lang="en-GB" dirty="0"/>
          </a:p>
        </p:txBody>
      </p:sp>
      <p:sp>
        <p:nvSpPr>
          <p:cNvPr id="2" name="TextBox 1"/>
          <p:cNvSpPr txBox="1"/>
          <p:nvPr/>
        </p:nvSpPr>
        <p:spPr>
          <a:xfrm>
            <a:off x="695739" y="1401417"/>
            <a:ext cx="10558083" cy="4247317"/>
          </a:xfrm>
          <a:prstGeom prst="rect">
            <a:avLst/>
          </a:prstGeom>
          <a:noFill/>
        </p:spPr>
        <p:txBody>
          <a:bodyPr wrap="none" rtlCol="0">
            <a:spAutoFit/>
          </a:bodyPr>
          <a:lstStyle/>
          <a:p>
            <a:endParaRPr lang="en-US" sz="2800" dirty="0"/>
          </a:p>
          <a:p>
            <a:pPr marL="742950" lvl="1" indent="-285750">
              <a:buFont typeface="Arial" panose="020B0604020202020204" pitchFamily="34" charset="0"/>
              <a:buChar char="•"/>
            </a:pPr>
            <a:r>
              <a:rPr lang="en-US" sz="2800" dirty="0"/>
              <a:t>Identify central individuals in a wider network</a:t>
            </a:r>
          </a:p>
          <a:p>
            <a:pPr marL="742950" lvl="1" indent="-285750">
              <a:buFont typeface="Arial" panose="020B0604020202020204" pitchFamily="34" charset="0"/>
              <a:buChar char="•"/>
            </a:pPr>
            <a:r>
              <a:rPr lang="en-US" sz="2800" dirty="0"/>
              <a:t>Reach out to visiting academics and to your mentor’s contacts</a:t>
            </a:r>
          </a:p>
          <a:p>
            <a:pPr marL="742950" lvl="1" indent="-285750">
              <a:buFont typeface="Arial" panose="020B0604020202020204" pitchFamily="34" charset="0"/>
              <a:buChar char="•"/>
            </a:pPr>
            <a:r>
              <a:rPr lang="en-US" sz="2800" dirty="0"/>
              <a:t>Look at journals and other publications</a:t>
            </a:r>
          </a:p>
          <a:p>
            <a:pPr marL="742950" lvl="1" indent="-285750">
              <a:buFont typeface="Arial" panose="020B0604020202020204" pitchFamily="34" charset="0"/>
              <a:buChar char="•"/>
            </a:pPr>
            <a:r>
              <a:rPr lang="en-US" sz="2800" dirty="0"/>
              <a:t>Consider peripheral research</a:t>
            </a:r>
          </a:p>
          <a:p>
            <a:pPr marL="742950" lvl="1" indent="-285750">
              <a:buFont typeface="Arial" panose="020B0604020202020204" pitchFamily="34" charset="0"/>
              <a:buChar char="•"/>
            </a:pPr>
            <a:r>
              <a:rPr lang="en-US" sz="2800" dirty="0"/>
              <a:t>Identify regional experts</a:t>
            </a:r>
          </a:p>
          <a:p>
            <a:pPr marL="742950" lvl="1" indent="-285750">
              <a:buFont typeface="Arial" panose="020B0604020202020204" pitchFamily="34" charset="0"/>
              <a:buChar char="•"/>
            </a:pPr>
            <a:r>
              <a:rPr lang="en-US" sz="2800" dirty="0"/>
              <a:t>Follow the money – identify contacts funded with previous grants </a:t>
            </a:r>
          </a:p>
          <a:p>
            <a:pPr marL="742950" lvl="1" indent="-285750">
              <a:buFont typeface="Arial" panose="020B0604020202020204" pitchFamily="34" charset="0"/>
              <a:buChar char="•"/>
            </a:pPr>
            <a:r>
              <a:rPr lang="en-US" sz="2800" dirty="0"/>
              <a:t>Attend innovation </a:t>
            </a:r>
            <a:r>
              <a:rPr lang="en-US" sz="2800" dirty="0" err="1"/>
              <a:t>bootcamps</a:t>
            </a:r>
            <a:endParaRPr lang="en-US" sz="2800" dirty="0"/>
          </a:p>
          <a:p>
            <a:pPr marL="742950" lvl="1" indent="-285750">
              <a:buFont typeface="Arial" panose="020B0604020202020204" pitchFamily="34" charset="0"/>
              <a:buChar char="•"/>
            </a:pPr>
            <a:r>
              <a:rPr lang="en-US" sz="2800" dirty="0"/>
              <a:t>Consider your competitors</a:t>
            </a:r>
          </a:p>
          <a:p>
            <a:endParaRPr lang="en-GB" dirty="0"/>
          </a:p>
        </p:txBody>
      </p:sp>
    </p:spTree>
    <p:custDataLst>
      <p:tags r:id="rId1"/>
    </p:custDataLst>
    <p:extLst>
      <p:ext uri="{BB962C8B-B14F-4D97-AF65-F5344CB8AC3E}">
        <p14:creationId xmlns:p14="http://schemas.microsoft.com/office/powerpoint/2010/main" val="29793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Finding Industry Collaborators</a:t>
            </a:r>
            <a:endParaRPr lang="en-GB" dirty="0"/>
          </a:p>
        </p:txBody>
      </p:sp>
      <p:sp>
        <p:nvSpPr>
          <p:cNvPr id="2" name="TextBox 1"/>
          <p:cNvSpPr txBox="1"/>
          <p:nvPr/>
        </p:nvSpPr>
        <p:spPr>
          <a:xfrm>
            <a:off x="1064029" y="1562797"/>
            <a:ext cx="9942022" cy="4832092"/>
          </a:xfrm>
          <a:prstGeom prst="rect">
            <a:avLst/>
          </a:prstGeom>
          <a:noFill/>
        </p:spPr>
        <p:txBody>
          <a:bodyPr wrap="square" rtlCol="0">
            <a:spAutoFit/>
          </a:bodyPr>
          <a:lstStyle/>
          <a:p>
            <a:r>
              <a:rPr lang="en-GB" sz="2800" dirty="0" smtClean="0"/>
              <a:t>Identify Research </a:t>
            </a:r>
            <a:r>
              <a:rPr lang="en-GB" sz="2800" dirty="0"/>
              <a:t>that is tangential…</a:t>
            </a:r>
          </a:p>
          <a:p>
            <a:endParaRPr lang="en-GB" sz="2800" dirty="0" smtClean="0"/>
          </a:p>
          <a:p>
            <a:pPr marL="457200" indent="-457200">
              <a:buFontTx/>
              <a:buChar char="-"/>
            </a:pPr>
            <a:r>
              <a:rPr lang="en-GB" sz="2800" dirty="0" smtClean="0"/>
              <a:t>Working through conferences</a:t>
            </a:r>
          </a:p>
          <a:p>
            <a:pPr marL="457200" indent="-457200">
              <a:buFontTx/>
              <a:buChar char="-"/>
            </a:pPr>
            <a:r>
              <a:rPr lang="en-GB" sz="2800" dirty="0" smtClean="0"/>
              <a:t>Asking your own academic network</a:t>
            </a:r>
          </a:p>
          <a:p>
            <a:pPr marL="457200" indent="-457200">
              <a:buFontTx/>
              <a:buChar char="-"/>
            </a:pPr>
            <a:r>
              <a:rPr lang="en-GB" sz="2800" dirty="0" smtClean="0"/>
              <a:t>Literature review: who is publishing from industry perspective</a:t>
            </a:r>
            <a:br>
              <a:rPr lang="en-GB" sz="2800" dirty="0" smtClean="0"/>
            </a:br>
            <a:r>
              <a:rPr lang="en-GB" sz="2800" dirty="0" smtClean="0"/>
              <a:t>Contact them (or Academic Liaison, Partnership manager) for brief conversation, identify if mutual benefit.</a:t>
            </a:r>
          </a:p>
          <a:p>
            <a:pPr marL="457200" indent="-457200">
              <a:buFontTx/>
              <a:buChar char="-"/>
            </a:pPr>
            <a:r>
              <a:rPr lang="en-GB" sz="2800" dirty="0" smtClean="0"/>
              <a:t>Let relevant </a:t>
            </a:r>
            <a:r>
              <a:rPr lang="en-GB" sz="2800" dirty="0" err="1" smtClean="0"/>
              <a:t>Uni</a:t>
            </a:r>
            <a:r>
              <a:rPr lang="en-GB" sz="2800" dirty="0" smtClean="0"/>
              <a:t> departments know what sort of collaboration you are seeking (knowledge exchange, business engagement, knowledge transfer partnerships, commercialisation)</a:t>
            </a:r>
          </a:p>
          <a:p>
            <a:pPr marL="457200" indent="-457200">
              <a:buFontTx/>
              <a:buChar char="-"/>
            </a:pPr>
            <a:endParaRPr lang="en-GB" sz="2800" dirty="0"/>
          </a:p>
        </p:txBody>
      </p:sp>
    </p:spTree>
    <p:custDataLst>
      <p:tags r:id="rId1"/>
    </p:custDataLst>
    <p:extLst>
      <p:ext uri="{BB962C8B-B14F-4D97-AF65-F5344CB8AC3E}">
        <p14:creationId xmlns:p14="http://schemas.microsoft.com/office/powerpoint/2010/main" val="330595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783893"/>
            <a:ext cx="9144000" cy="1886262"/>
          </a:xfrm>
        </p:spPr>
        <p:txBody>
          <a:bodyPr>
            <a:normAutofit/>
          </a:bodyPr>
          <a:lstStyle/>
          <a:p>
            <a:r>
              <a:rPr lang="en-GB" sz="5300" dirty="0" smtClean="0"/>
              <a:t>Keeping On Track</a:t>
            </a:r>
            <a:endParaRPr lang="en-GB" sz="5300" dirty="0"/>
          </a:p>
        </p:txBody>
      </p:sp>
      <p:pic>
        <p:nvPicPr>
          <p:cNvPr id="9218" name="Picture 2" descr="The Penguin FA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6456" y="2942656"/>
            <a:ext cx="6011660" cy="391534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501808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Dividing the Work: RACI Chart</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80922663"/>
              </p:ext>
            </p:extLst>
          </p:nvPr>
        </p:nvGraphicFramePr>
        <p:xfrm>
          <a:off x="908879" y="1842791"/>
          <a:ext cx="10521120" cy="628144"/>
        </p:xfrm>
        <a:graphic>
          <a:graphicData uri="http://schemas.openxmlformats.org/drawingml/2006/table">
            <a:tbl>
              <a:tblPr firstRow="1" bandRow="1">
                <a:tableStyleId>{5C22544A-7EE6-4342-B048-85BDC9FD1C3A}</a:tableStyleId>
              </a:tblPr>
              <a:tblGrid>
                <a:gridCol w="2630280">
                  <a:extLst>
                    <a:ext uri="{9D8B030D-6E8A-4147-A177-3AD203B41FA5}">
                      <a16:colId xmlns:a16="http://schemas.microsoft.com/office/drawing/2014/main" val="2935610154"/>
                    </a:ext>
                  </a:extLst>
                </a:gridCol>
                <a:gridCol w="2630280">
                  <a:extLst>
                    <a:ext uri="{9D8B030D-6E8A-4147-A177-3AD203B41FA5}">
                      <a16:colId xmlns:a16="http://schemas.microsoft.com/office/drawing/2014/main" val="717207372"/>
                    </a:ext>
                  </a:extLst>
                </a:gridCol>
                <a:gridCol w="1294848">
                  <a:extLst>
                    <a:ext uri="{9D8B030D-6E8A-4147-A177-3AD203B41FA5}">
                      <a16:colId xmlns:a16="http://schemas.microsoft.com/office/drawing/2014/main" val="2011305142"/>
                    </a:ext>
                  </a:extLst>
                </a:gridCol>
                <a:gridCol w="1391478">
                  <a:extLst>
                    <a:ext uri="{9D8B030D-6E8A-4147-A177-3AD203B41FA5}">
                      <a16:colId xmlns:a16="http://schemas.microsoft.com/office/drawing/2014/main" val="2652445889"/>
                    </a:ext>
                  </a:extLst>
                </a:gridCol>
                <a:gridCol w="1302026">
                  <a:extLst>
                    <a:ext uri="{9D8B030D-6E8A-4147-A177-3AD203B41FA5}">
                      <a16:colId xmlns:a16="http://schemas.microsoft.com/office/drawing/2014/main" val="537267427"/>
                    </a:ext>
                  </a:extLst>
                </a:gridCol>
                <a:gridCol w="1272208">
                  <a:extLst>
                    <a:ext uri="{9D8B030D-6E8A-4147-A177-3AD203B41FA5}">
                      <a16:colId xmlns:a16="http://schemas.microsoft.com/office/drawing/2014/main" val="985333049"/>
                    </a:ext>
                  </a:extLst>
                </a:gridCol>
              </a:tblGrid>
              <a:tr h="628144">
                <a:tc>
                  <a:txBody>
                    <a:bodyPr/>
                    <a:lstStyle/>
                    <a:p>
                      <a:r>
                        <a:rPr lang="en-GB" sz="2400" dirty="0" smtClean="0"/>
                        <a:t>Main Task</a:t>
                      </a:r>
                      <a:endParaRPr lang="en-GB" sz="2400" dirty="0"/>
                    </a:p>
                  </a:txBody>
                  <a:tcPr/>
                </a:tc>
                <a:tc>
                  <a:txBody>
                    <a:bodyPr/>
                    <a:lstStyle/>
                    <a:p>
                      <a:r>
                        <a:rPr lang="en-GB" sz="2400" dirty="0" smtClean="0"/>
                        <a:t>Sub-</a:t>
                      </a:r>
                      <a:r>
                        <a:rPr lang="en-GB" sz="2400" baseline="0" dirty="0" smtClean="0"/>
                        <a:t>task</a:t>
                      </a:r>
                      <a:endParaRPr lang="en-GB" sz="2400" dirty="0"/>
                    </a:p>
                  </a:txBody>
                  <a:tcPr/>
                </a:tc>
                <a:tc>
                  <a:txBody>
                    <a:bodyPr/>
                    <a:lstStyle/>
                    <a:p>
                      <a:pPr algn="ctr"/>
                      <a:r>
                        <a:rPr lang="en-GB" sz="2400" dirty="0" smtClean="0"/>
                        <a:t>PI</a:t>
                      </a:r>
                      <a:endParaRPr lang="en-GB" sz="2400" dirty="0"/>
                    </a:p>
                  </a:txBody>
                  <a:tcPr>
                    <a:solidFill>
                      <a:srgbClr val="C00000"/>
                    </a:solidFill>
                  </a:tcPr>
                </a:tc>
                <a:tc>
                  <a:txBody>
                    <a:bodyPr/>
                    <a:lstStyle/>
                    <a:p>
                      <a:pPr algn="ctr"/>
                      <a:r>
                        <a:rPr lang="en-GB" sz="2400" dirty="0" smtClean="0"/>
                        <a:t>Postdoc</a:t>
                      </a:r>
                      <a:endParaRPr lang="en-GB" sz="2400" dirty="0"/>
                    </a:p>
                  </a:txBody>
                  <a:tcPr>
                    <a:solidFill>
                      <a:srgbClr val="C00000"/>
                    </a:solidFill>
                  </a:tcPr>
                </a:tc>
                <a:tc>
                  <a:txBody>
                    <a:bodyPr/>
                    <a:lstStyle/>
                    <a:p>
                      <a:pPr algn="ctr"/>
                      <a:r>
                        <a:rPr lang="en-GB" sz="2400" dirty="0" smtClean="0"/>
                        <a:t>Lab tech</a:t>
                      </a:r>
                      <a:endParaRPr lang="en-GB" sz="2400" dirty="0"/>
                    </a:p>
                  </a:txBody>
                  <a:tcPr>
                    <a:solidFill>
                      <a:srgbClr val="C00000"/>
                    </a:solidFill>
                  </a:tcPr>
                </a:tc>
                <a:tc>
                  <a:txBody>
                    <a:bodyPr/>
                    <a:lstStyle/>
                    <a:p>
                      <a:pPr algn="ctr"/>
                      <a:r>
                        <a:rPr lang="en-GB" sz="2400" dirty="0" smtClean="0"/>
                        <a:t>Stats</a:t>
                      </a:r>
                      <a:endParaRPr lang="en-GB" sz="2400" dirty="0"/>
                    </a:p>
                  </a:txBody>
                  <a:tcPr>
                    <a:solidFill>
                      <a:srgbClr val="C00000"/>
                    </a:solidFill>
                  </a:tcPr>
                </a:tc>
                <a:extLst>
                  <a:ext uri="{0D108BD9-81ED-4DB2-BD59-A6C34878D82A}">
                    <a16:rowId xmlns:a16="http://schemas.microsoft.com/office/drawing/2014/main" val="3990451733"/>
                  </a:ext>
                </a:extLst>
              </a:tr>
            </a:tbl>
          </a:graphicData>
        </a:graphic>
      </p:graphicFrame>
      <p:sp>
        <p:nvSpPr>
          <p:cNvPr id="5" name="Rectangle 4"/>
          <p:cNvSpPr/>
          <p:nvPr/>
        </p:nvSpPr>
        <p:spPr>
          <a:xfrm>
            <a:off x="908879" y="2584179"/>
            <a:ext cx="10521120" cy="149087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908879" y="2721094"/>
            <a:ext cx="1847301" cy="461665"/>
          </a:xfrm>
          <a:prstGeom prst="rect">
            <a:avLst/>
          </a:prstGeom>
          <a:noFill/>
        </p:spPr>
        <p:txBody>
          <a:bodyPr wrap="none" rtlCol="0">
            <a:spAutoFit/>
          </a:bodyPr>
          <a:lstStyle/>
          <a:p>
            <a:r>
              <a:rPr lang="en-GB" sz="2400" dirty="0" smtClean="0"/>
              <a:t>Experiment 1</a:t>
            </a:r>
            <a:endParaRPr lang="en-GB" sz="2400" dirty="0"/>
          </a:p>
        </p:txBody>
      </p:sp>
      <p:sp>
        <p:nvSpPr>
          <p:cNvPr id="8" name="TextBox 7"/>
          <p:cNvSpPr txBox="1"/>
          <p:nvPr/>
        </p:nvSpPr>
        <p:spPr>
          <a:xfrm>
            <a:off x="3536123" y="2721093"/>
            <a:ext cx="1653338" cy="461665"/>
          </a:xfrm>
          <a:prstGeom prst="rect">
            <a:avLst/>
          </a:prstGeom>
          <a:noFill/>
        </p:spPr>
        <p:txBody>
          <a:bodyPr wrap="none" rtlCol="0">
            <a:spAutoFit/>
          </a:bodyPr>
          <a:lstStyle/>
          <a:p>
            <a:r>
              <a:rPr lang="en-GB" sz="2400" dirty="0" smtClean="0"/>
              <a:t>Bench work</a:t>
            </a:r>
            <a:endParaRPr lang="en-GB" sz="2400" dirty="0"/>
          </a:p>
        </p:txBody>
      </p:sp>
      <p:sp>
        <p:nvSpPr>
          <p:cNvPr id="7" name="Oval 6"/>
          <p:cNvSpPr/>
          <p:nvPr/>
        </p:nvSpPr>
        <p:spPr>
          <a:xfrm>
            <a:off x="6603989" y="2745434"/>
            <a:ext cx="487017" cy="4870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smtClean="0"/>
              <a:t>A</a:t>
            </a:r>
            <a:endParaRPr lang="en-GB" b="1" dirty="0"/>
          </a:p>
        </p:txBody>
      </p:sp>
      <p:sp>
        <p:nvSpPr>
          <p:cNvPr id="10" name="Oval 9"/>
          <p:cNvSpPr/>
          <p:nvPr/>
        </p:nvSpPr>
        <p:spPr>
          <a:xfrm>
            <a:off x="7944957" y="2721093"/>
            <a:ext cx="487017" cy="48701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smtClean="0"/>
              <a:t>R</a:t>
            </a:r>
            <a:endParaRPr lang="en-GB" b="1" dirty="0"/>
          </a:p>
        </p:txBody>
      </p:sp>
      <p:sp>
        <p:nvSpPr>
          <p:cNvPr id="11" name="Oval 10"/>
          <p:cNvSpPr/>
          <p:nvPr/>
        </p:nvSpPr>
        <p:spPr>
          <a:xfrm>
            <a:off x="9250156" y="2721093"/>
            <a:ext cx="487017" cy="48701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smtClean="0"/>
              <a:t>R</a:t>
            </a:r>
            <a:endParaRPr lang="en-GB" b="1" dirty="0"/>
          </a:p>
        </p:txBody>
      </p:sp>
      <p:sp>
        <p:nvSpPr>
          <p:cNvPr id="12" name="Oval 11"/>
          <p:cNvSpPr/>
          <p:nvPr/>
        </p:nvSpPr>
        <p:spPr>
          <a:xfrm>
            <a:off x="10546221" y="2745433"/>
            <a:ext cx="487017" cy="487017"/>
          </a:xfrm>
          <a:prstGeom prst="ellipse">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b="1" dirty="0" smtClean="0"/>
              <a:t>I</a:t>
            </a:r>
            <a:endParaRPr lang="en-GB" b="1" dirty="0"/>
          </a:p>
        </p:txBody>
      </p:sp>
      <p:sp>
        <p:nvSpPr>
          <p:cNvPr id="13" name="TextBox 12"/>
          <p:cNvSpPr txBox="1"/>
          <p:nvPr/>
        </p:nvSpPr>
        <p:spPr>
          <a:xfrm>
            <a:off x="3536123" y="3399905"/>
            <a:ext cx="1808572" cy="461665"/>
          </a:xfrm>
          <a:prstGeom prst="rect">
            <a:avLst/>
          </a:prstGeom>
          <a:noFill/>
        </p:spPr>
        <p:txBody>
          <a:bodyPr wrap="none" rtlCol="0">
            <a:spAutoFit/>
          </a:bodyPr>
          <a:lstStyle/>
          <a:p>
            <a:r>
              <a:rPr lang="en-GB" sz="2400" dirty="0" smtClean="0"/>
              <a:t>Data analysis</a:t>
            </a:r>
            <a:endParaRPr lang="en-GB" sz="2400" dirty="0"/>
          </a:p>
        </p:txBody>
      </p:sp>
      <p:sp>
        <p:nvSpPr>
          <p:cNvPr id="14" name="Oval 13"/>
          <p:cNvSpPr/>
          <p:nvPr/>
        </p:nvSpPr>
        <p:spPr>
          <a:xfrm>
            <a:off x="6603988" y="3410241"/>
            <a:ext cx="487017" cy="4870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smtClean="0"/>
              <a:t>A</a:t>
            </a:r>
            <a:endParaRPr lang="en-GB" b="1" dirty="0"/>
          </a:p>
        </p:txBody>
      </p:sp>
      <p:sp>
        <p:nvSpPr>
          <p:cNvPr id="15" name="Oval 14"/>
          <p:cNvSpPr/>
          <p:nvPr/>
        </p:nvSpPr>
        <p:spPr>
          <a:xfrm>
            <a:off x="7952533" y="3436419"/>
            <a:ext cx="487017" cy="487017"/>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b="1" dirty="0" smtClean="0"/>
              <a:t>C</a:t>
            </a:r>
            <a:endParaRPr lang="en-GB" b="1" dirty="0"/>
          </a:p>
        </p:txBody>
      </p:sp>
      <p:sp>
        <p:nvSpPr>
          <p:cNvPr id="16" name="Oval 15"/>
          <p:cNvSpPr/>
          <p:nvPr/>
        </p:nvSpPr>
        <p:spPr>
          <a:xfrm>
            <a:off x="10552583" y="3410240"/>
            <a:ext cx="487017" cy="48701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smtClean="0"/>
              <a:t>R</a:t>
            </a:r>
            <a:endParaRPr lang="en-GB" b="1" dirty="0"/>
          </a:p>
        </p:txBody>
      </p:sp>
      <p:sp>
        <p:nvSpPr>
          <p:cNvPr id="17" name="Oval 16"/>
          <p:cNvSpPr/>
          <p:nvPr/>
        </p:nvSpPr>
        <p:spPr>
          <a:xfrm>
            <a:off x="9247383" y="3436418"/>
            <a:ext cx="487017" cy="487017"/>
          </a:xfrm>
          <a:prstGeom prst="ellipse">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b="1" dirty="0" smtClean="0"/>
              <a:t>I</a:t>
            </a:r>
            <a:endParaRPr lang="en-GB" b="1" dirty="0"/>
          </a:p>
        </p:txBody>
      </p:sp>
      <p:sp>
        <p:nvSpPr>
          <p:cNvPr id="9" name="TextBox 8"/>
          <p:cNvSpPr txBox="1"/>
          <p:nvPr/>
        </p:nvSpPr>
        <p:spPr>
          <a:xfrm>
            <a:off x="856801" y="4661161"/>
            <a:ext cx="8438849" cy="1569660"/>
          </a:xfrm>
          <a:prstGeom prst="rect">
            <a:avLst/>
          </a:prstGeom>
          <a:noFill/>
        </p:spPr>
        <p:txBody>
          <a:bodyPr wrap="none" rtlCol="0">
            <a:spAutoFit/>
          </a:bodyPr>
          <a:lstStyle/>
          <a:p>
            <a:r>
              <a:rPr lang="en-GB" sz="2400" dirty="0" smtClean="0"/>
              <a:t>R = Responsible (for completing the task)</a:t>
            </a:r>
          </a:p>
          <a:p>
            <a:r>
              <a:rPr lang="en-GB" sz="2400" dirty="0" smtClean="0"/>
              <a:t>A = Accountable (for ensuring that the task is completed correctly)</a:t>
            </a:r>
          </a:p>
          <a:p>
            <a:r>
              <a:rPr lang="en-GB" sz="2400" dirty="0" smtClean="0"/>
              <a:t>C = Consulted (in discussions about that task)</a:t>
            </a:r>
          </a:p>
          <a:p>
            <a:r>
              <a:rPr lang="en-GB" sz="2400" dirty="0" smtClean="0"/>
              <a:t>I = Informed (about progress, setbacks, and challenges)</a:t>
            </a:r>
            <a:endParaRPr lang="en-GB" sz="2400" dirty="0"/>
          </a:p>
        </p:txBody>
      </p:sp>
    </p:spTree>
    <p:custDataLst>
      <p:tags r:id="rId1"/>
    </p:custDataLst>
    <p:extLst>
      <p:ext uri="{BB962C8B-B14F-4D97-AF65-F5344CB8AC3E}">
        <p14:creationId xmlns:p14="http://schemas.microsoft.com/office/powerpoint/2010/main" val="3309207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Project Gantt Chart</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70869443"/>
              </p:ext>
            </p:extLst>
          </p:nvPr>
        </p:nvGraphicFramePr>
        <p:xfrm>
          <a:off x="978452" y="1703640"/>
          <a:ext cx="9676296" cy="370840"/>
        </p:xfrm>
        <a:graphic>
          <a:graphicData uri="http://schemas.openxmlformats.org/drawingml/2006/table">
            <a:tbl>
              <a:tblPr firstRow="1" bandRow="1">
                <a:tableStyleId>{5C22544A-7EE6-4342-B048-85BDC9FD1C3A}</a:tableStyleId>
              </a:tblPr>
              <a:tblGrid>
                <a:gridCol w="2361096">
                  <a:extLst>
                    <a:ext uri="{9D8B030D-6E8A-4147-A177-3AD203B41FA5}">
                      <a16:colId xmlns:a16="http://schemas.microsoft.com/office/drawing/2014/main" val="3481598589"/>
                    </a:ext>
                  </a:extLst>
                </a:gridCol>
                <a:gridCol w="854765">
                  <a:extLst>
                    <a:ext uri="{9D8B030D-6E8A-4147-A177-3AD203B41FA5}">
                      <a16:colId xmlns:a16="http://schemas.microsoft.com/office/drawing/2014/main" val="2896473169"/>
                    </a:ext>
                  </a:extLst>
                </a:gridCol>
                <a:gridCol w="834887">
                  <a:extLst>
                    <a:ext uri="{9D8B030D-6E8A-4147-A177-3AD203B41FA5}">
                      <a16:colId xmlns:a16="http://schemas.microsoft.com/office/drawing/2014/main" val="2202809576"/>
                    </a:ext>
                  </a:extLst>
                </a:gridCol>
                <a:gridCol w="787400">
                  <a:extLst>
                    <a:ext uri="{9D8B030D-6E8A-4147-A177-3AD203B41FA5}">
                      <a16:colId xmlns:a16="http://schemas.microsoft.com/office/drawing/2014/main" val="1850138273"/>
                    </a:ext>
                  </a:extLst>
                </a:gridCol>
                <a:gridCol w="1380450">
                  <a:extLst>
                    <a:ext uri="{9D8B030D-6E8A-4147-A177-3AD203B41FA5}">
                      <a16:colId xmlns:a16="http://schemas.microsoft.com/office/drawing/2014/main" val="3039673547"/>
                    </a:ext>
                  </a:extLst>
                </a:gridCol>
                <a:gridCol w="1038624">
                  <a:extLst>
                    <a:ext uri="{9D8B030D-6E8A-4147-A177-3AD203B41FA5}">
                      <a16:colId xmlns:a16="http://schemas.microsoft.com/office/drawing/2014/main" val="3137581701"/>
                    </a:ext>
                  </a:extLst>
                </a:gridCol>
                <a:gridCol w="1209537">
                  <a:extLst>
                    <a:ext uri="{9D8B030D-6E8A-4147-A177-3AD203B41FA5}">
                      <a16:colId xmlns:a16="http://schemas.microsoft.com/office/drawing/2014/main" val="3566046473"/>
                    </a:ext>
                  </a:extLst>
                </a:gridCol>
                <a:gridCol w="1209537">
                  <a:extLst>
                    <a:ext uri="{9D8B030D-6E8A-4147-A177-3AD203B41FA5}">
                      <a16:colId xmlns:a16="http://schemas.microsoft.com/office/drawing/2014/main" val="3363464224"/>
                    </a:ext>
                  </a:extLst>
                </a:gridCol>
              </a:tblGrid>
              <a:tr h="370840">
                <a:tc>
                  <a:txBody>
                    <a:bodyPr/>
                    <a:lstStyle/>
                    <a:p>
                      <a:endParaRPr lang="en-GB" dirty="0"/>
                    </a:p>
                  </a:txBody>
                  <a:tcPr/>
                </a:tc>
                <a:tc>
                  <a:txBody>
                    <a:bodyPr/>
                    <a:lstStyle/>
                    <a:p>
                      <a:r>
                        <a:rPr lang="en-GB" dirty="0" smtClean="0"/>
                        <a:t>June</a:t>
                      </a:r>
                      <a:endParaRPr lang="en-GB" dirty="0"/>
                    </a:p>
                  </a:txBody>
                  <a:tcPr/>
                </a:tc>
                <a:tc>
                  <a:txBody>
                    <a:bodyPr/>
                    <a:lstStyle/>
                    <a:p>
                      <a:r>
                        <a:rPr lang="en-GB" dirty="0" smtClean="0"/>
                        <a:t>July</a:t>
                      </a:r>
                      <a:endParaRPr lang="en-GB" dirty="0"/>
                    </a:p>
                  </a:txBody>
                  <a:tcPr/>
                </a:tc>
                <a:tc>
                  <a:txBody>
                    <a:bodyPr/>
                    <a:lstStyle/>
                    <a:p>
                      <a:r>
                        <a:rPr lang="en-GB" dirty="0" smtClean="0"/>
                        <a:t>Aug</a:t>
                      </a:r>
                      <a:endParaRPr lang="en-GB" dirty="0"/>
                    </a:p>
                  </a:txBody>
                  <a:tcPr/>
                </a:tc>
                <a:tc>
                  <a:txBody>
                    <a:bodyPr/>
                    <a:lstStyle/>
                    <a:p>
                      <a:r>
                        <a:rPr lang="en-GB" dirty="0" smtClean="0"/>
                        <a:t>Sept</a:t>
                      </a:r>
                      <a:endParaRPr lang="en-GB" dirty="0"/>
                    </a:p>
                  </a:txBody>
                  <a:tcPr/>
                </a:tc>
                <a:tc>
                  <a:txBody>
                    <a:bodyPr/>
                    <a:lstStyle/>
                    <a:p>
                      <a:r>
                        <a:rPr lang="en-GB" dirty="0" smtClean="0"/>
                        <a:t>Oct</a:t>
                      </a:r>
                      <a:endParaRPr lang="en-GB" dirty="0"/>
                    </a:p>
                  </a:txBody>
                  <a:tcPr/>
                </a:tc>
                <a:tc>
                  <a:txBody>
                    <a:bodyPr/>
                    <a:lstStyle/>
                    <a:p>
                      <a:r>
                        <a:rPr lang="en-GB" dirty="0" smtClean="0"/>
                        <a:t>Nov</a:t>
                      </a:r>
                      <a:endParaRPr lang="en-GB" dirty="0"/>
                    </a:p>
                  </a:txBody>
                  <a:tcPr/>
                </a:tc>
                <a:tc>
                  <a:txBody>
                    <a:bodyPr/>
                    <a:lstStyle/>
                    <a:p>
                      <a:r>
                        <a:rPr lang="en-GB" dirty="0" smtClean="0"/>
                        <a:t>Dec</a:t>
                      </a:r>
                      <a:endParaRPr lang="en-GB" dirty="0"/>
                    </a:p>
                  </a:txBody>
                  <a:tcPr/>
                </a:tc>
                <a:extLst>
                  <a:ext uri="{0D108BD9-81ED-4DB2-BD59-A6C34878D82A}">
                    <a16:rowId xmlns:a16="http://schemas.microsoft.com/office/drawing/2014/main" val="2374440679"/>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748874387"/>
              </p:ext>
            </p:extLst>
          </p:nvPr>
        </p:nvGraphicFramePr>
        <p:xfrm>
          <a:off x="978452" y="2074480"/>
          <a:ext cx="9676296" cy="370840"/>
        </p:xfrm>
        <a:graphic>
          <a:graphicData uri="http://schemas.openxmlformats.org/drawingml/2006/table">
            <a:tbl>
              <a:tblPr firstRow="1" bandRow="1">
                <a:tableStyleId>{5C22544A-7EE6-4342-B048-85BDC9FD1C3A}</a:tableStyleId>
              </a:tblPr>
              <a:tblGrid>
                <a:gridCol w="2361096">
                  <a:extLst>
                    <a:ext uri="{9D8B030D-6E8A-4147-A177-3AD203B41FA5}">
                      <a16:colId xmlns:a16="http://schemas.microsoft.com/office/drawing/2014/main" val="3481598589"/>
                    </a:ext>
                  </a:extLst>
                </a:gridCol>
                <a:gridCol w="854765">
                  <a:extLst>
                    <a:ext uri="{9D8B030D-6E8A-4147-A177-3AD203B41FA5}">
                      <a16:colId xmlns:a16="http://schemas.microsoft.com/office/drawing/2014/main" val="2896473169"/>
                    </a:ext>
                  </a:extLst>
                </a:gridCol>
                <a:gridCol w="834887">
                  <a:extLst>
                    <a:ext uri="{9D8B030D-6E8A-4147-A177-3AD203B41FA5}">
                      <a16:colId xmlns:a16="http://schemas.microsoft.com/office/drawing/2014/main" val="2202809576"/>
                    </a:ext>
                  </a:extLst>
                </a:gridCol>
                <a:gridCol w="787400">
                  <a:extLst>
                    <a:ext uri="{9D8B030D-6E8A-4147-A177-3AD203B41FA5}">
                      <a16:colId xmlns:a16="http://schemas.microsoft.com/office/drawing/2014/main" val="1850138273"/>
                    </a:ext>
                  </a:extLst>
                </a:gridCol>
                <a:gridCol w="1380450">
                  <a:extLst>
                    <a:ext uri="{9D8B030D-6E8A-4147-A177-3AD203B41FA5}">
                      <a16:colId xmlns:a16="http://schemas.microsoft.com/office/drawing/2014/main" val="3039673547"/>
                    </a:ext>
                  </a:extLst>
                </a:gridCol>
                <a:gridCol w="1038624">
                  <a:extLst>
                    <a:ext uri="{9D8B030D-6E8A-4147-A177-3AD203B41FA5}">
                      <a16:colId xmlns:a16="http://schemas.microsoft.com/office/drawing/2014/main" val="3137581701"/>
                    </a:ext>
                  </a:extLst>
                </a:gridCol>
                <a:gridCol w="1209537">
                  <a:extLst>
                    <a:ext uri="{9D8B030D-6E8A-4147-A177-3AD203B41FA5}">
                      <a16:colId xmlns:a16="http://schemas.microsoft.com/office/drawing/2014/main" val="3566046473"/>
                    </a:ext>
                  </a:extLst>
                </a:gridCol>
                <a:gridCol w="1209537">
                  <a:extLst>
                    <a:ext uri="{9D8B030D-6E8A-4147-A177-3AD203B41FA5}">
                      <a16:colId xmlns:a16="http://schemas.microsoft.com/office/drawing/2014/main" val="3363464224"/>
                    </a:ext>
                  </a:extLst>
                </a:gridCol>
              </a:tblGrid>
              <a:tr h="370840">
                <a:tc>
                  <a:txBody>
                    <a:bodyPr/>
                    <a:lstStyle/>
                    <a:p>
                      <a:r>
                        <a:rPr lang="en-GB" dirty="0" smtClean="0">
                          <a:solidFill>
                            <a:schemeClr val="tx1"/>
                          </a:solidFill>
                        </a:rPr>
                        <a:t>Plan experiment</a:t>
                      </a:r>
                      <a:endParaRPr lang="en-GB" dirty="0">
                        <a:solidFill>
                          <a:schemeClr val="tx1"/>
                        </a:solidFill>
                      </a:endParaRPr>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a:p>
                  </a:txBody>
                  <a:tcPr>
                    <a:solidFill>
                      <a:schemeClr val="accent1">
                        <a:lumMod val="40000"/>
                        <a:lumOff val="60000"/>
                      </a:schemeClr>
                    </a:solidFill>
                  </a:tcPr>
                </a:tc>
                <a:extLst>
                  <a:ext uri="{0D108BD9-81ED-4DB2-BD59-A6C34878D82A}">
                    <a16:rowId xmlns:a16="http://schemas.microsoft.com/office/drawing/2014/main" val="2374440679"/>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090108381"/>
              </p:ext>
            </p:extLst>
          </p:nvPr>
        </p:nvGraphicFramePr>
        <p:xfrm>
          <a:off x="978452" y="2445320"/>
          <a:ext cx="9676296" cy="370840"/>
        </p:xfrm>
        <a:graphic>
          <a:graphicData uri="http://schemas.openxmlformats.org/drawingml/2006/table">
            <a:tbl>
              <a:tblPr firstRow="1" bandRow="1">
                <a:tableStyleId>{5C22544A-7EE6-4342-B048-85BDC9FD1C3A}</a:tableStyleId>
              </a:tblPr>
              <a:tblGrid>
                <a:gridCol w="2361096">
                  <a:extLst>
                    <a:ext uri="{9D8B030D-6E8A-4147-A177-3AD203B41FA5}">
                      <a16:colId xmlns:a16="http://schemas.microsoft.com/office/drawing/2014/main" val="3481598589"/>
                    </a:ext>
                  </a:extLst>
                </a:gridCol>
                <a:gridCol w="854765">
                  <a:extLst>
                    <a:ext uri="{9D8B030D-6E8A-4147-A177-3AD203B41FA5}">
                      <a16:colId xmlns:a16="http://schemas.microsoft.com/office/drawing/2014/main" val="2896473169"/>
                    </a:ext>
                  </a:extLst>
                </a:gridCol>
                <a:gridCol w="834887">
                  <a:extLst>
                    <a:ext uri="{9D8B030D-6E8A-4147-A177-3AD203B41FA5}">
                      <a16:colId xmlns:a16="http://schemas.microsoft.com/office/drawing/2014/main" val="2202809576"/>
                    </a:ext>
                  </a:extLst>
                </a:gridCol>
                <a:gridCol w="787400">
                  <a:extLst>
                    <a:ext uri="{9D8B030D-6E8A-4147-A177-3AD203B41FA5}">
                      <a16:colId xmlns:a16="http://schemas.microsoft.com/office/drawing/2014/main" val="1850138273"/>
                    </a:ext>
                  </a:extLst>
                </a:gridCol>
                <a:gridCol w="1380450">
                  <a:extLst>
                    <a:ext uri="{9D8B030D-6E8A-4147-A177-3AD203B41FA5}">
                      <a16:colId xmlns:a16="http://schemas.microsoft.com/office/drawing/2014/main" val="3039673547"/>
                    </a:ext>
                  </a:extLst>
                </a:gridCol>
                <a:gridCol w="1038624">
                  <a:extLst>
                    <a:ext uri="{9D8B030D-6E8A-4147-A177-3AD203B41FA5}">
                      <a16:colId xmlns:a16="http://schemas.microsoft.com/office/drawing/2014/main" val="3137581701"/>
                    </a:ext>
                  </a:extLst>
                </a:gridCol>
                <a:gridCol w="1209537">
                  <a:extLst>
                    <a:ext uri="{9D8B030D-6E8A-4147-A177-3AD203B41FA5}">
                      <a16:colId xmlns:a16="http://schemas.microsoft.com/office/drawing/2014/main" val="3566046473"/>
                    </a:ext>
                  </a:extLst>
                </a:gridCol>
                <a:gridCol w="1209537">
                  <a:extLst>
                    <a:ext uri="{9D8B030D-6E8A-4147-A177-3AD203B41FA5}">
                      <a16:colId xmlns:a16="http://schemas.microsoft.com/office/drawing/2014/main" val="3363464224"/>
                    </a:ext>
                  </a:extLst>
                </a:gridCol>
              </a:tblGrid>
              <a:tr h="370840">
                <a:tc>
                  <a:txBody>
                    <a:bodyPr/>
                    <a:lstStyle/>
                    <a:p>
                      <a:r>
                        <a:rPr lang="en-GB" dirty="0" smtClean="0">
                          <a:solidFill>
                            <a:schemeClr val="tx1"/>
                          </a:solidFill>
                        </a:rPr>
                        <a:t>Do experiment</a:t>
                      </a:r>
                      <a:endParaRPr lang="en-GB" dirty="0">
                        <a:solidFill>
                          <a:schemeClr val="tx1"/>
                        </a:solidFill>
                      </a:endParaRPr>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a:p>
                  </a:txBody>
                  <a:tcPr>
                    <a:solidFill>
                      <a:schemeClr val="accent1">
                        <a:lumMod val="40000"/>
                        <a:lumOff val="60000"/>
                      </a:schemeClr>
                    </a:solidFill>
                  </a:tcPr>
                </a:tc>
                <a:extLst>
                  <a:ext uri="{0D108BD9-81ED-4DB2-BD59-A6C34878D82A}">
                    <a16:rowId xmlns:a16="http://schemas.microsoft.com/office/drawing/2014/main" val="2374440679"/>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12487727"/>
              </p:ext>
            </p:extLst>
          </p:nvPr>
        </p:nvGraphicFramePr>
        <p:xfrm>
          <a:off x="981767" y="2823228"/>
          <a:ext cx="9676296" cy="370840"/>
        </p:xfrm>
        <a:graphic>
          <a:graphicData uri="http://schemas.openxmlformats.org/drawingml/2006/table">
            <a:tbl>
              <a:tblPr firstRow="1" bandRow="1">
                <a:tableStyleId>{5C22544A-7EE6-4342-B048-85BDC9FD1C3A}</a:tableStyleId>
              </a:tblPr>
              <a:tblGrid>
                <a:gridCol w="2361096">
                  <a:extLst>
                    <a:ext uri="{9D8B030D-6E8A-4147-A177-3AD203B41FA5}">
                      <a16:colId xmlns:a16="http://schemas.microsoft.com/office/drawing/2014/main" val="3481598589"/>
                    </a:ext>
                  </a:extLst>
                </a:gridCol>
                <a:gridCol w="854765">
                  <a:extLst>
                    <a:ext uri="{9D8B030D-6E8A-4147-A177-3AD203B41FA5}">
                      <a16:colId xmlns:a16="http://schemas.microsoft.com/office/drawing/2014/main" val="2896473169"/>
                    </a:ext>
                  </a:extLst>
                </a:gridCol>
                <a:gridCol w="834887">
                  <a:extLst>
                    <a:ext uri="{9D8B030D-6E8A-4147-A177-3AD203B41FA5}">
                      <a16:colId xmlns:a16="http://schemas.microsoft.com/office/drawing/2014/main" val="2202809576"/>
                    </a:ext>
                  </a:extLst>
                </a:gridCol>
                <a:gridCol w="787400">
                  <a:extLst>
                    <a:ext uri="{9D8B030D-6E8A-4147-A177-3AD203B41FA5}">
                      <a16:colId xmlns:a16="http://schemas.microsoft.com/office/drawing/2014/main" val="1850138273"/>
                    </a:ext>
                  </a:extLst>
                </a:gridCol>
                <a:gridCol w="1380450">
                  <a:extLst>
                    <a:ext uri="{9D8B030D-6E8A-4147-A177-3AD203B41FA5}">
                      <a16:colId xmlns:a16="http://schemas.microsoft.com/office/drawing/2014/main" val="3039673547"/>
                    </a:ext>
                  </a:extLst>
                </a:gridCol>
                <a:gridCol w="1038624">
                  <a:extLst>
                    <a:ext uri="{9D8B030D-6E8A-4147-A177-3AD203B41FA5}">
                      <a16:colId xmlns:a16="http://schemas.microsoft.com/office/drawing/2014/main" val="3137581701"/>
                    </a:ext>
                  </a:extLst>
                </a:gridCol>
                <a:gridCol w="1209537">
                  <a:extLst>
                    <a:ext uri="{9D8B030D-6E8A-4147-A177-3AD203B41FA5}">
                      <a16:colId xmlns:a16="http://schemas.microsoft.com/office/drawing/2014/main" val="3566046473"/>
                    </a:ext>
                  </a:extLst>
                </a:gridCol>
                <a:gridCol w="1209537">
                  <a:extLst>
                    <a:ext uri="{9D8B030D-6E8A-4147-A177-3AD203B41FA5}">
                      <a16:colId xmlns:a16="http://schemas.microsoft.com/office/drawing/2014/main" val="3363464224"/>
                    </a:ext>
                  </a:extLst>
                </a:gridCol>
              </a:tblGrid>
              <a:tr h="370840">
                <a:tc>
                  <a:txBody>
                    <a:bodyPr/>
                    <a:lstStyle/>
                    <a:p>
                      <a:r>
                        <a:rPr lang="en-GB" dirty="0" smtClean="0">
                          <a:solidFill>
                            <a:schemeClr val="tx1"/>
                          </a:solidFill>
                        </a:rPr>
                        <a:t>Acquire the data</a:t>
                      </a:r>
                      <a:endParaRPr lang="en-GB" dirty="0">
                        <a:solidFill>
                          <a:schemeClr val="tx1"/>
                        </a:solidFill>
                      </a:endParaRPr>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a:p>
                  </a:txBody>
                  <a:tcPr>
                    <a:solidFill>
                      <a:schemeClr val="accent1">
                        <a:lumMod val="40000"/>
                        <a:lumOff val="60000"/>
                      </a:schemeClr>
                    </a:solidFill>
                  </a:tcPr>
                </a:tc>
                <a:extLst>
                  <a:ext uri="{0D108BD9-81ED-4DB2-BD59-A6C34878D82A}">
                    <a16:rowId xmlns:a16="http://schemas.microsoft.com/office/drawing/2014/main" val="2374440679"/>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71728809"/>
              </p:ext>
            </p:extLst>
          </p:nvPr>
        </p:nvGraphicFramePr>
        <p:xfrm>
          <a:off x="981767" y="3194068"/>
          <a:ext cx="9676296" cy="370840"/>
        </p:xfrm>
        <a:graphic>
          <a:graphicData uri="http://schemas.openxmlformats.org/drawingml/2006/table">
            <a:tbl>
              <a:tblPr firstRow="1" bandRow="1">
                <a:tableStyleId>{5C22544A-7EE6-4342-B048-85BDC9FD1C3A}</a:tableStyleId>
              </a:tblPr>
              <a:tblGrid>
                <a:gridCol w="2361096">
                  <a:extLst>
                    <a:ext uri="{9D8B030D-6E8A-4147-A177-3AD203B41FA5}">
                      <a16:colId xmlns:a16="http://schemas.microsoft.com/office/drawing/2014/main" val="3481598589"/>
                    </a:ext>
                  </a:extLst>
                </a:gridCol>
                <a:gridCol w="854765">
                  <a:extLst>
                    <a:ext uri="{9D8B030D-6E8A-4147-A177-3AD203B41FA5}">
                      <a16:colId xmlns:a16="http://schemas.microsoft.com/office/drawing/2014/main" val="2896473169"/>
                    </a:ext>
                  </a:extLst>
                </a:gridCol>
                <a:gridCol w="834887">
                  <a:extLst>
                    <a:ext uri="{9D8B030D-6E8A-4147-A177-3AD203B41FA5}">
                      <a16:colId xmlns:a16="http://schemas.microsoft.com/office/drawing/2014/main" val="2202809576"/>
                    </a:ext>
                  </a:extLst>
                </a:gridCol>
                <a:gridCol w="787400">
                  <a:extLst>
                    <a:ext uri="{9D8B030D-6E8A-4147-A177-3AD203B41FA5}">
                      <a16:colId xmlns:a16="http://schemas.microsoft.com/office/drawing/2014/main" val="1850138273"/>
                    </a:ext>
                  </a:extLst>
                </a:gridCol>
                <a:gridCol w="1380450">
                  <a:extLst>
                    <a:ext uri="{9D8B030D-6E8A-4147-A177-3AD203B41FA5}">
                      <a16:colId xmlns:a16="http://schemas.microsoft.com/office/drawing/2014/main" val="3039673547"/>
                    </a:ext>
                  </a:extLst>
                </a:gridCol>
                <a:gridCol w="1038624">
                  <a:extLst>
                    <a:ext uri="{9D8B030D-6E8A-4147-A177-3AD203B41FA5}">
                      <a16:colId xmlns:a16="http://schemas.microsoft.com/office/drawing/2014/main" val="3137581701"/>
                    </a:ext>
                  </a:extLst>
                </a:gridCol>
                <a:gridCol w="1209537">
                  <a:extLst>
                    <a:ext uri="{9D8B030D-6E8A-4147-A177-3AD203B41FA5}">
                      <a16:colId xmlns:a16="http://schemas.microsoft.com/office/drawing/2014/main" val="3566046473"/>
                    </a:ext>
                  </a:extLst>
                </a:gridCol>
                <a:gridCol w="1209537">
                  <a:extLst>
                    <a:ext uri="{9D8B030D-6E8A-4147-A177-3AD203B41FA5}">
                      <a16:colId xmlns:a16="http://schemas.microsoft.com/office/drawing/2014/main" val="3363464224"/>
                    </a:ext>
                  </a:extLst>
                </a:gridCol>
              </a:tblGrid>
              <a:tr h="370840">
                <a:tc>
                  <a:txBody>
                    <a:bodyPr/>
                    <a:lstStyle/>
                    <a:p>
                      <a:r>
                        <a:rPr lang="en-GB" dirty="0" smtClean="0">
                          <a:solidFill>
                            <a:schemeClr val="tx1"/>
                          </a:solidFill>
                        </a:rPr>
                        <a:t>Analyse</a:t>
                      </a:r>
                      <a:r>
                        <a:rPr lang="en-GB" baseline="0" dirty="0" smtClean="0">
                          <a:solidFill>
                            <a:schemeClr val="tx1"/>
                          </a:solidFill>
                        </a:rPr>
                        <a:t> the data</a:t>
                      </a:r>
                      <a:endParaRPr lang="en-GB" dirty="0">
                        <a:solidFill>
                          <a:schemeClr val="tx1"/>
                        </a:solidFill>
                      </a:endParaRPr>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smtClean="0"/>
                    </a:p>
                  </a:txBody>
                  <a:tcPr>
                    <a:solidFill>
                      <a:schemeClr val="accent1">
                        <a:lumMod val="40000"/>
                        <a:lumOff val="60000"/>
                      </a:schemeClr>
                    </a:solidFill>
                  </a:tcPr>
                </a:tc>
                <a:tc>
                  <a:txBody>
                    <a:bodyPr/>
                    <a:lstStyle/>
                    <a:p>
                      <a:endParaRPr lang="en-GB" dirty="0"/>
                    </a:p>
                  </a:txBody>
                  <a:tcPr>
                    <a:solidFill>
                      <a:schemeClr val="accent1">
                        <a:lumMod val="40000"/>
                        <a:lumOff val="60000"/>
                      </a:schemeClr>
                    </a:solidFill>
                  </a:tcPr>
                </a:tc>
                <a:extLst>
                  <a:ext uri="{0D108BD9-81ED-4DB2-BD59-A6C34878D82A}">
                    <a16:rowId xmlns:a16="http://schemas.microsoft.com/office/drawing/2014/main" val="2374440679"/>
                  </a:ext>
                </a:extLst>
              </a:tr>
            </a:tbl>
          </a:graphicData>
        </a:graphic>
      </p:graphicFrame>
      <p:sp>
        <p:nvSpPr>
          <p:cNvPr id="23" name="Rectangle 22"/>
          <p:cNvSpPr/>
          <p:nvPr/>
        </p:nvSpPr>
        <p:spPr>
          <a:xfrm>
            <a:off x="978452" y="3916017"/>
            <a:ext cx="6485835" cy="18486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4" name="TextBox 23"/>
          <p:cNvSpPr txBox="1"/>
          <p:nvPr/>
        </p:nvSpPr>
        <p:spPr>
          <a:xfrm>
            <a:off x="1053548" y="4026743"/>
            <a:ext cx="518860" cy="369332"/>
          </a:xfrm>
          <a:prstGeom prst="rect">
            <a:avLst/>
          </a:prstGeom>
          <a:noFill/>
        </p:spPr>
        <p:txBody>
          <a:bodyPr wrap="none" rtlCol="0">
            <a:spAutoFit/>
          </a:bodyPr>
          <a:lstStyle/>
          <a:p>
            <a:r>
              <a:rPr lang="en-GB" dirty="0" smtClean="0"/>
              <a:t>Key</a:t>
            </a:r>
            <a:endParaRPr lang="en-GB" dirty="0"/>
          </a:p>
        </p:txBody>
      </p:sp>
      <p:sp>
        <p:nvSpPr>
          <p:cNvPr id="25" name="Snip and Round Single Corner Rectangle 24"/>
          <p:cNvSpPr/>
          <p:nvPr/>
        </p:nvSpPr>
        <p:spPr>
          <a:xfrm>
            <a:off x="3346726" y="2094211"/>
            <a:ext cx="824948" cy="334437"/>
          </a:xfrm>
          <a:prstGeom prst="snip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6" name="Snip and Round Single Corner Rectangle 25"/>
          <p:cNvSpPr/>
          <p:nvPr/>
        </p:nvSpPr>
        <p:spPr>
          <a:xfrm>
            <a:off x="1159934" y="4589427"/>
            <a:ext cx="824948" cy="315514"/>
          </a:xfrm>
          <a:prstGeom prst="snip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Snip and Round Single Corner Rectangle 26"/>
          <p:cNvSpPr/>
          <p:nvPr/>
        </p:nvSpPr>
        <p:spPr>
          <a:xfrm>
            <a:off x="1159934" y="5177061"/>
            <a:ext cx="824948" cy="315514"/>
          </a:xfrm>
          <a:prstGeom prst="snipRoundRect">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8" name="TextBox 27"/>
          <p:cNvSpPr txBox="1"/>
          <p:nvPr/>
        </p:nvSpPr>
        <p:spPr>
          <a:xfrm>
            <a:off x="2259496" y="4562518"/>
            <a:ext cx="1016112" cy="369332"/>
          </a:xfrm>
          <a:prstGeom prst="rect">
            <a:avLst/>
          </a:prstGeom>
          <a:noFill/>
        </p:spPr>
        <p:txBody>
          <a:bodyPr wrap="none" rtlCol="0">
            <a:spAutoFit/>
          </a:bodyPr>
          <a:lstStyle/>
          <a:p>
            <a:r>
              <a:rPr lang="en-GB" dirty="0" smtClean="0"/>
              <a:t>Project 1</a:t>
            </a:r>
            <a:endParaRPr lang="en-GB" dirty="0"/>
          </a:p>
        </p:txBody>
      </p:sp>
      <p:sp>
        <p:nvSpPr>
          <p:cNvPr id="29" name="TextBox 28"/>
          <p:cNvSpPr txBox="1"/>
          <p:nvPr/>
        </p:nvSpPr>
        <p:spPr>
          <a:xfrm>
            <a:off x="2245252" y="5177061"/>
            <a:ext cx="2008370" cy="369332"/>
          </a:xfrm>
          <a:prstGeom prst="rect">
            <a:avLst/>
          </a:prstGeom>
          <a:noFill/>
        </p:spPr>
        <p:txBody>
          <a:bodyPr wrap="none" rtlCol="0">
            <a:spAutoFit/>
          </a:bodyPr>
          <a:lstStyle/>
          <a:p>
            <a:r>
              <a:rPr lang="en-GB" dirty="0" smtClean="0"/>
              <a:t>Project 1 Milestone</a:t>
            </a:r>
            <a:endParaRPr lang="en-GB" dirty="0"/>
          </a:p>
        </p:txBody>
      </p:sp>
      <p:sp>
        <p:nvSpPr>
          <p:cNvPr id="30" name="Snip and Round Single Corner Rectangle 29"/>
          <p:cNvSpPr/>
          <p:nvPr/>
        </p:nvSpPr>
        <p:spPr>
          <a:xfrm>
            <a:off x="4221369" y="2464243"/>
            <a:ext cx="1573144" cy="332186"/>
          </a:xfrm>
          <a:prstGeom prst="snip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4156049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Managing Your Own Time</a:t>
            </a:r>
            <a:endParaRPr lang="en-GB" dirty="0"/>
          </a:p>
        </p:txBody>
      </p:sp>
      <p:sp>
        <p:nvSpPr>
          <p:cNvPr id="19" name="TextBox 18"/>
          <p:cNvSpPr txBox="1"/>
          <p:nvPr/>
        </p:nvSpPr>
        <p:spPr>
          <a:xfrm>
            <a:off x="1064029" y="1562797"/>
            <a:ext cx="9942022" cy="4401205"/>
          </a:xfrm>
          <a:prstGeom prst="rect">
            <a:avLst/>
          </a:prstGeom>
          <a:noFill/>
        </p:spPr>
        <p:txBody>
          <a:bodyPr wrap="square" rtlCol="0">
            <a:spAutoFit/>
          </a:bodyPr>
          <a:lstStyle/>
          <a:p>
            <a:r>
              <a:rPr lang="en-GB" sz="2800" dirty="0" smtClean="0"/>
              <a:t>Top tips:</a:t>
            </a:r>
          </a:p>
          <a:p>
            <a:pPr marL="457200" indent="-457200">
              <a:buFontTx/>
              <a:buChar char="-"/>
            </a:pPr>
            <a:r>
              <a:rPr lang="en-GB" sz="2800" dirty="0" smtClean="0"/>
              <a:t>Budget your Time (always have purpose: 40% </a:t>
            </a:r>
            <a:r>
              <a:rPr lang="en-GB" sz="2800" dirty="0" err="1" smtClean="0"/>
              <a:t>collab</a:t>
            </a:r>
            <a:r>
              <a:rPr lang="en-GB" sz="2800" dirty="0" smtClean="0"/>
              <a:t>, </a:t>
            </a:r>
            <a:br>
              <a:rPr lang="en-GB" sz="2800" dirty="0" smtClean="0"/>
            </a:br>
            <a:r>
              <a:rPr lang="en-GB" sz="2800" dirty="0" smtClean="0"/>
              <a:t>60% my res)</a:t>
            </a:r>
          </a:p>
          <a:p>
            <a:pPr marL="457200" indent="-457200">
              <a:buFontTx/>
              <a:buChar char="-"/>
            </a:pPr>
            <a:r>
              <a:rPr lang="en-GB" sz="2800" dirty="0" smtClean="0"/>
              <a:t>Buffers (contingency) </a:t>
            </a:r>
          </a:p>
          <a:p>
            <a:pPr marL="457200" indent="-457200">
              <a:buFontTx/>
              <a:buChar char="-"/>
            </a:pPr>
            <a:r>
              <a:rPr lang="en-GB" sz="2800" dirty="0" smtClean="0"/>
              <a:t>Boundaries (establish and ruthlessly defend)</a:t>
            </a:r>
          </a:p>
          <a:p>
            <a:pPr marL="457200" indent="-457200">
              <a:buFontTx/>
              <a:buChar char="-"/>
            </a:pPr>
            <a:r>
              <a:rPr lang="en-GB" sz="2800" dirty="0" smtClean="0"/>
              <a:t>Bits (maintain a list of tasks that can be done in 10 – 20 </a:t>
            </a:r>
            <a:r>
              <a:rPr lang="en-GB" sz="2800" dirty="0" err="1" smtClean="0"/>
              <a:t>mins</a:t>
            </a:r>
            <a:r>
              <a:rPr lang="en-GB" sz="2800" dirty="0" smtClean="0"/>
              <a:t>)</a:t>
            </a:r>
          </a:p>
          <a:p>
            <a:endParaRPr lang="en-GB" sz="2800" dirty="0" smtClean="0"/>
          </a:p>
          <a:p>
            <a:r>
              <a:rPr lang="en-GB" sz="2800" dirty="0" smtClean="0"/>
              <a:t>Useful Time Management Tools:</a:t>
            </a:r>
          </a:p>
          <a:p>
            <a:pPr marL="457200" indent="-457200">
              <a:buFontTx/>
              <a:buChar char="-"/>
            </a:pPr>
            <a:r>
              <a:rPr lang="en-US" sz="2800" dirty="0">
                <a:hlinkClick r:id="rId4"/>
              </a:rPr>
              <a:t>Toggl</a:t>
            </a:r>
            <a:r>
              <a:rPr lang="en-US" sz="2800" dirty="0"/>
              <a:t> </a:t>
            </a:r>
            <a:endParaRPr lang="en-US" sz="2800" dirty="0" smtClean="0"/>
          </a:p>
          <a:p>
            <a:pPr marL="457200" indent="-457200">
              <a:buFontTx/>
              <a:buChar char="-"/>
            </a:pPr>
            <a:r>
              <a:rPr lang="en-US" sz="2800" dirty="0">
                <a:hlinkClick r:id="rId5"/>
              </a:rPr>
              <a:t>Trello</a:t>
            </a:r>
            <a:endParaRPr lang="en-GB" sz="2800" dirty="0"/>
          </a:p>
        </p:txBody>
      </p:sp>
    </p:spTree>
    <p:custDataLst>
      <p:tags r:id="rId1"/>
    </p:custDataLst>
    <p:extLst>
      <p:ext uri="{BB962C8B-B14F-4D97-AF65-F5344CB8AC3E}">
        <p14:creationId xmlns:p14="http://schemas.microsoft.com/office/powerpoint/2010/main" val="319568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8871"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Communicating Effectively</a:t>
            </a:r>
            <a:endParaRPr lang="en-GB" dirty="0"/>
          </a:p>
        </p:txBody>
      </p:sp>
      <p:sp>
        <p:nvSpPr>
          <p:cNvPr id="4" name="TextBox 3"/>
          <p:cNvSpPr txBox="1"/>
          <p:nvPr/>
        </p:nvSpPr>
        <p:spPr>
          <a:xfrm>
            <a:off x="782420" y="1357389"/>
            <a:ext cx="10571380" cy="4832092"/>
          </a:xfrm>
          <a:prstGeom prst="rect">
            <a:avLst/>
          </a:prstGeom>
          <a:noFill/>
        </p:spPr>
        <p:txBody>
          <a:bodyPr wrap="square" rtlCol="0">
            <a:spAutoFit/>
          </a:bodyPr>
          <a:lstStyle/>
          <a:p>
            <a:r>
              <a:rPr lang="en-GB" sz="2800" b="1" dirty="0" smtClean="0"/>
              <a:t>Situation 1:</a:t>
            </a:r>
            <a:endParaRPr lang="en-GB" sz="2800" dirty="0" smtClean="0"/>
          </a:p>
          <a:p>
            <a:r>
              <a:rPr lang="en-GB" sz="2800" dirty="0" smtClean="0"/>
              <a:t>Henry and Maria, two early career bio-informatics researchers, from different institutions, are planning an ambitious collaboration in clinical machine learning. At the start of the project they clearly defined tasks and set milestones. However, Henry has not been keeping to the agreed timeline and Maria is worried they will not meet key deadlines.</a:t>
            </a:r>
          </a:p>
          <a:p>
            <a:endParaRPr lang="en-GB" sz="2800" dirty="0"/>
          </a:p>
          <a:p>
            <a:r>
              <a:rPr lang="en-GB" sz="2800" dirty="0" smtClean="0"/>
              <a:t>Every time Maria asks Henry about progress, emails are ignored. Henry feels bad about the situation and is overwhelmed by work. He feels embarrassed to admit that he is behind. What should he do? </a:t>
            </a:r>
          </a:p>
          <a:p>
            <a:pPr marL="457200" indent="-457200">
              <a:buFontTx/>
              <a:buChar char="-"/>
            </a:pPr>
            <a:endParaRPr lang="en-GB" sz="2800" dirty="0"/>
          </a:p>
        </p:txBody>
      </p:sp>
    </p:spTree>
    <p:custDataLst>
      <p:tags r:id="rId1"/>
    </p:custDataLst>
    <p:extLst>
      <p:ext uri="{BB962C8B-B14F-4D97-AF65-F5344CB8AC3E}">
        <p14:creationId xmlns:p14="http://schemas.microsoft.com/office/powerpoint/2010/main" val="126856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3532462"/>
            <a:ext cx="9144000" cy="1886262"/>
          </a:xfrm>
        </p:spPr>
        <p:txBody>
          <a:bodyPr>
            <a:normAutofit fontScale="90000"/>
          </a:bodyPr>
          <a:lstStyle/>
          <a:p>
            <a:r>
              <a:rPr lang="en-GB" sz="4800" dirty="0" smtClean="0"/>
              <a:t>To contribute to the </a:t>
            </a:r>
            <a:br>
              <a:rPr lang="en-GB" sz="4800" dirty="0" smtClean="0"/>
            </a:br>
            <a:r>
              <a:rPr lang="en-GB" b="1" dirty="0" smtClean="0"/>
              <a:t>Benefits of Collaboration </a:t>
            </a:r>
            <a:r>
              <a:rPr lang="en-GB" b="1" dirty="0"/>
              <a:t/>
            </a:r>
            <a:br>
              <a:rPr lang="en-GB" b="1" dirty="0"/>
            </a:br>
            <a:r>
              <a:rPr lang="en-GB" sz="4800" dirty="0" smtClean="0"/>
              <a:t>survey go to </a:t>
            </a:r>
            <a:r>
              <a:rPr lang="en-GB" u="sng" dirty="0">
                <a:solidFill>
                  <a:schemeClr val="accent1"/>
                </a:solidFill>
              </a:rPr>
              <a:t>https://www.qualtrics.manchester.ac.uk/jfe/form/SV_0NcwxW7IUGt4Ssm</a:t>
            </a:r>
            <a:endParaRPr lang="en-GB" sz="8000" u="sng" dirty="0">
              <a:solidFill>
                <a:schemeClr val="accent1"/>
              </a:solidFill>
            </a:endParaRPr>
          </a:p>
        </p:txBody>
      </p:sp>
    </p:spTree>
    <p:custDataLst>
      <p:tags r:id="rId1"/>
    </p:custDataLst>
    <p:extLst>
      <p:ext uri="{BB962C8B-B14F-4D97-AF65-F5344CB8AC3E}">
        <p14:creationId xmlns:p14="http://schemas.microsoft.com/office/powerpoint/2010/main" val="361380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8871"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Communicating Effectively</a:t>
            </a:r>
            <a:endParaRPr lang="en-GB" dirty="0"/>
          </a:p>
        </p:txBody>
      </p:sp>
      <p:sp>
        <p:nvSpPr>
          <p:cNvPr id="4" name="TextBox 3"/>
          <p:cNvSpPr txBox="1"/>
          <p:nvPr/>
        </p:nvSpPr>
        <p:spPr>
          <a:xfrm>
            <a:off x="782420" y="1357389"/>
            <a:ext cx="10571380" cy="2246769"/>
          </a:xfrm>
          <a:prstGeom prst="rect">
            <a:avLst/>
          </a:prstGeom>
          <a:noFill/>
        </p:spPr>
        <p:txBody>
          <a:bodyPr wrap="square" rtlCol="0">
            <a:spAutoFit/>
          </a:bodyPr>
          <a:lstStyle/>
          <a:p>
            <a:r>
              <a:rPr lang="en-GB" sz="2800" b="1" dirty="0" smtClean="0"/>
              <a:t>Situation 2:</a:t>
            </a:r>
            <a:endParaRPr lang="en-GB" sz="2800" dirty="0" smtClean="0"/>
          </a:p>
          <a:p>
            <a:r>
              <a:rPr lang="en-GB" sz="2800" dirty="0" smtClean="0"/>
              <a:t>Maria and Henry have a video call and try to resolve the situation. Henry apologises, explains how far behind he is and suggests a realistic new deadline. How should Maria respond?</a:t>
            </a:r>
          </a:p>
          <a:p>
            <a:endParaRPr lang="en-GB" sz="2800" dirty="0"/>
          </a:p>
        </p:txBody>
      </p:sp>
    </p:spTree>
    <p:custDataLst>
      <p:tags r:id="rId1"/>
    </p:custDataLst>
    <p:extLst>
      <p:ext uri="{BB962C8B-B14F-4D97-AF65-F5344CB8AC3E}">
        <p14:creationId xmlns:p14="http://schemas.microsoft.com/office/powerpoint/2010/main" val="382830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8871"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Communicating Effectively</a:t>
            </a:r>
            <a:endParaRPr lang="en-GB" dirty="0"/>
          </a:p>
        </p:txBody>
      </p:sp>
      <p:sp>
        <p:nvSpPr>
          <p:cNvPr id="4" name="TextBox 3"/>
          <p:cNvSpPr txBox="1"/>
          <p:nvPr/>
        </p:nvSpPr>
        <p:spPr>
          <a:xfrm>
            <a:off x="782420" y="1357389"/>
            <a:ext cx="10571380" cy="3970318"/>
          </a:xfrm>
          <a:prstGeom prst="rect">
            <a:avLst/>
          </a:prstGeom>
          <a:noFill/>
        </p:spPr>
        <p:txBody>
          <a:bodyPr wrap="square" rtlCol="0">
            <a:spAutoFit/>
          </a:bodyPr>
          <a:lstStyle/>
          <a:p>
            <a:r>
              <a:rPr lang="en-GB" sz="2800" b="1" dirty="0" smtClean="0"/>
              <a:t>Top Tips:</a:t>
            </a:r>
            <a:endParaRPr lang="en-GB" sz="2800" dirty="0" smtClean="0"/>
          </a:p>
          <a:p>
            <a:pPr marL="457200" indent="-457200">
              <a:buFontTx/>
              <a:buChar char="-"/>
            </a:pPr>
            <a:r>
              <a:rPr lang="en-GB" sz="2800" dirty="0" smtClean="0"/>
              <a:t>Keep in touch, regular progress update, share new results</a:t>
            </a:r>
          </a:p>
          <a:p>
            <a:pPr marL="457200" indent="-457200">
              <a:buFontTx/>
              <a:buChar char="-"/>
            </a:pPr>
            <a:r>
              <a:rPr lang="en-GB" sz="2800" dirty="0" smtClean="0"/>
              <a:t>Be responsive, try to give timely response, if not explain why</a:t>
            </a:r>
          </a:p>
          <a:p>
            <a:pPr marL="457200" indent="-457200">
              <a:buFontTx/>
              <a:buChar char="-"/>
            </a:pPr>
            <a:r>
              <a:rPr lang="en-GB" sz="2800" dirty="0" smtClean="0"/>
              <a:t>Don’t overland collaborators, try not to pester</a:t>
            </a:r>
          </a:p>
          <a:p>
            <a:pPr marL="457200" indent="-457200">
              <a:buFontTx/>
              <a:buChar char="-"/>
            </a:pPr>
            <a:r>
              <a:rPr lang="en-GB" sz="2800" dirty="0" smtClean="0"/>
              <a:t>Communicate delays, as soon as possible</a:t>
            </a:r>
          </a:p>
          <a:p>
            <a:pPr marL="457200" indent="-457200">
              <a:buFontTx/>
              <a:buChar char="-"/>
            </a:pPr>
            <a:r>
              <a:rPr lang="en-GB" sz="2800" dirty="0" smtClean="0"/>
              <a:t>Attend meetings, being present is important to maintain trust</a:t>
            </a:r>
          </a:p>
          <a:p>
            <a:pPr marL="457200" indent="-457200">
              <a:buFontTx/>
              <a:buChar char="-"/>
            </a:pPr>
            <a:r>
              <a:rPr lang="en-GB" sz="2800" dirty="0" smtClean="0"/>
              <a:t>Respect difference, face-to-face can help build stronger relationships</a:t>
            </a:r>
          </a:p>
          <a:p>
            <a:pPr marL="457200" indent="-457200">
              <a:buFontTx/>
              <a:buChar char="-"/>
            </a:pPr>
            <a:endParaRPr lang="en-GB" sz="2800" dirty="0" smtClean="0"/>
          </a:p>
          <a:p>
            <a:endParaRPr lang="en-GB" sz="2800" dirty="0"/>
          </a:p>
        </p:txBody>
      </p:sp>
    </p:spTree>
    <p:custDataLst>
      <p:tags r:id="rId1"/>
    </p:custDataLst>
    <p:extLst>
      <p:ext uri="{BB962C8B-B14F-4D97-AF65-F5344CB8AC3E}">
        <p14:creationId xmlns:p14="http://schemas.microsoft.com/office/powerpoint/2010/main" val="363998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Improving Online Collaboration</a:t>
            </a:r>
            <a:endParaRPr lang="en-GB" dirty="0"/>
          </a:p>
        </p:txBody>
      </p:sp>
      <p:sp>
        <p:nvSpPr>
          <p:cNvPr id="4" name="TextBox 3"/>
          <p:cNvSpPr txBox="1"/>
          <p:nvPr/>
        </p:nvSpPr>
        <p:spPr>
          <a:xfrm>
            <a:off x="1216429" y="4180344"/>
            <a:ext cx="9942022" cy="2246769"/>
          </a:xfrm>
          <a:prstGeom prst="rect">
            <a:avLst/>
          </a:prstGeom>
          <a:noFill/>
        </p:spPr>
        <p:txBody>
          <a:bodyPr wrap="square" rtlCol="0">
            <a:spAutoFit/>
          </a:bodyPr>
          <a:lstStyle/>
          <a:p>
            <a:r>
              <a:rPr lang="en-GB" sz="2800" b="1" dirty="0" smtClean="0"/>
              <a:t>Solutions</a:t>
            </a:r>
            <a:endParaRPr lang="en-GB" sz="2800" b="1" dirty="0"/>
          </a:p>
          <a:p>
            <a:pPr marL="457200" indent="-457200">
              <a:buFontTx/>
              <a:buChar char="-"/>
            </a:pPr>
            <a:r>
              <a:rPr lang="en-GB" sz="2800" dirty="0" smtClean="0"/>
              <a:t>Establish a clear process for how things get done</a:t>
            </a:r>
          </a:p>
          <a:p>
            <a:pPr marL="457200" indent="-457200">
              <a:buFontTx/>
              <a:buChar char="-"/>
            </a:pPr>
            <a:r>
              <a:rPr lang="en-GB" sz="2800" dirty="0" smtClean="0"/>
              <a:t>Pick the best tools for your goals</a:t>
            </a:r>
          </a:p>
          <a:p>
            <a:pPr marL="457200" indent="-457200">
              <a:buFontTx/>
              <a:buChar char="-"/>
            </a:pPr>
            <a:r>
              <a:rPr lang="en-GB" sz="2800" dirty="0" smtClean="0"/>
              <a:t>Be flexible about availability and think about coverage</a:t>
            </a:r>
          </a:p>
          <a:p>
            <a:pPr marL="457200" indent="-457200">
              <a:buFontTx/>
              <a:buChar char="-"/>
            </a:pPr>
            <a:endParaRPr lang="en-GB" sz="2800" dirty="0"/>
          </a:p>
        </p:txBody>
      </p:sp>
      <p:sp>
        <p:nvSpPr>
          <p:cNvPr id="5" name="TextBox 4"/>
          <p:cNvSpPr txBox="1"/>
          <p:nvPr/>
        </p:nvSpPr>
        <p:spPr>
          <a:xfrm>
            <a:off x="1216429" y="1715197"/>
            <a:ext cx="9942022" cy="2246769"/>
          </a:xfrm>
          <a:prstGeom prst="rect">
            <a:avLst/>
          </a:prstGeom>
          <a:noFill/>
        </p:spPr>
        <p:txBody>
          <a:bodyPr wrap="square" rtlCol="0">
            <a:spAutoFit/>
          </a:bodyPr>
          <a:lstStyle/>
          <a:p>
            <a:r>
              <a:rPr lang="en-GB" sz="2800" b="1" dirty="0" smtClean="0"/>
              <a:t>Challenges</a:t>
            </a:r>
            <a:endParaRPr lang="en-GB" sz="2800" dirty="0" smtClean="0"/>
          </a:p>
          <a:p>
            <a:pPr marL="457200" indent="-457200">
              <a:buFontTx/>
              <a:buChar char="-"/>
            </a:pPr>
            <a:r>
              <a:rPr lang="en-GB" sz="2800" dirty="0" smtClean="0"/>
              <a:t>More difficult to have certain kinds of conversation</a:t>
            </a:r>
          </a:p>
          <a:p>
            <a:pPr marL="457200" indent="-457200">
              <a:buFontTx/>
              <a:buChar char="-"/>
            </a:pPr>
            <a:r>
              <a:rPr lang="en-GB" sz="2800" dirty="0" smtClean="0"/>
              <a:t>Fewer chances for spontaneous contact and discussion</a:t>
            </a:r>
          </a:p>
          <a:p>
            <a:pPr marL="457200" indent="-457200">
              <a:buFontTx/>
              <a:buChar char="-"/>
            </a:pPr>
            <a:r>
              <a:rPr lang="en-GB" sz="2800" dirty="0" smtClean="0"/>
              <a:t>Mismatches of technology and purpose</a:t>
            </a:r>
          </a:p>
          <a:p>
            <a:pPr marL="457200" indent="-457200">
              <a:buFontTx/>
              <a:buChar char="-"/>
            </a:pPr>
            <a:endParaRPr lang="en-GB" sz="2800" dirty="0"/>
          </a:p>
        </p:txBody>
      </p:sp>
    </p:spTree>
    <p:custDataLst>
      <p:tags r:id="rId1"/>
    </p:custDataLst>
    <p:extLst>
      <p:ext uri="{BB962C8B-B14F-4D97-AF65-F5344CB8AC3E}">
        <p14:creationId xmlns:p14="http://schemas.microsoft.com/office/powerpoint/2010/main" val="1342763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8375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dirty="0" smtClean="0"/>
              <a:t>Reflections and Actions</a:t>
            </a:r>
            <a:endParaRPr lang="en-GB" dirty="0"/>
          </a:p>
        </p:txBody>
      </p:sp>
      <p:sp>
        <p:nvSpPr>
          <p:cNvPr id="7" name="TextBox 6"/>
          <p:cNvSpPr txBox="1"/>
          <p:nvPr/>
        </p:nvSpPr>
        <p:spPr>
          <a:xfrm>
            <a:off x="1064029" y="2011682"/>
            <a:ext cx="9942022" cy="2862322"/>
          </a:xfrm>
          <a:prstGeom prst="rect">
            <a:avLst/>
          </a:prstGeom>
          <a:noFill/>
        </p:spPr>
        <p:txBody>
          <a:bodyPr wrap="square" rtlCol="0">
            <a:spAutoFit/>
          </a:bodyPr>
          <a:lstStyle/>
          <a:p>
            <a:r>
              <a:rPr lang="en-GB" sz="3600" dirty="0" smtClean="0"/>
              <a:t>In small groups spend a few moments discussing Mastering Research Collaboration.</a:t>
            </a:r>
          </a:p>
          <a:p>
            <a:endParaRPr lang="en-GB" sz="3600" dirty="0"/>
          </a:p>
          <a:p>
            <a:r>
              <a:rPr lang="en-GB" sz="3600" dirty="0" smtClean="0"/>
              <a:t>What are the 2-3 things that you personally will take away from this workshop?</a:t>
            </a:r>
            <a:endParaRPr lang="en-GB" sz="3600" dirty="0"/>
          </a:p>
        </p:txBody>
      </p:sp>
    </p:spTree>
    <p:custDataLst>
      <p:tags r:id="rId1"/>
    </p:custDataLst>
    <p:extLst>
      <p:ext uri="{BB962C8B-B14F-4D97-AF65-F5344CB8AC3E}">
        <p14:creationId xmlns:p14="http://schemas.microsoft.com/office/powerpoint/2010/main" val="243737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Collaboration Brings Career Advantages</a:t>
            </a:r>
            <a:endParaRPr lang="en-GB" dirty="0"/>
          </a:p>
        </p:txBody>
      </p:sp>
      <p:sp>
        <p:nvSpPr>
          <p:cNvPr id="3" name="Content Placeholder 2"/>
          <p:cNvSpPr>
            <a:spLocks noGrp="1"/>
          </p:cNvSpPr>
          <p:nvPr>
            <p:ph idx="1"/>
          </p:nvPr>
        </p:nvSpPr>
        <p:spPr>
          <a:xfrm>
            <a:off x="7238999" y="1762250"/>
            <a:ext cx="3988242" cy="4351338"/>
          </a:xfrm>
        </p:spPr>
        <p:txBody>
          <a:bodyPr/>
          <a:lstStyle/>
          <a:p>
            <a:pPr marL="0" indent="0">
              <a:buNone/>
            </a:pPr>
            <a:r>
              <a:rPr lang="en-GB" b="1" dirty="0" smtClean="0"/>
              <a:t>Key to Female Career Progression - 2021</a:t>
            </a:r>
            <a:endParaRPr lang="en-GB" dirty="0" smtClean="0"/>
          </a:p>
          <a:p>
            <a:pPr>
              <a:buFontTx/>
              <a:buChar char="-"/>
            </a:pPr>
            <a:r>
              <a:rPr lang="en-GB" dirty="0" smtClean="0"/>
              <a:t>Both men and women more likely to become research leaders,</a:t>
            </a:r>
          </a:p>
          <a:p>
            <a:pPr>
              <a:buFontTx/>
              <a:buChar char="-"/>
            </a:pPr>
            <a:r>
              <a:rPr lang="en-GB" dirty="0" smtClean="0"/>
              <a:t>Scholars frequently publish with same </a:t>
            </a:r>
            <a:br>
              <a:rPr lang="en-GB" dirty="0" smtClean="0"/>
            </a:br>
            <a:r>
              <a:rPr lang="en-GB" dirty="0" smtClean="0"/>
              <a:t>co-authors linked to shortened career.</a:t>
            </a:r>
            <a:endParaRPr lang="en-GB" dirty="0"/>
          </a:p>
        </p:txBody>
      </p:sp>
      <p:pic>
        <p:nvPicPr>
          <p:cNvPr id="2050" name="Picture 2" descr="www.wolfson.org.uk/wp-content/uploads/2018/04/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022" y="1762250"/>
            <a:ext cx="6328943" cy="38947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98022" y="6113588"/>
            <a:ext cx="6153608" cy="369332"/>
          </a:xfrm>
          <a:prstGeom prst="rect">
            <a:avLst/>
          </a:prstGeom>
          <a:noFill/>
        </p:spPr>
        <p:txBody>
          <a:bodyPr wrap="none" rtlCol="0">
            <a:spAutoFit/>
          </a:bodyPr>
          <a:lstStyle/>
          <a:p>
            <a:r>
              <a:rPr lang="en-GB" dirty="0"/>
              <a:t>https://royalsocietypublishing.org/doi/10.1098/rspb.2021.0219</a:t>
            </a:r>
          </a:p>
        </p:txBody>
      </p:sp>
    </p:spTree>
    <p:custDataLst>
      <p:tags r:id="rId1"/>
    </p:custDataLst>
    <p:extLst>
      <p:ext uri="{BB962C8B-B14F-4D97-AF65-F5344CB8AC3E}">
        <p14:creationId xmlns:p14="http://schemas.microsoft.com/office/powerpoint/2010/main" val="3502021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Working Collaboratively Increases Citation</a:t>
            </a:r>
            <a:endParaRPr lang="en-GB" dirty="0"/>
          </a:p>
        </p:txBody>
      </p:sp>
      <p:sp>
        <p:nvSpPr>
          <p:cNvPr id="4" name="Content Placeholder 3"/>
          <p:cNvSpPr>
            <a:spLocks noGrp="1"/>
          </p:cNvSpPr>
          <p:nvPr>
            <p:ph idx="1"/>
          </p:nvPr>
        </p:nvSpPr>
        <p:spPr/>
        <p:txBody>
          <a:bodyPr/>
          <a:lstStyle/>
          <a:p>
            <a:r>
              <a:rPr lang="en-GB" dirty="0" smtClean="0"/>
              <a:t>More co-authors - more citation</a:t>
            </a:r>
          </a:p>
          <a:p>
            <a:r>
              <a:rPr lang="en-GB" dirty="0" smtClean="0"/>
              <a:t>Diversity of co-authors - higher h-index for citations</a:t>
            </a:r>
          </a:p>
          <a:p>
            <a:r>
              <a:rPr lang="en-GB" dirty="0" smtClean="0"/>
              <a:t>Co-authorship rates have increased dramatically in the last 50 years (in some fields)</a:t>
            </a:r>
            <a:r>
              <a:rPr lang="en-GB" dirty="0"/>
              <a:t/>
            </a:r>
            <a:br>
              <a:rPr lang="en-GB" dirty="0"/>
            </a:br>
            <a:endParaRPr lang="en-GB" dirty="0" smtClean="0"/>
          </a:p>
          <a:p>
            <a:endParaRPr lang="en-GB" dirty="0"/>
          </a:p>
        </p:txBody>
      </p:sp>
      <p:sp>
        <p:nvSpPr>
          <p:cNvPr id="3" name="TextBox 2"/>
          <p:cNvSpPr txBox="1"/>
          <p:nvPr/>
        </p:nvSpPr>
        <p:spPr>
          <a:xfrm>
            <a:off x="838200" y="4224758"/>
            <a:ext cx="10146175" cy="2585323"/>
          </a:xfrm>
          <a:prstGeom prst="rect">
            <a:avLst/>
          </a:prstGeom>
          <a:noFill/>
        </p:spPr>
        <p:txBody>
          <a:bodyPr wrap="square" rtlCol="0">
            <a:spAutoFit/>
          </a:bodyPr>
          <a:lstStyle/>
          <a:p>
            <a:pPr fontAlgn="base"/>
            <a:r>
              <a:rPr lang="en-US" dirty="0">
                <a:hlinkClick r:id="rId4"/>
              </a:rPr>
              <a:t>1. </a:t>
            </a:r>
            <a:r>
              <a:rPr lang="en-US" dirty="0" err="1">
                <a:hlinkClick r:id="rId4"/>
              </a:rPr>
              <a:t>Larivière</a:t>
            </a:r>
            <a:r>
              <a:rPr lang="en-US" dirty="0">
                <a:hlinkClick r:id="rId4"/>
              </a:rPr>
              <a:t>, V., </a:t>
            </a:r>
            <a:r>
              <a:rPr lang="en-US" dirty="0" err="1">
                <a:hlinkClick r:id="rId4"/>
              </a:rPr>
              <a:t>Gingras</a:t>
            </a:r>
            <a:r>
              <a:rPr lang="en-US" dirty="0">
                <a:hlinkClick r:id="rId4"/>
              </a:rPr>
              <a:t>, Y., Sugimoto, C. R. &amp; Tsou, A. Team size matters: collaboration and scientific impact since 1900. </a:t>
            </a:r>
            <a:r>
              <a:rPr lang="en-US" i="1" dirty="0">
                <a:hlinkClick r:id="rId4"/>
              </a:rPr>
              <a:t>J. Assoc. Inf. Sci. Technol.</a:t>
            </a:r>
            <a:r>
              <a:rPr lang="en-US" dirty="0">
                <a:hlinkClick r:id="rId4"/>
              </a:rPr>
              <a:t> </a:t>
            </a:r>
            <a:r>
              <a:rPr lang="en-US" b="1" dirty="0">
                <a:hlinkClick r:id="rId4"/>
              </a:rPr>
              <a:t>66</a:t>
            </a:r>
            <a:r>
              <a:rPr lang="en-US" dirty="0">
                <a:hlinkClick r:id="rId4"/>
              </a:rPr>
              <a:t>, 1323–32 (2015</a:t>
            </a:r>
            <a:r>
              <a:rPr lang="en-US" dirty="0" smtClean="0">
                <a:hlinkClick r:id="rId4"/>
              </a:rPr>
              <a:t>).</a:t>
            </a:r>
            <a:r>
              <a:rPr lang="en-US" dirty="0" smtClean="0"/>
              <a:t/>
            </a:r>
            <a:br>
              <a:rPr lang="en-US" dirty="0" smtClean="0"/>
            </a:br>
            <a:endParaRPr lang="en-US" dirty="0"/>
          </a:p>
          <a:p>
            <a:pPr fontAlgn="base"/>
            <a:r>
              <a:rPr lang="en-US" dirty="0">
                <a:hlinkClick r:id="rId5"/>
              </a:rPr>
              <a:t>2. Parish, A. J., </a:t>
            </a:r>
            <a:r>
              <a:rPr lang="en-US" dirty="0" err="1">
                <a:hlinkClick r:id="rId5"/>
              </a:rPr>
              <a:t>Boyack</a:t>
            </a:r>
            <a:r>
              <a:rPr lang="en-US" dirty="0">
                <a:hlinkClick r:id="rId5"/>
              </a:rPr>
              <a:t>, K. W. &amp; Ioannidis, J. P. A. Dynamics of co-authorship and productivity across different fields of scientific research. </a:t>
            </a:r>
            <a:r>
              <a:rPr lang="en-US" i="1" dirty="0">
                <a:hlinkClick r:id="rId5"/>
              </a:rPr>
              <a:t>PLOS ONE</a:t>
            </a:r>
            <a:r>
              <a:rPr lang="en-US" dirty="0">
                <a:hlinkClick r:id="rId5"/>
              </a:rPr>
              <a:t> </a:t>
            </a:r>
            <a:r>
              <a:rPr lang="en-US" b="1" dirty="0">
                <a:hlinkClick r:id="rId5"/>
              </a:rPr>
              <a:t>13</a:t>
            </a:r>
            <a:r>
              <a:rPr lang="en-US" dirty="0">
                <a:hlinkClick r:id="rId5"/>
              </a:rPr>
              <a:t> (2018</a:t>
            </a:r>
            <a:r>
              <a:rPr lang="en-US" dirty="0" smtClean="0">
                <a:hlinkClick r:id="rId5"/>
              </a:rPr>
              <a:t>).</a:t>
            </a:r>
            <a:endParaRPr lang="en-US" dirty="0"/>
          </a:p>
          <a:p>
            <a:pPr fontAlgn="base"/>
            <a:endParaRPr lang="en-US" dirty="0">
              <a:hlinkClick r:id="rId6"/>
            </a:endParaRPr>
          </a:p>
          <a:p>
            <a:pPr fontAlgn="base"/>
            <a:r>
              <a:rPr lang="en-US" dirty="0" smtClean="0">
                <a:hlinkClick r:id="rId6"/>
              </a:rPr>
              <a:t>https</a:t>
            </a:r>
            <a:r>
              <a:rPr lang="en-US" dirty="0">
                <a:hlinkClick r:id="rId6"/>
              </a:rPr>
              <a:t>://</a:t>
            </a:r>
            <a:r>
              <a:rPr lang="en-US" dirty="0" smtClean="0">
                <a:hlinkClick r:id="rId6"/>
              </a:rPr>
              <a:t>f1000research.com/articles/11-95</a:t>
            </a:r>
            <a:endParaRPr lang="en-US" dirty="0" smtClean="0"/>
          </a:p>
          <a:p>
            <a:pPr fontAlgn="base"/>
            <a:endParaRPr lang="en-US" dirty="0"/>
          </a:p>
          <a:p>
            <a:endParaRPr lang="en-GB" dirty="0"/>
          </a:p>
        </p:txBody>
      </p:sp>
    </p:spTree>
    <p:custDataLst>
      <p:tags r:id="rId1"/>
    </p:custDataLst>
    <p:extLst>
      <p:ext uri="{BB962C8B-B14F-4D97-AF65-F5344CB8AC3E}">
        <p14:creationId xmlns:p14="http://schemas.microsoft.com/office/powerpoint/2010/main" val="1613295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Challenges of Collaboration</a:t>
            </a:r>
            <a:endParaRPr lang="en-GB" dirty="0"/>
          </a:p>
        </p:txBody>
      </p:sp>
      <p:sp>
        <p:nvSpPr>
          <p:cNvPr id="4" name="Content Placeholder 3"/>
          <p:cNvSpPr>
            <a:spLocks noGrp="1"/>
          </p:cNvSpPr>
          <p:nvPr>
            <p:ph idx="1"/>
          </p:nvPr>
        </p:nvSpPr>
        <p:spPr/>
        <p:txBody>
          <a:bodyPr/>
          <a:lstStyle/>
          <a:p>
            <a:pPr marL="0" indent="0">
              <a:buNone/>
            </a:pPr>
            <a:r>
              <a:rPr lang="en-US" dirty="0"/>
              <a:t>Read the scenario </a:t>
            </a:r>
            <a:r>
              <a:rPr lang="en-US" dirty="0" smtClean="0"/>
              <a:t>about </a:t>
            </a:r>
            <a:r>
              <a:rPr lang="en-US" dirty="0"/>
              <a:t>a researcher who was invited to join a research collaboration. Consider what risks and challenges they might face. </a:t>
            </a:r>
            <a:r>
              <a:rPr lang="en-US" dirty="0" smtClean="0"/>
              <a:t>This is an example </a:t>
            </a:r>
            <a:r>
              <a:rPr lang="en-US" dirty="0"/>
              <a:t>from the field of psychology, but the risks and challenges of collaborating could apply to any discipline</a:t>
            </a:r>
            <a:r>
              <a:rPr lang="en-US" dirty="0" smtClean="0"/>
              <a:t>.</a:t>
            </a:r>
          </a:p>
          <a:p>
            <a:pPr marL="0" indent="0">
              <a:buNone/>
            </a:pPr>
            <a:endParaRPr lang="en-US" dirty="0"/>
          </a:p>
          <a:p>
            <a:pPr marL="0" indent="0">
              <a:buNone/>
            </a:pPr>
            <a:r>
              <a:rPr lang="en-GB" dirty="0" err="1" smtClean="0"/>
              <a:t>Padlet</a:t>
            </a:r>
            <a:r>
              <a:rPr lang="en-GB" dirty="0" smtClean="0"/>
              <a:t> Activity: </a:t>
            </a:r>
            <a:r>
              <a:rPr lang="en-GB" u="sng" dirty="0" smtClean="0">
                <a:solidFill>
                  <a:schemeClr val="accent1"/>
                </a:solidFill>
              </a:rPr>
              <a:t>https://padlet.com/alyskay/r6mowxd8cfdsa9k3</a:t>
            </a:r>
            <a:endParaRPr lang="en-GB" u="sng" dirty="0">
              <a:solidFill>
                <a:schemeClr val="accent1"/>
              </a:solidFill>
            </a:endParaRPr>
          </a:p>
        </p:txBody>
      </p:sp>
    </p:spTree>
    <p:custDataLst>
      <p:tags r:id="rId1"/>
    </p:custDataLst>
    <p:extLst>
      <p:ext uri="{BB962C8B-B14F-4D97-AF65-F5344CB8AC3E}">
        <p14:creationId xmlns:p14="http://schemas.microsoft.com/office/powerpoint/2010/main" val="1357466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a:t>
            </a:r>
            <a:endParaRPr lang="en-GB" dirty="0"/>
          </a:p>
        </p:txBody>
      </p:sp>
      <p:sp>
        <p:nvSpPr>
          <p:cNvPr id="4" name="Content Placeholder 3"/>
          <p:cNvSpPr>
            <a:spLocks noGrp="1"/>
          </p:cNvSpPr>
          <p:nvPr>
            <p:ph idx="1"/>
          </p:nvPr>
        </p:nvSpPr>
        <p:spPr/>
        <p:txBody>
          <a:bodyPr/>
          <a:lstStyle/>
          <a:p>
            <a:r>
              <a:rPr lang="en-GB" dirty="0"/>
              <a:t>Impaired communication </a:t>
            </a:r>
            <a:endParaRPr lang="en-GB" dirty="0" smtClean="0"/>
          </a:p>
          <a:p>
            <a:r>
              <a:rPr lang="en-GB" dirty="0" smtClean="0"/>
              <a:t>Misappropriation of your ideas, knowledge or IP</a:t>
            </a:r>
          </a:p>
          <a:p>
            <a:r>
              <a:rPr lang="en-GB" dirty="0" smtClean="0"/>
              <a:t>More administrative work</a:t>
            </a:r>
          </a:p>
          <a:p>
            <a:r>
              <a:rPr lang="en-GB" dirty="0" smtClean="0"/>
              <a:t>A lack of institutional or national financial support</a:t>
            </a:r>
          </a:p>
          <a:p>
            <a:r>
              <a:rPr lang="en-GB" dirty="0" smtClean="0"/>
              <a:t>Agreeing how to share credit fairly</a:t>
            </a:r>
          </a:p>
          <a:p>
            <a:r>
              <a:rPr lang="en-GB" dirty="0" smtClean="0"/>
              <a:t>Ensuring that all members of the collaboration, especially early career researchers, are credited fairly.</a:t>
            </a:r>
          </a:p>
          <a:p>
            <a:endParaRPr lang="en-GB" dirty="0"/>
          </a:p>
        </p:txBody>
      </p:sp>
    </p:spTree>
    <p:custDataLst>
      <p:tags r:id="rId1"/>
    </p:custDataLst>
    <p:extLst>
      <p:ext uri="{BB962C8B-B14F-4D97-AF65-F5344CB8AC3E}">
        <p14:creationId xmlns:p14="http://schemas.microsoft.com/office/powerpoint/2010/main" val="2972738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Summary:</a:t>
            </a:r>
            <a:endParaRPr lang="en-GB" dirty="0"/>
          </a:p>
        </p:txBody>
      </p:sp>
      <p:sp>
        <p:nvSpPr>
          <p:cNvPr id="4" name="Content Placeholder 3"/>
          <p:cNvSpPr>
            <a:spLocks noGrp="1"/>
          </p:cNvSpPr>
          <p:nvPr>
            <p:ph idx="1"/>
          </p:nvPr>
        </p:nvSpPr>
        <p:spPr/>
        <p:txBody>
          <a:bodyPr/>
          <a:lstStyle/>
          <a:p>
            <a:r>
              <a:rPr lang="en-GB" dirty="0" smtClean="0"/>
              <a:t>Collaboration doesn’t always speed up research</a:t>
            </a:r>
          </a:p>
          <a:p>
            <a:r>
              <a:rPr lang="en-GB" dirty="0" smtClean="0"/>
              <a:t>The least tangible benefits can be the most rewarding</a:t>
            </a:r>
            <a:endParaRPr lang="en-GB" dirty="0"/>
          </a:p>
        </p:txBody>
      </p:sp>
    </p:spTree>
    <p:custDataLst>
      <p:tags r:id="rId1"/>
    </p:custDataLst>
    <p:extLst>
      <p:ext uri="{BB962C8B-B14F-4D97-AF65-F5344CB8AC3E}">
        <p14:creationId xmlns:p14="http://schemas.microsoft.com/office/powerpoint/2010/main" val="1519646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extLst>
              <p:ext uri="{D42A27DB-BD31-4B8C-83A1-F6EECF244321}">
                <p14:modId xmlns:p14="http://schemas.microsoft.com/office/powerpoint/2010/main" val="2127700368"/>
              </p:ext>
            </p:extLst>
          </p:nvPr>
        </p:nvGraphicFramePr>
        <p:xfrm>
          <a:off x="153988" y="912813"/>
          <a:ext cx="11885612" cy="5029200"/>
        </p:xfrm>
        <a:graphic>
          <a:graphicData uri="http://schemas.openxmlformats.org/presentationml/2006/ole">
            <mc:AlternateContent xmlns:mc="http://schemas.openxmlformats.org/markup-compatibility/2006">
              <mc:Choice xmlns:v="urn:schemas-microsoft-com:vml" Requires="v">
                <p:oleObj spid="_x0000_s3145" r:id="rId5" imgW="11885400" imgH="5028480" progId="">
                  <p:embed/>
                </p:oleObj>
              </mc:Choice>
              <mc:Fallback>
                <p:oleObj r:id="rId5" imgW="11885400" imgH="5028480" progId="">
                  <p:embed/>
                  <p:pic>
                    <p:nvPicPr>
                      <p:cNvPr id="5" name="Object 4"/>
                      <p:cNvPicPr/>
                      <p:nvPr/>
                    </p:nvPicPr>
                    <p:blipFill>
                      <a:blip r:embed="rId6"/>
                      <a:stretch>
                        <a:fillRect/>
                      </a:stretch>
                    </p:blipFill>
                    <p:spPr>
                      <a:xfrm>
                        <a:off x="153988" y="912813"/>
                        <a:ext cx="11885612" cy="5029200"/>
                      </a:xfrm>
                      <a:prstGeom prst="rect">
                        <a:avLst/>
                      </a:prstGeom>
                      <a:ln>
                        <a:solidFill>
                          <a:schemeClr val="tx1"/>
                        </a:solidFill>
                      </a:ln>
                    </p:spPr>
                  </p:pic>
                </p:oleObj>
              </mc:Fallback>
            </mc:AlternateContent>
          </a:graphicData>
        </a:graphic>
      </p:graphicFrame>
    </p:spTree>
    <p:custDataLst>
      <p:tags r:id="rId2"/>
    </p:custDataLst>
    <p:extLst>
      <p:ext uri="{BB962C8B-B14F-4D97-AF65-F5344CB8AC3E}">
        <p14:creationId xmlns:p14="http://schemas.microsoft.com/office/powerpoint/2010/main" val="2376067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783893"/>
            <a:ext cx="9144000" cy="1886262"/>
          </a:xfrm>
        </p:spPr>
        <p:txBody>
          <a:bodyPr>
            <a:normAutofit/>
          </a:bodyPr>
          <a:lstStyle/>
          <a:p>
            <a:r>
              <a:rPr lang="en-GB" sz="5300" dirty="0" smtClean="0"/>
              <a:t>Finding the Right Collaborators</a:t>
            </a:r>
            <a:endParaRPr lang="en-GB" sz="5300" dirty="0"/>
          </a:p>
        </p:txBody>
      </p:sp>
      <p:pic>
        <p:nvPicPr>
          <p:cNvPr id="4098" name="Picture 2" descr="The gift to win a penguin's heart | BBC Eart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8900" y="2952749"/>
            <a:ext cx="6934200" cy="390525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4424958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8602</TotalTime>
  <Words>2922</Words>
  <Application>Microsoft Office PowerPoint</Application>
  <PresentationFormat>Widescreen</PresentationFormat>
  <Paragraphs>318</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0</vt:i4>
      </vt:variant>
      <vt:variant>
        <vt:lpstr>Slide Titles</vt:lpstr>
      </vt:variant>
      <vt:variant>
        <vt:i4>23</vt:i4>
      </vt:variant>
    </vt:vector>
  </HeadingPairs>
  <TitlesOfParts>
    <vt:vector size="27" baseType="lpstr">
      <vt:lpstr>Arial</vt:lpstr>
      <vt:lpstr>Calibri</vt:lpstr>
      <vt:lpstr>Calibri Light</vt:lpstr>
      <vt:lpstr>Office Theme</vt:lpstr>
      <vt:lpstr>Mastering Research Collaboration</vt:lpstr>
      <vt:lpstr>To contribute to the  Benefits of Collaboration  survey go to https://www.qualtrics.manchester.ac.uk/jfe/form/SV_0NcwxW7IUGt4Ssm</vt:lpstr>
      <vt:lpstr>Collaboration Brings Career Advantages</vt:lpstr>
      <vt:lpstr>Working Collaboratively Increases Citation</vt:lpstr>
      <vt:lpstr>Activity: Challenges of Collaboration</vt:lpstr>
      <vt:lpstr>Challenges</vt:lpstr>
      <vt:lpstr>In Summary:</vt:lpstr>
      <vt:lpstr>PowerPoint Presentation</vt:lpstr>
      <vt:lpstr>Finding the Right Collaborators</vt:lpstr>
      <vt:lpstr>PowerPoint Presentation</vt:lpstr>
      <vt:lpstr>PowerPoint Presentation</vt:lpstr>
      <vt:lpstr>PowerPoint Presentation</vt:lpstr>
      <vt:lpstr>PowerPoint Presentation</vt:lpstr>
      <vt:lpstr>PowerPoint Presentation</vt:lpstr>
      <vt:lpstr>Keeping On Track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Mastering Research Collaboration</dc:title>
  <dc:creator>Kay, Alys</dc:creator>
  <cp:lastModifiedBy>Kay, Alys</cp:lastModifiedBy>
  <cp:revision>99</cp:revision>
  <dcterms:created xsi:type="dcterms:W3CDTF">2022-06-02T12:14:41Z</dcterms:created>
  <dcterms:modified xsi:type="dcterms:W3CDTF">2022-06-10T10:56:41Z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FDEE149E-FE40-42E8-A893-BDFD2112CDFE</vt:lpwstr>
  </property>
  <property fmtid="{D5CDD505-2E9C-101B-9397-08002B2CF9AE}" pid="3" name="ArticulatePath">
    <vt:lpwstr>Presentation3</vt:lpwstr>
  </property>
</Properties>
</file>