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1221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1856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2491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3126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3761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4396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5031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5666153" marR="0" indent="-586153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75000"/>
      <a:buFontTx/>
      <a:buChar char="•"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9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well as being a published declaration, DORA is a campaigning organisation. </a:t>
            </a:r>
          </a:p>
          <a:p>
            <a:r>
              <a:t>Have been much more active since 2017 when injection of cash from these supporters allowed us to have a small but permanent staff - the most important member of which is Anna, our programme director</a:t>
            </a:r>
          </a:p>
          <a:p>
            <a:r>
              <a:t>At the time, we also reconstituted the steering group and formed a global advisory board.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>
            <a:spLocks noGrp="1"/>
          </p:cNvSpPr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/>
          </a:lstStyle>
          <a:p>
            <a:r>
              <a:t>Title Text</a:t>
            </a:r>
          </a:p>
        </p:txBody>
      </p:sp>
      <p:sp>
        <p:nvSpPr>
          <p:cNvPr id="118" name="Slide Number"/>
          <p:cNvSpPr>
            <a:spLocks noGrp="1"/>
          </p:cNvSpPr>
          <p:nvPr>
            <p:ph type="sldNum" sz="quarter" idx="2"/>
          </p:nvPr>
        </p:nvSpPr>
        <p:spPr>
          <a:xfrm>
            <a:off x="12194916" y="13001625"/>
            <a:ext cx="494514" cy="511175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>
            <a:spLocks noGrp="1"/>
          </p:cNvSpPr>
          <p:nvPr>
            <p:ph type="title"/>
          </p:nvPr>
        </p:nvSpPr>
        <p:spPr>
          <a:xfrm>
            <a:off x="4419600" y="3689350"/>
            <a:ext cx="15544800" cy="4083050"/>
          </a:xfrm>
          <a:prstGeom prst="rect">
            <a:avLst/>
          </a:prstGeom>
        </p:spPr>
        <p:txBody>
          <a:bodyPr lIns="91439" tIns="91439" rIns="91439" bIns="91439"/>
          <a:lstStyle>
            <a:lvl1pPr defTabSz="457200">
              <a:defRPr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>
            <a:spLocks noGrp="1"/>
          </p:cNvSpPr>
          <p:nvPr>
            <p:ph type="sldNum" sz="quarter" idx="2"/>
          </p:nvPr>
        </p:nvSpPr>
        <p:spPr>
          <a:xfrm>
            <a:off x="16154400" y="12802234"/>
            <a:ext cx="4267200" cy="5511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>
            <a:spLocks noGrp="1"/>
          </p:cNvSpPr>
          <p:nvPr>
            <p:ph type="title"/>
          </p:nvPr>
        </p:nvSpPr>
        <p:spPr>
          <a:xfrm>
            <a:off x="3962400" y="184152"/>
            <a:ext cx="16459200" cy="3016249"/>
          </a:xfrm>
          <a:prstGeom prst="rect">
            <a:avLst/>
          </a:prstGeom>
        </p:spPr>
        <p:txBody>
          <a:bodyPr lIns="91439" tIns="91439" rIns="91439" bIns="91439"/>
          <a:lstStyle>
            <a:lvl1pPr defTabSz="457200">
              <a:defRPr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457200">
              <a:spcBef>
                <a:spcPts val="7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>
            <a:spLocks noGrp="1"/>
          </p:cNvSpPr>
          <p:nvPr>
            <p:ph type="sldNum" sz="quarter" idx="2"/>
          </p:nvPr>
        </p:nvSpPr>
        <p:spPr>
          <a:xfrm>
            <a:off x="16154400" y="12802234"/>
            <a:ext cx="4267200" cy="5511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>
            <a:spLocks noGrp="1"/>
          </p:cNvSpPr>
          <p:nvPr>
            <p:ph type="title"/>
          </p:nvPr>
        </p:nvSpPr>
        <p:spPr>
          <a:xfrm>
            <a:off x="3962400" y="184152"/>
            <a:ext cx="16459200" cy="3016249"/>
          </a:xfrm>
          <a:prstGeom prst="rect">
            <a:avLst/>
          </a:prstGeom>
        </p:spPr>
        <p:txBody>
          <a:bodyPr lIns="91439" tIns="91439" rIns="91439" bIns="91439"/>
          <a:lstStyle>
            <a:lvl1pPr defTabSz="457200">
              <a:defRPr sz="8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>
            <a:spLocks noGrp="1"/>
          </p:cNvSpPr>
          <p:nvPr>
            <p:ph type="sldNum" sz="quarter" idx="2"/>
          </p:nvPr>
        </p:nvSpPr>
        <p:spPr>
          <a:xfrm>
            <a:off x="16154400" y="12802234"/>
            <a:ext cx="4267200" cy="5511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>
            <a:spLocks noGrp="1"/>
          </p:cNvSpPr>
          <p:nvPr>
            <p:ph type="title"/>
          </p:nvPr>
        </p:nvSpPr>
        <p:spPr>
          <a:xfrm>
            <a:off x="3962400" y="184152"/>
            <a:ext cx="16459200" cy="3016249"/>
          </a:xfrm>
          <a:prstGeom prst="rect">
            <a:avLst/>
          </a:prstGeom>
        </p:spPr>
        <p:txBody>
          <a:bodyPr lIns="91439" tIns="91439" rIns="91439" bIns="91439"/>
          <a:lstStyle>
            <a:lvl1pPr defTabSz="457200">
              <a:defRPr sz="8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>
            <a:spLocks noGrp="1"/>
          </p:cNvSpPr>
          <p:nvPr>
            <p:ph type="sldNum" sz="quarter" idx="2"/>
          </p:nvPr>
        </p:nvSpPr>
        <p:spPr>
          <a:xfrm>
            <a:off x="16154400" y="12802234"/>
            <a:ext cx="4267200" cy="5511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>
            <a:spLocks noGrp="1"/>
          </p:cNvSpPr>
          <p:nvPr>
            <p:ph type="title"/>
          </p:nvPr>
        </p:nvSpPr>
        <p:spPr>
          <a:xfrm>
            <a:off x="3962400" y="184152"/>
            <a:ext cx="16459200" cy="3016249"/>
          </a:xfrm>
          <a:prstGeom prst="rect">
            <a:avLst/>
          </a:prstGeom>
        </p:spPr>
        <p:txBody>
          <a:bodyPr lIns="91439" tIns="91439" rIns="91439" bIns="91439"/>
          <a:lstStyle>
            <a:lvl1pPr defTabSz="457200">
              <a:defRPr sz="8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>
            <a:spLocks noGrp="1"/>
          </p:cNvSpPr>
          <p:nvPr>
            <p:ph type="sldNum" sz="quarter" idx="2"/>
          </p:nvPr>
        </p:nvSpPr>
        <p:spPr>
          <a:xfrm>
            <a:off x="16154400" y="12802234"/>
            <a:ext cx="4267200" cy="5511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524000"/>
          </a:xfrm>
          <a:prstGeom prst="rect">
            <a:avLst/>
          </a:prstGeom>
        </p:spPr>
        <p:txBody>
          <a:bodyPr lIns="203200" tIns="203200" rIns="203200" bIns="203200">
            <a:noAutofit/>
          </a:bodyPr>
          <a:lstStyle>
            <a:lvl1pPr algn="l">
              <a:defRPr sz="5200">
                <a:solidFill>
                  <a:srgbClr val="0119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>
            <a:spLocks noGrp="1"/>
          </p:cNvSpPr>
          <p:nvPr>
            <p:ph type="body" sz="half" idx="1"/>
          </p:nvPr>
        </p:nvSpPr>
        <p:spPr>
          <a:xfrm>
            <a:off x="1917700" y="2686050"/>
            <a:ext cx="20828000" cy="44650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SzTx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0" indent="228600">
              <a:spcBef>
                <a:spcPts val="600"/>
              </a:spcBef>
              <a:buSzTx/>
              <a:buNone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marL="0" indent="457200">
              <a:spcBef>
                <a:spcPts val="600"/>
              </a:spcBef>
              <a:buSzTx/>
              <a:buNone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0" indent="685800">
              <a:spcBef>
                <a:spcPts val="600"/>
              </a:spcBef>
              <a:buSzTx/>
              <a:buNone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0" indent="914400">
              <a:spcBef>
                <a:spcPts val="600"/>
              </a:spcBef>
              <a:buSzTx/>
              <a:buNone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24384000" cy="1905000"/>
          </a:xfrm>
          <a:prstGeom prst="rect">
            <a:avLst/>
          </a:prstGeom>
        </p:spPr>
        <p:txBody>
          <a:bodyPr lIns="254000" tIns="254000" rIns="254000" bIns="254000"/>
          <a:lstStyle>
            <a:lvl1pPr algn="l">
              <a:buClr>
                <a:schemeClr val="accent5"/>
              </a:buClr>
              <a:defRPr sz="5000">
                <a:solidFill>
                  <a:srgbClr val="0119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6201" y="3432966"/>
            <a:ext cx="10462878" cy="4938428"/>
          </a:xfrm>
          <a:prstGeom prst="rect">
            <a:avLst/>
          </a:prstGeom>
        </p:spPr>
        <p:txBody>
          <a:bodyPr anchor="t"/>
          <a:lstStyle>
            <a:lvl1pPr marL="457200" indent="-228600">
              <a:spcBef>
                <a:spcPts val="1000"/>
              </a:spcBef>
              <a:buClr>
                <a:schemeClr val="accent5"/>
              </a:buClr>
              <a:buSzPct val="50000"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marL="228600" indent="0">
              <a:spcBef>
                <a:spcPts val="1000"/>
              </a:spcBef>
              <a:buClr>
                <a:schemeClr val="accent5"/>
              </a:buClr>
              <a:buSzPct val="100000"/>
              <a:defRPr sz="5000">
                <a:latin typeface="Calibri"/>
                <a:ea typeface="Calibri"/>
                <a:cs typeface="Calibri"/>
                <a:sym typeface="Calibri"/>
              </a:defRPr>
            </a:lvl2pPr>
            <a:lvl3pPr marL="457200" indent="0">
              <a:spcBef>
                <a:spcPts val="1000"/>
              </a:spcBef>
              <a:buClr>
                <a:schemeClr val="accent5"/>
              </a:buClr>
              <a:buSzPct val="100000"/>
              <a:defRPr sz="5000">
                <a:latin typeface="Calibri"/>
                <a:ea typeface="Calibri"/>
                <a:cs typeface="Calibri"/>
                <a:sym typeface="Calibri"/>
              </a:defRPr>
            </a:lvl3pPr>
            <a:lvl4pPr marL="685800" indent="0">
              <a:spcBef>
                <a:spcPts val="1000"/>
              </a:spcBef>
              <a:buClr>
                <a:schemeClr val="accent5"/>
              </a:buClr>
              <a:buSzPct val="100000"/>
              <a:defRPr sz="5000">
                <a:latin typeface="Calibri"/>
                <a:ea typeface="Calibri"/>
                <a:cs typeface="Calibri"/>
                <a:sym typeface="Calibri"/>
              </a:defRPr>
            </a:lvl4pPr>
            <a:lvl5pPr marL="914400" indent="0">
              <a:spcBef>
                <a:spcPts val="1000"/>
              </a:spcBef>
              <a:buClr>
                <a:schemeClr val="accent5"/>
              </a:buClr>
              <a:buSzPct val="100000"/>
              <a:defRPr sz="5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6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8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  <a:lvl2pPr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our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Courier"/>
                <a:ea typeface="Courier"/>
                <a:cs typeface="Courier"/>
                <a:sym typeface="Courier"/>
              </a:defRPr>
            </a:lvl1pPr>
            <a:lvl2pPr>
              <a:defRPr sz="4000">
                <a:solidFill>
                  <a:srgbClr val="920E00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>
              <a:defRPr sz="4000">
                <a:solidFill>
                  <a:srgbClr val="920E00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>
              <a:defRPr sz="4000">
                <a:solidFill>
                  <a:srgbClr val="920E00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>
              <a:defRPr sz="4000">
                <a:solidFill>
                  <a:srgbClr val="920E00"/>
                </a:solidFill>
                <a:latin typeface="Courier"/>
                <a:ea typeface="Courier"/>
                <a:cs typeface="Courier"/>
                <a:sym typeface="Couri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our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916" y="13001625"/>
            <a:ext cx="494514" cy="5111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 algn="l">
              <a:defRPr sz="6000">
                <a:solidFill>
                  <a:srgbClr val="9411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254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marL="0" indent="508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marL="0" indent="762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marL="0" indent="1016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buSzPct val="125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SzPct val="125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buSzPct val="125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buSzPct val="125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buSzPct val="125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5400">
                <a:solidFill>
                  <a:srgbClr val="0119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5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Verdana"/>
                <a:ea typeface="Verdana"/>
                <a:cs typeface="Verdana"/>
                <a:sym typeface="Verdana"/>
              </a:defRPr>
            </a:lvl1pPr>
            <a:lvl2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our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-3" y="0"/>
            <a:ext cx="24384001" cy="1705362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10058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4630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9202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3774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5400">
                <a:solidFill>
                  <a:srgbClr val="0119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>
                <a:latin typeface="Verdana"/>
                <a:ea typeface="Verdana"/>
                <a:cs typeface="Verdana"/>
                <a:sym typeface="Verdana"/>
              </a:defRPr>
            </a:lvl1pPr>
            <a:lvl2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our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Text"/>
          <p:cNvSpPr txBox="1">
            <a:spLocks noGrp="1"/>
          </p:cNvSpPr>
          <p:nvPr>
            <p:ph type="title"/>
          </p:nvPr>
        </p:nvSpPr>
        <p:spPr>
          <a:xfrm>
            <a:off x="-3" y="0"/>
            <a:ext cx="24384001" cy="1705362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90000"/>
              </a:lnSpc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10058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4630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9202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377439" indent="-54863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com/articles/d41586-021-02486-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fdora.org/resource-librar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ature.com/articles/d41586-021-01991-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researchprofessionalnews.com/rr-news-uk-views-of-the-uk-2021-9-how-should-dora-be-enforced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Why is DORA needed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>
            <a:lvl1pPr indent="254000" algn="l">
              <a:defRPr sz="5400"/>
            </a:lvl1pPr>
          </a:lstStyle>
          <a:p>
            <a:r>
              <a:t>Why is DORA needed?</a:t>
            </a:r>
          </a:p>
        </p:txBody>
      </p:sp>
      <p:sp>
        <p:nvSpPr>
          <p:cNvPr id="289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90" name="Impact factors and university rankings have become normalised…"/>
          <p:cNvSpPr>
            <a:spLocks noGrp="1"/>
          </p:cNvSpPr>
          <p:nvPr>
            <p:ph type="body" idx="1"/>
          </p:nvPr>
        </p:nvSpPr>
        <p:spPr>
          <a:xfrm>
            <a:off x="376487" y="2095500"/>
            <a:ext cx="15146964" cy="9927936"/>
          </a:xfrm>
          <a:prstGeom prst="rect">
            <a:avLst/>
          </a:prstGeom>
        </p:spPr>
        <p:txBody>
          <a:bodyPr lIns="254000" tIns="254000" rIns="254000" bIns="254000"/>
          <a:lstStyle/>
          <a:p>
            <a:pPr marL="0" indent="0">
              <a:spcBef>
                <a:spcPts val="500"/>
              </a:spcBef>
              <a:buSzTx/>
              <a:buNone/>
              <a:defRPr sz="3600"/>
            </a:pPr>
            <a:r>
              <a:t>Impact factors and university rankings have become normalised</a:t>
            </a:r>
          </a:p>
          <a:p>
            <a:pPr marL="0" indent="0">
              <a:spcBef>
                <a:spcPts val="500"/>
              </a:spcBef>
              <a:buSzTx/>
              <a:buNone/>
              <a:defRPr sz="36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3600"/>
            </a:pPr>
            <a:r>
              <a:t>Evaluation based on journal metrics </a:t>
            </a:r>
            <a:r>
              <a:rPr b="1"/>
              <a:t>reduces</a:t>
            </a:r>
            <a:r>
              <a:t> productivity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Chase for Journal Impact Factors slows publication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Positive bias in the literature (no place for sharing negative results)</a:t>
            </a:r>
          </a:p>
          <a:p>
            <a:pPr marL="0" indent="0">
              <a:spcBef>
                <a:spcPts val="6000"/>
              </a:spcBef>
              <a:buSzTx/>
              <a:buNone/>
              <a:defRPr sz="3600"/>
            </a:pPr>
            <a:r>
              <a:t>Metric-driven </a:t>
            </a:r>
            <a:r>
              <a:rPr b="1"/>
              <a:t>hyper-competition</a:t>
            </a:r>
            <a:r>
              <a:t> in which only the </a:t>
            </a:r>
            <a:r>
              <a:rPr b="1" i="1"/>
              <a:t>result</a:t>
            </a:r>
            <a:r>
              <a:t> matters: 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devalues other important academic activities – and academics 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focuses on the ‘what’, not the ‘how’ or ‘who’ 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incentivises fraud </a:t>
            </a:r>
          </a:p>
          <a:p>
            <a:pPr marL="952500" lvl="1" indent="-317500">
              <a:spcBef>
                <a:spcPts val="500"/>
              </a:spcBef>
              <a:defRPr sz="3600">
                <a:solidFill>
                  <a:srgbClr val="000000"/>
                </a:solidFill>
              </a:defRPr>
            </a:pPr>
            <a:r>
              <a:t>undermines reliability &amp; public trust</a:t>
            </a:r>
          </a:p>
        </p:txBody>
      </p:sp>
      <p:pic>
        <p:nvPicPr>
          <p:cNvPr id="291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8789" y="10015140"/>
            <a:ext cx="8100996" cy="352944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837" y="10206590"/>
            <a:ext cx="6564895" cy="265405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8618" y="2924464"/>
            <a:ext cx="7507564" cy="991523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94" name="https://www.nature.com/articles/d41586-021-02486-7"/>
          <p:cNvSpPr txBox="1"/>
          <p:nvPr/>
        </p:nvSpPr>
        <p:spPr>
          <a:xfrm>
            <a:off x="16262268" y="12846049"/>
            <a:ext cx="69193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hlinkClick r:id="rId6"/>
              </a:defRPr>
            </a:lvl1pPr>
          </a:lstStyle>
          <a:p>
            <a:r>
              <a:rPr>
                <a:hlinkClick r:id="rId6"/>
              </a:rPr>
              <a:t>https://www.nature.com/articles/d41586-021-02486-7</a:t>
            </a:r>
          </a:p>
        </p:txBody>
      </p:sp>
      <p:pic>
        <p:nvPicPr>
          <p:cNvPr id="295" name="DORA-logo.png" descr="DORA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1357" y="127445"/>
            <a:ext cx="3574944" cy="170536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Prof. Stephen Curry"/>
          <p:cNvSpPr txBox="1"/>
          <p:nvPr/>
        </p:nvSpPr>
        <p:spPr>
          <a:xfrm>
            <a:off x="20491357" y="1832807"/>
            <a:ext cx="291933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Prof. Stephen Curry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DORA: the organisation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>
            <a:lvl1pPr indent="127000" algn="l"/>
          </a:lstStyle>
          <a:p>
            <a:r>
              <a:t>DORA: the organisation</a:t>
            </a:r>
          </a:p>
        </p:txBody>
      </p:sp>
      <p:sp>
        <p:nvSpPr>
          <p:cNvPr id="301" name="sfdora.org…"/>
          <p:cNvSpPr>
            <a:spLocks noGrp="1"/>
          </p:cNvSpPr>
          <p:nvPr>
            <p:ph type="body" sz="half" idx="1"/>
          </p:nvPr>
        </p:nvSpPr>
        <p:spPr>
          <a:xfrm>
            <a:off x="248636" y="2095499"/>
            <a:ext cx="13750058" cy="5433869"/>
          </a:xfrm>
          <a:prstGeom prst="rect">
            <a:avLst/>
          </a:prstGeom>
        </p:spPr>
        <p:txBody>
          <a:bodyPr/>
          <a:lstStyle/>
          <a:p>
            <a:pPr marL="317500" lvl="4" indent="-317500" defTabSz="642937">
              <a:lnSpc>
                <a:spcPts val="43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600">
                <a:solidFill>
                  <a:srgbClr val="000000"/>
                </a:solidFill>
              </a:defRPr>
            </a:pPr>
            <a:r>
              <a:rPr i="1" u="sng">
                <a:solidFill>
                  <a:schemeClr val="accent1"/>
                </a:solidFill>
                <a:hlinkClick r:id="rId3"/>
              </a:rPr>
              <a:t>sfdora.org</a:t>
            </a:r>
          </a:p>
          <a:p>
            <a:pPr marL="317500" lvl="4" indent="-317500" defTabSz="642937">
              <a:lnSpc>
                <a:spcPts val="43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600">
                <a:solidFill>
                  <a:srgbClr val="000000"/>
                </a:solidFill>
              </a:defRPr>
            </a:pPr>
            <a:r>
              <a:t>Launched in 2013 </a:t>
            </a:r>
          </a:p>
          <a:p>
            <a:pPr marL="317500" lvl="4" indent="-317500" defTabSz="642937">
              <a:lnSpc>
                <a:spcPts val="43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600">
                <a:solidFill>
                  <a:srgbClr val="000000"/>
                </a:solidFill>
              </a:defRPr>
            </a:pPr>
            <a:r>
              <a:t>&gt;18,000 individuals and &gt;2,300 organisations have signed</a:t>
            </a:r>
          </a:p>
          <a:p>
            <a:pPr marL="317500" lvl="4" indent="-317500" defTabSz="642937">
              <a:lnSpc>
                <a:spcPts val="43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600">
                <a:solidFill>
                  <a:srgbClr val="000000"/>
                </a:solidFill>
              </a:defRPr>
            </a:pPr>
            <a:r>
              <a:t>Since 2017: significant new financial support</a:t>
            </a:r>
          </a:p>
          <a:p>
            <a:pPr marL="825500" lvl="5" indent="-317500" defTabSz="642937">
              <a:lnSpc>
                <a:spcPts val="43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2.2 members of staff (plus an intern)</a:t>
            </a:r>
          </a:p>
          <a:p>
            <a:pPr marL="825500" lvl="5" indent="-317500" defTabSz="642937">
              <a:lnSpc>
                <a:spcPts val="4000"/>
              </a:lnSpc>
              <a:spcBef>
                <a:spcPts val="1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International steering group &amp; a global advisory board (all volunteers)</a:t>
            </a:r>
          </a:p>
        </p:txBody>
      </p:sp>
      <p:sp>
        <p:nvSpPr>
          <p:cNvPr id="302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953" y="7340386"/>
            <a:ext cx="11932082" cy="543695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Recruit more signatories…"/>
          <p:cNvSpPr/>
          <p:nvPr/>
        </p:nvSpPr>
        <p:spPr>
          <a:xfrm>
            <a:off x="13222673" y="10378855"/>
            <a:ext cx="10030397" cy="3346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825500" lvl="5" indent="-317500" defTabSz="642937">
              <a:lnSpc>
                <a:spcPts val="4000"/>
              </a:lnSpc>
              <a:spcBef>
                <a:spcPts val="25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400"/>
            </a:pPr>
            <a:r>
              <a:t>Recruit more signatories</a:t>
            </a:r>
          </a:p>
          <a:p>
            <a:pPr marL="825500" lvl="5" indent="-317500" defTabSz="642937">
              <a:lnSpc>
                <a:spcPts val="4000"/>
              </a:lnSpc>
              <a:spcBef>
                <a:spcPts val="25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400"/>
            </a:pPr>
            <a:r>
              <a:t>Extend the global and </a:t>
            </a:r>
            <a:br/>
            <a:r>
              <a:t>disciplinary impact of DORA</a:t>
            </a:r>
          </a:p>
          <a:p>
            <a:pPr marL="825500" lvl="5" indent="-317500" defTabSz="642937">
              <a:lnSpc>
                <a:spcPts val="4000"/>
              </a:lnSpc>
              <a:spcBef>
                <a:spcPts val="25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70000"/>
              <a:buFont typeface="Lucida Grande"/>
              <a:tabLst>
                <a:tab pos="2133600" algn="l"/>
              </a:tabLst>
              <a:defRPr sz="3400"/>
            </a:pPr>
            <a:r>
              <a:t>Develop and promote best practice in research assessment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13742265" y="2698981"/>
            <a:ext cx="8004597" cy="7359801"/>
            <a:chOff x="0" y="0"/>
            <a:chExt cx="8004596" cy="7359800"/>
          </a:xfrm>
        </p:grpSpPr>
        <p:pic>
          <p:nvPicPr>
            <p:cNvPr id="305" name="Image" descr="Image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77852" cy="6419554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06" name="Image" descr="Image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45410" y="1683948"/>
              <a:ext cx="6059187" cy="567585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08" name="DORA-logo.png" descr="DORA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1356" y="127445"/>
            <a:ext cx="3574945" cy="170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Prof. Stephen Curry"/>
          <p:cNvSpPr txBox="1"/>
          <p:nvPr/>
        </p:nvSpPr>
        <p:spPr>
          <a:xfrm>
            <a:off x="20491356" y="1832807"/>
            <a:ext cx="291934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Prof. Stephen Curry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What is DORA doing to change research assessment?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>
            <a:lvl1pPr indent="127000" algn="l"/>
          </a:lstStyle>
          <a:p>
            <a:r>
              <a:t>What is DORA doing to change research assessment?</a:t>
            </a:r>
          </a:p>
        </p:txBody>
      </p:sp>
      <p:sp>
        <p:nvSpPr>
          <p:cNvPr id="314" name="https://sfdora.org/resource-library/"/>
          <p:cNvSpPr txBox="1"/>
          <p:nvPr/>
        </p:nvSpPr>
        <p:spPr>
          <a:xfrm>
            <a:off x="18608905" y="10598182"/>
            <a:ext cx="531074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hlinkClick r:id="rId2"/>
              </a:defRPr>
            </a:lvl1pPr>
          </a:lstStyle>
          <a:p>
            <a:r>
              <a:rPr sz="2800" dirty="0">
                <a:hlinkClick r:id="rId2"/>
              </a:rPr>
              <a:t>https://sfdora.org/resource-library/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332" y="3483912"/>
            <a:ext cx="10377322" cy="7158138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316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17" name="Speaking and writing about the need for responsible research assessment…"/>
          <p:cNvSpPr>
            <a:spLocks noGrp="1"/>
          </p:cNvSpPr>
          <p:nvPr>
            <p:ph type="body" sz="half" idx="1"/>
          </p:nvPr>
        </p:nvSpPr>
        <p:spPr>
          <a:xfrm>
            <a:off x="871149" y="3479149"/>
            <a:ext cx="12289043" cy="7652512"/>
          </a:xfrm>
          <a:prstGeom prst="rect">
            <a:avLst/>
          </a:prstGeom>
        </p:spPr>
        <p:txBody>
          <a:bodyPr/>
          <a:lstStyle/>
          <a:p>
            <a:pPr marL="508000" lvl="5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Speaking and writing about the need for responsible research assessment</a:t>
            </a:r>
          </a:p>
          <a:p>
            <a:pPr marL="508000" lvl="5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Organising meetings/workshops</a:t>
            </a:r>
          </a:p>
          <a:p>
            <a:pPr marL="508000" lvl="5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Collaborating on policy development (e.g. Wellcome, GRC)</a:t>
            </a:r>
          </a:p>
          <a:p>
            <a:pPr marL="508000" lvl="5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Developing and promoting new tools and practices: </a:t>
            </a:r>
          </a:p>
          <a:p>
            <a:pPr marL="1143000" lvl="6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Collaborating on narrative CVs</a:t>
            </a:r>
          </a:p>
          <a:p>
            <a:pPr marL="1143000" lvl="6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SHAPE tool for institutional self-evaluation</a:t>
            </a:r>
          </a:p>
          <a:p>
            <a:pPr marL="1143000" lvl="6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Discovering, curating and promoting good practice</a:t>
            </a:r>
          </a:p>
          <a:p>
            <a:pPr marL="2908300" lvl="7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e.g. Case studies of research assessment reform</a:t>
            </a:r>
          </a:p>
          <a:p>
            <a:pPr marL="1143000" lvl="6" indent="-508000" defTabSz="642937">
              <a:lnSpc>
                <a:spcPts val="43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Project TARA (funded by Arcadia) – a dashboard to track institutional change</a:t>
            </a:r>
          </a:p>
        </p:txBody>
      </p:sp>
      <p:pic>
        <p:nvPicPr>
          <p:cNvPr id="318" name="DORA-logo.png" descr="DORA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356" y="127445"/>
            <a:ext cx="3574945" cy="170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Prof. Stephen Curry"/>
          <p:cNvSpPr txBox="1"/>
          <p:nvPr/>
        </p:nvSpPr>
        <p:spPr>
          <a:xfrm>
            <a:off x="20491356" y="1832807"/>
            <a:ext cx="291934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Prof. Stephen Curry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Does DORA work?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>
            <a:lvl1pPr indent="127000" algn="l"/>
          </a:lstStyle>
          <a:p>
            <a:r>
              <a:t>Does DORA work?</a:t>
            </a:r>
          </a:p>
        </p:txBody>
      </p:sp>
      <p:sp>
        <p:nvSpPr>
          <p:cNvPr id="322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23" name="https://www.nature.com/articles/d41586-021-01991-z"/>
          <p:cNvSpPr txBox="1"/>
          <p:nvPr/>
        </p:nvSpPr>
        <p:spPr>
          <a:xfrm>
            <a:off x="700721" y="10952680"/>
            <a:ext cx="688523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hlinkClick r:id="rId2"/>
              </a:defRPr>
            </a:lvl1pPr>
          </a:lstStyle>
          <a:p>
            <a:r>
              <a:rPr>
                <a:hlinkClick r:id="rId2"/>
              </a:rPr>
              <a:t>https://www.nature.com/articles/d41586-021-01991-z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1" y="3625086"/>
            <a:ext cx="13164382" cy="732124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528" y="3625086"/>
            <a:ext cx="7698902" cy="906483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26" name="https://www.researchprofessionalnews.com/rr-news-uk-views-of-the-uk-2021-9-how-should-dora-be-enforced/"/>
          <p:cNvSpPr txBox="1"/>
          <p:nvPr/>
        </p:nvSpPr>
        <p:spPr>
          <a:xfrm>
            <a:off x="15009178" y="12877799"/>
            <a:ext cx="78106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hlinkClick r:id="rId5"/>
              </a:defRPr>
            </a:lvl1pPr>
          </a:lstStyle>
          <a:p>
            <a:r>
              <a:rPr>
                <a:hlinkClick r:id="rId5"/>
              </a:rPr>
              <a:t>https://www.researchprofessionalnews.com/rr-news-uk-views-of-the-uk-2021-9-how-should-dora-be-enforced/</a:t>
            </a:r>
          </a:p>
        </p:txBody>
      </p:sp>
      <p:pic>
        <p:nvPicPr>
          <p:cNvPr id="327" name="DORA-logo.png" descr="DORA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1356" y="127445"/>
            <a:ext cx="3574945" cy="170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Prof. Stephen Curry"/>
          <p:cNvSpPr txBox="1"/>
          <p:nvPr/>
        </p:nvSpPr>
        <p:spPr>
          <a:xfrm>
            <a:off x="20491356" y="1832807"/>
            <a:ext cx="291934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Prof. Stephen Curry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13F118-C258-47AF-9E71-BB9407B6D677}"/>
</file>

<file path=customXml/itemProps2.xml><?xml version="1.0" encoding="utf-8"?>
<ds:datastoreItem xmlns:ds="http://schemas.openxmlformats.org/officeDocument/2006/customXml" ds:itemID="{92242B97-F820-4C9A-AF51-4FD736CCE622}"/>
</file>

<file path=customXml/itemProps3.xml><?xml version="1.0" encoding="utf-8"?>
<ds:datastoreItem xmlns:ds="http://schemas.openxmlformats.org/officeDocument/2006/customXml" ds:itemID="{67CCEB26-6F3F-4091-9351-7EF4C5C539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Custom</PresentationFormat>
  <Paragraphs>47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Calibri</vt:lpstr>
      <vt:lpstr>Calibri Light</vt:lpstr>
      <vt:lpstr>Courier</vt:lpstr>
      <vt:lpstr>Helvetica</vt:lpstr>
      <vt:lpstr>Helvetica Light</vt:lpstr>
      <vt:lpstr>Helvetica Neue</vt:lpstr>
      <vt:lpstr>Helvetica Neue Light</vt:lpstr>
      <vt:lpstr>Helvetica Neue Medium</vt:lpstr>
      <vt:lpstr>Impact</vt:lpstr>
      <vt:lpstr>Lucida Grande</vt:lpstr>
      <vt:lpstr>Verdana</vt:lpstr>
      <vt:lpstr>White</vt:lpstr>
      <vt:lpstr>Why is DORA needed?</vt:lpstr>
      <vt:lpstr>DORA: the organisation</vt:lpstr>
      <vt:lpstr>What is DORA doing to change research assessment?</vt:lpstr>
      <vt:lpstr>Does DORA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DORA needed?</dc:title>
  <cp:lastModifiedBy>Curry, Stephen</cp:lastModifiedBy>
  <cp:revision>2</cp:revision>
  <dcterms:modified xsi:type="dcterms:W3CDTF">2021-09-20T09:34:42Z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