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handoutMasterIdLst>
    <p:handoutMasterId r:id="rId78"/>
  </p:handoutMasterIdLst>
  <p:sldIdLst>
    <p:sldId id="256" r:id="rId2"/>
    <p:sldId id="262" r:id="rId3"/>
    <p:sldId id="317" r:id="rId4"/>
    <p:sldId id="318" r:id="rId5"/>
    <p:sldId id="319" r:id="rId6"/>
    <p:sldId id="320" r:id="rId7"/>
    <p:sldId id="321" r:id="rId8"/>
    <p:sldId id="322" r:id="rId9"/>
    <p:sldId id="323" r:id="rId10"/>
    <p:sldId id="325" r:id="rId11"/>
    <p:sldId id="324" r:id="rId12"/>
    <p:sldId id="326" r:id="rId13"/>
    <p:sldId id="328" r:id="rId14"/>
    <p:sldId id="329" r:id="rId15"/>
    <p:sldId id="330" r:id="rId16"/>
    <p:sldId id="327" r:id="rId17"/>
    <p:sldId id="331" r:id="rId18"/>
    <p:sldId id="332" r:id="rId19"/>
    <p:sldId id="257" r:id="rId20"/>
    <p:sldId id="258" r:id="rId21"/>
    <p:sldId id="260" r:id="rId22"/>
    <p:sldId id="259" r:id="rId23"/>
    <p:sldId id="266" r:id="rId24"/>
    <p:sldId id="267" r:id="rId25"/>
    <p:sldId id="269" r:id="rId26"/>
    <p:sldId id="268" r:id="rId27"/>
    <p:sldId id="296" r:id="rId28"/>
    <p:sldId id="270" r:id="rId29"/>
    <p:sldId id="271" r:id="rId30"/>
    <p:sldId id="272" r:id="rId31"/>
    <p:sldId id="273" r:id="rId32"/>
    <p:sldId id="274" r:id="rId33"/>
    <p:sldId id="275" r:id="rId34"/>
    <p:sldId id="276" r:id="rId35"/>
    <p:sldId id="277" r:id="rId36"/>
    <p:sldId id="261" r:id="rId37"/>
    <p:sldId id="278" r:id="rId38"/>
    <p:sldId id="299" r:id="rId39"/>
    <p:sldId id="283" r:id="rId40"/>
    <p:sldId id="343" r:id="rId41"/>
    <p:sldId id="300" r:id="rId42"/>
    <p:sldId id="282" r:id="rId43"/>
    <p:sldId id="344" r:id="rId44"/>
    <p:sldId id="279" r:id="rId45"/>
    <p:sldId id="280" r:id="rId46"/>
    <p:sldId id="288" r:id="rId47"/>
    <p:sldId id="301" r:id="rId48"/>
    <p:sldId id="292" r:id="rId49"/>
    <p:sldId id="287" r:id="rId50"/>
    <p:sldId id="289" r:id="rId51"/>
    <p:sldId id="303" r:id="rId52"/>
    <p:sldId id="304" r:id="rId53"/>
    <p:sldId id="333" r:id="rId54"/>
    <p:sldId id="334" r:id="rId55"/>
    <p:sldId id="345" r:id="rId56"/>
    <p:sldId id="338" r:id="rId57"/>
    <p:sldId id="346" r:id="rId58"/>
    <p:sldId id="347" r:id="rId59"/>
    <p:sldId id="335" r:id="rId60"/>
    <p:sldId id="337" r:id="rId61"/>
    <p:sldId id="340" r:id="rId62"/>
    <p:sldId id="341" r:id="rId63"/>
    <p:sldId id="312" r:id="rId64"/>
    <p:sldId id="314" r:id="rId65"/>
    <p:sldId id="311" r:id="rId66"/>
    <p:sldId id="313" r:id="rId67"/>
    <p:sldId id="315" r:id="rId68"/>
    <p:sldId id="316" r:id="rId69"/>
    <p:sldId id="305" r:id="rId70"/>
    <p:sldId id="308" r:id="rId71"/>
    <p:sldId id="306" r:id="rId72"/>
    <p:sldId id="307" r:id="rId73"/>
    <p:sldId id="309" r:id="rId74"/>
    <p:sldId id="342" r:id="rId75"/>
    <p:sldId id="310" r:id="rId76"/>
  </p:sldIdLst>
  <p:sldSz cx="9144000" cy="6858000" type="screen4x3"/>
  <p:notesSz cx="6797675" cy="9926638"/>
  <p:defaultTextStyle>
    <a:defPPr>
      <a:defRPr lang="en-GB"/>
    </a:defPPr>
    <a:lvl1pPr algn="l" rtl="0" fontAlgn="base">
      <a:spcBef>
        <a:spcPct val="0"/>
      </a:spcBef>
      <a:spcAft>
        <a:spcPct val="0"/>
      </a:spcAft>
      <a:defRPr b="1" kern="1200">
        <a:solidFill>
          <a:schemeClr val="accent2"/>
        </a:solidFill>
        <a:latin typeface="Times New Roman" pitchFamily="18" charset="0"/>
        <a:ea typeface="+mn-ea"/>
        <a:cs typeface="+mn-cs"/>
      </a:defRPr>
    </a:lvl1pPr>
    <a:lvl2pPr marL="457200" algn="l" rtl="0" fontAlgn="base">
      <a:spcBef>
        <a:spcPct val="0"/>
      </a:spcBef>
      <a:spcAft>
        <a:spcPct val="0"/>
      </a:spcAft>
      <a:defRPr b="1" kern="1200">
        <a:solidFill>
          <a:schemeClr val="accent2"/>
        </a:solidFill>
        <a:latin typeface="Times New Roman" pitchFamily="18" charset="0"/>
        <a:ea typeface="+mn-ea"/>
        <a:cs typeface="+mn-cs"/>
      </a:defRPr>
    </a:lvl2pPr>
    <a:lvl3pPr marL="914400" algn="l" rtl="0" fontAlgn="base">
      <a:spcBef>
        <a:spcPct val="0"/>
      </a:spcBef>
      <a:spcAft>
        <a:spcPct val="0"/>
      </a:spcAft>
      <a:defRPr b="1" kern="1200">
        <a:solidFill>
          <a:schemeClr val="accent2"/>
        </a:solidFill>
        <a:latin typeface="Times New Roman" pitchFamily="18" charset="0"/>
        <a:ea typeface="+mn-ea"/>
        <a:cs typeface="+mn-cs"/>
      </a:defRPr>
    </a:lvl3pPr>
    <a:lvl4pPr marL="1371600" algn="l" rtl="0" fontAlgn="base">
      <a:spcBef>
        <a:spcPct val="0"/>
      </a:spcBef>
      <a:spcAft>
        <a:spcPct val="0"/>
      </a:spcAft>
      <a:defRPr b="1" kern="1200">
        <a:solidFill>
          <a:schemeClr val="accent2"/>
        </a:solidFill>
        <a:latin typeface="Times New Roman" pitchFamily="18" charset="0"/>
        <a:ea typeface="+mn-ea"/>
        <a:cs typeface="+mn-cs"/>
      </a:defRPr>
    </a:lvl4pPr>
    <a:lvl5pPr marL="1828800" algn="l" rtl="0" fontAlgn="base">
      <a:spcBef>
        <a:spcPct val="0"/>
      </a:spcBef>
      <a:spcAft>
        <a:spcPct val="0"/>
      </a:spcAft>
      <a:defRPr b="1" kern="1200">
        <a:solidFill>
          <a:schemeClr val="accent2"/>
        </a:solidFill>
        <a:latin typeface="Times New Roman" pitchFamily="18" charset="0"/>
        <a:ea typeface="+mn-ea"/>
        <a:cs typeface="+mn-cs"/>
      </a:defRPr>
    </a:lvl5pPr>
    <a:lvl6pPr marL="2286000" algn="l" defTabSz="914400" rtl="0" eaLnBrk="1" latinLnBrk="0" hangingPunct="1">
      <a:defRPr b="1" kern="1200">
        <a:solidFill>
          <a:schemeClr val="accent2"/>
        </a:solidFill>
        <a:latin typeface="Times New Roman" pitchFamily="18" charset="0"/>
        <a:ea typeface="+mn-ea"/>
        <a:cs typeface="+mn-cs"/>
      </a:defRPr>
    </a:lvl6pPr>
    <a:lvl7pPr marL="2743200" algn="l" defTabSz="914400" rtl="0" eaLnBrk="1" latinLnBrk="0" hangingPunct="1">
      <a:defRPr b="1" kern="1200">
        <a:solidFill>
          <a:schemeClr val="accent2"/>
        </a:solidFill>
        <a:latin typeface="Times New Roman" pitchFamily="18" charset="0"/>
        <a:ea typeface="+mn-ea"/>
        <a:cs typeface="+mn-cs"/>
      </a:defRPr>
    </a:lvl7pPr>
    <a:lvl8pPr marL="3200400" algn="l" defTabSz="914400" rtl="0" eaLnBrk="1" latinLnBrk="0" hangingPunct="1">
      <a:defRPr b="1" kern="1200">
        <a:solidFill>
          <a:schemeClr val="accent2"/>
        </a:solidFill>
        <a:latin typeface="Times New Roman" pitchFamily="18" charset="0"/>
        <a:ea typeface="+mn-ea"/>
        <a:cs typeface="+mn-cs"/>
      </a:defRPr>
    </a:lvl8pPr>
    <a:lvl9pPr marL="3657600" algn="l" defTabSz="914400" rtl="0" eaLnBrk="1" latinLnBrk="0" hangingPunct="1">
      <a:defRPr b="1" kern="1200">
        <a:solidFill>
          <a:schemeClr val="accent2"/>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CC"/>
    <a:srgbClr val="00CC00"/>
    <a:srgbClr val="99FF33"/>
    <a:srgbClr val="CC0000"/>
    <a:srgbClr val="080808"/>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17" d="100"/>
          <a:sy n="117" d="100"/>
        </p:scale>
        <p:origin x="-1452" y="-10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_rels/viewProps.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slide" Target="slides/slide34.xml"/><Relationship Id="rId1" Type="http://schemas.openxmlformats.org/officeDocument/2006/relationships/slide" Target="slides/slide7.xml"/><Relationship Id="rId6" Type="http://schemas.openxmlformats.org/officeDocument/2006/relationships/slide" Target="slides/slide69.xml"/><Relationship Id="rId5" Type="http://schemas.openxmlformats.org/officeDocument/2006/relationships/slide" Target="slides/slide47.xml"/><Relationship Id="rId4" Type="http://schemas.openxmlformats.org/officeDocument/2006/relationships/slide" Target="slides/slide4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pPr>
              <a:defRPr/>
            </a:pPr>
            <a:endParaRPr lang="en-US"/>
          </a:p>
        </p:txBody>
      </p:sp>
      <p:sp>
        <p:nvSpPr>
          <p:cNvPr id="51203" name="Rectangle 3"/>
          <p:cNvSpPr>
            <a:spLocks noGrp="1" noChangeArrowheads="1"/>
          </p:cNvSpPr>
          <p:nvPr>
            <p:ph type="dt" sz="quarter" idx="1"/>
          </p:nvPr>
        </p:nvSpPr>
        <p:spPr bwMode="auto">
          <a:xfrm>
            <a:off x="385201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51204" name="Rectangle 4"/>
          <p:cNvSpPr>
            <a:spLocks noGrp="1" noChangeArrowheads="1"/>
          </p:cNvSpPr>
          <p:nvPr>
            <p:ph type="ftr" sz="quarter" idx="2"/>
          </p:nvPr>
        </p:nvSpPr>
        <p:spPr bwMode="auto">
          <a:xfrm>
            <a:off x="0"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pPr>
              <a:defRPr/>
            </a:pPr>
            <a:endParaRPr lang="en-US"/>
          </a:p>
        </p:txBody>
      </p:sp>
      <p:sp>
        <p:nvSpPr>
          <p:cNvPr id="51205" name="Rectangle 5"/>
          <p:cNvSpPr>
            <a:spLocks noGrp="1" noChangeArrowheads="1"/>
          </p:cNvSpPr>
          <p:nvPr>
            <p:ph type="sldNum" sz="quarter" idx="3"/>
          </p:nvPr>
        </p:nvSpPr>
        <p:spPr bwMode="auto">
          <a:xfrm>
            <a:off x="3852016"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2A4EE408-5BD8-43BD-B7A7-0A4FE47ACF13}" type="slidenum">
              <a:rPr lang="en-US"/>
              <a:pPr>
                <a:defRPr/>
              </a:pPr>
              <a:t>‹#›</a:t>
            </a:fld>
            <a:endParaRPr lang="en-US"/>
          </a:p>
        </p:txBody>
      </p:sp>
    </p:spTree>
    <p:extLst>
      <p:ext uri="{BB962C8B-B14F-4D97-AF65-F5344CB8AC3E}">
        <p14:creationId xmlns:p14="http://schemas.microsoft.com/office/powerpoint/2010/main" val="4046612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pPr>
              <a:defRPr/>
            </a:pPr>
            <a:endParaRPr lang="en-US"/>
          </a:p>
        </p:txBody>
      </p:sp>
      <p:sp>
        <p:nvSpPr>
          <p:cNvPr id="43011" name="Rectangle 3"/>
          <p:cNvSpPr>
            <a:spLocks noGrp="1" noChangeArrowheads="1"/>
          </p:cNvSpPr>
          <p:nvPr>
            <p:ph type="dt" idx="1"/>
          </p:nvPr>
        </p:nvSpPr>
        <p:spPr bwMode="auto">
          <a:xfrm>
            <a:off x="385201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7578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3014" name="Rectangle 6"/>
          <p:cNvSpPr>
            <a:spLocks noGrp="1" noChangeArrowheads="1"/>
          </p:cNvSpPr>
          <p:nvPr>
            <p:ph type="ftr" sz="quarter" idx="4"/>
          </p:nvPr>
        </p:nvSpPr>
        <p:spPr bwMode="auto">
          <a:xfrm>
            <a:off x="0"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pPr>
              <a:defRPr/>
            </a:pPr>
            <a:endParaRPr lang="en-US"/>
          </a:p>
        </p:txBody>
      </p:sp>
      <p:sp>
        <p:nvSpPr>
          <p:cNvPr id="43015" name="Rectangle 7"/>
          <p:cNvSpPr>
            <a:spLocks noGrp="1" noChangeArrowheads="1"/>
          </p:cNvSpPr>
          <p:nvPr>
            <p:ph type="sldNum" sz="quarter" idx="5"/>
          </p:nvPr>
        </p:nvSpPr>
        <p:spPr bwMode="auto">
          <a:xfrm>
            <a:off x="3852016"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CEFC2075-93DE-48AD-8ABD-5348D7A70690}" type="slidenum">
              <a:rPr lang="en-US"/>
              <a:pPr>
                <a:defRPr/>
              </a:pPr>
              <a:t>‹#›</a:t>
            </a:fld>
            <a:endParaRPr lang="en-US"/>
          </a:p>
        </p:txBody>
      </p:sp>
    </p:spTree>
    <p:extLst>
      <p:ext uri="{BB962C8B-B14F-4D97-AF65-F5344CB8AC3E}">
        <p14:creationId xmlns:p14="http://schemas.microsoft.com/office/powerpoint/2010/main" val="29324423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93AF1EFE-F5D2-429A-AEA2-7CDABEFC70AD}" type="slidenum">
              <a:rPr lang="en-US" smtClean="0"/>
              <a:pPr/>
              <a:t>3</a:t>
            </a:fld>
            <a:endParaRPr lang="en-US" smtClean="0"/>
          </a:p>
        </p:txBody>
      </p:sp>
      <p:sp>
        <p:nvSpPr>
          <p:cNvPr id="76803" name="Rectangle 2"/>
          <p:cNvSpPr>
            <a:spLocks noGrp="1" noRot="1" noChangeAspect="1" noChangeArrowheads="1" noTextEdit="1"/>
          </p:cNvSpPr>
          <p:nvPr>
            <p:ph type="sldImg"/>
          </p:nvPr>
        </p:nvSpPr>
        <p:spPr>
          <a:xfrm>
            <a:off x="869950" y="708025"/>
            <a:ext cx="5029200" cy="3773488"/>
          </a:xfrm>
          <a:ln/>
        </p:spPr>
      </p:sp>
      <p:sp>
        <p:nvSpPr>
          <p:cNvPr id="76804" name="Rectangle 3"/>
          <p:cNvSpPr>
            <a:spLocks noGrp="1" noChangeArrowheads="1"/>
          </p:cNvSpPr>
          <p:nvPr>
            <p:ph type="body" idx="1"/>
          </p:nvPr>
        </p:nvSpPr>
        <p:spPr>
          <a:xfrm>
            <a:off x="901637" y="4715153"/>
            <a:ext cx="4964505" cy="4480774"/>
          </a:xfrm>
          <a:noFill/>
          <a:ln/>
        </p:spPr>
        <p:txBody>
          <a:bodyPr/>
          <a:lstStyle/>
          <a:p>
            <a:pPr eaLnBrk="1" hangingPunct="1"/>
            <a:endParaRPr lang="en-US" smtClean="0"/>
          </a:p>
        </p:txBody>
      </p:sp>
    </p:spTree>
    <p:extLst>
      <p:ext uri="{BB962C8B-B14F-4D97-AF65-F5344CB8AC3E}">
        <p14:creationId xmlns:p14="http://schemas.microsoft.com/office/powerpoint/2010/main" val="2270777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53948871-61CC-456B-B3BE-A0321BAF3B62}" type="slidenum">
              <a:rPr lang="en-US" smtClean="0"/>
              <a:pPr/>
              <a:t>12</a:t>
            </a:fld>
            <a:endParaRPr lang="en-US" smtClean="0"/>
          </a:p>
        </p:txBody>
      </p:sp>
      <p:sp>
        <p:nvSpPr>
          <p:cNvPr id="86019" name="Rectangle 2"/>
          <p:cNvSpPr>
            <a:spLocks noGrp="1" noRot="1" noChangeAspect="1" noChangeArrowheads="1" noTextEdit="1"/>
          </p:cNvSpPr>
          <p:nvPr>
            <p:ph type="sldImg"/>
          </p:nvPr>
        </p:nvSpPr>
        <p:spPr>
          <a:xfrm>
            <a:off x="869950" y="708025"/>
            <a:ext cx="5029200" cy="3773488"/>
          </a:xfrm>
          <a:ln/>
        </p:spPr>
      </p:sp>
      <p:sp>
        <p:nvSpPr>
          <p:cNvPr id="86020" name="Rectangle 3"/>
          <p:cNvSpPr>
            <a:spLocks noGrp="1" noChangeArrowheads="1"/>
          </p:cNvSpPr>
          <p:nvPr>
            <p:ph type="body" idx="1"/>
          </p:nvPr>
        </p:nvSpPr>
        <p:spPr>
          <a:xfrm>
            <a:off x="901637" y="4715153"/>
            <a:ext cx="4964505" cy="4480774"/>
          </a:xfrm>
          <a:noFill/>
          <a:ln/>
        </p:spPr>
        <p:txBody>
          <a:bodyPr/>
          <a:lstStyle/>
          <a:p>
            <a:pPr eaLnBrk="1" hangingPunct="1"/>
            <a:endParaRPr lang="en-US" smtClean="0"/>
          </a:p>
        </p:txBody>
      </p:sp>
    </p:spTree>
    <p:extLst>
      <p:ext uri="{BB962C8B-B14F-4D97-AF65-F5344CB8AC3E}">
        <p14:creationId xmlns:p14="http://schemas.microsoft.com/office/powerpoint/2010/main" val="3347199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BF14F427-85C4-4E70-93E2-6B26C383EE9F}" type="slidenum">
              <a:rPr lang="en-US" smtClean="0"/>
              <a:pPr/>
              <a:t>13</a:t>
            </a:fld>
            <a:endParaRPr lang="en-US" smtClean="0"/>
          </a:p>
        </p:txBody>
      </p:sp>
      <p:sp>
        <p:nvSpPr>
          <p:cNvPr id="87043" name="Rectangle 2"/>
          <p:cNvSpPr>
            <a:spLocks noGrp="1" noRot="1" noChangeAspect="1" noChangeArrowheads="1" noTextEdit="1"/>
          </p:cNvSpPr>
          <p:nvPr>
            <p:ph type="sldImg"/>
          </p:nvPr>
        </p:nvSpPr>
        <p:spPr>
          <a:xfrm>
            <a:off x="869950" y="708025"/>
            <a:ext cx="5029200" cy="3773488"/>
          </a:xfrm>
          <a:ln/>
        </p:spPr>
      </p:sp>
      <p:sp>
        <p:nvSpPr>
          <p:cNvPr id="87044" name="Rectangle 3"/>
          <p:cNvSpPr>
            <a:spLocks noGrp="1" noChangeArrowheads="1"/>
          </p:cNvSpPr>
          <p:nvPr>
            <p:ph type="body" idx="1"/>
          </p:nvPr>
        </p:nvSpPr>
        <p:spPr>
          <a:xfrm>
            <a:off x="901637" y="4715153"/>
            <a:ext cx="4964505" cy="4480774"/>
          </a:xfrm>
          <a:noFill/>
          <a:ln/>
        </p:spPr>
        <p:txBody>
          <a:bodyPr/>
          <a:lstStyle/>
          <a:p>
            <a:pPr eaLnBrk="1" hangingPunct="1"/>
            <a:r>
              <a:rPr lang="en-US" smtClean="0"/>
              <a:t>Medical laser equipment incorporates a shutter which should only open, and allow the beam to be emitted, when the user requests it by means of an exposure switch.  It has been known for the shutter to jam open so that the beam is emitted before it is required.</a:t>
            </a:r>
          </a:p>
          <a:p>
            <a:pPr eaLnBrk="1" hangingPunct="1"/>
            <a:endParaRPr lang="en-US" smtClean="0"/>
          </a:p>
          <a:p>
            <a:pPr eaLnBrk="1" hangingPunct="1"/>
            <a:r>
              <a:rPr lang="en-US" smtClean="0"/>
              <a:t>A broken optical fibre would emit a laser beam at the break rather than at the end of the fibre.  Although rare, this has occurred and has resulted in igniting the clothing of staff.</a:t>
            </a:r>
          </a:p>
          <a:p>
            <a:pPr eaLnBrk="1" hangingPunct="1"/>
            <a:endParaRPr lang="en-US" smtClean="0"/>
          </a:p>
          <a:p>
            <a:pPr eaLnBrk="1" hangingPunct="1"/>
            <a:r>
              <a:rPr lang="en-US" smtClean="0"/>
              <a:t>The foot switch should be fitted with a shroud so that it is not possible to accidentally step on it and operate the laser.</a:t>
            </a:r>
          </a:p>
          <a:p>
            <a:pPr eaLnBrk="1" hangingPunct="1"/>
            <a:endParaRPr lang="en-US" smtClean="0"/>
          </a:p>
          <a:p>
            <a:pPr eaLnBrk="1" hangingPunct="1"/>
            <a:r>
              <a:rPr lang="en-US" smtClean="0"/>
              <a:t>The covers of the laser unit should be fitted with interlocks to prevent access while the laser is running.  Users must not disable these interlocks.</a:t>
            </a:r>
          </a:p>
        </p:txBody>
      </p:sp>
    </p:spTree>
    <p:extLst>
      <p:ext uri="{BB962C8B-B14F-4D97-AF65-F5344CB8AC3E}">
        <p14:creationId xmlns:p14="http://schemas.microsoft.com/office/powerpoint/2010/main" val="3868611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B9DC97DD-6BBB-457E-9D79-382F8BC29EC9}" type="slidenum">
              <a:rPr lang="en-US" smtClean="0"/>
              <a:pPr/>
              <a:t>14</a:t>
            </a:fld>
            <a:endParaRPr lang="en-US" smtClean="0"/>
          </a:p>
        </p:txBody>
      </p:sp>
      <p:sp>
        <p:nvSpPr>
          <p:cNvPr id="88067" name="Rectangle 2"/>
          <p:cNvSpPr>
            <a:spLocks noGrp="1" noRot="1" noChangeAspect="1" noChangeArrowheads="1" noTextEdit="1"/>
          </p:cNvSpPr>
          <p:nvPr>
            <p:ph type="sldImg"/>
          </p:nvPr>
        </p:nvSpPr>
        <p:spPr>
          <a:xfrm>
            <a:off x="869950" y="708025"/>
            <a:ext cx="5029200" cy="3773488"/>
          </a:xfrm>
          <a:ln/>
        </p:spPr>
      </p:sp>
      <p:sp>
        <p:nvSpPr>
          <p:cNvPr id="88068" name="Rectangle 3"/>
          <p:cNvSpPr>
            <a:spLocks noGrp="1" noChangeArrowheads="1"/>
          </p:cNvSpPr>
          <p:nvPr>
            <p:ph type="body" idx="1"/>
          </p:nvPr>
        </p:nvSpPr>
        <p:spPr>
          <a:xfrm>
            <a:off x="901637" y="4715153"/>
            <a:ext cx="4964505" cy="4480774"/>
          </a:xfrm>
          <a:noFill/>
          <a:ln/>
        </p:spPr>
        <p:txBody>
          <a:bodyPr/>
          <a:lstStyle/>
          <a:p>
            <a:pPr eaLnBrk="1" hangingPunct="1"/>
            <a:r>
              <a:rPr lang="en-GB" smtClean="0"/>
              <a:t>There are many different effects of laser radiation in tissue.  The effect depends on a number of factors.  The choice of laser and the settings used are governed by the effect required for a particular patient.</a:t>
            </a:r>
          </a:p>
        </p:txBody>
      </p:sp>
    </p:spTree>
    <p:extLst>
      <p:ext uri="{BB962C8B-B14F-4D97-AF65-F5344CB8AC3E}">
        <p14:creationId xmlns:p14="http://schemas.microsoft.com/office/powerpoint/2010/main" val="4259411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7A7EEB6-70BA-4B5F-83FE-59975E0AB57B}" type="slidenum">
              <a:rPr lang="en-US" smtClean="0"/>
              <a:pPr/>
              <a:t>15</a:t>
            </a:fld>
            <a:endParaRPr lang="en-US" smtClean="0"/>
          </a:p>
        </p:txBody>
      </p:sp>
      <p:sp>
        <p:nvSpPr>
          <p:cNvPr id="89091" name="Rectangle 2"/>
          <p:cNvSpPr>
            <a:spLocks noGrp="1" noRot="1" noChangeAspect="1" noChangeArrowheads="1" noTextEdit="1"/>
          </p:cNvSpPr>
          <p:nvPr>
            <p:ph type="sldImg"/>
          </p:nvPr>
        </p:nvSpPr>
        <p:spPr>
          <a:xfrm>
            <a:off x="869950" y="708025"/>
            <a:ext cx="5029200" cy="3773488"/>
          </a:xfrm>
          <a:ln/>
        </p:spPr>
      </p:sp>
      <p:sp>
        <p:nvSpPr>
          <p:cNvPr id="89092" name="Rectangle 3"/>
          <p:cNvSpPr>
            <a:spLocks noGrp="1" noChangeArrowheads="1"/>
          </p:cNvSpPr>
          <p:nvPr>
            <p:ph type="body" idx="1"/>
          </p:nvPr>
        </p:nvSpPr>
        <p:spPr>
          <a:xfrm>
            <a:off x="901637" y="4715153"/>
            <a:ext cx="4964505" cy="4480774"/>
          </a:xfrm>
          <a:noFill/>
          <a:ln/>
        </p:spPr>
        <p:txBody>
          <a:bodyPr/>
          <a:lstStyle/>
          <a:p>
            <a:pPr eaLnBrk="1" hangingPunct="1"/>
            <a:r>
              <a:rPr lang="en-GB" smtClean="0"/>
              <a:t>The main effects can be divided in to four types.</a:t>
            </a:r>
          </a:p>
        </p:txBody>
      </p:sp>
    </p:spTree>
    <p:extLst>
      <p:ext uri="{BB962C8B-B14F-4D97-AF65-F5344CB8AC3E}">
        <p14:creationId xmlns:p14="http://schemas.microsoft.com/office/powerpoint/2010/main" val="47635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DE02BF84-39EB-4D18-ABBD-45FC70C307E9}" type="slidenum">
              <a:rPr lang="en-US" smtClean="0"/>
              <a:pPr/>
              <a:t>16</a:t>
            </a:fld>
            <a:endParaRPr lang="en-US" smtClean="0"/>
          </a:p>
        </p:txBody>
      </p:sp>
      <p:sp>
        <p:nvSpPr>
          <p:cNvPr id="90115" name="Rectangle 2"/>
          <p:cNvSpPr>
            <a:spLocks noGrp="1" noRot="1" noChangeAspect="1" noChangeArrowheads="1" noTextEdit="1"/>
          </p:cNvSpPr>
          <p:nvPr>
            <p:ph type="sldImg"/>
          </p:nvPr>
        </p:nvSpPr>
        <p:spPr>
          <a:xfrm>
            <a:off x="869950" y="708025"/>
            <a:ext cx="5029200" cy="3773488"/>
          </a:xfrm>
          <a:ln/>
        </p:spPr>
      </p:sp>
      <p:sp>
        <p:nvSpPr>
          <p:cNvPr id="90116" name="Rectangle 3"/>
          <p:cNvSpPr>
            <a:spLocks noGrp="1" noChangeArrowheads="1"/>
          </p:cNvSpPr>
          <p:nvPr>
            <p:ph type="body" idx="1"/>
          </p:nvPr>
        </p:nvSpPr>
        <p:spPr>
          <a:xfrm>
            <a:off x="901637" y="4715153"/>
            <a:ext cx="4964505" cy="4480774"/>
          </a:xfrm>
          <a:noFill/>
          <a:ln/>
        </p:spPr>
        <p:txBody>
          <a:bodyPr/>
          <a:lstStyle/>
          <a:p>
            <a:pPr eaLnBrk="1" hangingPunct="1"/>
            <a:endParaRPr lang="en-US" smtClean="0"/>
          </a:p>
        </p:txBody>
      </p:sp>
    </p:spTree>
    <p:extLst>
      <p:ext uri="{BB962C8B-B14F-4D97-AF65-F5344CB8AC3E}">
        <p14:creationId xmlns:p14="http://schemas.microsoft.com/office/powerpoint/2010/main" val="1718197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1B83F5BE-7B97-45F7-82AF-34F18894C783}" type="slidenum">
              <a:rPr lang="en-US" smtClean="0"/>
              <a:pPr/>
              <a:t>17</a:t>
            </a:fld>
            <a:endParaRPr lang="en-US" smtClean="0"/>
          </a:p>
        </p:txBody>
      </p:sp>
      <p:sp>
        <p:nvSpPr>
          <p:cNvPr id="91139" name="Rectangle 2"/>
          <p:cNvSpPr>
            <a:spLocks noGrp="1" noRot="1" noChangeAspect="1" noChangeArrowheads="1" noTextEdit="1"/>
          </p:cNvSpPr>
          <p:nvPr>
            <p:ph type="sldImg"/>
          </p:nvPr>
        </p:nvSpPr>
        <p:spPr>
          <a:xfrm>
            <a:off x="869950" y="708025"/>
            <a:ext cx="5029200" cy="3773488"/>
          </a:xfrm>
          <a:ln/>
        </p:spPr>
      </p:sp>
      <p:sp>
        <p:nvSpPr>
          <p:cNvPr id="91140" name="Rectangle 3"/>
          <p:cNvSpPr>
            <a:spLocks noGrp="1" noChangeArrowheads="1"/>
          </p:cNvSpPr>
          <p:nvPr>
            <p:ph type="body" idx="1"/>
          </p:nvPr>
        </p:nvSpPr>
        <p:spPr>
          <a:xfrm>
            <a:off x="901637" y="4715153"/>
            <a:ext cx="4964505" cy="4480774"/>
          </a:xfrm>
          <a:noFill/>
          <a:ln/>
        </p:spPr>
        <p:txBody>
          <a:bodyPr/>
          <a:lstStyle/>
          <a:p>
            <a:pPr eaLnBrk="1" hangingPunct="1"/>
            <a:r>
              <a:rPr lang="en-GB" smtClean="0"/>
              <a:t>The hazards from the laser beam itself can be divided in to hazards to the eye and to the skin.</a:t>
            </a:r>
          </a:p>
          <a:p>
            <a:pPr eaLnBrk="1" hangingPunct="1"/>
            <a:endParaRPr lang="en-GB" smtClean="0"/>
          </a:p>
          <a:p>
            <a:pPr eaLnBrk="1" hangingPunct="1"/>
            <a:r>
              <a:rPr lang="en-GB" smtClean="0"/>
              <a:t>There is no particular hazard to pregnant staff.  Any laser beam reaching a fetus would have to burn through the mothers abdomen first.  This would probably be noticed before the fetus was harmed !!!</a:t>
            </a:r>
          </a:p>
        </p:txBody>
      </p:sp>
    </p:spTree>
    <p:extLst>
      <p:ext uri="{BB962C8B-B14F-4D97-AF65-F5344CB8AC3E}">
        <p14:creationId xmlns:p14="http://schemas.microsoft.com/office/powerpoint/2010/main" val="3473579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5A109B3B-1256-4343-A0BF-2F19AD6EBF21}" type="slidenum">
              <a:rPr lang="en-US" smtClean="0"/>
              <a:pPr/>
              <a:t>18</a:t>
            </a:fld>
            <a:endParaRPr lang="en-US" smtClean="0"/>
          </a:p>
        </p:txBody>
      </p:sp>
      <p:sp>
        <p:nvSpPr>
          <p:cNvPr id="92163" name="Rectangle 2"/>
          <p:cNvSpPr>
            <a:spLocks noGrp="1" noRot="1" noChangeAspect="1" noChangeArrowheads="1" noTextEdit="1"/>
          </p:cNvSpPr>
          <p:nvPr>
            <p:ph type="sldImg"/>
          </p:nvPr>
        </p:nvSpPr>
        <p:spPr>
          <a:xfrm>
            <a:off x="869950" y="708025"/>
            <a:ext cx="5029200" cy="3773488"/>
          </a:xfrm>
          <a:ln/>
        </p:spPr>
      </p:sp>
      <p:sp>
        <p:nvSpPr>
          <p:cNvPr id="92164" name="Rectangle 3"/>
          <p:cNvSpPr>
            <a:spLocks noGrp="1" noChangeArrowheads="1"/>
          </p:cNvSpPr>
          <p:nvPr>
            <p:ph type="body" idx="1"/>
          </p:nvPr>
        </p:nvSpPr>
        <p:spPr>
          <a:xfrm>
            <a:off x="901637" y="4715153"/>
            <a:ext cx="4964505" cy="4480774"/>
          </a:xfrm>
          <a:noFill/>
          <a:ln/>
        </p:spPr>
        <p:txBody>
          <a:bodyPr/>
          <a:lstStyle/>
          <a:p>
            <a:pPr eaLnBrk="1" hangingPunct="1"/>
            <a:r>
              <a:rPr lang="en-GB" smtClean="0"/>
              <a:t>This is a picture of a retinal burn caused by a laser.  The macula, which is the most sensitive part of the eye and is used for central vision, has been burned.  This has resulted in clinical blindness.</a:t>
            </a:r>
          </a:p>
          <a:p>
            <a:pPr eaLnBrk="1" hangingPunct="1"/>
            <a:endParaRPr lang="en-GB" smtClean="0"/>
          </a:p>
        </p:txBody>
      </p:sp>
    </p:spTree>
    <p:extLst>
      <p:ext uri="{BB962C8B-B14F-4D97-AF65-F5344CB8AC3E}">
        <p14:creationId xmlns:p14="http://schemas.microsoft.com/office/powerpoint/2010/main" val="2771975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88982007-23BB-4C43-BC21-85AEE67EFB45}" type="slidenum">
              <a:rPr lang="en-US" smtClean="0"/>
              <a:pPr/>
              <a:t>53</a:t>
            </a:fld>
            <a:endParaRPr lang="en-US" smtClean="0"/>
          </a:p>
        </p:txBody>
      </p:sp>
      <p:sp>
        <p:nvSpPr>
          <p:cNvPr id="93187" name="Rectangle 2"/>
          <p:cNvSpPr>
            <a:spLocks noGrp="1" noRot="1" noChangeAspect="1" noChangeArrowheads="1" noTextEdit="1"/>
          </p:cNvSpPr>
          <p:nvPr>
            <p:ph type="sldImg"/>
          </p:nvPr>
        </p:nvSpPr>
        <p:spPr>
          <a:xfrm>
            <a:off x="869950" y="708025"/>
            <a:ext cx="5029200" cy="3773488"/>
          </a:xfrm>
          <a:ln/>
        </p:spPr>
      </p:sp>
      <p:sp>
        <p:nvSpPr>
          <p:cNvPr id="93188" name="Rectangle 3"/>
          <p:cNvSpPr>
            <a:spLocks noGrp="1" noChangeArrowheads="1"/>
          </p:cNvSpPr>
          <p:nvPr>
            <p:ph type="body" idx="1"/>
          </p:nvPr>
        </p:nvSpPr>
        <p:spPr>
          <a:xfrm>
            <a:off x="901637" y="4715153"/>
            <a:ext cx="4964505" cy="4480774"/>
          </a:xfrm>
          <a:noFill/>
          <a:ln/>
        </p:spPr>
        <p:txBody>
          <a:bodyPr/>
          <a:lstStyle/>
          <a:p>
            <a:pPr eaLnBrk="1" hangingPunct="1"/>
            <a:r>
              <a:rPr lang="en-GB" smtClean="0"/>
              <a:t>All staff working with a medical laser should be familiar with the Local Rules.</a:t>
            </a:r>
          </a:p>
        </p:txBody>
      </p:sp>
    </p:spTree>
    <p:extLst>
      <p:ext uri="{BB962C8B-B14F-4D97-AF65-F5344CB8AC3E}">
        <p14:creationId xmlns:p14="http://schemas.microsoft.com/office/powerpoint/2010/main" val="1513188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7888C3BD-90DF-4B53-BBD4-04F612AA3D0F}" type="slidenum">
              <a:rPr lang="en-US" smtClean="0"/>
              <a:pPr/>
              <a:t>54</a:t>
            </a:fld>
            <a:endParaRPr lang="en-US" smtClean="0"/>
          </a:p>
        </p:txBody>
      </p:sp>
      <p:sp>
        <p:nvSpPr>
          <p:cNvPr id="94211" name="Rectangle 2"/>
          <p:cNvSpPr>
            <a:spLocks noGrp="1" noRot="1" noChangeAspect="1" noChangeArrowheads="1" noTextEdit="1"/>
          </p:cNvSpPr>
          <p:nvPr>
            <p:ph type="sldImg"/>
          </p:nvPr>
        </p:nvSpPr>
        <p:spPr>
          <a:xfrm>
            <a:off x="869950" y="708025"/>
            <a:ext cx="5029200" cy="3773488"/>
          </a:xfrm>
          <a:ln/>
        </p:spPr>
      </p:sp>
      <p:sp>
        <p:nvSpPr>
          <p:cNvPr id="94212" name="Rectangle 3"/>
          <p:cNvSpPr>
            <a:spLocks noGrp="1" noChangeArrowheads="1"/>
          </p:cNvSpPr>
          <p:nvPr>
            <p:ph type="body" idx="1"/>
          </p:nvPr>
        </p:nvSpPr>
        <p:spPr>
          <a:xfrm>
            <a:off x="901637" y="4715153"/>
            <a:ext cx="4964505" cy="4480774"/>
          </a:xfrm>
          <a:noFill/>
          <a:ln/>
        </p:spPr>
        <p:txBody>
          <a:bodyPr/>
          <a:lstStyle/>
          <a:p>
            <a:pPr eaLnBrk="1" hangingPunct="1"/>
            <a:r>
              <a:rPr lang="en-GB" smtClean="0"/>
              <a:t>The LPA will advise on other protection measures necessary.  This may include shielding to windows and doors, to protect persons outside the laser room.  It will certainly include the requirement for warning signs and/or lights.</a:t>
            </a:r>
          </a:p>
          <a:p>
            <a:pPr eaLnBrk="1" hangingPunct="1"/>
            <a:endParaRPr lang="en-GB" smtClean="0"/>
          </a:p>
          <a:p>
            <a:pPr eaLnBrk="1" hangingPunct="1"/>
            <a:r>
              <a:rPr lang="en-GB" smtClean="0"/>
              <a:t>The LPA will also advise on whether interlocks should be used, and consider whether reflective surfaces should be covered or removed.</a:t>
            </a:r>
          </a:p>
        </p:txBody>
      </p:sp>
    </p:spTree>
    <p:extLst>
      <p:ext uri="{BB962C8B-B14F-4D97-AF65-F5344CB8AC3E}">
        <p14:creationId xmlns:p14="http://schemas.microsoft.com/office/powerpoint/2010/main" val="498475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B675B44-8570-4855-8449-1D4BAC69292F}" type="slidenum">
              <a:rPr lang="en-US" altLang="en-US" smtClean="0">
                <a:latin typeface="Arial" charset="0"/>
              </a:rPr>
              <a:pPr eaLnBrk="1" hangingPunct="1">
                <a:spcBef>
                  <a:spcPct val="0"/>
                </a:spcBef>
              </a:pPr>
              <a:t>55</a:t>
            </a:fld>
            <a:endParaRPr lang="en-US" altLang="en-US" smtClean="0">
              <a:latin typeface="Arial" charset="0"/>
            </a:endParaRPr>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GB" altLang="en-US" smtClean="0"/>
              <a:t>It is important to realise that a laser beam can be reflected, just like any other source of light, and that the reflected beam may be just as hazardous as the main beam.</a:t>
            </a:r>
          </a:p>
          <a:p>
            <a:endParaRPr lang="en-GB" altLang="en-US" smtClean="0"/>
          </a:p>
          <a:p>
            <a:r>
              <a:rPr lang="en-GB" altLang="en-US" smtClean="0"/>
              <a:t>A specular, or mirror-like, reflection will preserve the narrowness of the beam.  This type of reflection is likely from all shiny surfaces, such as glass or stainless steel.</a:t>
            </a:r>
          </a:p>
          <a:p>
            <a:endParaRPr lang="en-GB" altLang="en-US" smtClean="0"/>
          </a:p>
          <a:p>
            <a:r>
              <a:rPr lang="en-GB" altLang="en-US" smtClean="0"/>
              <a:t>A matt or roughened surface will tend to diffuse the reflection and this will reduce the hazard because the beam is spread out over a larger area.  For this reason some safety advisers recommend matt paint for the walls of a laser room.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A064F1F0-B91D-4BB8-B994-686ADF43ABF2}" type="slidenum">
              <a:rPr lang="en-US" smtClean="0"/>
              <a:pPr/>
              <a:t>4</a:t>
            </a:fld>
            <a:endParaRPr lang="en-US" smtClean="0"/>
          </a:p>
        </p:txBody>
      </p:sp>
      <p:sp>
        <p:nvSpPr>
          <p:cNvPr id="77827" name="Rectangle 2"/>
          <p:cNvSpPr>
            <a:spLocks noGrp="1" noRot="1" noChangeAspect="1" noChangeArrowheads="1" noTextEdit="1"/>
          </p:cNvSpPr>
          <p:nvPr>
            <p:ph type="sldImg"/>
          </p:nvPr>
        </p:nvSpPr>
        <p:spPr>
          <a:xfrm>
            <a:off x="869950" y="708025"/>
            <a:ext cx="5029200" cy="3773488"/>
          </a:xfrm>
          <a:ln/>
        </p:spPr>
      </p:sp>
      <p:sp>
        <p:nvSpPr>
          <p:cNvPr id="77828" name="Rectangle 3"/>
          <p:cNvSpPr>
            <a:spLocks noGrp="1" noChangeArrowheads="1"/>
          </p:cNvSpPr>
          <p:nvPr>
            <p:ph type="body" idx="1"/>
          </p:nvPr>
        </p:nvSpPr>
        <p:spPr>
          <a:xfrm>
            <a:off x="901637" y="4715153"/>
            <a:ext cx="4964505" cy="4480774"/>
          </a:xfrm>
          <a:noFill/>
          <a:ln/>
        </p:spPr>
        <p:txBody>
          <a:bodyPr/>
          <a:lstStyle/>
          <a:p>
            <a:pPr eaLnBrk="1" hangingPunct="1"/>
            <a:r>
              <a:rPr lang="en-US" smtClean="0"/>
              <a:t>Without going too deeply into the design of a laser, it briefly consists of a laser tube, which may be a solid material, a liquid or a gas, and some form of energy input.  Typically the energy input is in the form of an electrical supply, and the atomic or molecular structure of the material in the laser tube converts the energy input into an output in the form of a laser beam.</a:t>
            </a:r>
          </a:p>
          <a:p>
            <a:pPr eaLnBrk="1" hangingPunct="1"/>
            <a:endParaRPr lang="en-US" smtClean="0"/>
          </a:p>
          <a:p>
            <a:pPr eaLnBrk="1" hangingPunct="1"/>
            <a:r>
              <a:rPr lang="en-US" smtClean="0"/>
              <a:t>The beam passes along the length of the tube and is reflected back down the tube by mirrors placed at each end.  However, one of the mirrors is only partially reflecting and so a proportion of the beam is allowed to escape.  This represents the useful laser beam.</a:t>
            </a:r>
          </a:p>
          <a:p>
            <a:pPr eaLnBrk="1" hangingPunct="1"/>
            <a:endParaRPr lang="en-US" smtClean="0"/>
          </a:p>
          <a:p>
            <a:pPr eaLnBrk="1" hangingPunct="1"/>
            <a:r>
              <a:rPr lang="en-US" smtClean="0"/>
              <a:t>It is important to realise that lasers are not very efficient, and only a small proportion of the energy input is converted to a laser beam.  Most of the rest appears as heat and this must be dissipated in some way in order to avoid damage to the laser itself.</a:t>
            </a:r>
          </a:p>
        </p:txBody>
      </p:sp>
    </p:spTree>
    <p:extLst>
      <p:ext uri="{BB962C8B-B14F-4D97-AF65-F5344CB8AC3E}">
        <p14:creationId xmlns:p14="http://schemas.microsoft.com/office/powerpoint/2010/main" val="3397301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D587004F-1285-4ED3-8AD3-2D415CAA986F}" type="slidenum">
              <a:rPr lang="en-US" smtClean="0"/>
              <a:pPr/>
              <a:t>56</a:t>
            </a:fld>
            <a:endParaRPr lang="en-US" smtClean="0"/>
          </a:p>
        </p:txBody>
      </p:sp>
      <p:sp>
        <p:nvSpPr>
          <p:cNvPr id="95235" name="Rectangle 2"/>
          <p:cNvSpPr>
            <a:spLocks noGrp="1" noRot="1" noChangeAspect="1" noChangeArrowheads="1" noTextEdit="1"/>
          </p:cNvSpPr>
          <p:nvPr>
            <p:ph type="sldImg"/>
          </p:nvPr>
        </p:nvSpPr>
        <p:spPr>
          <a:xfrm>
            <a:off x="869950" y="708025"/>
            <a:ext cx="5029200" cy="3773488"/>
          </a:xfrm>
          <a:ln/>
        </p:spPr>
      </p:sp>
      <p:sp>
        <p:nvSpPr>
          <p:cNvPr id="95236" name="Rectangle 3"/>
          <p:cNvSpPr>
            <a:spLocks noGrp="1" noChangeArrowheads="1"/>
          </p:cNvSpPr>
          <p:nvPr>
            <p:ph type="body" idx="1"/>
          </p:nvPr>
        </p:nvSpPr>
        <p:spPr>
          <a:xfrm>
            <a:off x="901637" y="4715153"/>
            <a:ext cx="4964505" cy="4480774"/>
          </a:xfrm>
          <a:noFill/>
          <a:ln/>
        </p:spPr>
        <p:txBody>
          <a:bodyPr/>
          <a:lstStyle/>
          <a:p>
            <a:pPr eaLnBrk="1" hangingPunct="1"/>
            <a:r>
              <a:rPr lang="en-GB" smtClean="0"/>
              <a:t>This picture illustrates the difference between specular and  diffuse reflections.</a:t>
            </a:r>
          </a:p>
          <a:p>
            <a:pPr eaLnBrk="1" hangingPunct="1"/>
            <a:endParaRPr lang="en-GB" smtClean="0"/>
          </a:p>
          <a:p>
            <a:pPr eaLnBrk="1" hangingPunct="1"/>
            <a:r>
              <a:rPr lang="en-GB" smtClean="0"/>
              <a:t>The calm stretch of water reflects the setting sun in an almost specular pattern, while the ripples on the other areas of water diffuse the reflection.</a:t>
            </a:r>
          </a:p>
        </p:txBody>
      </p:sp>
    </p:spTree>
    <p:extLst>
      <p:ext uri="{BB962C8B-B14F-4D97-AF65-F5344CB8AC3E}">
        <p14:creationId xmlns:p14="http://schemas.microsoft.com/office/powerpoint/2010/main" val="2239112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059489D-114A-4669-8192-5260496F5386}" type="slidenum">
              <a:rPr lang="en-US" altLang="en-US" smtClean="0">
                <a:latin typeface="Arial" charset="0"/>
              </a:rPr>
              <a:pPr eaLnBrk="1" hangingPunct="1">
                <a:spcBef>
                  <a:spcPct val="0"/>
                </a:spcBef>
              </a:pPr>
              <a:t>57</a:t>
            </a:fld>
            <a:endParaRPr lang="en-US" altLang="en-US" smtClean="0">
              <a:latin typeface="Arial" charset="0"/>
            </a:endParaRPr>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GB" altLang="en-US" smtClean="0"/>
              <a:t>It is important to realise that metallic surfaces can reflect a laser beam, particularly a CO</a:t>
            </a:r>
            <a:r>
              <a:rPr lang="en-GB" altLang="en-US" baseline="-25000" smtClean="0"/>
              <a:t>2</a:t>
            </a:r>
            <a:r>
              <a:rPr lang="en-GB" altLang="en-US" smtClean="0"/>
              <a:t> laser beam, very well.  Here a CO</a:t>
            </a:r>
            <a:r>
              <a:rPr lang="en-GB" altLang="en-US" baseline="-25000" smtClean="0"/>
              <a:t>2</a:t>
            </a:r>
            <a:r>
              <a:rPr lang="en-GB" altLang="en-US" smtClean="0"/>
              <a:t> beam is reflected off a stainless steel surface and is still quite capable of igniting a cloth.</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3B3DC3A4-C3FC-4687-A5BC-B938899ACA12}" type="slidenum">
              <a:rPr lang="en-US" smtClean="0"/>
              <a:pPr/>
              <a:t>59</a:t>
            </a:fld>
            <a:endParaRPr lang="en-US" smtClean="0"/>
          </a:p>
        </p:txBody>
      </p:sp>
      <p:sp>
        <p:nvSpPr>
          <p:cNvPr id="96259" name="Rectangle 2"/>
          <p:cNvSpPr>
            <a:spLocks noGrp="1" noRot="1" noChangeAspect="1" noChangeArrowheads="1" noTextEdit="1"/>
          </p:cNvSpPr>
          <p:nvPr>
            <p:ph type="sldImg"/>
          </p:nvPr>
        </p:nvSpPr>
        <p:spPr>
          <a:xfrm>
            <a:off x="869950" y="708025"/>
            <a:ext cx="5029200" cy="3773488"/>
          </a:xfrm>
          <a:ln/>
        </p:spPr>
      </p:sp>
      <p:sp>
        <p:nvSpPr>
          <p:cNvPr id="96260" name="Rectangle 3"/>
          <p:cNvSpPr>
            <a:spLocks noGrp="1" noChangeArrowheads="1"/>
          </p:cNvSpPr>
          <p:nvPr>
            <p:ph type="body" idx="1"/>
          </p:nvPr>
        </p:nvSpPr>
        <p:spPr>
          <a:xfrm>
            <a:off x="901637" y="4715153"/>
            <a:ext cx="4964505" cy="4480774"/>
          </a:xfrm>
          <a:noFill/>
          <a:ln/>
        </p:spPr>
        <p:txBody>
          <a:bodyPr/>
          <a:lstStyle/>
          <a:p>
            <a:pPr eaLnBrk="1" hangingPunct="1"/>
            <a:r>
              <a:rPr lang="en-GB" smtClean="0"/>
              <a:t>By far the most important safety precaution to take is to wear suitable safety glasses.  A British and European Standard defines how these work and how they should be marked.</a:t>
            </a:r>
          </a:p>
          <a:p>
            <a:pPr eaLnBrk="1" hangingPunct="1"/>
            <a:endParaRPr lang="en-GB" smtClean="0"/>
          </a:p>
          <a:p>
            <a:pPr eaLnBrk="1" hangingPunct="1"/>
            <a:r>
              <a:rPr lang="en-GB" smtClean="0"/>
              <a:t>They should be marked with the wavelength against which they are designed to protect, and their optical density (OD). OD is a measure of the efficiency of protection, and the higher the number the better.  More recently OD has been replaced by the Scale Number which means more or less the same thing.</a:t>
            </a:r>
          </a:p>
        </p:txBody>
      </p:sp>
    </p:spTree>
    <p:extLst>
      <p:ext uri="{BB962C8B-B14F-4D97-AF65-F5344CB8AC3E}">
        <p14:creationId xmlns:p14="http://schemas.microsoft.com/office/powerpoint/2010/main" val="3713221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1FF6202-52CC-4AF3-92DF-ADEF88A64CA5}" type="slidenum">
              <a:rPr lang="en-US" smtClean="0"/>
              <a:pPr/>
              <a:t>60</a:t>
            </a:fld>
            <a:endParaRPr lang="en-US" smtClean="0"/>
          </a:p>
        </p:txBody>
      </p:sp>
      <p:sp>
        <p:nvSpPr>
          <p:cNvPr id="97283" name="Rectangle 2"/>
          <p:cNvSpPr>
            <a:spLocks noGrp="1" noRot="1" noChangeAspect="1" noChangeArrowheads="1" noTextEdit="1"/>
          </p:cNvSpPr>
          <p:nvPr>
            <p:ph type="sldImg"/>
          </p:nvPr>
        </p:nvSpPr>
        <p:spPr>
          <a:xfrm>
            <a:off x="869950" y="708025"/>
            <a:ext cx="5029200" cy="3773488"/>
          </a:xfrm>
          <a:ln/>
        </p:spPr>
      </p:sp>
      <p:sp>
        <p:nvSpPr>
          <p:cNvPr id="97284" name="Rectangle 3"/>
          <p:cNvSpPr>
            <a:spLocks noGrp="1" noChangeArrowheads="1"/>
          </p:cNvSpPr>
          <p:nvPr>
            <p:ph type="body" idx="1"/>
          </p:nvPr>
        </p:nvSpPr>
        <p:spPr>
          <a:xfrm>
            <a:off x="901637" y="4715153"/>
            <a:ext cx="4964505" cy="4480774"/>
          </a:xfrm>
          <a:noFill/>
          <a:ln/>
        </p:spPr>
        <p:txBody>
          <a:bodyPr/>
          <a:lstStyle/>
          <a:p>
            <a:pPr eaLnBrk="1" hangingPunct="1"/>
            <a:r>
              <a:rPr lang="en-GB" smtClean="0"/>
              <a:t>Safety glasses come in a range of designs.  The goggles on the left are efficient, but tend to alarm patients.  They are also inconvenient for theatre use since they have no side vision panels and users tend to bump into things.</a:t>
            </a:r>
          </a:p>
          <a:p>
            <a:pPr eaLnBrk="1" hangingPunct="1"/>
            <a:endParaRPr lang="en-GB" smtClean="0"/>
          </a:p>
          <a:p>
            <a:pPr eaLnBrk="1" hangingPunct="1"/>
            <a:r>
              <a:rPr lang="en-GB" smtClean="0"/>
              <a:t>The spectacle type at the bottom right is usually the most convenient, since they fit over most corrective spectacles and are fairly comfortable to wear.</a:t>
            </a:r>
          </a:p>
        </p:txBody>
      </p:sp>
    </p:spTree>
    <p:extLst>
      <p:ext uri="{BB962C8B-B14F-4D97-AF65-F5344CB8AC3E}">
        <p14:creationId xmlns:p14="http://schemas.microsoft.com/office/powerpoint/2010/main" val="855147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0C535A00-A9F6-4F3C-92FD-4DF80D548958}" type="slidenum">
              <a:rPr lang="en-US" smtClean="0"/>
              <a:pPr/>
              <a:t>61</a:t>
            </a:fld>
            <a:endParaRPr lang="en-US" smtClean="0"/>
          </a:p>
        </p:txBody>
      </p:sp>
      <p:sp>
        <p:nvSpPr>
          <p:cNvPr id="98307" name="Rectangle 2"/>
          <p:cNvSpPr>
            <a:spLocks noGrp="1" noRot="1" noChangeAspect="1" noChangeArrowheads="1" noTextEdit="1"/>
          </p:cNvSpPr>
          <p:nvPr>
            <p:ph type="sldImg"/>
          </p:nvPr>
        </p:nvSpPr>
        <p:spPr>
          <a:xfrm>
            <a:off x="869950" y="708025"/>
            <a:ext cx="5029200" cy="3773488"/>
          </a:xfrm>
          <a:ln/>
        </p:spPr>
      </p:sp>
      <p:sp>
        <p:nvSpPr>
          <p:cNvPr id="98308" name="Rectangle 3"/>
          <p:cNvSpPr>
            <a:spLocks noGrp="1" noChangeArrowheads="1"/>
          </p:cNvSpPr>
          <p:nvPr>
            <p:ph type="body" idx="1"/>
          </p:nvPr>
        </p:nvSpPr>
        <p:spPr>
          <a:xfrm>
            <a:off x="901637" y="4715153"/>
            <a:ext cx="4964505" cy="4480774"/>
          </a:xfrm>
          <a:noFill/>
          <a:ln/>
        </p:spPr>
        <p:txBody>
          <a:bodyPr/>
          <a:lstStyle/>
          <a:p>
            <a:pPr eaLnBrk="1" hangingPunct="1"/>
            <a:r>
              <a:rPr lang="en-GB" smtClean="0"/>
              <a:t>It is very easy to start a fire with most medical lasers.  Flammable materials such as paper, drapes and clothing should, as far as possible, be removed from the target area.  Flammable gases and liquids should not be used.  Fire extinguishers must be provided for all laser rooms.</a:t>
            </a:r>
          </a:p>
          <a:p>
            <a:pPr eaLnBrk="1" hangingPunct="1"/>
            <a:endParaRPr lang="en-GB" smtClean="0"/>
          </a:p>
          <a:p>
            <a:pPr eaLnBrk="1" hangingPunct="1"/>
            <a:r>
              <a:rPr lang="en-GB" smtClean="0"/>
              <a:t>Some lasers (e.g. excimer) use cryogenic (very cold) liquids.  These present a hazard in themselves and manufacturers safety instructions should be followed.</a:t>
            </a:r>
          </a:p>
          <a:p>
            <a:pPr eaLnBrk="1" hangingPunct="1"/>
            <a:endParaRPr lang="en-GB" smtClean="0"/>
          </a:p>
          <a:p>
            <a:pPr eaLnBrk="1" hangingPunct="1"/>
            <a:r>
              <a:rPr lang="en-GB" smtClean="0"/>
              <a:t>Dye lasers usually contain an organic dye which in some cases is believed to be carcinogenic.  Any spillages of these liquids should be left alone and the service engineer or other expert contacted.</a:t>
            </a:r>
          </a:p>
        </p:txBody>
      </p:sp>
    </p:spTree>
    <p:extLst>
      <p:ext uri="{BB962C8B-B14F-4D97-AF65-F5344CB8AC3E}">
        <p14:creationId xmlns:p14="http://schemas.microsoft.com/office/powerpoint/2010/main" val="456711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22D99279-B32D-4D0F-9D08-2D76132CEB26}" type="slidenum">
              <a:rPr lang="en-US" smtClean="0"/>
              <a:pPr/>
              <a:t>62</a:t>
            </a:fld>
            <a:endParaRPr lang="en-US" smtClean="0"/>
          </a:p>
        </p:txBody>
      </p:sp>
      <p:sp>
        <p:nvSpPr>
          <p:cNvPr id="99331" name="Rectangle 2"/>
          <p:cNvSpPr>
            <a:spLocks noGrp="1" noRot="1" noChangeAspect="1" noChangeArrowheads="1" noTextEdit="1"/>
          </p:cNvSpPr>
          <p:nvPr>
            <p:ph type="sldImg"/>
          </p:nvPr>
        </p:nvSpPr>
        <p:spPr>
          <a:xfrm>
            <a:off x="869950" y="708025"/>
            <a:ext cx="5029200" cy="3773488"/>
          </a:xfrm>
          <a:ln/>
        </p:spPr>
      </p:sp>
      <p:sp>
        <p:nvSpPr>
          <p:cNvPr id="99332" name="Rectangle 3"/>
          <p:cNvSpPr>
            <a:spLocks noGrp="1" noChangeArrowheads="1"/>
          </p:cNvSpPr>
          <p:nvPr>
            <p:ph type="body" idx="1"/>
          </p:nvPr>
        </p:nvSpPr>
        <p:spPr>
          <a:xfrm>
            <a:off x="901637" y="4715153"/>
            <a:ext cx="4964505" cy="4480774"/>
          </a:xfrm>
          <a:noFill/>
          <a:ln/>
        </p:spPr>
        <p:txBody>
          <a:bodyPr/>
          <a:lstStyle/>
          <a:p>
            <a:pPr eaLnBrk="1" hangingPunct="1"/>
            <a:endParaRPr lang="en-US" smtClean="0"/>
          </a:p>
        </p:txBody>
      </p:sp>
    </p:spTree>
    <p:extLst>
      <p:ext uri="{BB962C8B-B14F-4D97-AF65-F5344CB8AC3E}">
        <p14:creationId xmlns:p14="http://schemas.microsoft.com/office/powerpoint/2010/main" val="2165679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9AF77CE9-0797-4EC3-AEFB-A8FF012785AB}" type="slidenum">
              <a:rPr lang="en-US" smtClean="0"/>
              <a:pPr/>
              <a:t>5</a:t>
            </a:fld>
            <a:endParaRPr lang="en-US" smtClean="0"/>
          </a:p>
        </p:txBody>
      </p:sp>
      <p:sp>
        <p:nvSpPr>
          <p:cNvPr id="78851" name="Rectangle 2"/>
          <p:cNvSpPr>
            <a:spLocks noGrp="1" noRot="1" noChangeAspect="1" noChangeArrowheads="1" noTextEdit="1"/>
          </p:cNvSpPr>
          <p:nvPr>
            <p:ph type="sldImg"/>
          </p:nvPr>
        </p:nvSpPr>
        <p:spPr>
          <a:xfrm>
            <a:off x="869950" y="708025"/>
            <a:ext cx="5029200" cy="3773488"/>
          </a:xfrm>
          <a:ln/>
        </p:spPr>
      </p:sp>
      <p:sp>
        <p:nvSpPr>
          <p:cNvPr id="78852" name="Rectangle 3"/>
          <p:cNvSpPr>
            <a:spLocks noGrp="1" noChangeArrowheads="1"/>
          </p:cNvSpPr>
          <p:nvPr>
            <p:ph type="body" idx="1"/>
          </p:nvPr>
        </p:nvSpPr>
        <p:spPr>
          <a:xfrm>
            <a:off x="901637" y="4715153"/>
            <a:ext cx="4964505" cy="4480774"/>
          </a:xfrm>
          <a:noFill/>
          <a:ln/>
        </p:spPr>
        <p:txBody>
          <a:bodyPr/>
          <a:lstStyle/>
          <a:p>
            <a:pPr eaLnBrk="1" hangingPunct="1"/>
            <a:r>
              <a:rPr lang="en-US" smtClean="0"/>
              <a:t>Inside the laser tube, the lasing medium determines the wavelength of the beam produced, and there have been many materials tried since the laser was invented in 1960.</a:t>
            </a:r>
          </a:p>
          <a:p>
            <a:pPr eaLnBrk="1" hangingPunct="1"/>
            <a:endParaRPr lang="en-US" smtClean="0"/>
          </a:p>
          <a:p>
            <a:pPr eaLnBrk="1" hangingPunct="1"/>
            <a:r>
              <a:rPr lang="en-US" smtClean="0"/>
              <a:t>The energy input, known as pumping, often consists of a high voltage electrical supply, but can also be in the form of a flash lamp (similar to a photographer's flashgun).</a:t>
            </a:r>
          </a:p>
          <a:p>
            <a:pPr eaLnBrk="1" hangingPunct="1"/>
            <a:endParaRPr lang="en-US" smtClean="0"/>
          </a:p>
          <a:p>
            <a:pPr eaLnBrk="1" hangingPunct="1"/>
            <a:r>
              <a:rPr lang="en-US" smtClean="0"/>
              <a:t>Cooling may be provided by a fan, or a water system if a large amount of heat must be dealt with.</a:t>
            </a:r>
          </a:p>
          <a:p>
            <a:pPr eaLnBrk="1" hangingPunct="1"/>
            <a:endParaRPr lang="en-US" smtClean="0"/>
          </a:p>
          <a:p>
            <a:pPr eaLnBrk="1" hangingPunct="1"/>
            <a:r>
              <a:rPr lang="en-US" smtClean="0"/>
              <a:t>Finally, we must have some method of getting the laser beam to the area of interest - in medical applications, to the treatment site of the patient.  Alternatives for delivery systems will be discussed later.</a:t>
            </a:r>
          </a:p>
        </p:txBody>
      </p:sp>
    </p:spTree>
    <p:extLst>
      <p:ext uri="{BB962C8B-B14F-4D97-AF65-F5344CB8AC3E}">
        <p14:creationId xmlns:p14="http://schemas.microsoft.com/office/powerpoint/2010/main" val="3415211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B7BFB9D3-794B-43EF-91DA-2485ECB49C8F}" type="slidenum">
              <a:rPr lang="en-US" smtClean="0"/>
              <a:pPr/>
              <a:t>6</a:t>
            </a:fld>
            <a:endParaRPr lang="en-US" smtClean="0"/>
          </a:p>
        </p:txBody>
      </p:sp>
      <p:sp>
        <p:nvSpPr>
          <p:cNvPr id="79875" name="Rectangle 2"/>
          <p:cNvSpPr>
            <a:spLocks noGrp="1" noRot="1" noChangeAspect="1" noChangeArrowheads="1" noTextEdit="1"/>
          </p:cNvSpPr>
          <p:nvPr>
            <p:ph type="sldImg"/>
          </p:nvPr>
        </p:nvSpPr>
        <p:spPr>
          <a:xfrm>
            <a:off x="869950" y="708025"/>
            <a:ext cx="5029200" cy="3773488"/>
          </a:xfrm>
          <a:ln/>
        </p:spPr>
      </p:sp>
      <p:sp>
        <p:nvSpPr>
          <p:cNvPr id="79876" name="Rectangle 3"/>
          <p:cNvSpPr>
            <a:spLocks noGrp="1" noChangeArrowheads="1"/>
          </p:cNvSpPr>
          <p:nvPr>
            <p:ph type="body" idx="1"/>
          </p:nvPr>
        </p:nvSpPr>
        <p:spPr>
          <a:xfrm>
            <a:off x="901637" y="4715153"/>
            <a:ext cx="4964505" cy="4480774"/>
          </a:xfrm>
          <a:noFill/>
          <a:ln/>
        </p:spPr>
        <p:txBody>
          <a:bodyPr/>
          <a:lstStyle/>
          <a:p>
            <a:pPr eaLnBrk="1" hangingPunct="1"/>
            <a:r>
              <a:rPr lang="en-US" smtClean="0"/>
              <a:t>Wavelength or colour is measured in nanometres (abbreviated to nm).  One nm is a billionth (10</a:t>
            </a:r>
            <a:r>
              <a:rPr lang="en-US" baseline="30000" smtClean="0"/>
              <a:t>-9</a:t>
            </a:r>
            <a:r>
              <a:rPr lang="en-US" smtClean="0"/>
              <a:t>) of a metre.</a:t>
            </a:r>
          </a:p>
          <a:p>
            <a:pPr eaLnBrk="1" hangingPunct="1"/>
            <a:endParaRPr lang="en-US" smtClean="0"/>
          </a:p>
          <a:p>
            <a:pPr eaLnBrk="1" hangingPunct="1"/>
            <a:r>
              <a:rPr lang="en-US" smtClean="0"/>
              <a:t>Power is measured in Watts, the same units as are used to specify the brightness of a domestic light bulb (e.g. 100W) or an electric fire (e.g. 3 kW), or milliwatts, mW, one thousandth of a Watt.</a:t>
            </a:r>
          </a:p>
          <a:p>
            <a:pPr eaLnBrk="1" hangingPunct="1"/>
            <a:endParaRPr lang="en-US" smtClean="0"/>
          </a:p>
          <a:p>
            <a:pPr eaLnBrk="1" hangingPunct="1"/>
            <a:r>
              <a:rPr lang="en-US" smtClean="0"/>
              <a:t>The energy of a pulse of laser radiation is measured in Joules or milliJoules (J or mJ).  A one Watt laser beam operating for one second delivers one Joule of energy.</a:t>
            </a:r>
          </a:p>
          <a:p>
            <a:pPr eaLnBrk="1" hangingPunct="1"/>
            <a:endParaRPr lang="en-US" smtClean="0"/>
          </a:p>
          <a:p>
            <a:pPr algn="ctr" eaLnBrk="1" hangingPunct="1"/>
            <a:r>
              <a:rPr lang="en-US" b="1" smtClean="0"/>
              <a:t>Power × time = Energy</a:t>
            </a:r>
          </a:p>
          <a:p>
            <a:pPr algn="ctr" eaLnBrk="1" hangingPunct="1"/>
            <a:r>
              <a:rPr lang="en-US" b="1" smtClean="0"/>
              <a:t>Watts × seconds = Joules</a:t>
            </a:r>
          </a:p>
        </p:txBody>
      </p:sp>
    </p:spTree>
    <p:extLst>
      <p:ext uri="{BB962C8B-B14F-4D97-AF65-F5344CB8AC3E}">
        <p14:creationId xmlns:p14="http://schemas.microsoft.com/office/powerpoint/2010/main" val="2578059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BD40C857-5766-4112-9583-4AC8027C4E60}" type="slidenum">
              <a:rPr lang="en-US" smtClean="0"/>
              <a:pPr/>
              <a:t>7</a:t>
            </a:fld>
            <a:endParaRPr lang="en-US" smtClean="0"/>
          </a:p>
        </p:txBody>
      </p:sp>
      <p:sp>
        <p:nvSpPr>
          <p:cNvPr id="80899" name="Rectangle 2"/>
          <p:cNvSpPr>
            <a:spLocks noGrp="1" noRot="1" noChangeAspect="1" noChangeArrowheads="1" noTextEdit="1"/>
          </p:cNvSpPr>
          <p:nvPr>
            <p:ph type="sldImg"/>
          </p:nvPr>
        </p:nvSpPr>
        <p:spPr>
          <a:xfrm>
            <a:off x="869950" y="708025"/>
            <a:ext cx="5029200" cy="3773488"/>
          </a:xfrm>
          <a:ln/>
        </p:spPr>
      </p:sp>
      <p:sp>
        <p:nvSpPr>
          <p:cNvPr id="80900" name="Rectangle 3"/>
          <p:cNvSpPr>
            <a:spLocks noGrp="1" noChangeArrowheads="1"/>
          </p:cNvSpPr>
          <p:nvPr>
            <p:ph type="body" idx="1"/>
          </p:nvPr>
        </p:nvSpPr>
        <p:spPr>
          <a:xfrm>
            <a:off x="901637" y="4715153"/>
            <a:ext cx="4964505" cy="4480774"/>
          </a:xfrm>
          <a:noFill/>
          <a:ln/>
        </p:spPr>
        <p:txBody>
          <a:bodyPr/>
          <a:lstStyle/>
          <a:p>
            <a:pPr eaLnBrk="1" hangingPunct="1"/>
            <a:r>
              <a:rPr lang="en-US" smtClean="0"/>
              <a:t>Lasers can be designed to emit a beam continuously or in a series of pulses.</a:t>
            </a:r>
          </a:p>
          <a:p>
            <a:pPr eaLnBrk="1" hangingPunct="1"/>
            <a:endParaRPr lang="en-US" smtClean="0"/>
          </a:p>
          <a:p>
            <a:pPr eaLnBrk="1" hangingPunct="1"/>
            <a:r>
              <a:rPr lang="en-US" smtClean="0"/>
              <a:t>Continuous output lasers are known as CW (continuous wave) lasers. </a:t>
            </a:r>
          </a:p>
          <a:p>
            <a:pPr eaLnBrk="1" hangingPunct="1"/>
            <a:endParaRPr lang="en-US" smtClean="0"/>
          </a:p>
          <a:p>
            <a:pPr eaLnBrk="1" hangingPunct="1"/>
            <a:r>
              <a:rPr lang="en-US" smtClean="0"/>
              <a:t>A pulsed laser beam can be described as free-running, where the pulse are only milli- or midro-seconds long (thousandths or millionths of a second).  Because the interval between pulses allows heat to be dissipated, the power within each pulse can be higher than for a CW laser.</a:t>
            </a:r>
          </a:p>
        </p:txBody>
      </p:sp>
    </p:spTree>
    <p:extLst>
      <p:ext uri="{BB962C8B-B14F-4D97-AF65-F5344CB8AC3E}">
        <p14:creationId xmlns:p14="http://schemas.microsoft.com/office/powerpoint/2010/main" val="2110396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B9F28226-6FCB-4312-83CB-5211C1F5A30C}" type="slidenum">
              <a:rPr lang="en-US" smtClean="0"/>
              <a:pPr/>
              <a:t>8</a:t>
            </a:fld>
            <a:endParaRPr lang="en-US" smtClean="0"/>
          </a:p>
        </p:txBody>
      </p:sp>
      <p:sp>
        <p:nvSpPr>
          <p:cNvPr id="81923" name="Rectangle 2"/>
          <p:cNvSpPr>
            <a:spLocks noGrp="1" noRot="1" noChangeAspect="1" noChangeArrowheads="1" noTextEdit="1"/>
          </p:cNvSpPr>
          <p:nvPr>
            <p:ph type="sldImg"/>
          </p:nvPr>
        </p:nvSpPr>
        <p:spPr>
          <a:xfrm>
            <a:off x="869950" y="708025"/>
            <a:ext cx="5029200" cy="3773488"/>
          </a:xfrm>
          <a:ln/>
        </p:spPr>
      </p:sp>
      <p:sp>
        <p:nvSpPr>
          <p:cNvPr id="81924" name="Rectangle 3"/>
          <p:cNvSpPr>
            <a:spLocks noGrp="1" noChangeArrowheads="1"/>
          </p:cNvSpPr>
          <p:nvPr>
            <p:ph type="body" idx="1"/>
          </p:nvPr>
        </p:nvSpPr>
        <p:spPr>
          <a:xfrm>
            <a:off x="901637" y="4715153"/>
            <a:ext cx="4964505" cy="4480774"/>
          </a:xfrm>
          <a:noFill/>
          <a:ln/>
        </p:spPr>
        <p:txBody>
          <a:bodyPr/>
          <a:lstStyle/>
          <a:p>
            <a:pPr eaLnBrk="1" hangingPunct="1"/>
            <a:r>
              <a:rPr lang="en-US" smtClean="0"/>
              <a:t>In the simplest applications, for example in physiotherapy, a low powered visible laser beam is directed at the patients skin.  In this case it is sufficient to place the end of the laser tube in contact with the skin.</a:t>
            </a:r>
          </a:p>
          <a:p>
            <a:pPr eaLnBrk="1" hangingPunct="1"/>
            <a:endParaRPr lang="en-US" smtClean="0"/>
          </a:p>
          <a:p>
            <a:pPr eaLnBrk="1" hangingPunct="1"/>
            <a:r>
              <a:rPr lang="en-US" smtClean="0"/>
              <a:t>A  simple lens system can be incorporated if it is necessary to focus the beam.  If such a lens is used, the beam effects will be concentrated at the focus, i.e. a greater effect will be produced over a smaller area.  This may be compared with using a magnifying glass to focus the sun’s rays and burn a mark onto a piece of wood.</a:t>
            </a:r>
          </a:p>
          <a:p>
            <a:pPr eaLnBrk="1" hangingPunct="1"/>
            <a:endParaRPr lang="en-US" smtClean="0"/>
          </a:p>
          <a:p>
            <a:pPr eaLnBrk="1" hangingPunct="1"/>
            <a:r>
              <a:rPr lang="en-US" smtClean="0"/>
              <a:t>Beyond the focus, the beam will diverge and any effects will be reduced.</a:t>
            </a:r>
          </a:p>
        </p:txBody>
      </p:sp>
    </p:spTree>
    <p:extLst>
      <p:ext uri="{BB962C8B-B14F-4D97-AF65-F5344CB8AC3E}">
        <p14:creationId xmlns:p14="http://schemas.microsoft.com/office/powerpoint/2010/main" val="3214960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D7E8ED1-833A-40DB-B6AC-EEDC8A838AD0}" type="slidenum">
              <a:rPr lang="en-US" smtClean="0"/>
              <a:pPr/>
              <a:t>9</a:t>
            </a:fld>
            <a:endParaRPr lang="en-US" smtClean="0"/>
          </a:p>
        </p:txBody>
      </p:sp>
      <p:sp>
        <p:nvSpPr>
          <p:cNvPr id="82947" name="Rectangle 2"/>
          <p:cNvSpPr>
            <a:spLocks noGrp="1" noRot="1" noChangeAspect="1" noChangeArrowheads="1" noTextEdit="1"/>
          </p:cNvSpPr>
          <p:nvPr>
            <p:ph type="sldImg"/>
          </p:nvPr>
        </p:nvSpPr>
        <p:spPr>
          <a:xfrm>
            <a:off x="869950" y="708025"/>
            <a:ext cx="5029200" cy="3773488"/>
          </a:xfrm>
          <a:ln/>
        </p:spPr>
      </p:sp>
      <p:sp>
        <p:nvSpPr>
          <p:cNvPr id="82948" name="Rectangle 3"/>
          <p:cNvSpPr>
            <a:spLocks noGrp="1" noChangeArrowheads="1"/>
          </p:cNvSpPr>
          <p:nvPr>
            <p:ph type="body" idx="1"/>
          </p:nvPr>
        </p:nvSpPr>
        <p:spPr>
          <a:xfrm>
            <a:off x="901637" y="4715153"/>
            <a:ext cx="4964505" cy="4480774"/>
          </a:xfrm>
          <a:noFill/>
          <a:ln/>
        </p:spPr>
        <p:txBody>
          <a:bodyPr/>
          <a:lstStyle/>
          <a:p>
            <a:pPr eaLnBrk="1" hangingPunct="1"/>
            <a:r>
              <a:rPr lang="en-GB" smtClean="0"/>
              <a:t>The end of the articulated arm may have a lens incorporated in it to focus the beam.  It is often shaped like a pen so that the operator can manually direct the beam towards the target.  In this picture the small tube may carry compressed air to blow debris away from the treatment site.</a:t>
            </a:r>
          </a:p>
        </p:txBody>
      </p:sp>
    </p:spTree>
    <p:extLst>
      <p:ext uri="{BB962C8B-B14F-4D97-AF65-F5344CB8AC3E}">
        <p14:creationId xmlns:p14="http://schemas.microsoft.com/office/powerpoint/2010/main" val="2774007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D252350B-6AFC-4E55-89F7-5C2206504CA1}" type="slidenum">
              <a:rPr lang="en-US" smtClean="0"/>
              <a:pPr/>
              <a:t>10</a:t>
            </a:fld>
            <a:endParaRPr lang="en-US" smtClean="0"/>
          </a:p>
        </p:txBody>
      </p:sp>
      <p:sp>
        <p:nvSpPr>
          <p:cNvPr id="83971" name="Rectangle 2"/>
          <p:cNvSpPr>
            <a:spLocks noGrp="1" noRot="1" noChangeAspect="1" noChangeArrowheads="1" noTextEdit="1"/>
          </p:cNvSpPr>
          <p:nvPr>
            <p:ph type="sldImg"/>
          </p:nvPr>
        </p:nvSpPr>
        <p:spPr>
          <a:xfrm>
            <a:off x="869950" y="708025"/>
            <a:ext cx="5029200" cy="3773488"/>
          </a:xfrm>
          <a:ln/>
        </p:spPr>
      </p:sp>
      <p:sp>
        <p:nvSpPr>
          <p:cNvPr id="83972" name="Rectangle 3"/>
          <p:cNvSpPr>
            <a:spLocks noGrp="1" noChangeArrowheads="1"/>
          </p:cNvSpPr>
          <p:nvPr>
            <p:ph type="body" idx="1"/>
          </p:nvPr>
        </p:nvSpPr>
        <p:spPr>
          <a:xfrm>
            <a:off x="901637" y="4715153"/>
            <a:ext cx="4964505" cy="4480774"/>
          </a:xfrm>
          <a:noFill/>
          <a:ln/>
        </p:spPr>
        <p:txBody>
          <a:bodyPr/>
          <a:lstStyle/>
          <a:p>
            <a:pPr eaLnBrk="1" hangingPunct="1"/>
            <a:endParaRPr lang="en-US" smtClean="0"/>
          </a:p>
        </p:txBody>
      </p:sp>
    </p:spTree>
    <p:extLst>
      <p:ext uri="{BB962C8B-B14F-4D97-AF65-F5344CB8AC3E}">
        <p14:creationId xmlns:p14="http://schemas.microsoft.com/office/powerpoint/2010/main" val="2716674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4A16C9D8-6879-4173-B58B-DD8EC5A6CA09}" type="slidenum">
              <a:rPr lang="en-US" smtClean="0"/>
              <a:pPr/>
              <a:t>11</a:t>
            </a:fld>
            <a:endParaRPr lang="en-US" smtClean="0"/>
          </a:p>
        </p:txBody>
      </p:sp>
      <p:sp>
        <p:nvSpPr>
          <p:cNvPr id="84995" name="Rectangle 2"/>
          <p:cNvSpPr>
            <a:spLocks noGrp="1" noRot="1" noChangeAspect="1" noChangeArrowheads="1" noTextEdit="1"/>
          </p:cNvSpPr>
          <p:nvPr>
            <p:ph type="sldImg"/>
          </p:nvPr>
        </p:nvSpPr>
        <p:spPr>
          <a:xfrm>
            <a:off x="869950" y="708025"/>
            <a:ext cx="5029200" cy="3773488"/>
          </a:xfrm>
          <a:ln/>
        </p:spPr>
      </p:sp>
      <p:sp>
        <p:nvSpPr>
          <p:cNvPr id="84996" name="Rectangle 3"/>
          <p:cNvSpPr>
            <a:spLocks noGrp="1" noChangeArrowheads="1"/>
          </p:cNvSpPr>
          <p:nvPr>
            <p:ph type="body" idx="1"/>
          </p:nvPr>
        </p:nvSpPr>
        <p:spPr>
          <a:xfrm>
            <a:off x="901637" y="4715153"/>
            <a:ext cx="4964505" cy="4480774"/>
          </a:xfrm>
          <a:noFill/>
          <a:ln/>
        </p:spPr>
        <p:txBody>
          <a:bodyPr/>
          <a:lstStyle/>
          <a:p>
            <a:pPr eaLnBrk="1" hangingPunct="1"/>
            <a:r>
              <a:rPr lang="en-US" smtClean="0"/>
              <a:t>Although, as stated earlier, the laser beam is parallel when it is emitted from the laser itself, some forms of delivery system such an the optical fibre will change this.</a:t>
            </a:r>
          </a:p>
          <a:p>
            <a:pPr eaLnBrk="1" hangingPunct="1"/>
            <a:endParaRPr lang="en-US" smtClean="0"/>
          </a:p>
          <a:p>
            <a:pPr eaLnBrk="1" hangingPunct="1"/>
            <a:r>
              <a:rPr lang="en-US" smtClean="0"/>
              <a:t>If the divergent beam from the end of a fibre is not re-focused, any effects will be reduced as the distance from the end increases.</a:t>
            </a:r>
          </a:p>
        </p:txBody>
      </p:sp>
    </p:spTree>
    <p:extLst>
      <p:ext uri="{BB962C8B-B14F-4D97-AF65-F5344CB8AC3E}">
        <p14:creationId xmlns:p14="http://schemas.microsoft.com/office/powerpoint/2010/main" val="2433690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6471813-9B9A-484C-A9EB-E380AABD46E2}" type="slidenum">
              <a:rPr lang="en-GB"/>
              <a:pPr>
                <a:defRPr/>
              </a:pPr>
              <a:t>‹#›</a:t>
            </a:fld>
            <a:endParaRPr lang="en-GB"/>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522A02B-0F64-4850-BE63-07CF25FC33A0}" type="slidenum">
              <a:rPr lang="en-GB"/>
              <a:pPr>
                <a:defRPr/>
              </a:pPr>
              <a:t>‹#›</a:t>
            </a:fld>
            <a:endParaRPr lang="en-GB"/>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44F51A40-515D-4818-8497-A579151A98CE}" type="slidenum">
              <a:rPr lang="en-GB"/>
              <a:pPr>
                <a:defRPr/>
              </a:pPr>
              <a:t>‹#›</a:t>
            </a:fld>
            <a:endParaRPr lang="en-GB"/>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181AEBB-5027-4F66-AC2A-AFE512782F81}" type="slidenum">
              <a:rPr lang="en-GB"/>
              <a:pPr>
                <a:defRPr/>
              </a:pPr>
              <a:t>‹#›</a:t>
            </a:fld>
            <a:endParaRPr lang="en-GB"/>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937B4CB-7C86-471B-A8A4-657E0D493E59}" type="slidenum">
              <a:rPr lang="en-GB"/>
              <a:pPr>
                <a:defRPr/>
              </a:pPr>
              <a:t>‹#›</a:t>
            </a:fld>
            <a:endParaRPr lang="en-GB"/>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08FC223-9332-40BD-8213-7C05D95222AC}" type="slidenum">
              <a:rPr lang="en-GB"/>
              <a:pPr>
                <a:defRPr/>
              </a:pPr>
              <a:t>‹#›</a:t>
            </a:fld>
            <a:endParaRPr lang="en-GB"/>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0161EEC-BD76-46EF-9111-A0CC4AE7A4F4}" type="slidenum">
              <a:rPr lang="en-GB"/>
              <a:pPr>
                <a:defRPr/>
              </a:pPr>
              <a:t>‹#›</a:t>
            </a:fld>
            <a:endParaRPr lang="en-GB"/>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D41D8E12-CB06-4851-9295-15D3732F5EE7}" type="slidenum">
              <a:rPr lang="en-GB"/>
              <a:pPr>
                <a:defRPr/>
              </a:pPr>
              <a:t>‹#›</a:t>
            </a:fld>
            <a:endParaRPr lang="en-GB"/>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621DFCD6-767A-4A93-A36E-1C494F48216B}" type="slidenum">
              <a:rPr lang="en-GB"/>
              <a:pPr>
                <a:defRPr/>
              </a:pPr>
              <a:t>‹#›</a:t>
            </a:fld>
            <a:endParaRPr lang="en-GB"/>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00EC98C-EABF-4ED5-93F9-8AF3B91ACB2D}" type="slidenum">
              <a:rPr lang="en-GB"/>
              <a:pPr>
                <a:defRPr/>
              </a:pPr>
              <a:t>‹#›</a:t>
            </a:fld>
            <a:endParaRPr lang="en-GB"/>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EB9066A-8A86-4A43-BFCF-3BBF0E8D7E95}" type="slidenum">
              <a:rPr lang="en-GB"/>
              <a:pPr>
                <a:defRPr/>
              </a:pPr>
              <a:t>‹#›</a:t>
            </a:fld>
            <a:endParaRPr lang="en-GB"/>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618477F-D0EE-421F-A09C-8FFCE69B582E}" type="slidenum">
              <a:rPr lang="en-GB"/>
              <a:pPr>
                <a:defRPr/>
              </a:pPr>
              <a:t>‹#›</a:t>
            </a:fld>
            <a:endParaRPr lang="en-GB"/>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pPr>
              <a:defRPr/>
            </a:pPr>
            <a:fld id="{7EC42978-8719-4E80-94D6-D94F24159E5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Grp="1" noChangeArrowheads="1"/>
          </p:cNvSpPr>
          <p:nvPr>
            <p:ph type="ctrTitle"/>
          </p:nvPr>
        </p:nvSpPr>
        <p:spPr>
          <a:xfrm>
            <a:off x="1042988" y="188913"/>
            <a:ext cx="7416800" cy="1439862"/>
          </a:xfrm>
        </p:spPr>
        <p:txBody>
          <a:bodyPr/>
          <a:lstStyle/>
          <a:p>
            <a:pPr eaLnBrk="1" hangingPunct="1"/>
            <a:r>
              <a:rPr lang="en-GB" sz="8000" b="1" smtClean="0">
                <a:solidFill>
                  <a:srgbClr val="FF0000"/>
                </a:solidFill>
                <a:latin typeface="Verdana" pitchFamily="34" charset="0"/>
              </a:rPr>
              <a:t>Laser Safety</a:t>
            </a:r>
            <a:endParaRPr lang="en-US" b="1" smtClean="0">
              <a:solidFill>
                <a:schemeClr val="tx1"/>
              </a:solidFill>
              <a:latin typeface="Verdana" pitchFamily="34" charset="0"/>
            </a:endParaRPr>
          </a:p>
        </p:txBody>
      </p:sp>
      <p:pic>
        <p:nvPicPr>
          <p:cNvPr id="2051" name="Picture 6" descr="scarylaser"/>
          <p:cNvPicPr>
            <a:picLocks noChangeAspect="1" noChangeArrowheads="1"/>
          </p:cNvPicPr>
          <p:nvPr/>
        </p:nvPicPr>
        <p:blipFill>
          <a:blip r:embed="rId2" cstate="print"/>
          <a:srcRect l="3622" t="1535" r="3871" b="2525"/>
          <a:stretch>
            <a:fillRect/>
          </a:stretch>
        </p:blipFill>
        <p:spPr bwMode="auto">
          <a:xfrm>
            <a:off x="2457450" y="1484313"/>
            <a:ext cx="4095750" cy="5184775"/>
          </a:xfrm>
          <a:prstGeom prst="rect">
            <a:avLst/>
          </a:prstGeom>
          <a:noFill/>
          <a:ln w="9525">
            <a:noFill/>
            <a:miter lim="800000"/>
            <a:headEnd/>
            <a:tailEnd/>
          </a:ln>
        </p:spPr>
      </p:pic>
      <p:sp>
        <p:nvSpPr>
          <p:cNvPr id="2052" name="Text Box 7"/>
          <p:cNvSpPr txBox="1">
            <a:spLocks noChangeArrowheads="1"/>
          </p:cNvSpPr>
          <p:nvPr/>
        </p:nvSpPr>
        <p:spPr bwMode="auto">
          <a:xfrm>
            <a:off x="569488" y="2643182"/>
            <a:ext cx="1779653" cy="954107"/>
          </a:xfrm>
          <a:prstGeom prst="rect">
            <a:avLst/>
          </a:prstGeom>
          <a:noFill/>
          <a:ln w="12700">
            <a:noFill/>
            <a:miter lim="800000"/>
            <a:headEnd/>
            <a:tailEnd/>
          </a:ln>
        </p:spPr>
        <p:txBody>
          <a:bodyPr wrap="none">
            <a:spAutoFit/>
          </a:bodyPr>
          <a:lstStyle/>
          <a:p>
            <a:pPr algn="ctr"/>
            <a:r>
              <a:rPr lang="en-GB" sz="2800" dirty="0" smtClean="0">
                <a:solidFill>
                  <a:schemeClr val="tx1"/>
                </a:solidFill>
                <a:latin typeface="Verdana" pitchFamily="34" charset="0"/>
              </a:rPr>
              <a:t>October</a:t>
            </a:r>
            <a:endParaRPr lang="en-GB" sz="2800" dirty="0">
              <a:solidFill>
                <a:schemeClr val="tx1"/>
              </a:solidFill>
              <a:latin typeface="Verdana" pitchFamily="34" charset="0"/>
            </a:endParaRPr>
          </a:p>
          <a:p>
            <a:pPr algn="ctr"/>
            <a:r>
              <a:rPr lang="en-GB" sz="2800" dirty="0" smtClean="0">
                <a:solidFill>
                  <a:schemeClr val="tx1"/>
                </a:solidFill>
                <a:latin typeface="Verdana" pitchFamily="34" charset="0"/>
              </a:rPr>
              <a:t>2018</a:t>
            </a:r>
            <a:endParaRPr lang="en-GB" sz="2800" dirty="0">
              <a:solidFill>
                <a:schemeClr val="tx1"/>
              </a:solidFill>
              <a:latin typeface="Verdana" pitchFamily="34" charset="0"/>
            </a:endParaRPr>
          </a:p>
        </p:txBody>
      </p:sp>
      <p:sp>
        <p:nvSpPr>
          <p:cNvPr id="2053" name="Text Box 8"/>
          <p:cNvSpPr txBox="1">
            <a:spLocks noChangeArrowheads="1"/>
          </p:cNvSpPr>
          <p:nvPr/>
        </p:nvSpPr>
        <p:spPr bwMode="auto">
          <a:xfrm>
            <a:off x="6372225" y="2636838"/>
            <a:ext cx="2220913" cy="946150"/>
          </a:xfrm>
          <a:prstGeom prst="rect">
            <a:avLst/>
          </a:prstGeom>
          <a:noFill/>
          <a:ln w="12700">
            <a:noFill/>
            <a:miter lim="800000"/>
            <a:headEnd/>
            <a:tailEnd/>
          </a:ln>
        </p:spPr>
        <p:txBody>
          <a:bodyPr wrap="none">
            <a:spAutoFit/>
          </a:bodyPr>
          <a:lstStyle/>
          <a:p>
            <a:pPr algn="ctr"/>
            <a:r>
              <a:rPr lang="en-GB" sz="2800">
                <a:latin typeface="Verdana" pitchFamily="34" charset="0"/>
              </a:rPr>
              <a:t>Liverpool</a:t>
            </a:r>
            <a:br>
              <a:rPr lang="en-GB" sz="2800">
                <a:latin typeface="Verdana" pitchFamily="34" charset="0"/>
              </a:rPr>
            </a:br>
            <a:r>
              <a:rPr lang="en-GB" sz="2800">
                <a:latin typeface="Verdana" pitchFamily="34" charset="0"/>
              </a:rPr>
              <a:t>University</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74725" y="379413"/>
            <a:ext cx="7239000" cy="1035050"/>
          </a:xfrm>
        </p:spPr>
        <p:txBody>
          <a:bodyPr/>
          <a:lstStyle/>
          <a:p>
            <a:pPr eaLnBrk="1" hangingPunct="1"/>
            <a:r>
              <a:rPr lang="en-US" smtClean="0">
                <a:solidFill>
                  <a:srgbClr val="FF0000"/>
                </a:solidFill>
              </a:rPr>
              <a:t>Diverging beam from a fibre</a:t>
            </a:r>
            <a:endParaRPr lang="en-US" sz="3200" smtClean="0">
              <a:solidFill>
                <a:srgbClr val="FF0000"/>
              </a:solidFill>
            </a:endParaRPr>
          </a:p>
        </p:txBody>
      </p:sp>
      <p:pic>
        <p:nvPicPr>
          <p:cNvPr id="11267" name="Picture 3" descr="A 086"/>
          <p:cNvPicPr>
            <a:picLocks noChangeAspect="1" noChangeArrowheads="1"/>
          </p:cNvPicPr>
          <p:nvPr/>
        </p:nvPicPr>
        <p:blipFill>
          <a:blip r:embed="rId3" cstate="print"/>
          <a:srcRect/>
          <a:stretch>
            <a:fillRect/>
          </a:stretch>
        </p:blipFill>
        <p:spPr bwMode="auto">
          <a:xfrm>
            <a:off x="3114675" y="1533525"/>
            <a:ext cx="2895600" cy="488632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solidFill>
                  <a:srgbClr val="FF0000"/>
                </a:solidFill>
              </a:rPr>
              <a:t>Focusing a laser beam</a:t>
            </a:r>
          </a:p>
        </p:txBody>
      </p:sp>
      <p:sp>
        <p:nvSpPr>
          <p:cNvPr id="12291" name="Rectangle 3"/>
          <p:cNvSpPr>
            <a:spLocks noGrp="1" noChangeArrowheads="1"/>
          </p:cNvSpPr>
          <p:nvPr>
            <p:ph type="body" idx="1"/>
          </p:nvPr>
        </p:nvSpPr>
        <p:spPr>
          <a:xfrm>
            <a:off x="685800" y="1981200"/>
            <a:ext cx="7772400" cy="3468688"/>
          </a:xfrm>
        </p:spPr>
        <p:txBody>
          <a:bodyPr/>
          <a:lstStyle/>
          <a:p>
            <a:pPr marL="571500" indent="-571500" eaLnBrk="1" hangingPunct="1">
              <a:lnSpc>
                <a:spcPct val="90000"/>
              </a:lnSpc>
              <a:spcAft>
                <a:spcPct val="30000"/>
              </a:spcAft>
              <a:buClr>
                <a:srgbClr val="FF0000"/>
              </a:buClr>
              <a:buFont typeface="Wingdings" pitchFamily="2" charset="2"/>
              <a:buChar char="v"/>
            </a:pPr>
            <a:r>
              <a:rPr lang="en-US" smtClean="0"/>
              <a:t>The beam from the end of a fibre will diverge</a:t>
            </a:r>
          </a:p>
          <a:p>
            <a:pPr marL="571500" indent="-571500" eaLnBrk="1" hangingPunct="1">
              <a:lnSpc>
                <a:spcPct val="90000"/>
              </a:lnSpc>
              <a:spcAft>
                <a:spcPct val="30000"/>
              </a:spcAft>
              <a:buClr>
                <a:srgbClr val="FF0000"/>
              </a:buClr>
              <a:buFont typeface="Wingdings" pitchFamily="2" charset="2"/>
              <a:buChar char="v"/>
            </a:pPr>
            <a:r>
              <a:rPr lang="en-US" smtClean="0"/>
              <a:t>A laser beam can be focused by a lens to give a very high power over a small area - compare with magnifying the sun’s rays</a:t>
            </a:r>
          </a:p>
          <a:p>
            <a:pPr marL="571500" indent="-571500" eaLnBrk="1" hangingPunct="1">
              <a:lnSpc>
                <a:spcPct val="90000"/>
              </a:lnSpc>
              <a:spcAft>
                <a:spcPct val="30000"/>
              </a:spcAft>
              <a:buClr>
                <a:srgbClr val="FF0000"/>
              </a:buClr>
              <a:buFont typeface="Wingdings" pitchFamily="2" charset="2"/>
              <a:buChar char="v"/>
            </a:pPr>
            <a:r>
              <a:rPr lang="en-GB" smtClean="0"/>
              <a:t>Can lead to very hazardous situations.</a:t>
            </a:r>
            <a:endParaRPr lang="en-US" smtClean="0"/>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323850" y="1989138"/>
            <a:ext cx="8496300" cy="3906837"/>
          </a:xfrm>
          <a:prstGeom prst="rect">
            <a:avLst/>
          </a:prstGeom>
          <a:noFill/>
          <a:ln w="9525">
            <a:noFill/>
            <a:miter lim="800000"/>
            <a:headEnd/>
            <a:tailEnd/>
          </a:ln>
          <a:effectLst/>
        </p:spPr>
        <p:txBody>
          <a:bodyPr>
            <a:spAutoFit/>
          </a:bodyPr>
          <a:lstStyle/>
          <a:p>
            <a:pPr marL="1143000" indent="-762000" algn="just" eaLnBrk="0" hangingPunct="0">
              <a:spcBef>
                <a:spcPct val="50000"/>
              </a:spcBef>
              <a:buClr>
                <a:srgbClr val="FF0000"/>
              </a:buClr>
              <a:buFont typeface="Monotype Sorts" pitchFamily="2" charset="2"/>
              <a:buChar char="X"/>
              <a:defRPr/>
            </a:pPr>
            <a:r>
              <a:rPr lang="en-GB" sz="2800" b="0">
                <a:solidFill>
                  <a:schemeClr val="tx1"/>
                </a:solidFill>
                <a:latin typeface="Arial" charset="0"/>
              </a:rPr>
              <a:t>For a continuous beam:</a:t>
            </a:r>
          </a:p>
          <a:p>
            <a:pPr marL="1143000" indent="-762000" eaLnBrk="0" hangingPunct="0">
              <a:spcBef>
                <a:spcPct val="50000"/>
              </a:spcBef>
              <a:buClr>
                <a:srgbClr val="FF0000"/>
              </a:buClr>
              <a:buFont typeface="Monotype Sorts" pitchFamily="2" charset="2"/>
              <a:buNone/>
              <a:defRPr/>
            </a:pPr>
            <a:r>
              <a:rPr lang="en-GB" sz="3200">
                <a:solidFill>
                  <a:schemeClr val="tx1"/>
                </a:solidFill>
                <a:effectLst>
                  <a:outerShdw blurRad="38100" dist="38100" dir="2700000" algn="tl">
                    <a:srgbClr val="C0C0C0"/>
                  </a:outerShdw>
                </a:effectLst>
                <a:latin typeface="Arial" charset="0"/>
              </a:rPr>
              <a:t>	</a:t>
            </a:r>
            <a:r>
              <a:rPr lang="en-GB" sz="3200">
                <a:solidFill>
                  <a:srgbClr val="FF0000"/>
                </a:solidFill>
                <a:latin typeface="Arial" charset="0"/>
              </a:rPr>
              <a:t>POWER DENSITY</a:t>
            </a:r>
            <a:r>
              <a:rPr lang="en-GB" sz="2800" b="0">
                <a:solidFill>
                  <a:schemeClr val="tx1"/>
                </a:solidFill>
                <a:latin typeface="Arial" charset="0"/>
              </a:rPr>
              <a:t> = Power/Area </a:t>
            </a:r>
          </a:p>
          <a:p>
            <a:pPr marL="1143000" indent="-762000" eaLnBrk="0" hangingPunct="0">
              <a:spcBef>
                <a:spcPct val="50000"/>
              </a:spcBef>
              <a:buClr>
                <a:srgbClr val="FF0000"/>
              </a:buClr>
              <a:buFont typeface="Monotype Sorts" pitchFamily="2" charset="2"/>
              <a:buNone/>
              <a:defRPr/>
            </a:pPr>
            <a:r>
              <a:rPr lang="en-GB" sz="2800" b="0">
                <a:solidFill>
                  <a:schemeClr val="tx1"/>
                </a:solidFill>
                <a:latin typeface="Arial" charset="0"/>
              </a:rPr>
              <a:t>		i.e Watts per square metre:		W.m</a:t>
            </a:r>
            <a:r>
              <a:rPr lang="en-GB" sz="2800" b="0" baseline="30000">
                <a:solidFill>
                  <a:schemeClr val="tx1"/>
                </a:solidFill>
                <a:latin typeface="Arial" charset="0"/>
              </a:rPr>
              <a:t>-2</a:t>
            </a:r>
          </a:p>
          <a:p>
            <a:pPr marL="1143000" indent="-762000" eaLnBrk="0" hangingPunct="0">
              <a:spcBef>
                <a:spcPct val="50000"/>
              </a:spcBef>
              <a:buClr>
                <a:srgbClr val="FF0000"/>
              </a:buClr>
              <a:buFont typeface="Monotype Sorts" pitchFamily="2" charset="2"/>
              <a:buChar char="X"/>
              <a:defRPr/>
            </a:pPr>
            <a:r>
              <a:rPr lang="en-GB" sz="2800" b="0">
                <a:solidFill>
                  <a:schemeClr val="tx1"/>
                </a:solidFill>
                <a:latin typeface="Arial" charset="0"/>
              </a:rPr>
              <a:t>Or for a laser pulse:</a:t>
            </a:r>
          </a:p>
          <a:p>
            <a:pPr marL="1143000" indent="-762000" eaLnBrk="0" hangingPunct="0">
              <a:spcBef>
                <a:spcPct val="50000"/>
              </a:spcBef>
              <a:buClr>
                <a:srgbClr val="FF0000"/>
              </a:buClr>
              <a:buFont typeface="Monotype Sorts" pitchFamily="2" charset="2"/>
              <a:buNone/>
              <a:defRPr/>
            </a:pPr>
            <a:r>
              <a:rPr lang="en-GB" sz="2800" b="0">
                <a:solidFill>
                  <a:schemeClr val="tx1"/>
                </a:solidFill>
                <a:latin typeface="Arial" charset="0"/>
              </a:rPr>
              <a:t>	</a:t>
            </a:r>
            <a:r>
              <a:rPr lang="en-GB" sz="3200">
                <a:solidFill>
                  <a:srgbClr val="FF0000"/>
                </a:solidFill>
                <a:latin typeface="Arial" charset="0"/>
              </a:rPr>
              <a:t>ENERGY DENSITY</a:t>
            </a:r>
            <a:r>
              <a:rPr lang="en-GB" sz="2800" b="0">
                <a:solidFill>
                  <a:schemeClr val="tx1"/>
                </a:solidFill>
                <a:latin typeface="Arial" charset="0"/>
              </a:rPr>
              <a:t> = Energy/Area</a:t>
            </a:r>
          </a:p>
          <a:p>
            <a:pPr marL="1143000" indent="-762000" eaLnBrk="0" hangingPunct="0">
              <a:spcBef>
                <a:spcPct val="50000"/>
              </a:spcBef>
              <a:buClr>
                <a:srgbClr val="FF0000"/>
              </a:buClr>
              <a:buFont typeface="Monotype Sorts" pitchFamily="2" charset="2"/>
              <a:buNone/>
              <a:defRPr/>
            </a:pPr>
            <a:r>
              <a:rPr lang="en-GB" sz="2800" b="0">
                <a:solidFill>
                  <a:schemeClr val="tx1"/>
                </a:solidFill>
                <a:latin typeface="Arial" charset="0"/>
              </a:rPr>
              <a:t>		i.e Joules per square metre:		J.m</a:t>
            </a:r>
            <a:r>
              <a:rPr lang="en-GB" sz="2800" b="0" baseline="30000">
                <a:solidFill>
                  <a:schemeClr val="tx1"/>
                </a:solidFill>
                <a:latin typeface="Arial" charset="0"/>
              </a:rPr>
              <a:t>-2</a:t>
            </a:r>
            <a:endParaRPr lang="en-GB" sz="2800" b="0">
              <a:solidFill>
                <a:schemeClr val="tx1"/>
              </a:solidFill>
              <a:latin typeface="Arial" charset="0"/>
            </a:endParaRPr>
          </a:p>
        </p:txBody>
      </p:sp>
      <p:sp>
        <p:nvSpPr>
          <p:cNvPr id="13315" name="Text Box 3"/>
          <p:cNvSpPr txBox="1">
            <a:spLocks noChangeArrowheads="1"/>
          </p:cNvSpPr>
          <p:nvPr/>
        </p:nvSpPr>
        <p:spPr bwMode="auto">
          <a:xfrm>
            <a:off x="900113" y="188913"/>
            <a:ext cx="7340600" cy="1554162"/>
          </a:xfrm>
          <a:prstGeom prst="rect">
            <a:avLst/>
          </a:prstGeom>
          <a:noFill/>
          <a:ln w="9525">
            <a:noFill/>
            <a:miter lim="800000"/>
            <a:headEnd/>
            <a:tailEnd/>
          </a:ln>
        </p:spPr>
        <p:txBody>
          <a:bodyPr>
            <a:spAutoFit/>
          </a:bodyPr>
          <a:lstStyle/>
          <a:p>
            <a:pPr algn="ctr" eaLnBrk="0" hangingPunct="0">
              <a:spcBef>
                <a:spcPct val="50000"/>
              </a:spcBef>
            </a:pPr>
            <a:r>
              <a:rPr lang="en-GB" sz="3200" b="0">
                <a:solidFill>
                  <a:schemeClr val="tx1"/>
                </a:solidFill>
                <a:latin typeface="Arial" charset="0"/>
              </a:rPr>
              <a:t>When a laser beam is focused, there will be a greater effect where the power is concentrated over a small area:</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8066">
                                            <p:txEl>
                                              <p:pRg st="0" end="0"/>
                                            </p:txEl>
                                          </p:spTgt>
                                        </p:tgtEl>
                                        <p:attrNameLst>
                                          <p:attrName>style.visibility</p:attrName>
                                        </p:attrNameLst>
                                      </p:cBhvr>
                                      <p:to>
                                        <p:strVal val="visible"/>
                                      </p:to>
                                    </p:set>
                                    <p:anim calcmode="lin" valueType="num">
                                      <p:cBhvr additive="base">
                                        <p:cTn id="7" dur="500" fill="hold"/>
                                        <p:tgtEl>
                                          <p:spTgt spid="8806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806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8066">
                                            <p:txEl>
                                              <p:pRg st="1" end="1"/>
                                            </p:txEl>
                                          </p:spTgt>
                                        </p:tgtEl>
                                        <p:attrNameLst>
                                          <p:attrName>style.visibility</p:attrName>
                                        </p:attrNameLst>
                                      </p:cBhvr>
                                      <p:to>
                                        <p:strVal val="visible"/>
                                      </p:to>
                                    </p:set>
                                    <p:anim calcmode="lin" valueType="num">
                                      <p:cBhvr additive="base">
                                        <p:cTn id="13" dur="500" fill="hold"/>
                                        <p:tgtEl>
                                          <p:spTgt spid="8806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806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8066">
                                            <p:txEl>
                                              <p:pRg st="2" end="2"/>
                                            </p:txEl>
                                          </p:spTgt>
                                        </p:tgtEl>
                                        <p:attrNameLst>
                                          <p:attrName>style.visibility</p:attrName>
                                        </p:attrNameLst>
                                      </p:cBhvr>
                                      <p:to>
                                        <p:strVal val="visible"/>
                                      </p:to>
                                    </p:set>
                                    <p:anim calcmode="lin" valueType="num">
                                      <p:cBhvr additive="base">
                                        <p:cTn id="19" dur="500" fill="hold"/>
                                        <p:tgtEl>
                                          <p:spTgt spid="8806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806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8066">
                                            <p:txEl>
                                              <p:pRg st="3" end="3"/>
                                            </p:txEl>
                                          </p:spTgt>
                                        </p:tgtEl>
                                        <p:attrNameLst>
                                          <p:attrName>style.visibility</p:attrName>
                                        </p:attrNameLst>
                                      </p:cBhvr>
                                      <p:to>
                                        <p:strVal val="visible"/>
                                      </p:to>
                                    </p:set>
                                    <p:anim calcmode="lin" valueType="num">
                                      <p:cBhvr additive="base">
                                        <p:cTn id="25" dur="500" fill="hold"/>
                                        <p:tgtEl>
                                          <p:spTgt spid="8806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806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8066">
                                            <p:txEl>
                                              <p:pRg st="4" end="4"/>
                                            </p:txEl>
                                          </p:spTgt>
                                        </p:tgtEl>
                                        <p:attrNameLst>
                                          <p:attrName>style.visibility</p:attrName>
                                        </p:attrNameLst>
                                      </p:cBhvr>
                                      <p:to>
                                        <p:strVal val="visible"/>
                                      </p:to>
                                    </p:set>
                                    <p:anim calcmode="lin" valueType="num">
                                      <p:cBhvr additive="base">
                                        <p:cTn id="31" dur="500" fill="hold"/>
                                        <p:tgtEl>
                                          <p:spTgt spid="8806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806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8066">
                                            <p:txEl>
                                              <p:pRg st="5" end="5"/>
                                            </p:txEl>
                                          </p:spTgt>
                                        </p:tgtEl>
                                        <p:attrNameLst>
                                          <p:attrName>style.visibility</p:attrName>
                                        </p:attrNameLst>
                                      </p:cBhvr>
                                      <p:to>
                                        <p:strVal val="visible"/>
                                      </p:to>
                                    </p:set>
                                    <p:anim calcmode="lin" valueType="num">
                                      <p:cBhvr additive="base">
                                        <p:cTn id="37" dur="500" fill="hold"/>
                                        <p:tgtEl>
                                          <p:spTgt spid="88066">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806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solidFill>
                  <a:srgbClr val="FF0000"/>
                </a:solidFill>
              </a:rPr>
              <a:t>Device malfunctions - what can go wrong?</a:t>
            </a:r>
          </a:p>
        </p:txBody>
      </p:sp>
      <p:sp>
        <p:nvSpPr>
          <p:cNvPr id="92163" name="Rectangle 3"/>
          <p:cNvSpPr>
            <a:spLocks noGrp="1" noChangeArrowheads="1"/>
          </p:cNvSpPr>
          <p:nvPr>
            <p:ph type="body" idx="1"/>
          </p:nvPr>
        </p:nvSpPr>
        <p:spPr>
          <a:xfrm>
            <a:off x="1042988" y="1989138"/>
            <a:ext cx="7273925" cy="3960812"/>
          </a:xfrm>
        </p:spPr>
        <p:txBody>
          <a:bodyPr/>
          <a:lstStyle/>
          <a:p>
            <a:pPr marL="666750" indent="-666750" eaLnBrk="1" hangingPunct="1">
              <a:lnSpc>
                <a:spcPct val="90000"/>
              </a:lnSpc>
              <a:buClr>
                <a:srgbClr val="FF0000"/>
              </a:buClr>
              <a:buFont typeface="Wingdings" pitchFamily="2" charset="2"/>
              <a:buChar char="­"/>
            </a:pPr>
            <a:r>
              <a:rPr lang="en-US" sz="2800" smtClean="0"/>
              <a:t>Shutter jammed open.</a:t>
            </a:r>
          </a:p>
          <a:p>
            <a:pPr marL="666750" indent="-666750" eaLnBrk="1" hangingPunct="1">
              <a:lnSpc>
                <a:spcPct val="90000"/>
              </a:lnSpc>
              <a:buClr>
                <a:srgbClr val="FF0000"/>
              </a:buClr>
              <a:buFont typeface="Wingdings" pitchFamily="2" charset="2"/>
              <a:buChar char="­"/>
            </a:pPr>
            <a:r>
              <a:rPr lang="en-US" sz="2800" smtClean="0"/>
              <a:t>Broken fibre.</a:t>
            </a:r>
          </a:p>
          <a:p>
            <a:pPr marL="666750" indent="-666750" eaLnBrk="1" hangingPunct="1">
              <a:lnSpc>
                <a:spcPct val="90000"/>
              </a:lnSpc>
              <a:buClr>
                <a:srgbClr val="FF0000"/>
              </a:buClr>
              <a:buFont typeface="Wingdings" pitchFamily="2" charset="2"/>
              <a:buChar char="­"/>
            </a:pPr>
            <a:r>
              <a:rPr lang="en-US" sz="2800" smtClean="0"/>
              <a:t>Unprotected exposure switch.</a:t>
            </a:r>
          </a:p>
          <a:p>
            <a:pPr marL="666750" indent="-666750" eaLnBrk="1" hangingPunct="1">
              <a:lnSpc>
                <a:spcPct val="90000"/>
              </a:lnSpc>
              <a:buClr>
                <a:srgbClr val="FF0000"/>
              </a:buClr>
              <a:buFont typeface="Wingdings" pitchFamily="2" charset="2"/>
              <a:buChar char="­"/>
            </a:pPr>
            <a:r>
              <a:rPr lang="en-US" sz="2800" smtClean="0"/>
              <a:t>Laser light leakage.</a:t>
            </a:r>
          </a:p>
          <a:p>
            <a:pPr marL="666750" indent="-666750" eaLnBrk="1" hangingPunct="1">
              <a:lnSpc>
                <a:spcPct val="90000"/>
              </a:lnSpc>
              <a:buClr>
                <a:srgbClr val="FF0000"/>
              </a:buClr>
              <a:buFont typeface="Wingdings" pitchFamily="2" charset="2"/>
              <a:buChar char="­"/>
            </a:pPr>
            <a:r>
              <a:rPr lang="en-US" sz="2800" smtClean="0"/>
              <a:t>Wrong output – too high </a:t>
            </a:r>
            <a:r>
              <a:rPr lang="en-US" sz="2800" u="sng" smtClean="0"/>
              <a:t>or</a:t>
            </a:r>
            <a:r>
              <a:rPr lang="en-US" sz="2800" smtClean="0"/>
              <a:t> low.</a:t>
            </a:r>
          </a:p>
          <a:p>
            <a:pPr marL="666750" indent="-666750" eaLnBrk="1" hangingPunct="1">
              <a:lnSpc>
                <a:spcPct val="90000"/>
              </a:lnSpc>
              <a:buClr>
                <a:srgbClr val="FF0000"/>
              </a:buClr>
              <a:buFont typeface="Wingdings" pitchFamily="2" charset="2"/>
              <a:buChar char="­"/>
            </a:pPr>
            <a:r>
              <a:rPr lang="en-GB" sz="2800" smtClean="0"/>
              <a:t>Failure to terminate.</a:t>
            </a:r>
          </a:p>
          <a:p>
            <a:pPr marL="666750" indent="-666750" eaLnBrk="1" hangingPunct="1">
              <a:lnSpc>
                <a:spcPct val="90000"/>
              </a:lnSpc>
              <a:buClr>
                <a:srgbClr val="FF0000"/>
              </a:buClr>
              <a:buFont typeface="Wingdings" pitchFamily="2" charset="2"/>
              <a:buChar char="­"/>
            </a:pPr>
            <a:r>
              <a:rPr lang="en-GB" sz="2800" smtClean="0"/>
              <a:t>Aim beam not co-incident with main beam</a:t>
            </a:r>
            <a:endParaRPr lang="en-US" sz="2800" smtClean="0"/>
          </a:p>
          <a:p>
            <a:pPr marL="666750" indent="-666750" eaLnBrk="1" hangingPunct="1">
              <a:lnSpc>
                <a:spcPct val="90000"/>
              </a:lnSpc>
              <a:buClr>
                <a:srgbClr val="FF0000"/>
              </a:buClr>
              <a:buFont typeface="Wingdings" pitchFamily="2" charset="2"/>
              <a:buChar char="­"/>
            </a:pPr>
            <a:r>
              <a:rPr lang="en-US" sz="2800" smtClean="0"/>
              <a:t>Problems with experimental set-up.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 calcmode="lin" valueType="num">
                                      <p:cBhvr additive="base">
                                        <p:cTn id="7" dur="500" fill="hold"/>
                                        <p:tgtEl>
                                          <p:spTgt spid="921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63">
                                            <p:txEl>
                                              <p:pRg st="1" end="1"/>
                                            </p:txEl>
                                          </p:spTgt>
                                        </p:tgtEl>
                                        <p:attrNameLst>
                                          <p:attrName>style.visibility</p:attrName>
                                        </p:attrNameLst>
                                      </p:cBhvr>
                                      <p:to>
                                        <p:strVal val="visible"/>
                                      </p:to>
                                    </p:set>
                                    <p:anim calcmode="lin" valueType="num">
                                      <p:cBhvr additive="base">
                                        <p:cTn id="13" dur="500" fill="hold"/>
                                        <p:tgtEl>
                                          <p:spTgt spid="921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163">
                                            <p:txEl>
                                              <p:pRg st="2" end="2"/>
                                            </p:txEl>
                                          </p:spTgt>
                                        </p:tgtEl>
                                        <p:attrNameLst>
                                          <p:attrName>style.visibility</p:attrName>
                                        </p:attrNameLst>
                                      </p:cBhvr>
                                      <p:to>
                                        <p:strVal val="visible"/>
                                      </p:to>
                                    </p:set>
                                    <p:anim calcmode="lin" valueType="num">
                                      <p:cBhvr additive="base">
                                        <p:cTn id="19" dur="500" fill="hold"/>
                                        <p:tgtEl>
                                          <p:spTgt spid="921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2163">
                                            <p:txEl>
                                              <p:pRg st="3" end="3"/>
                                            </p:txEl>
                                          </p:spTgt>
                                        </p:tgtEl>
                                        <p:attrNameLst>
                                          <p:attrName>style.visibility</p:attrName>
                                        </p:attrNameLst>
                                      </p:cBhvr>
                                      <p:to>
                                        <p:strVal val="visible"/>
                                      </p:to>
                                    </p:set>
                                    <p:anim calcmode="lin" valueType="num">
                                      <p:cBhvr additive="base">
                                        <p:cTn id="25" dur="500" fill="hold"/>
                                        <p:tgtEl>
                                          <p:spTgt spid="921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21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2163">
                                            <p:txEl>
                                              <p:pRg st="4" end="4"/>
                                            </p:txEl>
                                          </p:spTgt>
                                        </p:tgtEl>
                                        <p:attrNameLst>
                                          <p:attrName>style.visibility</p:attrName>
                                        </p:attrNameLst>
                                      </p:cBhvr>
                                      <p:to>
                                        <p:strVal val="visible"/>
                                      </p:to>
                                    </p:set>
                                    <p:anim calcmode="lin" valueType="num">
                                      <p:cBhvr additive="base">
                                        <p:cTn id="31" dur="500" fill="hold"/>
                                        <p:tgtEl>
                                          <p:spTgt spid="921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21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2163">
                                            <p:txEl>
                                              <p:pRg st="5" end="5"/>
                                            </p:txEl>
                                          </p:spTgt>
                                        </p:tgtEl>
                                        <p:attrNameLst>
                                          <p:attrName>style.visibility</p:attrName>
                                        </p:attrNameLst>
                                      </p:cBhvr>
                                      <p:to>
                                        <p:strVal val="visible"/>
                                      </p:to>
                                    </p:set>
                                    <p:anim calcmode="lin" valueType="num">
                                      <p:cBhvr additive="base">
                                        <p:cTn id="37" dur="500" fill="hold"/>
                                        <p:tgtEl>
                                          <p:spTgt spid="9216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216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2163">
                                            <p:txEl>
                                              <p:pRg st="6" end="6"/>
                                            </p:txEl>
                                          </p:spTgt>
                                        </p:tgtEl>
                                        <p:attrNameLst>
                                          <p:attrName>style.visibility</p:attrName>
                                        </p:attrNameLst>
                                      </p:cBhvr>
                                      <p:to>
                                        <p:strVal val="visible"/>
                                      </p:to>
                                    </p:set>
                                    <p:anim calcmode="lin" valueType="num">
                                      <p:cBhvr additive="base">
                                        <p:cTn id="43" dur="500" fill="hold"/>
                                        <p:tgtEl>
                                          <p:spTgt spid="9216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216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92163">
                                            <p:txEl>
                                              <p:pRg st="7" end="7"/>
                                            </p:txEl>
                                          </p:spTgt>
                                        </p:tgtEl>
                                        <p:attrNameLst>
                                          <p:attrName>style.visibility</p:attrName>
                                        </p:attrNameLst>
                                      </p:cBhvr>
                                      <p:to>
                                        <p:strVal val="visible"/>
                                      </p:to>
                                    </p:set>
                                    <p:anim calcmode="lin" valueType="num">
                                      <p:cBhvr additive="base">
                                        <p:cTn id="49" dur="500" fill="hold"/>
                                        <p:tgtEl>
                                          <p:spTgt spid="9216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9216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609600"/>
            <a:ext cx="7772400" cy="990600"/>
          </a:xfrm>
        </p:spPr>
        <p:txBody>
          <a:bodyPr/>
          <a:lstStyle/>
          <a:p>
            <a:pPr eaLnBrk="1" hangingPunct="1"/>
            <a:r>
              <a:rPr lang="en-US" smtClean="0">
                <a:solidFill>
                  <a:srgbClr val="FF0000"/>
                </a:solidFill>
              </a:rPr>
              <a:t>Interactions of light on tissue</a:t>
            </a:r>
            <a:endParaRPr lang="en-US" i="1" smtClean="0">
              <a:solidFill>
                <a:srgbClr val="FF0000"/>
              </a:solidFill>
            </a:endParaRPr>
          </a:p>
        </p:txBody>
      </p:sp>
      <p:sp>
        <p:nvSpPr>
          <p:cNvPr id="15363" name="Rectangle 3"/>
          <p:cNvSpPr>
            <a:spLocks noGrp="1" noChangeArrowheads="1"/>
          </p:cNvSpPr>
          <p:nvPr>
            <p:ph type="body" sz="half" idx="2"/>
          </p:nvPr>
        </p:nvSpPr>
        <p:spPr>
          <a:xfrm>
            <a:off x="2843213" y="2492375"/>
            <a:ext cx="5257800" cy="2857500"/>
          </a:xfrm>
        </p:spPr>
        <p:txBody>
          <a:bodyPr/>
          <a:lstStyle/>
          <a:p>
            <a:pPr marL="571500" indent="-571500" eaLnBrk="1" hangingPunct="1">
              <a:lnSpc>
                <a:spcPct val="90000"/>
              </a:lnSpc>
              <a:buClr>
                <a:srgbClr val="FF0000"/>
              </a:buClr>
              <a:buFont typeface="Monotype Sorts" pitchFamily="2" charset="2"/>
              <a:buChar char="X"/>
            </a:pPr>
            <a:r>
              <a:rPr lang="en-US" sz="2400" smtClean="0"/>
              <a:t>Tissue type</a:t>
            </a:r>
          </a:p>
          <a:p>
            <a:pPr marL="571500" indent="-571500" eaLnBrk="1" hangingPunct="1">
              <a:lnSpc>
                <a:spcPct val="90000"/>
              </a:lnSpc>
              <a:buClr>
                <a:srgbClr val="FF0000"/>
              </a:buClr>
              <a:buFont typeface="Monotype Sorts" pitchFamily="2" charset="2"/>
              <a:buChar char="X"/>
            </a:pPr>
            <a:r>
              <a:rPr lang="en-US" sz="2400" smtClean="0"/>
              <a:t>Wavelength</a:t>
            </a:r>
          </a:p>
          <a:p>
            <a:pPr marL="571500" indent="-571500" eaLnBrk="1" hangingPunct="1">
              <a:lnSpc>
                <a:spcPct val="90000"/>
              </a:lnSpc>
              <a:buClr>
                <a:srgbClr val="FF0000"/>
              </a:buClr>
              <a:buFont typeface="Monotype Sorts" pitchFamily="2" charset="2"/>
              <a:buChar char="X"/>
            </a:pPr>
            <a:r>
              <a:rPr lang="en-US" sz="2400" smtClean="0"/>
              <a:t>Power/energy density</a:t>
            </a:r>
          </a:p>
          <a:p>
            <a:pPr marL="571500" indent="-571500" eaLnBrk="1" hangingPunct="1">
              <a:lnSpc>
                <a:spcPct val="90000"/>
              </a:lnSpc>
              <a:buClr>
                <a:srgbClr val="FF0000"/>
              </a:buClr>
              <a:buFont typeface="Monotype Sorts" pitchFamily="2" charset="2"/>
              <a:buChar char="X"/>
            </a:pPr>
            <a:r>
              <a:rPr lang="en-US" sz="2400" smtClean="0"/>
              <a:t>Duration of pulse</a:t>
            </a:r>
          </a:p>
          <a:p>
            <a:pPr marL="571500" indent="-571500" eaLnBrk="1" hangingPunct="1">
              <a:lnSpc>
                <a:spcPct val="90000"/>
              </a:lnSpc>
              <a:buClr>
                <a:srgbClr val="FF0000"/>
              </a:buClr>
              <a:buFont typeface="Monotype Sorts" pitchFamily="2" charset="2"/>
              <a:buChar char="X"/>
            </a:pPr>
            <a:r>
              <a:rPr lang="en-GB" sz="2400" smtClean="0"/>
              <a:t>Pulse repetition rate</a:t>
            </a:r>
          </a:p>
          <a:p>
            <a:pPr marL="571500" indent="-571500" eaLnBrk="1" hangingPunct="1">
              <a:lnSpc>
                <a:spcPct val="90000"/>
              </a:lnSpc>
              <a:buClr>
                <a:srgbClr val="FF0000"/>
              </a:buClr>
              <a:buFont typeface="Monotype Sorts" pitchFamily="2" charset="2"/>
              <a:buChar char="X"/>
            </a:pPr>
            <a:r>
              <a:rPr lang="en-GB" sz="2400" smtClean="0"/>
              <a:t>Medical &amp; ethnic history of person</a:t>
            </a:r>
          </a:p>
          <a:p>
            <a:pPr marL="571500" indent="-571500" eaLnBrk="1" hangingPunct="1">
              <a:lnSpc>
                <a:spcPct val="90000"/>
              </a:lnSpc>
              <a:buClr>
                <a:srgbClr val="FF0000"/>
              </a:buClr>
              <a:buFont typeface="Monotype Sorts" pitchFamily="2" charset="2"/>
              <a:buChar char="X"/>
            </a:pPr>
            <a:r>
              <a:rPr lang="en-GB" sz="2400" smtClean="0"/>
              <a:t>Etc…</a:t>
            </a:r>
            <a:endParaRPr lang="en-US" sz="2400" smtClean="0"/>
          </a:p>
        </p:txBody>
      </p:sp>
      <p:sp>
        <p:nvSpPr>
          <p:cNvPr id="15364" name="Text Box 4"/>
          <p:cNvSpPr txBox="1">
            <a:spLocks noChangeArrowheads="1"/>
          </p:cNvSpPr>
          <p:nvPr/>
        </p:nvSpPr>
        <p:spPr bwMode="auto">
          <a:xfrm>
            <a:off x="1403350" y="1773238"/>
            <a:ext cx="2422525" cy="579437"/>
          </a:xfrm>
          <a:prstGeom prst="rect">
            <a:avLst/>
          </a:prstGeom>
          <a:noFill/>
          <a:ln w="9525">
            <a:noFill/>
            <a:miter lim="800000"/>
            <a:headEnd/>
            <a:tailEnd/>
          </a:ln>
        </p:spPr>
        <p:txBody>
          <a:bodyPr>
            <a:spAutoFit/>
          </a:bodyPr>
          <a:lstStyle/>
          <a:p>
            <a:pPr eaLnBrk="0" hangingPunct="0">
              <a:spcBef>
                <a:spcPct val="50000"/>
              </a:spcBef>
            </a:pPr>
            <a:r>
              <a:rPr lang="en-US" sz="3200">
                <a:solidFill>
                  <a:schemeClr val="tx1"/>
                </a:solidFill>
                <a:latin typeface="Arial" charset="0"/>
              </a:rPr>
              <a:t>Depend on:</a:t>
            </a:r>
            <a:endParaRPr lang="en-US" sz="2400">
              <a:solidFill>
                <a:schemeClr val="tx1"/>
              </a:solidFill>
              <a:latin typeface="Arial" charset="0"/>
            </a:endParaRPr>
          </a:p>
        </p:txBody>
      </p:sp>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79388" y="692150"/>
            <a:ext cx="8264525" cy="1066800"/>
          </a:xfrm>
          <a:noFill/>
        </p:spPr>
        <p:txBody>
          <a:bodyPr lIns="90488" tIns="44450" rIns="90488" bIns="44450"/>
          <a:lstStyle/>
          <a:p>
            <a:pPr eaLnBrk="1" hangingPunct="1"/>
            <a:r>
              <a:rPr lang="en-US" smtClean="0">
                <a:solidFill>
                  <a:srgbClr val="FF0000"/>
                </a:solidFill>
              </a:rPr>
              <a:t>The four main effects</a:t>
            </a:r>
          </a:p>
        </p:txBody>
      </p:sp>
      <p:sp>
        <p:nvSpPr>
          <p:cNvPr id="16387" name="Rectangle 3"/>
          <p:cNvSpPr>
            <a:spLocks noGrp="1" noChangeArrowheads="1"/>
          </p:cNvSpPr>
          <p:nvPr>
            <p:ph type="body" idx="1"/>
          </p:nvPr>
        </p:nvSpPr>
        <p:spPr>
          <a:xfrm>
            <a:off x="971550" y="1844675"/>
            <a:ext cx="7632700" cy="4033838"/>
          </a:xfrm>
        </p:spPr>
        <p:txBody>
          <a:bodyPr/>
          <a:lstStyle/>
          <a:p>
            <a:pPr marL="571500" indent="-571500" eaLnBrk="1" hangingPunct="1">
              <a:lnSpc>
                <a:spcPct val="90000"/>
              </a:lnSpc>
              <a:buClr>
                <a:srgbClr val="FF0000"/>
              </a:buClr>
              <a:buFont typeface="Monotype Sorts" pitchFamily="2" charset="2"/>
              <a:buChar char="X"/>
            </a:pPr>
            <a:r>
              <a:rPr lang="en-US" smtClean="0"/>
              <a:t> Thermal</a:t>
            </a:r>
          </a:p>
          <a:p>
            <a:pPr marL="1466850" lvl="2" eaLnBrk="1" hangingPunct="1">
              <a:lnSpc>
                <a:spcPct val="90000"/>
              </a:lnSpc>
              <a:buClr>
                <a:srgbClr val="FF0000"/>
              </a:buClr>
              <a:buFont typeface="Monotype Sorts" pitchFamily="2" charset="2"/>
              <a:buChar char="X"/>
            </a:pPr>
            <a:r>
              <a:rPr lang="en-US" smtClean="0"/>
              <a:t> heating up to ~ 800</a:t>
            </a:r>
            <a:r>
              <a:rPr lang="en-US" baseline="30000" smtClean="0"/>
              <a:t>o</a:t>
            </a:r>
            <a:r>
              <a:rPr lang="en-US" smtClean="0"/>
              <a:t>C</a:t>
            </a:r>
          </a:p>
          <a:p>
            <a:pPr marL="571500" indent="-571500" eaLnBrk="1" hangingPunct="1">
              <a:lnSpc>
                <a:spcPct val="90000"/>
              </a:lnSpc>
              <a:buClr>
                <a:srgbClr val="FF0000"/>
              </a:buClr>
              <a:buFont typeface="Monotype Sorts" pitchFamily="2" charset="2"/>
              <a:buChar char="X"/>
            </a:pPr>
            <a:r>
              <a:rPr lang="en-US" smtClean="0"/>
              <a:t> Mechanical</a:t>
            </a:r>
          </a:p>
          <a:p>
            <a:pPr marL="1466850" lvl="2" eaLnBrk="1" hangingPunct="1">
              <a:lnSpc>
                <a:spcPct val="90000"/>
              </a:lnSpc>
              <a:buClr>
                <a:srgbClr val="FF0000"/>
              </a:buClr>
              <a:buFont typeface="Monotype Sorts" pitchFamily="2" charset="2"/>
              <a:buChar char="X"/>
            </a:pPr>
            <a:r>
              <a:rPr lang="en-US" smtClean="0"/>
              <a:t> shock waves by high energy densities.</a:t>
            </a:r>
          </a:p>
          <a:p>
            <a:pPr marL="571500" indent="-571500" eaLnBrk="1" hangingPunct="1">
              <a:lnSpc>
                <a:spcPct val="90000"/>
              </a:lnSpc>
              <a:buClr>
                <a:srgbClr val="FF0000"/>
              </a:buClr>
              <a:buFont typeface="Monotype Sorts" pitchFamily="2" charset="2"/>
              <a:buChar char="X"/>
            </a:pPr>
            <a:r>
              <a:rPr lang="en-US" smtClean="0"/>
              <a:t> Photoablation</a:t>
            </a:r>
          </a:p>
          <a:p>
            <a:pPr marL="1466850" lvl="2" eaLnBrk="1" hangingPunct="1">
              <a:lnSpc>
                <a:spcPct val="90000"/>
              </a:lnSpc>
              <a:buClr>
                <a:srgbClr val="FF0000"/>
              </a:buClr>
              <a:buFont typeface="Monotype Sorts" pitchFamily="2" charset="2"/>
              <a:buChar char="X"/>
            </a:pPr>
            <a:r>
              <a:rPr lang="en-US" smtClean="0"/>
              <a:t> bond breaking e.g. UV (Excimer) lasers</a:t>
            </a:r>
          </a:p>
          <a:p>
            <a:pPr marL="571500" indent="-571500" eaLnBrk="1" hangingPunct="1">
              <a:lnSpc>
                <a:spcPct val="90000"/>
              </a:lnSpc>
              <a:buClr>
                <a:srgbClr val="FF0000"/>
              </a:buClr>
              <a:buFont typeface="Monotype Sorts" pitchFamily="2" charset="2"/>
              <a:buChar char="X"/>
            </a:pPr>
            <a:r>
              <a:rPr lang="en-US" smtClean="0"/>
              <a:t> Photochemical</a:t>
            </a:r>
          </a:p>
          <a:p>
            <a:pPr marL="1466850" lvl="2" eaLnBrk="1" hangingPunct="1">
              <a:lnSpc>
                <a:spcPct val="90000"/>
              </a:lnSpc>
              <a:buClr>
                <a:srgbClr val="FF0000"/>
              </a:buClr>
              <a:buFont typeface="Monotype Sorts" pitchFamily="2" charset="2"/>
              <a:buChar char="X"/>
            </a:pPr>
            <a:r>
              <a:rPr lang="en-US" smtClean="0"/>
              <a:t> chemical reaction but no heating e.g. PDT.</a:t>
            </a:r>
          </a:p>
          <a:p>
            <a:pPr marL="571500" indent="-571500" eaLnBrk="1" hangingPunct="1">
              <a:lnSpc>
                <a:spcPct val="90000"/>
              </a:lnSpc>
              <a:buClr>
                <a:srgbClr val="FF0000"/>
              </a:buClr>
              <a:buFont typeface="Monotype Sorts" pitchFamily="2" charset="2"/>
              <a:buChar char="X"/>
            </a:pPr>
            <a:endParaRPr lang="en-US" smtClean="0"/>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44"/>
          <p:cNvPicPr>
            <a:picLocks noChangeAspect="1" noChangeArrowheads="1"/>
          </p:cNvPicPr>
          <p:nvPr/>
        </p:nvPicPr>
        <p:blipFill>
          <a:blip r:embed="rId3" cstate="print"/>
          <a:srcRect/>
          <a:stretch>
            <a:fillRect/>
          </a:stretch>
        </p:blipFill>
        <p:spPr bwMode="auto">
          <a:xfrm>
            <a:off x="0" y="0"/>
            <a:ext cx="9144000" cy="5484813"/>
          </a:xfrm>
          <a:prstGeom prst="rect">
            <a:avLst/>
          </a:prstGeom>
          <a:noFill/>
          <a:ln w="9525">
            <a:noFill/>
            <a:miter lim="800000"/>
            <a:headEnd/>
            <a:tailEnd/>
          </a:ln>
        </p:spPr>
      </p:pic>
      <p:sp>
        <p:nvSpPr>
          <p:cNvPr id="17411" name="Text Box 3"/>
          <p:cNvSpPr txBox="1">
            <a:spLocks noChangeArrowheads="1"/>
          </p:cNvSpPr>
          <p:nvPr/>
        </p:nvSpPr>
        <p:spPr bwMode="auto">
          <a:xfrm>
            <a:off x="0" y="5446713"/>
            <a:ext cx="9144000" cy="1411287"/>
          </a:xfrm>
          <a:prstGeom prst="rect">
            <a:avLst/>
          </a:prstGeom>
          <a:solidFill>
            <a:srgbClr val="000000"/>
          </a:solidFill>
          <a:ln w="38100">
            <a:solidFill>
              <a:srgbClr val="FF3300"/>
            </a:solidFill>
            <a:miter lim="800000"/>
            <a:headEnd/>
            <a:tailEnd/>
          </a:ln>
        </p:spPr>
        <p:txBody>
          <a:bodyPr>
            <a:spAutoFit/>
          </a:bodyPr>
          <a:lstStyle/>
          <a:p>
            <a:pPr algn="ctr" eaLnBrk="0" hangingPunct="0">
              <a:spcBef>
                <a:spcPct val="50000"/>
              </a:spcBef>
            </a:pPr>
            <a:r>
              <a:rPr lang="en-GB" sz="2800">
                <a:solidFill>
                  <a:srgbClr val="FFFF00"/>
                </a:solidFill>
                <a:latin typeface="Arial" charset="0"/>
              </a:rPr>
              <a:t>So it is important to keep the aperture at the right distance from the tissue, in order to get the desired power density and the intended effect</a:t>
            </a:r>
          </a:p>
        </p:txBody>
      </p:sp>
      <p:sp>
        <p:nvSpPr>
          <p:cNvPr id="17412" name="Text Box 4"/>
          <p:cNvSpPr txBox="1">
            <a:spLocks noChangeArrowheads="1"/>
          </p:cNvSpPr>
          <p:nvPr/>
        </p:nvSpPr>
        <p:spPr bwMode="auto">
          <a:xfrm>
            <a:off x="2484438" y="0"/>
            <a:ext cx="4484687" cy="579438"/>
          </a:xfrm>
          <a:prstGeom prst="rect">
            <a:avLst/>
          </a:prstGeom>
          <a:noFill/>
          <a:ln w="12700">
            <a:noFill/>
            <a:miter lim="800000"/>
            <a:headEnd/>
            <a:tailEnd/>
          </a:ln>
        </p:spPr>
        <p:txBody>
          <a:bodyPr>
            <a:spAutoFit/>
          </a:bodyPr>
          <a:lstStyle/>
          <a:p>
            <a:r>
              <a:rPr lang="en-GB" sz="3200">
                <a:solidFill>
                  <a:schemeClr val="bg1"/>
                </a:solidFill>
                <a:latin typeface="Arial" charset="0"/>
              </a:rPr>
              <a:t>THERMAL EFFECTS</a:t>
            </a:r>
          </a:p>
        </p:txBody>
      </p:sp>
      <p:sp>
        <p:nvSpPr>
          <p:cNvPr id="17413" name="Text Box 5"/>
          <p:cNvSpPr txBox="1">
            <a:spLocks noChangeArrowheads="1"/>
          </p:cNvSpPr>
          <p:nvPr/>
        </p:nvSpPr>
        <p:spPr bwMode="auto">
          <a:xfrm>
            <a:off x="468313" y="4265613"/>
            <a:ext cx="654050" cy="366712"/>
          </a:xfrm>
          <a:prstGeom prst="rect">
            <a:avLst/>
          </a:prstGeom>
          <a:noFill/>
          <a:ln w="12700">
            <a:noFill/>
            <a:miter lim="800000"/>
            <a:headEnd/>
            <a:tailEnd/>
          </a:ln>
        </p:spPr>
        <p:txBody>
          <a:bodyPr wrap="none">
            <a:spAutoFit/>
          </a:bodyPr>
          <a:lstStyle/>
          <a:p>
            <a:r>
              <a:rPr lang="en-GB">
                <a:solidFill>
                  <a:schemeClr val="bg1"/>
                </a:solidFill>
              </a:rPr>
              <a:t>50</a:t>
            </a:r>
            <a:r>
              <a:rPr lang="en-GB" baseline="30000">
                <a:solidFill>
                  <a:schemeClr val="bg1"/>
                </a:solidFill>
              </a:rPr>
              <a:t>o</a:t>
            </a:r>
            <a:r>
              <a:rPr lang="en-GB">
                <a:solidFill>
                  <a:schemeClr val="bg1"/>
                </a:solidFill>
              </a:rPr>
              <a:t>C</a:t>
            </a:r>
          </a:p>
        </p:txBody>
      </p:sp>
      <p:sp>
        <p:nvSpPr>
          <p:cNvPr id="17414" name="Text Box 6"/>
          <p:cNvSpPr txBox="1">
            <a:spLocks noChangeArrowheads="1"/>
          </p:cNvSpPr>
          <p:nvPr/>
        </p:nvSpPr>
        <p:spPr bwMode="auto">
          <a:xfrm>
            <a:off x="395288" y="2681288"/>
            <a:ext cx="768350" cy="366712"/>
          </a:xfrm>
          <a:prstGeom prst="rect">
            <a:avLst/>
          </a:prstGeom>
          <a:noFill/>
          <a:ln w="12700">
            <a:noFill/>
            <a:miter lim="800000"/>
            <a:headEnd/>
            <a:tailEnd/>
          </a:ln>
        </p:spPr>
        <p:txBody>
          <a:bodyPr wrap="none">
            <a:spAutoFit/>
          </a:bodyPr>
          <a:lstStyle/>
          <a:p>
            <a:r>
              <a:rPr lang="en-GB">
                <a:solidFill>
                  <a:schemeClr val="bg1"/>
                </a:solidFill>
              </a:rPr>
              <a:t>100</a:t>
            </a:r>
            <a:r>
              <a:rPr lang="en-GB" baseline="30000">
                <a:solidFill>
                  <a:schemeClr val="bg1"/>
                </a:solidFill>
              </a:rPr>
              <a:t>o</a:t>
            </a:r>
            <a:r>
              <a:rPr lang="en-GB">
                <a:solidFill>
                  <a:schemeClr val="bg1"/>
                </a:solidFill>
              </a:rPr>
              <a:t>C</a:t>
            </a:r>
          </a:p>
        </p:txBody>
      </p:sp>
      <p:sp>
        <p:nvSpPr>
          <p:cNvPr id="17415" name="Text Box 7"/>
          <p:cNvSpPr txBox="1">
            <a:spLocks noChangeArrowheads="1"/>
          </p:cNvSpPr>
          <p:nvPr/>
        </p:nvSpPr>
        <p:spPr bwMode="auto">
          <a:xfrm>
            <a:off x="468313" y="3473450"/>
            <a:ext cx="654050" cy="366713"/>
          </a:xfrm>
          <a:prstGeom prst="rect">
            <a:avLst/>
          </a:prstGeom>
          <a:noFill/>
          <a:ln w="12700">
            <a:noFill/>
            <a:miter lim="800000"/>
            <a:headEnd/>
            <a:tailEnd/>
          </a:ln>
        </p:spPr>
        <p:txBody>
          <a:bodyPr wrap="none">
            <a:spAutoFit/>
          </a:bodyPr>
          <a:lstStyle/>
          <a:p>
            <a:r>
              <a:rPr lang="en-GB">
                <a:solidFill>
                  <a:schemeClr val="bg1"/>
                </a:solidFill>
              </a:rPr>
              <a:t>70</a:t>
            </a:r>
            <a:r>
              <a:rPr lang="en-GB" baseline="30000">
                <a:solidFill>
                  <a:schemeClr val="bg1"/>
                </a:solidFill>
              </a:rPr>
              <a:t>o</a:t>
            </a:r>
            <a:r>
              <a:rPr lang="en-GB">
                <a:solidFill>
                  <a:schemeClr val="bg1"/>
                </a:solidFill>
              </a:rPr>
              <a:t>C</a:t>
            </a:r>
          </a:p>
        </p:txBody>
      </p:sp>
      <p:sp>
        <p:nvSpPr>
          <p:cNvPr id="17416" name="Text Box 8"/>
          <p:cNvSpPr txBox="1">
            <a:spLocks noChangeArrowheads="1"/>
          </p:cNvSpPr>
          <p:nvPr/>
        </p:nvSpPr>
        <p:spPr bwMode="auto">
          <a:xfrm>
            <a:off x="395288" y="1746250"/>
            <a:ext cx="2336800" cy="366713"/>
          </a:xfrm>
          <a:prstGeom prst="rect">
            <a:avLst/>
          </a:prstGeom>
          <a:noFill/>
          <a:ln w="12700">
            <a:noFill/>
            <a:miter lim="800000"/>
            <a:headEnd/>
            <a:tailEnd/>
          </a:ln>
        </p:spPr>
        <p:txBody>
          <a:bodyPr wrap="none">
            <a:spAutoFit/>
          </a:bodyPr>
          <a:lstStyle/>
          <a:p>
            <a:r>
              <a:rPr lang="en-GB">
                <a:solidFill>
                  <a:schemeClr val="bg1"/>
                </a:solidFill>
              </a:rPr>
              <a:t>300</a:t>
            </a:r>
            <a:r>
              <a:rPr lang="en-GB" baseline="30000">
                <a:solidFill>
                  <a:schemeClr val="bg1"/>
                </a:solidFill>
              </a:rPr>
              <a:t>o</a:t>
            </a:r>
            <a:r>
              <a:rPr lang="en-GB">
                <a:solidFill>
                  <a:schemeClr val="bg1"/>
                </a:solidFill>
              </a:rPr>
              <a:t>C   Carbonisation</a:t>
            </a:r>
          </a:p>
        </p:txBody>
      </p:sp>
      <p:sp>
        <p:nvSpPr>
          <p:cNvPr id="17417" name="Text Box 9"/>
          <p:cNvSpPr txBox="1">
            <a:spLocks noChangeArrowheads="1"/>
          </p:cNvSpPr>
          <p:nvPr/>
        </p:nvSpPr>
        <p:spPr bwMode="auto">
          <a:xfrm>
            <a:off x="250825" y="4913313"/>
            <a:ext cx="841375" cy="366712"/>
          </a:xfrm>
          <a:prstGeom prst="rect">
            <a:avLst/>
          </a:prstGeom>
          <a:noFill/>
          <a:ln w="12700">
            <a:noFill/>
            <a:miter lim="800000"/>
            <a:headEnd/>
            <a:tailEnd/>
          </a:ln>
        </p:spPr>
        <p:txBody>
          <a:bodyPr wrap="none">
            <a:spAutoFit/>
          </a:bodyPr>
          <a:lstStyle/>
          <a:p>
            <a:r>
              <a:rPr lang="en-GB">
                <a:solidFill>
                  <a:schemeClr val="bg1"/>
                </a:solidFill>
              </a:rPr>
              <a:t>&lt; 50</a:t>
            </a:r>
            <a:r>
              <a:rPr lang="en-GB" baseline="30000">
                <a:solidFill>
                  <a:schemeClr val="bg1"/>
                </a:solidFill>
              </a:rPr>
              <a:t>o</a:t>
            </a:r>
            <a:r>
              <a:rPr lang="en-GB">
                <a:solidFill>
                  <a:schemeClr val="bg1"/>
                </a:solidFill>
              </a:rPr>
              <a:t>C</a:t>
            </a:r>
          </a:p>
        </p:txBody>
      </p:sp>
      <p:sp>
        <p:nvSpPr>
          <p:cNvPr id="17418" name="Text Box 10"/>
          <p:cNvSpPr txBox="1">
            <a:spLocks noChangeArrowheads="1"/>
          </p:cNvSpPr>
          <p:nvPr/>
        </p:nvSpPr>
        <p:spPr bwMode="auto">
          <a:xfrm>
            <a:off x="5076825" y="1601788"/>
            <a:ext cx="1814513" cy="366712"/>
          </a:xfrm>
          <a:prstGeom prst="rect">
            <a:avLst/>
          </a:prstGeom>
          <a:noFill/>
          <a:ln w="12700">
            <a:noFill/>
            <a:miter lim="800000"/>
            <a:headEnd/>
            <a:tailEnd/>
          </a:ln>
        </p:spPr>
        <p:txBody>
          <a:bodyPr wrap="none">
            <a:spAutoFit/>
          </a:bodyPr>
          <a:lstStyle/>
          <a:p>
            <a:r>
              <a:rPr lang="en-GB">
                <a:solidFill>
                  <a:schemeClr val="bg1"/>
                </a:solidFill>
              </a:rPr>
              <a:t>Divergence ~ 15</a:t>
            </a:r>
            <a:r>
              <a:rPr lang="en-GB" baseline="30000">
                <a:solidFill>
                  <a:schemeClr val="bg1"/>
                </a:solidFill>
              </a:rPr>
              <a:t>o</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4213" y="1052513"/>
            <a:ext cx="7772400" cy="914400"/>
          </a:xfrm>
        </p:spPr>
        <p:txBody>
          <a:bodyPr/>
          <a:lstStyle/>
          <a:p>
            <a:pPr eaLnBrk="1" hangingPunct="1"/>
            <a:r>
              <a:rPr lang="en-US" sz="4000" smtClean="0">
                <a:solidFill>
                  <a:srgbClr val="FF0000"/>
                </a:solidFill>
              </a:rPr>
              <a:t>Harmful effects of exposure to laser</a:t>
            </a:r>
            <a:endParaRPr lang="en-US" sz="4000" i="1" smtClean="0">
              <a:solidFill>
                <a:srgbClr val="FF0000"/>
              </a:solidFill>
            </a:endParaRPr>
          </a:p>
        </p:txBody>
      </p:sp>
      <p:sp>
        <p:nvSpPr>
          <p:cNvPr id="98307" name="Rectangle 3"/>
          <p:cNvSpPr>
            <a:spLocks noGrp="1" noChangeArrowheads="1"/>
          </p:cNvSpPr>
          <p:nvPr>
            <p:ph type="body" sz="half" idx="1"/>
          </p:nvPr>
        </p:nvSpPr>
        <p:spPr>
          <a:xfrm>
            <a:off x="1495425" y="3106738"/>
            <a:ext cx="2514600" cy="1751012"/>
          </a:xfrm>
        </p:spPr>
        <p:txBody>
          <a:bodyPr/>
          <a:lstStyle/>
          <a:p>
            <a:pPr marL="571500" indent="-571500" eaLnBrk="1" hangingPunct="1">
              <a:buClr>
                <a:srgbClr val="FF0000"/>
              </a:buClr>
              <a:buFont typeface="Monotype Sorts" pitchFamily="2" charset="2"/>
              <a:buChar char="X"/>
            </a:pPr>
            <a:r>
              <a:rPr lang="en-US" smtClean="0"/>
              <a:t>Cornea</a:t>
            </a:r>
          </a:p>
          <a:p>
            <a:pPr marL="571500" indent="-571500" eaLnBrk="1" hangingPunct="1">
              <a:buClr>
                <a:srgbClr val="FF0000"/>
              </a:buClr>
              <a:buFont typeface="Monotype Sorts" pitchFamily="2" charset="2"/>
              <a:buChar char="X"/>
            </a:pPr>
            <a:r>
              <a:rPr lang="en-US" smtClean="0"/>
              <a:t>Lens</a:t>
            </a:r>
          </a:p>
          <a:p>
            <a:pPr marL="571500" indent="-571500" eaLnBrk="1" hangingPunct="1">
              <a:buClr>
                <a:srgbClr val="FF0000"/>
              </a:buClr>
              <a:buFont typeface="Monotype Sorts" pitchFamily="2" charset="2"/>
              <a:buChar char="X"/>
            </a:pPr>
            <a:r>
              <a:rPr lang="en-US" smtClean="0"/>
              <a:t>Retina</a:t>
            </a:r>
          </a:p>
        </p:txBody>
      </p:sp>
      <p:sp>
        <p:nvSpPr>
          <p:cNvPr id="98308" name="Rectangle 4"/>
          <p:cNvSpPr>
            <a:spLocks noGrp="1" noChangeArrowheads="1"/>
          </p:cNvSpPr>
          <p:nvPr>
            <p:ph type="body" sz="half" idx="2"/>
          </p:nvPr>
        </p:nvSpPr>
        <p:spPr>
          <a:xfrm>
            <a:off x="5210175" y="3221038"/>
            <a:ext cx="3054350" cy="1673225"/>
          </a:xfrm>
        </p:spPr>
        <p:txBody>
          <a:bodyPr/>
          <a:lstStyle/>
          <a:p>
            <a:pPr marL="571500" indent="-571500" eaLnBrk="1" hangingPunct="1">
              <a:buClr>
                <a:srgbClr val="FF0000"/>
              </a:buClr>
              <a:buFont typeface="Monotype Sorts" pitchFamily="2" charset="2"/>
              <a:buChar char="X"/>
            </a:pPr>
            <a:r>
              <a:rPr lang="en-US" dirty="0" smtClean="0"/>
              <a:t>Burns</a:t>
            </a:r>
          </a:p>
          <a:p>
            <a:pPr marL="571500" indent="-571500" eaLnBrk="1" hangingPunct="1">
              <a:buClr>
                <a:srgbClr val="FF0000"/>
              </a:buClr>
              <a:buFont typeface="Monotype Sorts" pitchFamily="2" charset="2"/>
              <a:buChar char="X"/>
            </a:pPr>
            <a:r>
              <a:rPr lang="en-US" dirty="0" smtClean="0"/>
              <a:t>Photochemical</a:t>
            </a:r>
          </a:p>
          <a:p>
            <a:pPr marL="571500" indent="-571500" eaLnBrk="1" hangingPunct="1">
              <a:buClr>
                <a:srgbClr val="FF0000"/>
              </a:buClr>
              <a:buFont typeface="Monotype Sorts" pitchFamily="2" charset="2"/>
              <a:buChar char="X"/>
            </a:pPr>
            <a:r>
              <a:rPr lang="en-US" dirty="0" smtClean="0"/>
              <a:t>Photo-allergic</a:t>
            </a:r>
          </a:p>
        </p:txBody>
      </p:sp>
      <p:sp>
        <p:nvSpPr>
          <p:cNvPr id="98309" name="Text Box 5"/>
          <p:cNvSpPr txBox="1">
            <a:spLocks noChangeArrowheads="1"/>
          </p:cNvSpPr>
          <p:nvPr/>
        </p:nvSpPr>
        <p:spPr bwMode="auto">
          <a:xfrm>
            <a:off x="1143000" y="2362200"/>
            <a:ext cx="2971800" cy="641350"/>
          </a:xfrm>
          <a:prstGeom prst="rect">
            <a:avLst/>
          </a:prstGeom>
          <a:noFill/>
          <a:ln w="9525">
            <a:noFill/>
            <a:miter lim="800000"/>
            <a:headEnd/>
            <a:tailEnd/>
          </a:ln>
        </p:spPr>
        <p:txBody>
          <a:bodyPr>
            <a:spAutoFit/>
          </a:bodyPr>
          <a:lstStyle/>
          <a:p>
            <a:pPr algn="ctr" eaLnBrk="0" hangingPunct="0">
              <a:spcBef>
                <a:spcPct val="50000"/>
              </a:spcBef>
            </a:pPr>
            <a:r>
              <a:rPr lang="en-US" sz="3600" i="1">
                <a:solidFill>
                  <a:schemeClr val="tx1"/>
                </a:solidFill>
                <a:latin typeface="Arial" charset="0"/>
              </a:rPr>
              <a:t>Eye</a:t>
            </a:r>
            <a:endParaRPr lang="en-US" sz="2400" i="1">
              <a:solidFill>
                <a:schemeClr val="tx1"/>
              </a:solidFill>
              <a:latin typeface="Arial" charset="0"/>
            </a:endParaRPr>
          </a:p>
        </p:txBody>
      </p:sp>
      <p:sp>
        <p:nvSpPr>
          <p:cNvPr id="98310" name="Text Box 6"/>
          <p:cNvSpPr txBox="1">
            <a:spLocks noChangeArrowheads="1"/>
          </p:cNvSpPr>
          <p:nvPr/>
        </p:nvSpPr>
        <p:spPr bwMode="auto">
          <a:xfrm>
            <a:off x="4876800" y="2362200"/>
            <a:ext cx="3276600" cy="641350"/>
          </a:xfrm>
          <a:prstGeom prst="rect">
            <a:avLst/>
          </a:prstGeom>
          <a:noFill/>
          <a:ln w="9525">
            <a:noFill/>
            <a:miter lim="800000"/>
            <a:headEnd/>
            <a:tailEnd/>
          </a:ln>
        </p:spPr>
        <p:txBody>
          <a:bodyPr>
            <a:spAutoFit/>
          </a:bodyPr>
          <a:lstStyle/>
          <a:p>
            <a:pPr algn="ctr" eaLnBrk="0" hangingPunct="0">
              <a:spcBef>
                <a:spcPct val="50000"/>
              </a:spcBef>
            </a:pPr>
            <a:r>
              <a:rPr lang="en-US" sz="3600" i="1">
                <a:solidFill>
                  <a:schemeClr val="tx1"/>
                </a:solidFill>
                <a:latin typeface="Arial" charset="0"/>
              </a:rPr>
              <a:t>Skin</a:t>
            </a:r>
            <a:endParaRPr lang="en-US" sz="2400" i="1">
              <a:solidFill>
                <a:schemeClr val="tx1"/>
              </a:solidFill>
              <a:latin typeface="Arial" charset="0"/>
            </a:endParaRPr>
          </a:p>
        </p:txBody>
      </p:sp>
      <p:sp>
        <p:nvSpPr>
          <p:cNvPr id="98311" name="Text Box 7"/>
          <p:cNvSpPr txBox="1">
            <a:spLocks noChangeArrowheads="1"/>
          </p:cNvSpPr>
          <p:nvPr/>
        </p:nvSpPr>
        <p:spPr bwMode="auto">
          <a:xfrm>
            <a:off x="1306513" y="5429250"/>
            <a:ext cx="6781800" cy="519113"/>
          </a:xfrm>
          <a:prstGeom prst="rect">
            <a:avLst/>
          </a:prstGeom>
          <a:solidFill>
            <a:srgbClr val="000000"/>
          </a:solidFill>
          <a:ln w="9525">
            <a:noFill/>
            <a:miter lim="800000"/>
            <a:headEnd/>
            <a:tailEnd/>
          </a:ln>
        </p:spPr>
        <p:txBody>
          <a:bodyPr>
            <a:spAutoFit/>
          </a:bodyPr>
          <a:lstStyle/>
          <a:p>
            <a:pPr algn="ctr" eaLnBrk="0" hangingPunct="0">
              <a:spcBef>
                <a:spcPct val="50000"/>
              </a:spcBef>
            </a:pPr>
            <a:r>
              <a:rPr lang="en-US" sz="2800" b="0">
                <a:solidFill>
                  <a:srgbClr val="FFFF99"/>
                </a:solidFill>
                <a:latin typeface="Arial" charset="0"/>
              </a:rPr>
              <a:t>Pregnancy -</a:t>
            </a:r>
            <a:r>
              <a:rPr lang="en-US" sz="2800">
                <a:solidFill>
                  <a:srgbClr val="FFFF00"/>
                </a:solidFill>
                <a:latin typeface="Arial" charset="0"/>
              </a:rPr>
              <a:t> </a:t>
            </a:r>
            <a:r>
              <a:rPr lang="en-US" sz="2800">
                <a:solidFill>
                  <a:schemeClr val="bg1"/>
                </a:solidFill>
                <a:latin typeface="Arial" charset="0"/>
              </a:rPr>
              <a:t>NO HAZARD FOR STAFF</a:t>
            </a:r>
            <a:endParaRPr lang="en-US" sz="2800" b="0">
              <a:solidFill>
                <a:schemeClr val="bg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8309"/>
                                        </p:tgtEl>
                                        <p:attrNameLst>
                                          <p:attrName>style.visibility</p:attrName>
                                        </p:attrNameLst>
                                      </p:cBhvr>
                                      <p:to>
                                        <p:strVal val="visible"/>
                                      </p:to>
                                    </p:set>
                                    <p:anim calcmode="lin" valueType="num">
                                      <p:cBhvr additive="base">
                                        <p:cTn id="7" dur="500" fill="hold"/>
                                        <p:tgtEl>
                                          <p:spTgt spid="98309"/>
                                        </p:tgtEl>
                                        <p:attrNameLst>
                                          <p:attrName>ppt_x</p:attrName>
                                        </p:attrNameLst>
                                      </p:cBhvr>
                                      <p:tavLst>
                                        <p:tav tm="0">
                                          <p:val>
                                            <p:strVal val="0-#ppt_w/2"/>
                                          </p:val>
                                        </p:tav>
                                        <p:tav tm="100000">
                                          <p:val>
                                            <p:strVal val="#ppt_x"/>
                                          </p:val>
                                        </p:tav>
                                      </p:tavLst>
                                    </p:anim>
                                    <p:anim calcmode="lin" valueType="num">
                                      <p:cBhvr additive="base">
                                        <p:cTn id="8" dur="500" fill="hold"/>
                                        <p:tgtEl>
                                          <p:spTgt spid="9830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8307">
                                            <p:txEl>
                                              <p:pRg st="0" end="0"/>
                                            </p:txEl>
                                          </p:spTgt>
                                        </p:tgtEl>
                                        <p:attrNameLst>
                                          <p:attrName>style.visibility</p:attrName>
                                        </p:attrNameLst>
                                      </p:cBhvr>
                                      <p:to>
                                        <p:strVal val="visible"/>
                                      </p:to>
                                    </p:set>
                                    <p:anim calcmode="lin" valueType="num">
                                      <p:cBhvr additive="base">
                                        <p:cTn id="13" dur="500" fill="hold"/>
                                        <p:tgtEl>
                                          <p:spTgt spid="9830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83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8307">
                                            <p:txEl>
                                              <p:pRg st="1" end="1"/>
                                            </p:txEl>
                                          </p:spTgt>
                                        </p:tgtEl>
                                        <p:attrNameLst>
                                          <p:attrName>style.visibility</p:attrName>
                                        </p:attrNameLst>
                                      </p:cBhvr>
                                      <p:to>
                                        <p:strVal val="visible"/>
                                      </p:to>
                                    </p:set>
                                    <p:anim calcmode="lin" valueType="num">
                                      <p:cBhvr additive="base">
                                        <p:cTn id="19" dur="500" fill="hold"/>
                                        <p:tgtEl>
                                          <p:spTgt spid="9830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83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8307">
                                            <p:txEl>
                                              <p:pRg st="2" end="2"/>
                                            </p:txEl>
                                          </p:spTgt>
                                        </p:tgtEl>
                                        <p:attrNameLst>
                                          <p:attrName>style.visibility</p:attrName>
                                        </p:attrNameLst>
                                      </p:cBhvr>
                                      <p:to>
                                        <p:strVal val="visible"/>
                                      </p:to>
                                    </p:set>
                                    <p:anim calcmode="lin" valueType="num">
                                      <p:cBhvr additive="base">
                                        <p:cTn id="25" dur="500" fill="hold"/>
                                        <p:tgtEl>
                                          <p:spTgt spid="9830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83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98310"/>
                                        </p:tgtEl>
                                        <p:attrNameLst>
                                          <p:attrName>style.visibility</p:attrName>
                                        </p:attrNameLst>
                                      </p:cBhvr>
                                      <p:to>
                                        <p:strVal val="visible"/>
                                      </p:to>
                                    </p:set>
                                    <p:anim calcmode="lin" valueType="num">
                                      <p:cBhvr additive="base">
                                        <p:cTn id="31" dur="500" fill="hold"/>
                                        <p:tgtEl>
                                          <p:spTgt spid="98310"/>
                                        </p:tgtEl>
                                        <p:attrNameLst>
                                          <p:attrName>ppt_x</p:attrName>
                                        </p:attrNameLst>
                                      </p:cBhvr>
                                      <p:tavLst>
                                        <p:tav tm="0">
                                          <p:val>
                                            <p:strVal val="1+#ppt_w/2"/>
                                          </p:val>
                                        </p:tav>
                                        <p:tav tm="100000">
                                          <p:val>
                                            <p:strVal val="#ppt_x"/>
                                          </p:val>
                                        </p:tav>
                                      </p:tavLst>
                                    </p:anim>
                                    <p:anim calcmode="lin" valueType="num">
                                      <p:cBhvr additive="base">
                                        <p:cTn id="32" dur="500" fill="hold"/>
                                        <p:tgtEl>
                                          <p:spTgt spid="983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98308">
                                            <p:txEl>
                                              <p:pRg st="0" end="0"/>
                                            </p:txEl>
                                          </p:spTgt>
                                        </p:tgtEl>
                                        <p:attrNameLst>
                                          <p:attrName>style.visibility</p:attrName>
                                        </p:attrNameLst>
                                      </p:cBhvr>
                                      <p:to>
                                        <p:strVal val="visible"/>
                                      </p:to>
                                    </p:set>
                                    <p:anim calcmode="lin" valueType="num">
                                      <p:cBhvr additive="base">
                                        <p:cTn id="37" dur="500" fill="hold"/>
                                        <p:tgtEl>
                                          <p:spTgt spid="98308">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9830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98308">
                                            <p:txEl>
                                              <p:pRg st="1" end="1"/>
                                            </p:txEl>
                                          </p:spTgt>
                                        </p:tgtEl>
                                        <p:attrNameLst>
                                          <p:attrName>style.visibility</p:attrName>
                                        </p:attrNameLst>
                                      </p:cBhvr>
                                      <p:to>
                                        <p:strVal val="visible"/>
                                      </p:to>
                                    </p:set>
                                    <p:anim calcmode="lin" valueType="num">
                                      <p:cBhvr additive="base">
                                        <p:cTn id="43" dur="500" fill="hold"/>
                                        <p:tgtEl>
                                          <p:spTgt spid="98308">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9830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98308">
                                            <p:txEl>
                                              <p:pRg st="2" end="2"/>
                                            </p:txEl>
                                          </p:spTgt>
                                        </p:tgtEl>
                                        <p:attrNameLst>
                                          <p:attrName>style.visibility</p:attrName>
                                        </p:attrNameLst>
                                      </p:cBhvr>
                                      <p:to>
                                        <p:strVal val="visible"/>
                                      </p:to>
                                    </p:set>
                                    <p:anim calcmode="lin" valueType="num">
                                      <p:cBhvr additive="base">
                                        <p:cTn id="49" dur="500" fill="hold"/>
                                        <p:tgtEl>
                                          <p:spTgt spid="98308">
                                            <p:txEl>
                                              <p:pRg st="2" end="2"/>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9830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8311"/>
                                        </p:tgtEl>
                                        <p:attrNameLst>
                                          <p:attrName>style.visibility</p:attrName>
                                        </p:attrNameLst>
                                      </p:cBhvr>
                                      <p:to>
                                        <p:strVal val="visible"/>
                                      </p:to>
                                    </p:set>
                                    <p:anim calcmode="lin" valueType="num">
                                      <p:cBhvr additive="base">
                                        <p:cTn id="55" dur="500" fill="hold"/>
                                        <p:tgtEl>
                                          <p:spTgt spid="98311"/>
                                        </p:tgtEl>
                                        <p:attrNameLst>
                                          <p:attrName>ppt_x</p:attrName>
                                        </p:attrNameLst>
                                      </p:cBhvr>
                                      <p:tavLst>
                                        <p:tav tm="0">
                                          <p:val>
                                            <p:strVal val="#ppt_x"/>
                                          </p:val>
                                        </p:tav>
                                        <p:tav tm="100000">
                                          <p:val>
                                            <p:strVal val="#ppt_x"/>
                                          </p:val>
                                        </p:tav>
                                      </p:tavLst>
                                    </p:anim>
                                    <p:anim calcmode="lin" valueType="num">
                                      <p:cBhvr additive="base">
                                        <p:cTn id="56" dur="500" fill="hold"/>
                                        <p:tgtEl>
                                          <p:spTgt spid="983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autoUpdateAnimBg="0"/>
      <p:bldP spid="98308" grpId="0" build="p" autoUpdateAnimBg="0"/>
      <p:bldP spid="98309" grpId="0" autoUpdateAnimBg="0"/>
      <p:bldP spid="98310" grpId="0" autoUpdateAnimBg="0"/>
      <p:bldP spid="98311"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C 028"/>
          <p:cNvPicPr>
            <a:picLocks noChangeAspect="1" noChangeArrowheads="1"/>
          </p:cNvPicPr>
          <p:nvPr/>
        </p:nvPicPr>
        <p:blipFill>
          <a:blip r:embed="rId3" cstate="print"/>
          <a:srcRect/>
          <a:stretch>
            <a:fillRect/>
          </a:stretch>
        </p:blipFill>
        <p:spPr bwMode="auto">
          <a:xfrm>
            <a:off x="1547813" y="1268413"/>
            <a:ext cx="6299200" cy="5181600"/>
          </a:xfrm>
          <a:prstGeom prst="rect">
            <a:avLst/>
          </a:prstGeom>
          <a:noFill/>
          <a:ln w="9525">
            <a:noFill/>
            <a:miter lim="800000"/>
            <a:headEnd/>
            <a:tailEnd/>
          </a:ln>
        </p:spPr>
      </p:pic>
      <p:sp>
        <p:nvSpPr>
          <p:cNvPr id="19459" name="Rectangle 3"/>
          <p:cNvSpPr>
            <a:spLocks noChangeArrowheads="1"/>
          </p:cNvSpPr>
          <p:nvPr/>
        </p:nvSpPr>
        <p:spPr bwMode="auto">
          <a:xfrm>
            <a:off x="1600200" y="552450"/>
            <a:ext cx="6276975" cy="552450"/>
          </a:xfrm>
          <a:prstGeom prst="rect">
            <a:avLst/>
          </a:prstGeom>
          <a:noFill/>
          <a:ln w="9525">
            <a:solidFill>
              <a:schemeClr val="tx1"/>
            </a:solidFill>
            <a:miter lim="800000"/>
            <a:headEnd/>
            <a:tailEnd/>
          </a:ln>
        </p:spPr>
        <p:txBody>
          <a:bodyPr wrap="none" anchor="ctr"/>
          <a:lstStyle/>
          <a:p>
            <a:pPr algn="ctr" eaLnBrk="0" hangingPunct="0"/>
            <a:r>
              <a:rPr lang="en-GB" sz="2800" b="0">
                <a:solidFill>
                  <a:srgbClr val="FF0000"/>
                </a:solidFill>
                <a:latin typeface="Arial" charset="0"/>
              </a:rPr>
              <a:t>Accidental laser burn to the retina</a:t>
            </a:r>
          </a:p>
        </p:txBody>
      </p:sp>
      <p:sp>
        <p:nvSpPr>
          <p:cNvPr id="19460" name="Text Box 4"/>
          <p:cNvSpPr txBox="1">
            <a:spLocks noChangeArrowheads="1"/>
          </p:cNvSpPr>
          <p:nvPr/>
        </p:nvSpPr>
        <p:spPr bwMode="auto">
          <a:xfrm>
            <a:off x="3563938" y="2060575"/>
            <a:ext cx="2330450" cy="457200"/>
          </a:xfrm>
          <a:prstGeom prst="rect">
            <a:avLst/>
          </a:prstGeom>
          <a:noFill/>
          <a:ln w="12700">
            <a:noFill/>
            <a:miter lim="800000"/>
            <a:headEnd/>
            <a:tailEnd/>
          </a:ln>
        </p:spPr>
        <p:txBody>
          <a:bodyPr wrap="none">
            <a:spAutoFit/>
          </a:bodyPr>
          <a:lstStyle/>
          <a:p>
            <a:r>
              <a:rPr lang="en-GB" sz="2400">
                <a:solidFill>
                  <a:srgbClr val="FFFF00"/>
                </a:solidFill>
                <a:latin typeface="Rockwell Extra Bold" pitchFamily="18" charset="0"/>
              </a:rPr>
              <a:t>IGNORANCE</a:t>
            </a:r>
          </a:p>
        </p:txBody>
      </p:sp>
      <p:sp>
        <p:nvSpPr>
          <p:cNvPr id="19461" name="Text Box 5"/>
          <p:cNvSpPr txBox="1">
            <a:spLocks noChangeArrowheads="1"/>
          </p:cNvSpPr>
          <p:nvPr/>
        </p:nvSpPr>
        <p:spPr bwMode="auto">
          <a:xfrm>
            <a:off x="3276600" y="4868863"/>
            <a:ext cx="2924175" cy="457200"/>
          </a:xfrm>
          <a:prstGeom prst="rect">
            <a:avLst/>
          </a:prstGeom>
          <a:noFill/>
          <a:ln w="12700">
            <a:noFill/>
            <a:miter lim="800000"/>
            <a:headEnd/>
            <a:tailEnd/>
          </a:ln>
        </p:spPr>
        <p:txBody>
          <a:bodyPr wrap="none">
            <a:spAutoFit/>
          </a:bodyPr>
          <a:lstStyle/>
          <a:p>
            <a:r>
              <a:rPr lang="en-GB" sz="2400">
                <a:solidFill>
                  <a:srgbClr val="FFFF00"/>
                </a:solidFill>
                <a:latin typeface="Rockwell Extra Bold" pitchFamily="18" charset="0"/>
              </a:rPr>
              <a:t>COMPLACENCY</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100354"/>
                                        </p:tgtEl>
                                        <p:attrNameLst>
                                          <p:attrName>style.visibility</p:attrName>
                                        </p:attrNameLst>
                                      </p:cBhvr>
                                      <p:to>
                                        <p:strVal val="visible"/>
                                      </p:to>
                                    </p:set>
                                    <p:animEffect transition="in" filter="slide(fromTop)">
                                      <p:cBhvr>
                                        <p:cTn id="7" dur="500"/>
                                        <p:tgtEl>
                                          <p:spTgt spid="100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457200"/>
            <a:ext cx="9144000" cy="1143000"/>
          </a:xfrm>
        </p:spPr>
        <p:txBody>
          <a:bodyPr/>
          <a:lstStyle/>
          <a:p>
            <a:pPr eaLnBrk="1" hangingPunct="1"/>
            <a:r>
              <a:rPr lang="en-GB" sz="3000" b="1" smtClean="0">
                <a:solidFill>
                  <a:srgbClr val="FF0000"/>
                </a:solidFill>
              </a:rPr>
              <a:t>Laser Safety - Legislation</a:t>
            </a:r>
          </a:p>
        </p:txBody>
      </p:sp>
      <p:sp>
        <p:nvSpPr>
          <p:cNvPr id="20483" name="Rectangle 3"/>
          <p:cNvSpPr>
            <a:spLocks noGrp="1" noChangeArrowheads="1"/>
          </p:cNvSpPr>
          <p:nvPr>
            <p:ph type="body" idx="1"/>
          </p:nvPr>
        </p:nvSpPr>
        <p:spPr>
          <a:xfrm>
            <a:off x="900113" y="1557338"/>
            <a:ext cx="7391400" cy="4565650"/>
          </a:xfrm>
        </p:spPr>
        <p:txBody>
          <a:bodyPr/>
          <a:lstStyle/>
          <a:p>
            <a:pPr eaLnBrk="1" hangingPunct="1">
              <a:lnSpc>
                <a:spcPct val="90000"/>
              </a:lnSpc>
              <a:buClr>
                <a:srgbClr val="FF0000"/>
              </a:buClr>
              <a:buSzPct val="150000"/>
            </a:pPr>
            <a:r>
              <a:rPr lang="en-GB" sz="2400" dirty="0" smtClean="0"/>
              <a:t>Legal Responsibilities – for employer &amp; employee</a:t>
            </a:r>
          </a:p>
          <a:p>
            <a:pPr marL="965200" lvl="1" indent="-508000" eaLnBrk="1" hangingPunct="1">
              <a:lnSpc>
                <a:spcPct val="90000"/>
              </a:lnSpc>
              <a:buClr>
                <a:schemeClr val="accent2"/>
              </a:buClr>
              <a:buFont typeface="Wingdings" pitchFamily="2" charset="2"/>
              <a:buChar char="Ø"/>
            </a:pPr>
            <a:r>
              <a:rPr lang="en-GB" sz="2400" dirty="0" smtClean="0"/>
              <a:t>Health &amp; Safety at Work Act</a:t>
            </a:r>
          </a:p>
          <a:p>
            <a:pPr marL="965200" lvl="1" indent="-508000" eaLnBrk="1" hangingPunct="1">
              <a:lnSpc>
                <a:spcPct val="90000"/>
              </a:lnSpc>
              <a:buClr>
                <a:schemeClr val="accent2"/>
              </a:buClr>
              <a:buFont typeface="Wingdings" pitchFamily="2" charset="2"/>
              <a:buChar char="Ø"/>
            </a:pPr>
            <a:r>
              <a:rPr lang="en-GB" sz="2400" dirty="0" smtClean="0"/>
              <a:t>Work Equipment Regulations</a:t>
            </a:r>
          </a:p>
          <a:p>
            <a:pPr marL="965200" lvl="1" indent="-508000" eaLnBrk="1" hangingPunct="1">
              <a:lnSpc>
                <a:spcPct val="90000"/>
              </a:lnSpc>
              <a:buClr>
                <a:schemeClr val="accent2"/>
              </a:buClr>
              <a:buFont typeface="Wingdings" pitchFamily="2" charset="2"/>
              <a:buChar char="Ø"/>
            </a:pPr>
            <a:r>
              <a:rPr lang="en-GB" sz="2400" dirty="0" smtClean="0"/>
              <a:t>Management Regulations – risk assessments</a:t>
            </a:r>
          </a:p>
          <a:p>
            <a:pPr marL="965200" lvl="1" indent="-508000" eaLnBrk="1" hangingPunct="1">
              <a:lnSpc>
                <a:spcPct val="90000"/>
              </a:lnSpc>
              <a:buClr>
                <a:schemeClr val="accent2"/>
              </a:buClr>
              <a:buFont typeface="Wingdings" pitchFamily="2" charset="2"/>
              <a:buChar char="Ø"/>
            </a:pPr>
            <a:r>
              <a:rPr lang="en-GB" sz="2400" dirty="0" smtClean="0"/>
              <a:t>Control of Artificial Optical Radiation at Work Regulations 2010 (AOR Regulations)</a:t>
            </a:r>
          </a:p>
          <a:p>
            <a:pPr marL="965200" lvl="1" indent="-508000" eaLnBrk="1" hangingPunct="1">
              <a:lnSpc>
                <a:spcPct val="90000"/>
              </a:lnSpc>
              <a:buFontTx/>
              <a:buNone/>
            </a:pPr>
            <a:endParaRPr lang="en-GB" sz="2400" dirty="0" smtClean="0"/>
          </a:p>
          <a:p>
            <a:pPr eaLnBrk="1" hangingPunct="1">
              <a:lnSpc>
                <a:spcPct val="90000"/>
              </a:lnSpc>
              <a:buClr>
                <a:srgbClr val="FF0000"/>
              </a:buClr>
              <a:buSzPct val="150000"/>
            </a:pPr>
            <a:r>
              <a:rPr lang="en-GB" sz="2400" dirty="0" smtClean="0"/>
              <a:t>Mandatory Rules for University Staff and Students</a:t>
            </a:r>
          </a:p>
          <a:p>
            <a:pPr marL="965200" lvl="1" indent="-508000" eaLnBrk="1" hangingPunct="1">
              <a:lnSpc>
                <a:spcPct val="90000"/>
              </a:lnSpc>
              <a:buFontTx/>
              <a:buNone/>
            </a:pPr>
            <a:endParaRPr lang="en-GB" sz="2400" dirty="0" smtClean="0"/>
          </a:p>
          <a:p>
            <a:pPr eaLnBrk="1" hangingPunct="1">
              <a:lnSpc>
                <a:spcPct val="90000"/>
              </a:lnSpc>
              <a:buClr>
                <a:srgbClr val="FF0000"/>
              </a:buClr>
              <a:buSzPct val="150000"/>
            </a:pPr>
            <a:r>
              <a:rPr lang="en-GB" sz="2400" dirty="0" smtClean="0"/>
              <a:t>Guidance</a:t>
            </a:r>
          </a:p>
          <a:p>
            <a:pPr marL="965200" lvl="1" indent="-508000" eaLnBrk="1" hangingPunct="1">
              <a:lnSpc>
                <a:spcPct val="90000"/>
              </a:lnSpc>
              <a:buClr>
                <a:schemeClr val="accent2"/>
              </a:buClr>
              <a:buFont typeface="Wingdings" pitchFamily="2" charset="2"/>
              <a:buChar char="Ø"/>
            </a:pPr>
            <a:r>
              <a:rPr lang="en-GB" sz="2000" dirty="0" smtClean="0"/>
              <a:t>British Standard – BS EN 60825-1 (2014)</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27088" y="404813"/>
            <a:ext cx="7524750" cy="533400"/>
          </a:xfrm>
        </p:spPr>
        <p:txBody>
          <a:bodyPr/>
          <a:lstStyle/>
          <a:p>
            <a:pPr eaLnBrk="1" hangingPunct="1"/>
            <a:r>
              <a:rPr lang="en-GB" sz="3600" b="1" smtClean="0">
                <a:solidFill>
                  <a:srgbClr val="FF0000"/>
                </a:solidFill>
              </a:rPr>
              <a:t>Contents</a:t>
            </a:r>
          </a:p>
        </p:txBody>
      </p:sp>
      <p:sp>
        <p:nvSpPr>
          <p:cNvPr id="3075" name="Rectangle 3"/>
          <p:cNvSpPr>
            <a:spLocks noGrp="1" noChangeArrowheads="1"/>
          </p:cNvSpPr>
          <p:nvPr>
            <p:ph type="body" idx="1"/>
          </p:nvPr>
        </p:nvSpPr>
        <p:spPr>
          <a:xfrm>
            <a:off x="900113" y="1412875"/>
            <a:ext cx="7543800" cy="4114800"/>
          </a:xfrm>
        </p:spPr>
        <p:txBody>
          <a:bodyPr/>
          <a:lstStyle/>
          <a:p>
            <a:pPr marL="968375" indent="-628650" eaLnBrk="1" hangingPunct="1">
              <a:buClr>
                <a:schemeClr val="accent2"/>
              </a:buClr>
              <a:buFont typeface="Wingdings" pitchFamily="2" charset="2"/>
              <a:buChar char="Ø"/>
            </a:pPr>
            <a:r>
              <a:rPr lang="en-GB" sz="2800" smtClean="0"/>
              <a:t>Basics</a:t>
            </a:r>
          </a:p>
          <a:p>
            <a:pPr marL="968375" indent="-628650" eaLnBrk="1" hangingPunct="1">
              <a:buClr>
                <a:schemeClr val="accent2"/>
              </a:buClr>
              <a:buFont typeface="Wingdings" pitchFamily="2" charset="2"/>
              <a:buChar char="Ø"/>
            </a:pPr>
            <a:r>
              <a:rPr lang="en-GB" sz="2800" smtClean="0"/>
              <a:t>Health &amp; Safety Legislation</a:t>
            </a:r>
          </a:p>
          <a:p>
            <a:pPr marL="968375" indent="-628650" eaLnBrk="1" hangingPunct="1">
              <a:buClr>
                <a:schemeClr val="accent2"/>
              </a:buClr>
              <a:buFont typeface="Wingdings" pitchFamily="2" charset="2"/>
              <a:buChar char="Ø"/>
            </a:pPr>
            <a:r>
              <a:rPr lang="en-US" sz="2800" smtClean="0">
                <a:cs typeface="Times New Roman" pitchFamily="18" charset="0"/>
              </a:rPr>
              <a:t>Laser Classification</a:t>
            </a:r>
            <a:endParaRPr lang="en-GB" sz="2800" smtClean="0">
              <a:cs typeface="Times New Roman" pitchFamily="18" charset="0"/>
            </a:endParaRPr>
          </a:p>
          <a:p>
            <a:pPr marL="968375" indent="-628650" eaLnBrk="1" hangingPunct="1">
              <a:buClr>
                <a:schemeClr val="accent2"/>
              </a:buClr>
              <a:buFont typeface="Wingdings" pitchFamily="2" charset="2"/>
              <a:buChar char="Ø"/>
            </a:pPr>
            <a:r>
              <a:rPr lang="en-GB" sz="2800" smtClean="0">
                <a:cs typeface="Times New Roman" pitchFamily="18" charset="0"/>
              </a:rPr>
              <a:t>Laser safety Labelling</a:t>
            </a:r>
            <a:endParaRPr lang="en-GB" sz="2800" smtClean="0"/>
          </a:p>
          <a:p>
            <a:pPr marL="968375" indent="-628650" eaLnBrk="1" hangingPunct="1">
              <a:buClr>
                <a:schemeClr val="accent2"/>
              </a:buClr>
              <a:buFont typeface="Wingdings" pitchFamily="2" charset="2"/>
              <a:buChar char="Ø"/>
            </a:pPr>
            <a:r>
              <a:rPr lang="en-US" sz="2800" smtClean="0">
                <a:cs typeface="Times New Roman" pitchFamily="18" charset="0"/>
              </a:rPr>
              <a:t>Laser Safety Procedures </a:t>
            </a:r>
            <a:r>
              <a:rPr lang="en-GB" sz="2800" smtClean="0">
                <a:cs typeface="Times New Roman" pitchFamily="18" charset="0"/>
              </a:rPr>
              <a:t>at Liverpool</a:t>
            </a:r>
            <a:endParaRPr lang="en-US" sz="2800" smtClean="0">
              <a:cs typeface="Times New Roman" pitchFamily="18" charset="0"/>
            </a:endParaRPr>
          </a:p>
          <a:p>
            <a:pPr marL="968375" indent="-628650" eaLnBrk="1" hangingPunct="1">
              <a:buClr>
                <a:schemeClr val="accent2"/>
              </a:buClr>
              <a:buFont typeface="Wingdings" pitchFamily="2" charset="2"/>
              <a:buChar char="Ø"/>
            </a:pPr>
            <a:r>
              <a:rPr lang="en-US" sz="2800" smtClean="0">
                <a:cs typeface="Times New Roman" pitchFamily="18" charset="0"/>
              </a:rPr>
              <a:t>Practical Laser Safety</a:t>
            </a:r>
            <a:endParaRPr lang="en-GB" sz="2800" smtClean="0">
              <a:cs typeface="Times New Roman" pitchFamily="18" charset="0"/>
            </a:endParaRPr>
          </a:p>
          <a:p>
            <a:pPr marL="968375" indent="-628650" eaLnBrk="1" hangingPunct="1">
              <a:buClr>
                <a:schemeClr val="accent2"/>
              </a:buClr>
              <a:buFont typeface="Wingdings" pitchFamily="2" charset="2"/>
              <a:buChar char="Ø"/>
            </a:pPr>
            <a:r>
              <a:rPr lang="en-US" sz="2800" smtClean="0">
                <a:cs typeface="Times New Roman" pitchFamily="18" charset="0"/>
              </a:rPr>
              <a:t>Hazard Evaluation &amp; Risk Assessment</a:t>
            </a:r>
          </a:p>
          <a:p>
            <a:pPr marL="968375" indent="-628650" eaLnBrk="1" hangingPunct="1"/>
            <a:endParaRPr lang="en-GB" sz="2800" smtClean="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381000"/>
            <a:ext cx="9144000" cy="1143000"/>
          </a:xfrm>
        </p:spPr>
        <p:txBody>
          <a:bodyPr/>
          <a:lstStyle/>
          <a:p>
            <a:pPr eaLnBrk="1" hangingPunct="1"/>
            <a:r>
              <a:rPr lang="en-GB" sz="3000" b="1" smtClean="0">
                <a:solidFill>
                  <a:srgbClr val="FF0000"/>
                </a:solidFill>
              </a:rPr>
              <a:t>Health &amp; Safety Law</a:t>
            </a:r>
            <a:r>
              <a:rPr lang="en-GB" sz="3000" b="1" smtClean="0"/>
              <a:t> </a:t>
            </a:r>
          </a:p>
        </p:txBody>
      </p:sp>
      <p:sp>
        <p:nvSpPr>
          <p:cNvPr id="21507" name="Rectangle 3"/>
          <p:cNvSpPr>
            <a:spLocks noGrp="1" noChangeArrowheads="1"/>
          </p:cNvSpPr>
          <p:nvPr>
            <p:ph type="body" idx="1"/>
          </p:nvPr>
        </p:nvSpPr>
        <p:spPr>
          <a:xfrm>
            <a:off x="457200" y="1524000"/>
            <a:ext cx="8382000" cy="4114800"/>
          </a:xfrm>
        </p:spPr>
        <p:txBody>
          <a:bodyPr/>
          <a:lstStyle/>
          <a:p>
            <a:pPr eaLnBrk="1" hangingPunct="1"/>
            <a:r>
              <a:rPr lang="en-GB" sz="2800" smtClean="0"/>
              <a:t>Health &amp; Safety at Work Act 1974</a:t>
            </a:r>
          </a:p>
          <a:p>
            <a:pPr marL="965200" lvl="1" indent="-508000" eaLnBrk="1" hangingPunct="1">
              <a:buClr>
                <a:schemeClr val="accent2"/>
              </a:buClr>
              <a:buFont typeface="Wingdings" pitchFamily="2" charset="2"/>
              <a:buChar char="Ø"/>
            </a:pPr>
            <a:r>
              <a:rPr lang="en-GB" sz="2400" smtClean="0"/>
              <a:t>The act places duties on both employers and employees </a:t>
            </a:r>
          </a:p>
          <a:p>
            <a:pPr marL="965200" lvl="1" indent="-508000" eaLnBrk="1" hangingPunct="1">
              <a:buClr>
                <a:schemeClr val="accent2"/>
              </a:buClr>
              <a:buFont typeface="Wingdings" pitchFamily="2" charset="2"/>
              <a:buChar char="Ø"/>
            </a:pPr>
            <a:r>
              <a:rPr lang="en-GB" sz="2400" smtClean="0"/>
              <a:t>It is criminal law and can be enforced against persons and organisations.</a:t>
            </a:r>
          </a:p>
          <a:p>
            <a:pPr marL="965200" lvl="1" indent="-508000" eaLnBrk="1" hangingPunct="1">
              <a:buClr>
                <a:schemeClr val="accent2"/>
              </a:buClr>
              <a:buFont typeface="Wingdings" pitchFamily="2" charset="2"/>
              <a:buChar char="Ø"/>
            </a:pPr>
            <a:r>
              <a:rPr lang="en-GB" sz="2400" smtClean="0"/>
              <a:t>The act can be summed up as;</a:t>
            </a:r>
          </a:p>
          <a:p>
            <a:pPr marL="1608138" lvl="2" indent="-525463" eaLnBrk="1" hangingPunct="1">
              <a:buClr>
                <a:schemeClr val="accent2"/>
              </a:buClr>
              <a:buFont typeface="Wingdings" pitchFamily="2" charset="2"/>
              <a:buChar char="ü"/>
            </a:pPr>
            <a:r>
              <a:rPr lang="en-GB" sz="2000" smtClean="0">
                <a:solidFill>
                  <a:srgbClr val="FF0000"/>
                </a:solidFill>
              </a:rPr>
              <a:t>Employers duty: ‘To safeguard so far as reasonably practicable the health, safety and welfare of employees and others affected by the work’.</a:t>
            </a:r>
          </a:p>
          <a:p>
            <a:pPr marL="1608138" lvl="2" indent="-525463" eaLnBrk="1" hangingPunct="1">
              <a:buClr>
                <a:schemeClr val="accent2"/>
              </a:buClr>
              <a:buFont typeface="Wingdings" pitchFamily="2" charset="2"/>
              <a:buChar char="ü"/>
            </a:pPr>
            <a:r>
              <a:rPr lang="en-GB" sz="2000" smtClean="0">
                <a:solidFill>
                  <a:srgbClr val="FF0000"/>
                </a:solidFill>
              </a:rPr>
              <a:t>Employees duty: ‘To take reasonable care for the safety of themselves and others; to cooperate; not to be reckless’</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304800"/>
            <a:ext cx="9144000" cy="1396008"/>
          </a:xfrm>
        </p:spPr>
        <p:txBody>
          <a:bodyPr/>
          <a:lstStyle/>
          <a:p>
            <a:pPr eaLnBrk="1" hangingPunct="1"/>
            <a:r>
              <a:rPr lang="en-GB" sz="3000" b="1" dirty="0" smtClean="0">
                <a:solidFill>
                  <a:srgbClr val="FF0000"/>
                </a:solidFill>
              </a:rPr>
              <a:t>Provision and Use of Work Equipment Regulations</a:t>
            </a:r>
            <a:br>
              <a:rPr lang="en-GB" sz="3000" b="1" dirty="0" smtClean="0">
                <a:solidFill>
                  <a:srgbClr val="FF0000"/>
                </a:solidFill>
              </a:rPr>
            </a:br>
            <a:r>
              <a:rPr lang="en-GB" sz="3000" b="1" dirty="0" smtClean="0">
                <a:solidFill>
                  <a:srgbClr val="FF0000"/>
                </a:solidFill>
              </a:rPr>
              <a:t>(PUWER)</a:t>
            </a:r>
          </a:p>
        </p:txBody>
      </p:sp>
      <p:sp>
        <p:nvSpPr>
          <p:cNvPr id="22531" name="Rectangle 3"/>
          <p:cNvSpPr>
            <a:spLocks noGrp="1" noChangeArrowheads="1"/>
          </p:cNvSpPr>
          <p:nvPr>
            <p:ph type="body" idx="1"/>
          </p:nvPr>
        </p:nvSpPr>
        <p:spPr>
          <a:xfrm>
            <a:off x="1143000" y="1676400"/>
            <a:ext cx="7772400" cy="3733800"/>
          </a:xfrm>
        </p:spPr>
        <p:txBody>
          <a:bodyPr/>
          <a:lstStyle/>
          <a:p>
            <a:pPr marL="630238" indent="-577850" eaLnBrk="1" hangingPunct="1">
              <a:buClr>
                <a:schemeClr val="accent2"/>
              </a:buClr>
              <a:buFont typeface="Wingdings" pitchFamily="2" charset="2"/>
              <a:buChar char="Ø"/>
            </a:pPr>
            <a:r>
              <a:rPr lang="en-GB" sz="2400" smtClean="0"/>
              <a:t>All equipment must be suitable</a:t>
            </a:r>
          </a:p>
          <a:p>
            <a:pPr marL="630238" indent="-577850" eaLnBrk="1" hangingPunct="1">
              <a:buClr>
                <a:schemeClr val="accent2"/>
              </a:buClr>
              <a:buFont typeface="Wingdings" pitchFamily="2" charset="2"/>
              <a:buChar char="Ø"/>
            </a:pPr>
            <a:r>
              <a:rPr lang="en-GB" sz="2400" smtClean="0"/>
              <a:t>Maintained in an efficient state</a:t>
            </a:r>
          </a:p>
          <a:p>
            <a:pPr marL="630238" indent="-577850" eaLnBrk="1" hangingPunct="1">
              <a:buClr>
                <a:schemeClr val="accent2"/>
              </a:buClr>
              <a:buFont typeface="Wingdings" pitchFamily="2" charset="2"/>
              <a:buChar char="Ø"/>
            </a:pPr>
            <a:r>
              <a:rPr lang="en-GB" sz="2400" smtClean="0"/>
              <a:t>Maintenance recorded</a:t>
            </a:r>
          </a:p>
          <a:p>
            <a:pPr marL="630238" indent="-577850" eaLnBrk="1" hangingPunct="1">
              <a:buClr>
                <a:schemeClr val="accent2"/>
              </a:buClr>
              <a:buFont typeface="Wingdings" pitchFamily="2" charset="2"/>
              <a:buChar char="Ø"/>
            </a:pPr>
            <a:r>
              <a:rPr lang="en-GB" sz="2400" smtClean="0"/>
              <a:t>Restricted to trained users</a:t>
            </a:r>
          </a:p>
          <a:p>
            <a:pPr marL="630238" indent="-577850" eaLnBrk="1" hangingPunct="1">
              <a:buClr>
                <a:schemeClr val="accent2"/>
              </a:buClr>
              <a:buFont typeface="Wingdings" pitchFamily="2" charset="2"/>
              <a:buChar char="Ø"/>
            </a:pPr>
            <a:r>
              <a:rPr lang="en-GB" sz="2400" smtClean="0"/>
              <a:t>Users must have information and training</a:t>
            </a:r>
          </a:p>
          <a:p>
            <a:pPr marL="630238" indent="-577850" eaLnBrk="1" hangingPunct="1">
              <a:buClr>
                <a:schemeClr val="accent2"/>
              </a:buClr>
              <a:buFont typeface="Wingdings" pitchFamily="2" charset="2"/>
              <a:buChar char="Ø"/>
            </a:pPr>
            <a:r>
              <a:rPr lang="en-GB" sz="2400" smtClean="0"/>
              <a:t>Access prevented to dangerous parts</a:t>
            </a:r>
          </a:p>
          <a:p>
            <a:pPr marL="630238" indent="-577850" eaLnBrk="1" hangingPunct="1">
              <a:buClr>
                <a:schemeClr val="accent2"/>
              </a:buClr>
              <a:buFont typeface="Wingdings" pitchFamily="2" charset="2"/>
              <a:buChar char="Ø"/>
            </a:pPr>
            <a:r>
              <a:rPr lang="en-GB" sz="2400" smtClean="0"/>
              <a:t>Adequate controls and lock-offs</a:t>
            </a:r>
          </a:p>
          <a:p>
            <a:pPr marL="630238" indent="-577850" eaLnBrk="1" hangingPunct="1">
              <a:buClr>
                <a:schemeClr val="accent2"/>
              </a:buClr>
              <a:buFont typeface="Wingdings" pitchFamily="2" charset="2"/>
              <a:buChar char="Ø"/>
            </a:pPr>
            <a:r>
              <a:rPr lang="en-GB" sz="2400" smtClean="0"/>
              <a:t>Suitable environment</a:t>
            </a: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304800"/>
            <a:ext cx="9144000" cy="762000"/>
          </a:xfrm>
        </p:spPr>
        <p:txBody>
          <a:bodyPr/>
          <a:lstStyle/>
          <a:p>
            <a:pPr eaLnBrk="1" hangingPunct="1"/>
            <a:r>
              <a:rPr lang="en-GB" sz="3000" b="1" smtClean="0">
                <a:solidFill>
                  <a:srgbClr val="FF0000"/>
                </a:solidFill>
              </a:rPr>
              <a:t>Management Regulations </a:t>
            </a:r>
            <a:br>
              <a:rPr lang="en-GB" sz="3000" b="1" smtClean="0">
                <a:solidFill>
                  <a:srgbClr val="FF0000"/>
                </a:solidFill>
              </a:rPr>
            </a:br>
            <a:r>
              <a:rPr lang="en-GB" sz="3000" b="1" smtClean="0">
                <a:solidFill>
                  <a:srgbClr val="FF0000"/>
                </a:solidFill>
              </a:rPr>
              <a:t>(Risk Assessment)</a:t>
            </a:r>
          </a:p>
        </p:txBody>
      </p:sp>
      <p:sp>
        <p:nvSpPr>
          <p:cNvPr id="23555" name="Rectangle 3"/>
          <p:cNvSpPr>
            <a:spLocks noGrp="1" noChangeArrowheads="1"/>
          </p:cNvSpPr>
          <p:nvPr>
            <p:ph type="body" idx="1"/>
          </p:nvPr>
        </p:nvSpPr>
        <p:spPr>
          <a:xfrm>
            <a:off x="684213" y="1341438"/>
            <a:ext cx="8001000" cy="5105400"/>
          </a:xfrm>
        </p:spPr>
        <p:txBody>
          <a:bodyPr/>
          <a:lstStyle/>
          <a:p>
            <a:pPr eaLnBrk="1" hangingPunct="1">
              <a:buClr>
                <a:srgbClr val="FF0000"/>
              </a:buClr>
              <a:buSzPct val="150000"/>
            </a:pPr>
            <a:r>
              <a:rPr lang="en-GB" sz="2800" smtClean="0"/>
              <a:t>1999 Management Regulations (HSAW)</a:t>
            </a:r>
          </a:p>
          <a:p>
            <a:pPr eaLnBrk="1" hangingPunct="1">
              <a:buClr>
                <a:srgbClr val="FF0000"/>
              </a:buClr>
              <a:buSzPct val="150000"/>
              <a:buFontTx/>
              <a:buNone/>
            </a:pPr>
            <a:endParaRPr lang="en-GB" sz="1000" smtClean="0"/>
          </a:p>
          <a:p>
            <a:pPr marL="965200" lvl="1" indent="-508000" eaLnBrk="1" hangingPunct="1">
              <a:buClr>
                <a:schemeClr val="accent2"/>
              </a:buClr>
              <a:buFont typeface="Wingdings" pitchFamily="2" charset="2"/>
              <a:buChar char="Ø"/>
            </a:pPr>
            <a:r>
              <a:rPr lang="en-GB" sz="2400" smtClean="0"/>
              <a:t>Regulation 3. ‘Every employer shall make a sufficient assessment of the risk at work to’:</a:t>
            </a:r>
          </a:p>
          <a:p>
            <a:pPr marL="1490663" lvl="2" indent="-411163" eaLnBrk="1" hangingPunct="1">
              <a:buClr>
                <a:srgbClr val="FF0000"/>
              </a:buClr>
            </a:pPr>
            <a:r>
              <a:rPr lang="en-GB" smtClean="0">
                <a:solidFill>
                  <a:schemeClr val="accent2"/>
                </a:solidFill>
              </a:rPr>
              <a:t>Employees</a:t>
            </a:r>
          </a:p>
          <a:p>
            <a:pPr marL="1490663" lvl="2" indent="-411163" eaLnBrk="1" hangingPunct="1">
              <a:buClr>
                <a:srgbClr val="FF0000"/>
              </a:buClr>
            </a:pPr>
            <a:r>
              <a:rPr lang="en-GB" smtClean="0">
                <a:solidFill>
                  <a:schemeClr val="accent2"/>
                </a:solidFill>
              </a:rPr>
              <a:t>Others affected</a:t>
            </a:r>
          </a:p>
          <a:p>
            <a:pPr marL="1490663" lvl="2" indent="-411163" eaLnBrk="1" hangingPunct="1">
              <a:buFontTx/>
              <a:buNone/>
            </a:pPr>
            <a:endParaRPr lang="en-GB" smtClean="0">
              <a:solidFill>
                <a:schemeClr val="accent2"/>
              </a:solidFill>
            </a:endParaRPr>
          </a:p>
          <a:p>
            <a:pPr marL="965200" lvl="1" indent="-508000" eaLnBrk="1" hangingPunct="1">
              <a:buClr>
                <a:schemeClr val="accent2"/>
              </a:buClr>
              <a:buFont typeface="Wingdings" pitchFamily="2" charset="2"/>
              <a:buChar char="Ø"/>
            </a:pPr>
            <a:r>
              <a:rPr lang="en-GB" sz="2400" smtClean="0"/>
              <a:t>Records kept of:</a:t>
            </a:r>
          </a:p>
          <a:p>
            <a:pPr marL="1490663" lvl="2" indent="-411163" eaLnBrk="1" hangingPunct="1">
              <a:buClr>
                <a:schemeClr val="accent2"/>
              </a:buClr>
              <a:buFont typeface="Wingdings" pitchFamily="2" charset="2"/>
              <a:buChar char="ü"/>
            </a:pPr>
            <a:r>
              <a:rPr lang="en-GB" smtClean="0"/>
              <a:t>Risk assessment </a:t>
            </a:r>
          </a:p>
          <a:p>
            <a:pPr marL="1490663" lvl="2" indent="-411163" eaLnBrk="1" hangingPunct="1">
              <a:buClr>
                <a:schemeClr val="accent2"/>
              </a:buClr>
              <a:buFont typeface="Wingdings" pitchFamily="2" charset="2"/>
              <a:buChar char="ü"/>
            </a:pPr>
            <a:r>
              <a:rPr lang="en-GB" smtClean="0"/>
              <a:t>Safe Methods of Work (Local Rules)</a:t>
            </a:r>
          </a:p>
          <a:p>
            <a:pPr marL="1490663" lvl="2" indent="-411163" eaLnBrk="1" hangingPunct="1">
              <a:buClr>
                <a:schemeClr val="accent2"/>
              </a:buClr>
              <a:buFont typeface="Wingdings" pitchFamily="2" charset="2"/>
              <a:buChar char="ü"/>
            </a:pPr>
            <a:r>
              <a:rPr lang="en-GB" smtClean="0"/>
              <a:t>Review and update as necessary</a:t>
            </a:r>
          </a:p>
          <a:p>
            <a:pPr marL="1490663" lvl="2" indent="-411163" eaLnBrk="1" hangingPunct="1">
              <a:buFontTx/>
              <a:buNone/>
            </a:pPr>
            <a:endParaRPr lang="en-GB" smtClean="0"/>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228600"/>
            <a:ext cx="9144000" cy="1143000"/>
          </a:xfrm>
        </p:spPr>
        <p:txBody>
          <a:bodyPr/>
          <a:lstStyle/>
          <a:p>
            <a:pPr eaLnBrk="1" hangingPunct="1"/>
            <a:r>
              <a:rPr lang="en-US" sz="3000" b="1" smtClean="0">
                <a:solidFill>
                  <a:srgbClr val="FF0000"/>
                </a:solidFill>
                <a:cs typeface="Times New Roman" pitchFamily="18" charset="0"/>
              </a:rPr>
              <a:t>British Standard for Laser Safety</a:t>
            </a:r>
            <a:br>
              <a:rPr lang="en-US" sz="3000" b="1" smtClean="0">
                <a:solidFill>
                  <a:srgbClr val="FF0000"/>
                </a:solidFill>
                <a:cs typeface="Times New Roman" pitchFamily="18" charset="0"/>
              </a:rPr>
            </a:br>
            <a:r>
              <a:rPr lang="en-US" sz="3000" b="1" smtClean="0">
                <a:solidFill>
                  <a:srgbClr val="FF0000"/>
                </a:solidFill>
                <a:cs typeface="Times New Roman" pitchFamily="18" charset="0"/>
              </a:rPr>
              <a:t> </a:t>
            </a:r>
            <a:r>
              <a:rPr lang="en-US" sz="3000" b="1" smtClean="0">
                <a:solidFill>
                  <a:srgbClr val="FF0000"/>
                </a:solidFill>
              </a:rPr>
              <a:t>(Web: </a:t>
            </a:r>
            <a:r>
              <a:rPr lang="en-GB" sz="3000" b="1" smtClean="0">
                <a:solidFill>
                  <a:srgbClr val="FF0000"/>
                </a:solidFill>
              </a:rPr>
              <a:t>http://www.hpa.org.uk/radiation/)</a:t>
            </a:r>
          </a:p>
        </p:txBody>
      </p:sp>
      <p:sp>
        <p:nvSpPr>
          <p:cNvPr id="24579" name="Rectangle 3"/>
          <p:cNvSpPr>
            <a:spLocks noGrp="1" noChangeArrowheads="1"/>
          </p:cNvSpPr>
          <p:nvPr>
            <p:ph type="body" idx="1"/>
          </p:nvPr>
        </p:nvSpPr>
        <p:spPr>
          <a:xfrm>
            <a:off x="395288" y="1557338"/>
            <a:ext cx="8569325" cy="4464050"/>
          </a:xfrm>
        </p:spPr>
        <p:txBody>
          <a:bodyPr/>
          <a:lstStyle/>
          <a:p>
            <a:pPr marL="681038" indent="-576263" eaLnBrk="1" hangingPunct="1">
              <a:lnSpc>
                <a:spcPct val="90000"/>
              </a:lnSpc>
              <a:buFontTx/>
              <a:buNone/>
            </a:pPr>
            <a:r>
              <a:rPr lang="en-US" b="1" smtClean="0">
                <a:cs typeface="Times New Roman" pitchFamily="18" charset="0"/>
              </a:rPr>
              <a:t>EN60825-1:2007</a:t>
            </a:r>
            <a:r>
              <a:rPr lang="en-GB" smtClean="0">
                <a:cs typeface="Times New Roman" pitchFamily="18" charset="0"/>
              </a:rPr>
              <a:t>- S</a:t>
            </a:r>
            <a:r>
              <a:rPr lang="en-US" smtClean="0">
                <a:cs typeface="Times New Roman" pitchFamily="18" charset="0"/>
              </a:rPr>
              <a:t>afety of Laser Products</a:t>
            </a:r>
            <a:r>
              <a:rPr lang="en-US" sz="3600" smtClean="0">
                <a:cs typeface="Times New Roman" pitchFamily="18" charset="0"/>
              </a:rPr>
              <a:t> </a:t>
            </a:r>
          </a:p>
          <a:p>
            <a:pPr marL="1146175" lvl="1" indent="-350838" eaLnBrk="1" hangingPunct="1">
              <a:lnSpc>
                <a:spcPct val="90000"/>
              </a:lnSpc>
              <a:buClr>
                <a:schemeClr val="accent2"/>
              </a:buClr>
              <a:buFont typeface="Wingdings" pitchFamily="2" charset="2"/>
              <a:buChar char="Ø"/>
            </a:pPr>
            <a:r>
              <a:rPr lang="en-US" smtClean="0">
                <a:cs typeface="Times New Roman" pitchFamily="18" charset="0"/>
              </a:rPr>
              <a:t>Equipment classification, requirements and user’s</a:t>
            </a:r>
            <a:r>
              <a:rPr lang="en-GB" smtClean="0">
                <a:cs typeface="Times New Roman" pitchFamily="18" charset="0"/>
              </a:rPr>
              <a:t> </a:t>
            </a:r>
            <a:r>
              <a:rPr lang="en-US" smtClean="0">
                <a:cs typeface="Times New Roman" pitchFamily="18" charset="0"/>
              </a:rPr>
              <a:t>guide</a:t>
            </a:r>
          </a:p>
          <a:p>
            <a:pPr marL="681038" indent="-576263" eaLnBrk="1" hangingPunct="1">
              <a:lnSpc>
                <a:spcPct val="90000"/>
              </a:lnSpc>
              <a:buFontTx/>
              <a:buNone/>
            </a:pPr>
            <a:endParaRPr lang="en-GB" sz="1200" b="1" smtClean="0">
              <a:cs typeface="Times New Roman" pitchFamily="18" charset="0"/>
            </a:endParaRPr>
          </a:p>
          <a:p>
            <a:pPr marL="681038" indent="-576263" eaLnBrk="1" hangingPunct="1">
              <a:lnSpc>
                <a:spcPct val="90000"/>
              </a:lnSpc>
              <a:buFontTx/>
              <a:buNone/>
            </a:pPr>
            <a:endParaRPr lang="en-GB" sz="1200" b="1" smtClean="0">
              <a:cs typeface="Times New Roman" pitchFamily="18" charset="0"/>
            </a:endParaRPr>
          </a:p>
          <a:p>
            <a:pPr marL="681038" indent="-576263" eaLnBrk="1" hangingPunct="1">
              <a:lnSpc>
                <a:spcPct val="90000"/>
              </a:lnSpc>
              <a:buFontTx/>
              <a:buNone/>
            </a:pPr>
            <a:r>
              <a:rPr lang="en-US" sz="3000" b="1" smtClean="0">
                <a:cs typeface="Times New Roman" pitchFamily="18" charset="0"/>
              </a:rPr>
              <a:t>EN60825-2:2004 </a:t>
            </a:r>
            <a:r>
              <a:rPr lang="en-GB" sz="3000" b="1" smtClean="0">
                <a:cs typeface="Times New Roman" pitchFamily="18" charset="0"/>
              </a:rPr>
              <a:t>-</a:t>
            </a:r>
            <a:r>
              <a:rPr lang="en-GB" b="1" smtClean="0">
                <a:cs typeface="Times New Roman" pitchFamily="18" charset="0"/>
              </a:rPr>
              <a:t> </a:t>
            </a:r>
            <a:r>
              <a:rPr lang="en-US" smtClean="0">
                <a:cs typeface="Times New Roman" pitchFamily="18" charset="0"/>
              </a:rPr>
              <a:t>Safety of Laser Products</a:t>
            </a:r>
            <a:endParaRPr lang="en-GB" smtClean="0">
              <a:cs typeface="Times New Roman" pitchFamily="18" charset="0"/>
            </a:endParaRPr>
          </a:p>
          <a:p>
            <a:pPr marL="1146175" lvl="1" indent="-350838" eaLnBrk="1" hangingPunct="1">
              <a:lnSpc>
                <a:spcPct val="90000"/>
              </a:lnSpc>
              <a:buClr>
                <a:schemeClr val="accent2"/>
              </a:buClr>
              <a:buFont typeface="Wingdings" pitchFamily="2" charset="2"/>
              <a:buChar char="Ø"/>
            </a:pPr>
            <a:r>
              <a:rPr lang="en-US" smtClean="0">
                <a:cs typeface="Times New Roman" pitchFamily="18" charset="0"/>
              </a:rPr>
              <a:t>Safety of optical fiber communication equipment</a:t>
            </a:r>
            <a:endParaRPr lang="en-GB" smtClean="0">
              <a:cs typeface="Times New Roman" pitchFamily="18" charset="0"/>
            </a:endParaRPr>
          </a:p>
          <a:p>
            <a:pPr marL="1146175" lvl="1" indent="-350838" eaLnBrk="1" hangingPunct="1">
              <a:lnSpc>
                <a:spcPct val="90000"/>
              </a:lnSpc>
              <a:buClr>
                <a:schemeClr val="accent2"/>
              </a:buClr>
              <a:buFont typeface="Wingdings" pitchFamily="2" charset="2"/>
              <a:buNone/>
            </a:pPr>
            <a:endParaRPr lang="en-GB" sz="1200" smtClean="0">
              <a:cs typeface="Times New Roman" pitchFamily="18" charset="0"/>
            </a:endParaRPr>
          </a:p>
          <a:p>
            <a:pPr marL="681038" indent="-576263" eaLnBrk="1" hangingPunct="1">
              <a:lnSpc>
                <a:spcPct val="90000"/>
              </a:lnSpc>
              <a:buFontTx/>
              <a:buNone/>
            </a:pPr>
            <a:endParaRPr lang="en-GB" sz="1200" smtClean="0">
              <a:cs typeface="Times New Roman" pitchFamily="18" charset="0"/>
            </a:endParaRPr>
          </a:p>
          <a:p>
            <a:pPr marL="681038" indent="-576263" eaLnBrk="1" hangingPunct="1">
              <a:lnSpc>
                <a:spcPct val="90000"/>
              </a:lnSpc>
              <a:buFontTx/>
              <a:buNone/>
            </a:pPr>
            <a:r>
              <a:rPr lang="en-US" sz="3000" b="1" smtClean="0">
                <a:cs typeface="Times New Roman" pitchFamily="18" charset="0"/>
              </a:rPr>
              <a:t>PD IEC TR 60825-14:2004 </a:t>
            </a:r>
            <a:r>
              <a:rPr lang="en-GB" sz="3000" b="1" smtClean="0">
                <a:cs typeface="Times New Roman" pitchFamily="18" charset="0"/>
              </a:rPr>
              <a:t>-</a:t>
            </a:r>
            <a:r>
              <a:rPr lang="en-GB" b="1" smtClean="0">
                <a:cs typeface="Times New Roman" pitchFamily="18" charset="0"/>
              </a:rPr>
              <a:t> </a:t>
            </a:r>
            <a:r>
              <a:rPr lang="en-US" sz="2800" smtClean="0">
                <a:cs typeface="Times New Roman" pitchFamily="18" charset="0"/>
              </a:rPr>
              <a:t>Safety of Laser Products</a:t>
            </a:r>
            <a:endParaRPr lang="en-GB" sz="2800" smtClean="0">
              <a:cs typeface="Times New Roman" pitchFamily="18" charset="0"/>
            </a:endParaRPr>
          </a:p>
          <a:p>
            <a:pPr marL="1146175" lvl="1" indent="-350838" eaLnBrk="1" hangingPunct="1">
              <a:lnSpc>
                <a:spcPct val="90000"/>
              </a:lnSpc>
              <a:buClr>
                <a:schemeClr val="accent2"/>
              </a:buClr>
              <a:buFont typeface="Wingdings" pitchFamily="2" charset="2"/>
              <a:buChar char="Ø"/>
            </a:pPr>
            <a:r>
              <a:rPr lang="en-US" smtClean="0">
                <a:cs typeface="Times New Roman" pitchFamily="18" charset="0"/>
              </a:rPr>
              <a:t>A User’s Guide</a:t>
            </a:r>
            <a:endParaRPr lang="en-GB" smtClean="0">
              <a:cs typeface="Times New Roman" pitchFamily="18" charset="0"/>
            </a:endParaRPr>
          </a:p>
          <a:p>
            <a:pPr marL="681038" indent="-576263" eaLnBrk="1" hangingPunct="1">
              <a:lnSpc>
                <a:spcPct val="90000"/>
              </a:lnSpc>
              <a:buFontTx/>
              <a:buNone/>
            </a:pPr>
            <a:endParaRPr lang="en-US" sz="2800" smtClean="0">
              <a:cs typeface="Times New Roman" pitchFamily="18" charset="0"/>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476250"/>
            <a:ext cx="9144000" cy="685800"/>
          </a:xfrm>
        </p:spPr>
        <p:txBody>
          <a:bodyPr/>
          <a:lstStyle/>
          <a:p>
            <a:pPr eaLnBrk="1" hangingPunct="1"/>
            <a:r>
              <a:rPr lang="en-US" sz="3000" b="1" smtClean="0">
                <a:solidFill>
                  <a:srgbClr val="FF0000"/>
                </a:solidFill>
                <a:cs typeface="Times New Roman" pitchFamily="18" charset="0"/>
              </a:rPr>
              <a:t>Objectives of ‘BS’ Laser Safety Standards</a:t>
            </a:r>
            <a:endParaRPr lang="en-GB" sz="3000" b="1" smtClean="0">
              <a:solidFill>
                <a:srgbClr val="FF0000"/>
              </a:solidFill>
              <a:cs typeface="Times New Roman" pitchFamily="18" charset="0"/>
            </a:endParaRPr>
          </a:p>
        </p:txBody>
      </p:sp>
      <p:sp>
        <p:nvSpPr>
          <p:cNvPr id="25603" name="Rectangle 3"/>
          <p:cNvSpPr>
            <a:spLocks noGrp="1" noChangeArrowheads="1"/>
          </p:cNvSpPr>
          <p:nvPr>
            <p:ph type="body" idx="1"/>
          </p:nvPr>
        </p:nvSpPr>
        <p:spPr>
          <a:xfrm>
            <a:off x="304800" y="1219200"/>
            <a:ext cx="8534400" cy="5410200"/>
          </a:xfrm>
        </p:spPr>
        <p:txBody>
          <a:bodyPr/>
          <a:lstStyle/>
          <a:p>
            <a:pPr marL="630238" indent="-577850" eaLnBrk="1" hangingPunct="1">
              <a:buClr>
                <a:schemeClr val="accent2"/>
              </a:buClr>
              <a:buFont typeface="Wingdings" pitchFamily="2" charset="2"/>
              <a:buChar char="Ø"/>
            </a:pPr>
            <a:r>
              <a:rPr lang="en-US" sz="2400" dirty="0" smtClean="0">
                <a:cs typeface="Times New Roman" pitchFamily="18" charset="0"/>
              </a:rPr>
              <a:t>To protect persons from laser radiation by indicating </a:t>
            </a:r>
            <a:r>
              <a:rPr lang="en-US" sz="2400" b="1" dirty="0" smtClean="0">
                <a:solidFill>
                  <a:srgbClr val="0033CC"/>
                </a:solidFill>
                <a:cs typeface="Times New Roman" pitchFamily="18" charset="0"/>
              </a:rPr>
              <a:t>safe working level</a:t>
            </a:r>
            <a:r>
              <a:rPr lang="en-US" sz="2400" dirty="0" smtClean="0">
                <a:cs typeface="Times New Roman" pitchFamily="18" charset="0"/>
              </a:rPr>
              <a:t> of laser radiation</a:t>
            </a:r>
            <a:endParaRPr lang="en-GB" sz="2400" dirty="0" smtClean="0">
              <a:cs typeface="Times New Roman" pitchFamily="18" charset="0"/>
            </a:endParaRPr>
          </a:p>
          <a:p>
            <a:pPr marL="630238" indent="-577850" eaLnBrk="1" hangingPunct="1">
              <a:buClr>
                <a:schemeClr val="accent2"/>
              </a:buClr>
              <a:buFont typeface="Wingdings" pitchFamily="2" charset="2"/>
              <a:buChar char="Ø"/>
            </a:pPr>
            <a:r>
              <a:rPr lang="en-US" sz="2400" dirty="0" smtClean="0">
                <a:cs typeface="Times New Roman" pitchFamily="18" charset="0"/>
              </a:rPr>
              <a:t>To introduce a system of </a:t>
            </a:r>
            <a:r>
              <a:rPr lang="en-US" sz="2400" b="1" dirty="0" smtClean="0">
                <a:solidFill>
                  <a:srgbClr val="0033CC"/>
                </a:solidFill>
                <a:cs typeface="Times New Roman" pitchFamily="18" charset="0"/>
              </a:rPr>
              <a:t>classification</a:t>
            </a:r>
            <a:r>
              <a:rPr lang="en-US" sz="2400" dirty="0" smtClean="0">
                <a:cs typeface="Times New Roman" pitchFamily="18" charset="0"/>
              </a:rPr>
              <a:t> of lasers &amp; laser products according to degree of hazard</a:t>
            </a:r>
            <a:endParaRPr lang="en-GB" sz="2400" dirty="0" smtClean="0">
              <a:cs typeface="Times New Roman" pitchFamily="18" charset="0"/>
            </a:endParaRPr>
          </a:p>
          <a:p>
            <a:pPr marL="630238" indent="-577850" eaLnBrk="1" hangingPunct="1">
              <a:buClr>
                <a:schemeClr val="accent2"/>
              </a:buClr>
              <a:buFont typeface="Wingdings" pitchFamily="2" charset="2"/>
              <a:buChar char="Ø"/>
            </a:pPr>
            <a:r>
              <a:rPr lang="en-US" sz="2400" dirty="0" smtClean="0">
                <a:cs typeface="Times New Roman" pitchFamily="18" charset="0"/>
              </a:rPr>
              <a:t>To lay down requirements for </a:t>
            </a:r>
            <a:r>
              <a:rPr lang="en-US" sz="2400" dirty="0" smtClean="0">
                <a:solidFill>
                  <a:srgbClr val="0000FF"/>
                </a:solidFill>
                <a:cs typeface="Times New Roman" pitchFamily="18" charset="0"/>
              </a:rPr>
              <a:t>both user &amp; manufacturer </a:t>
            </a:r>
            <a:r>
              <a:rPr lang="en-US" sz="2400" dirty="0" smtClean="0">
                <a:cs typeface="Times New Roman" pitchFamily="18" charset="0"/>
              </a:rPr>
              <a:t>to </a:t>
            </a:r>
            <a:r>
              <a:rPr lang="en-US" sz="2400" dirty="0" smtClean="0">
                <a:solidFill>
                  <a:srgbClr val="0000FF"/>
                </a:solidFill>
                <a:cs typeface="Times New Roman" pitchFamily="18" charset="0"/>
              </a:rPr>
              <a:t>establish procedures &amp; supply information </a:t>
            </a:r>
            <a:r>
              <a:rPr lang="en-US" sz="2400" dirty="0" smtClean="0">
                <a:cs typeface="Times New Roman" pitchFamily="18" charset="0"/>
              </a:rPr>
              <a:t>so that precautions can be taken</a:t>
            </a:r>
            <a:endParaRPr lang="en-GB" sz="2400" dirty="0" smtClean="0">
              <a:cs typeface="Times New Roman" pitchFamily="18" charset="0"/>
            </a:endParaRPr>
          </a:p>
          <a:p>
            <a:pPr marL="630238" indent="-577850" eaLnBrk="1" hangingPunct="1">
              <a:buClr>
                <a:schemeClr val="accent2"/>
              </a:buClr>
              <a:buFont typeface="Wingdings" pitchFamily="2" charset="2"/>
              <a:buChar char="Ø"/>
            </a:pPr>
            <a:r>
              <a:rPr lang="en-US" sz="2400" dirty="0" smtClean="0">
                <a:cs typeface="Times New Roman" pitchFamily="18" charset="0"/>
              </a:rPr>
              <a:t>To ensure warning of laser hazards by </a:t>
            </a:r>
            <a:r>
              <a:rPr lang="en-US" sz="2400" b="1" dirty="0" smtClean="0">
                <a:solidFill>
                  <a:srgbClr val="0033CC"/>
                </a:solidFill>
                <a:cs typeface="Times New Roman" pitchFamily="18" charset="0"/>
              </a:rPr>
              <a:t>signs, labels &amp; instructions</a:t>
            </a:r>
            <a:endParaRPr lang="en-GB" sz="2400" b="1" dirty="0" smtClean="0">
              <a:solidFill>
                <a:srgbClr val="0033CC"/>
              </a:solidFill>
              <a:cs typeface="Times New Roman" pitchFamily="18" charset="0"/>
            </a:endParaRPr>
          </a:p>
          <a:p>
            <a:pPr marL="630238" indent="-577850" eaLnBrk="1" hangingPunct="1">
              <a:buClr>
                <a:schemeClr val="accent2"/>
              </a:buClr>
              <a:buFont typeface="Wingdings" pitchFamily="2" charset="2"/>
              <a:buChar char="Ø"/>
            </a:pPr>
            <a:r>
              <a:rPr lang="en-US" sz="2400" dirty="0" smtClean="0">
                <a:cs typeface="Times New Roman" pitchFamily="18" charset="0"/>
              </a:rPr>
              <a:t>To minimise accessible radiation, and control radiation by protective features and </a:t>
            </a:r>
            <a:r>
              <a:rPr lang="en-US" sz="2400" b="1" dirty="0" smtClean="0">
                <a:solidFill>
                  <a:srgbClr val="0033CC"/>
                </a:solidFill>
                <a:cs typeface="Times New Roman" pitchFamily="18" charset="0"/>
              </a:rPr>
              <a:t>control measures</a:t>
            </a:r>
            <a:endParaRPr lang="en-GB" sz="2400" b="1" dirty="0" smtClean="0">
              <a:solidFill>
                <a:srgbClr val="0033CC"/>
              </a:solidFill>
              <a:cs typeface="Times New Roman" pitchFamily="18" charset="0"/>
            </a:endParaRPr>
          </a:p>
          <a:p>
            <a:pPr marL="630238" indent="-577850" eaLnBrk="1" hangingPunct="1">
              <a:buClr>
                <a:schemeClr val="accent2"/>
              </a:buClr>
              <a:buFont typeface="Wingdings" pitchFamily="2" charset="2"/>
              <a:buChar char="Ø"/>
            </a:pPr>
            <a:r>
              <a:rPr lang="en-US" sz="2400" dirty="0" smtClean="0">
                <a:cs typeface="Times New Roman" pitchFamily="18" charset="0"/>
              </a:rPr>
              <a:t>To protect persons from other </a:t>
            </a:r>
            <a:r>
              <a:rPr lang="en-US" sz="2400" b="1" dirty="0" smtClean="0">
                <a:solidFill>
                  <a:srgbClr val="0033CC"/>
                </a:solidFill>
                <a:cs typeface="Times New Roman" pitchFamily="18" charset="0"/>
              </a:rPr>
              <a:t>(non radiation) hazards</a:t>
            </a:r>
            <a:r>
              <a:rPr lang="en-US" sz="2400" dirty="0" smtClean="0">
                <a:cs typeface="Times New Roman" pitchFamily="18" charset="0"/>
              </a:rPr>
              <a:t> associated with lasers</a:t>
            </a:r>
            <a:endParaRPr lang="en-GB" sz="2400" dirty="0" smtClean="0">
              <a:cs typeface="Times New Roman" pitchFamily="18" charset="0"/>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95288" y="692150"/>
            <a:ext cx="8208962" cy="1108075"/>
          </a:xfrm>
        </p:spPr>
        <p:txBody>
          <a:bodyPr/>
          <a:lstStyle/>
          <a:p>
            <a:pPr eaLnBrk="1" hangingPunct="1"/>
            <a:r>
              <a:rPr lang="en-GB" sz="3000" b="1" dirty="0" smtClean="0">
                <a:solidFill>
                  <a:srgbClr val="FF0000"/>
                </a:solidFill>
              </a:rPr>
              <a:t>BS EN</a:t>
            </a:r>
            <a:r>
              <a:rPr lang="en-US" sz="3000" b="1" dirty="0" smtClean="0">
                <a:solidFill>
                  <a:srgbClr val="FF0000"/>
                </a:solidFill>
              </a:rPr>
              <a:t> 60825-1 Safety Standard</a:t>
            </a:r>
            <a:endParaRPr lang="en-GB" sz="3000" b="1" dirty="0" smtClean="0">
              <a:solidFill>
                <a:srgbClr val="FF0000"/>
              </a:solidFill>
            </a:endParaRPr>
          </a:p>
        </p:txBody>
      </p:sp>
      <p:sp>
        <p:nvSpPr>
          <p:cNvPr id="26627" name="Rectangle 3"/>
          <p:cNvSpPr>
            <a:spLocks noGrp="1" noChangeArrowheads="1"/>
          </p:cNvSpPr>
          <p:nvPr>
            <p:ph type="body" idx="1"/>
          </p:nvPr>
        </p:nvSpPr>
        <p:spPr>
          <a:xfrm>
            <a:off x="395288" y="2133600"/>
            <a:ext cx="8520112" cy="3789363"/>
          </a:xfrm>
        </p:spPr>
        <p:txBody>
          <a:bodyPr/>
          <a:lstStyle/>
          <a:p>
            <a:pPr marL="577850" indent="-577850" eaLnBrk="1" hangingPunct="1">
              <a:buClr>
                <a:schemeClr val="accent2"/>
              </a:buClr>
              <a:buFont typeface="Wingdings" pitchFamily="2" charset="2"/>
              <a:buChar char="Ø"/>
            </a:pPr>
            <a:r>
              <a:rPr lang="en-GB" sz="2400" smtClean="0"/>
              <a:t>EN</a:t>
            </a:r>
            <a:r>
              <a:rPr lang="en-US" sz="2400" smtClean="0"/>
              <a:t> 60825-1</a:t>
            </a:r>
            <a:r>
              <a:rPr lang="en-GB" sz="2400" smtClean="0"/>
              <a:t> </a:t>
            </a:r>
            <a:r>
              <a:rPr lang="en-US" sz="2400" smtClean="0">
                <a:cs typeface="Times New Roman" pitchFamily="18" charset="0"/>
              </a:rPr>
              <a:t>provides tables of </a:t>
            </a:r>
            <a:r>
              <a:rPr lang="en-US" sz="2400" b="1" smtClean="0">
                <a:solidFill>
                  <a:srgbClr val="0033CC"/>
                </a:solidFill>
                <a:cs typeface="Times New Roman" pitchFamily="18" charset="0"/>
              </a:rPr>
              <a:t>Accessible Emission Limit (AEL)</a:t>
            </a:r>
            <a:r>
              <a:rPr lang="en-GB" sz="2400" smtClean="0">
                <a:cs typeface="Times New Roman" pitchFamily="18" charset="0"/>
              </a:rPr>
              <a:t> </a:t>
            </a:r>
            <a:r>
              <a:rPr lang="en-US" sz="2400" smtClean="0">
                <a:cs typeface="Times New Roman" pitchFamily="18" charset="0"/>
              </a:rPr>
              <a:t>for each class of laser:</a:t>
            </a:r>
          </a:p>
          <a:p>
            <a:pPr marL="977900" lvl="1" eaLnBrk="1" hangingPunct="1">
              <a:buClr>
                <a:schemeClr val="accent2"/>
              </a:buClr>
              <a:buFont typeface="Wingdings" pitchFamily="2" charset="2"/>
              <a:buChar char="Ø"/>
            </a:pPr>
            <a:r>
              <a:rPr lang="en-GB" sz="2000" smtClean="0">
                <a:cs typeface="Times New Roman" pitchFamily="18" charset="0"/>
              </a:rPr>
              <a:t>M</a:t>
            </a:r>
            <a:r>
              <a:rPr lang="en-US" sz="2000" smtClean="0">
                <a:cs typeface="Times New Roman" pitchFamily="18" charset="0"/>
              </a:rPr>
              <a:t>aximum output for given wavelength &amp; emission duration</a:t>
            </a:r>
          </a:p>
          <a:p>
            <a:pPr marL="577850" indent="-577850" eaLnBrk="1" hangingPunct="1">
              <a:buClr>
                <a:schemeClr val="accent2"/>
              </a:buClr>
              <a:buFont typeface="Wingdings" pitchFamily="2" charset="2"/>
              <a:buChar char="Ø"/>
            </a:pPr>
            <a:r>
              <a:rPr lang="en-US" sz="2400" u="sng" smtClean="0">
                <a:cs typeface="Times New Roman" pitchFamily="18" charset="0"/>
              </a:rPr>
              <a:t>Laser products</a:t>
            </a:r>
            <a:r>
              <a:rPr lang="en-GB" sz="2400" u="sng" smtClean="0">
                <a:cs typeface="Times New Roman" pitchFamily="18" charset="0"/>
              </a:rPr>
              <a:t> include</a:t>
            </a:r>
            <a:r>
              <a:rPr lang="en-US" sz="2400" u="sng" smtClean="0">
                <a:cs typeface="Times New Roman" pitchFamily="18" charset="0"/>
              </a:rPr>
              <a:t>:</a:t>
            </a:r>
            <a:r>
              <a:rPr lang="en-US" sz="2400" smtClean="0">
                <a:cs typeface="Times New Roman" pitchFamily="18" charset="0"/>
              </a:rPr>
              <a:t> product or assembly of components which contain laser or laser systems</a:t>
            </a:r>
          </a:p>
          <a:p>
            <a:pPr marL="977900" lvl="1" eaLnBrk="1" hangingPunct="1">
              <a:buClr>
                <a:schemeClr val="accent2"/>
              </a:buClr>
              <a:buFont typeface="Wingdings" pitchFamily="2" charset="2"/>
              <a:buChar char="Ø"/>
            </a:pPr>
            <a:r>
              <a:rPr lang="en-US" sz="2000" smtClean="0">
                <a:cs typeface="Times New Roman" pitchFamily="18" charset="0"/>
              </a:rPr>
              <a:t>e.g. </a:t>
            </a:r>
            <a:r>
              <a:rPr lang="en-US" sz="2000" u="sng" smtClean="0">
                <a:cs typeface="Times New Roman" pitchFamily="18" charset="0"/>
              </a:rPr>
              <a:t>compact disc player</a:t>
            </a:r>
            <a:r>
              <a:rPr lang="en-US" sz="2000" smtClean="0">
                <a:cs typeface="Times New Roman" pitchFamily="18" charset="0"/>
              </a:rPr>
              <a:t> is a </a:t>
            </a:r>
            <a:r>
              <a:rPr lang="en-US" sz="2000" u="sng" smtClean="0">
                <a:cs typeface="Times New Roman" pitchFamily="18" charset="0"/>
              </a:rPr>
              <a:t>laser</a:t>
            </a:r>
            <a:r>
              <a:rPr lang="en-GB" sz="2000" u="sng" smtClean="0">
                <a:cs typeface="Times New Roman" pitchFamily="18" charset="0"/>
              </a:rPr>
              <a:t> </a:t>
            </a:r>
            <a:r>
              <a:rPr lang="en-US" sz="2000" u="sng" smtClean="0">
                <a:cs typeface="Times New Roman" pitchFamily="18" charset="0"/>
              </a:rPr>
              <a:t>product</a:t>
            </a:r>
            <a:r>
              <a:rPr lang="en-US" sz="2000" smtClean="0">
                <a:cs typeface="Times New Roman" pitchFamily="18" charset="0"/>
              </a:rPr>
              <a:t> because it contains a laser system</a:t>
            </a:r>
          </a:p>
          <a:p>
            <a:pPr marL="977900" lvl="1" eaLnBrk="1" hangingPunct="1">
              <a:buClr>
                <a:schemeClr val="accent2"/>
              </a:buClr>
              <a:buFont typeface="Wingdings" pitchFamily="2" charset="2"/>
              <a:buChar char="Ø"/>
            </a:pPr>
            <a:r>
              <a:rPr lang="en-US" sz="2000" smtClean="0">
                <a:cs typeface="Times New Roman" pitchFamily="18" charset="0"/>
              </a:rPr>
              <a:t>NB</a:t>
            </a:r>
            <a:r>
              <a:rPr lang="en-GB" sz="2000" smtClean="0">
                <a:cs typeface="Times New Roman" pitchFamily="18" charset="0"/>
              </a:rPr>
              <a:t>:</a:t>
            </a:r>
            <a:r>
              <a:rPr lang="en-US" sz="2000" smtClean="0">
                <a:cs typeface="Times New Roman" pitchFamily="18" charset="0"/>
              </a:rPr>
              <a:t> Light emitting diodes (LEDs) are implied by laser in BS</a:t>
            </a:r>
            <a:endParaRPr lang="en-US" sz="2400" smtClean="0">
              <a:cs typeface="Times New Roman" pitchFamily="18" charset="0"/>
            </a:endParaRPr>
          </a:p>
          <a:p>
            <a:pPr marL="577850" indent="-577850" eaLnBrk="1" hangingPunct="1"/>
            <a:endParaRPr lang="en-GB" sz="2800" smtClean="0"/>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692275" y="404813"/>
            <a:ext cx="6011863" cy="609600"/>
          </a:xfrm>
        </p:spPr>
        <p:txBody>
          <a:bodyPr/>
          <a:lstStyle/>
          <a:p>
            <a:pPr eaLnBrk="1" hangingPunct="1"/>
            <a:r>
              <a:rPr lang="en-US" sz="4000" b="1" smtClean="0">
                <a:solidFill>
                  <a:srgbClr val="FF0000"/>
                </a:solidFill>
                <a:cs typeface="Times New Roman" pitchFamily="18" charset="0"/>
              </a:rPr>
              <a:t>Laser Classification</a:t>
            </a:r>
            <a:endParaRPr lang="en-GB" sz="4000" b="1" smtClean="0">
              <a:solidFill>
                <a:srgbClr val="FF0000"/>
              </a:solidFill>
              <a:cs typeface="Times New Roman" pitchFamily="18" charset="0"/>
            </a:endParaRPr>
          </a:p>
        </p:txBody>
      </p:sp>
      <p:sp>
        <p:nvSpPr>
          <p:cNvPr id="27651" name="Rectangle 3"/>
          <p:cNvSpPr>
            <a:spLocks noGrp="1" noChangeArrowheads="1"/>
          </p:cNvSpPr>
          <p:nvPr>
            <p:ph type="body" idx="1"/>
          </p:nvPr>
        </p:nvSpPr>
        <p:spPr>
          <a:xfrm>
            <a:off x="381000" y="1143000"/>
            <a:ext cx="8458200" cy="5257800"/>
          </a:xfrm>
        </p:spPr>
        <p:txBody>
          <a:bodyPr/>
          <a:lstStyle/>
          <a:p>
            <a:pPr eaLnBrk="1" hangingPunct="1">
              <a:lnSpc>
                <a:spcPct val="80000"/>
              </a:lnSpc>
              <a:buClr>
                <a:srgbClr val="FF0000"/>
              </a:buClr>
              <a:buSzPct val="150000"/>
            </a:pPr>
            <a:r>
              <a:rPr lang="en-US" sz="2800" smtClean="0">
                <a:cs typeface="Times New Roman" pitchFamily="18" charset="0"/>
              </a:rPr>
              <a:t>To classify a laser, need to know:</a:t>
            </a:r>
          </a:p>
          <a:p>
            <a:pPr marL="1082675" lvl="1" indent="-625475" eaLnBrk="1" hangingPunct="1">
              <a:lnSpc>
                <a:spcPct val="80000"/>
              </a:lnSpc>
              <a:buClr>
                <a:schemeClr val="accent2"/>
              </a:buClr>
              <a:buFont typeface="Wingdings" pitchFamily="2" charset="2"/>
              <a:buChar char="Ø"/>
            </a:pPr>
            <a:r>
              <a:rPr lang="en-GB" sz="2400" smtClean="0">
                <a:cs typeface="Times New Roman" pitchFamily="18" charset="0"/>
              </a:rPr>
              <a:t>L</a:t>
            </a:r>
            <a:r>
              <a:rPr lang="en-US" sz="2400" smtClean="0">
                <a:cs typeface="Times New Roman" pitchFamily="18" charset="0"/>
              </a:rPr>
              <a:t>aser wavelength</a:t>
            </a:r>
          </a:p>
          <a:p>
            <a:pPr marL="1082675" lvl="1" indent="-625475" eaLnBrk="1" hangingPunct="1">
              <a:lnSpc>
                <a:spcPct val="80000"/>
              </a:lnSpc>
              <a:buClr>
                <a:schemeClr val="accent2"/>
              </a:buClr>
              <a:buFont typeface="Wingdings" pitchFamily="2" charset="2"/>
              <a:buChar char="Ø"/>
            </a:pPr>
            <a:r>
              <a:rPr lang="en-US" sz="2400" smtClean="0">
                <a:cs typeface="Times New Roman" pitchFamily="18" charset="0"/>
              </a:rPr>
              <a:t>Maximum power (or pulse energy)</a:t>
            </a:r>
          </a:p>
          <a:p>
            <a:pPr marL="1082675" lvl="1" indent="-625475" eaLnBrk="1" hangingPunct="1">
              <a:lnSpc>
                <a:spcPct val="80000"/>
              </a:lnSpc>
              <a:buClr>
                <a:schemeClr val="accent2"/>
              </a:buClr>
              <a:buFont typeface="Wingdings" pitchFamily="2" charset="2"/>
              <a:buChar char="Ø"/>
            </a:pPr>
            <a:r>
              <a:rPr lang="en-GB" sz="2400" smtClean="0">
                <a:cs typeface="Times New Roman" pitchFamily="18" charset="0"/>
              </a:rPr>
              <a:t>E</a:t>
            </a:r>
            <a:r>
              <a:rPr lang="en-US" sz="2400" smtClean="0">
                <a:cs typeface="Times New Roman" pitchFamily="18" charset="0"/>
              </a:rPr>
              <a:t>xposure duration</a:t>
            </a:r>
          </a:p>
          <a:p>
            <a:pPr marL="1082675" lvl="1" indent="-625475" eaLnBrk="1" hangingPunct="1">
              <a:lnSpc>
                <a:spcPct val="80000"/>
              </a:lnSpc>
              <a:buClr>
                <a:schemeClr val="accent2"/>
              </a:buClr>
              <a:buFont typeface="Wingdings" pitchFamily="2" charset="2"/>
              <a:buChar char="Ø"/>
            </a:pPr>
            <a:r>
              <a:rPr lang="en-GB" sz="2400" smtClean="0">
                <a:cs typeface="Times New Roman" pitchFamily="18" charset="0"/>
              </a:rPr>
              <a:t>V</a:t>
            </a:r>
            <a:r>
              <a:rPr lang="en-US" sz="2400" smtClean="0">
                <a:cs typeface="Times New Roman" pitchFamily="18" charset="0"/>
              </a:rPr>
              <a:t>iewing conditions</a:t>
            </a:r>
            <a:endParaRPr lang="en-GB" sz="2400" smtClean="0">
              <a:cs typeface="Times New Roman" pitchFamily="18" charset="0"/>
            </a:endParaRPr>
          </a:p>
          <a:p>
            <a:pPr marL="1082675" lvl="1" indent="-625475" eaLnBrk="1" hangingPunct="1">
              <a:lnSpc>
                <a:spcPct val="80000"/>
              </a:lnSpc>
              <a:buFontTx/>
              <a:buNone/>
            </a:pPr>
            <a:endParaRPr lang="en-US" sz="2400" smtClean="0">
              <a:cs typeface="Times New Roman" pitchFamily="18" charset="0"/>
            </a:endParaRPr>
          </a:p>
          <a:p>
            <a:pPr eaLnBrk="1" hangingPunct="1">
              <a:lnSpc>
                <a:spcPct val="80000"/>
              </a:lnSpc>
              <a:buClr>
                <a:srgbClr val="FF0000"/>
              </a:buClr>
              <a:buSzPct val="150000"/>
            </a:pPr>
            <a:r>
              <a:rPr lang="en-US" sz="2800" smtClean="0">
                <a:cs typeface="Times New Roman" pitchFamily="18" charset="0"/>
              </a:rPr>
              <a:t>Each laser class has a set of </a:t>
            </a:r>
            <a:r>
              <a:rPr lang="en-US" sz="2800" u="sng" smtClean="0">
                <a:cs typeface="Times New Roman" pitchFamily="18" charset="0"/>
              </a:rPr>
              <a:t>safety control measures</a:t>
            </a:r>
            <a:r>
              <a:rPr lang="en-US" sz="2800" smtClean="0">
                <a:cs typeface="Times New Roman" pitchFamily="18" charset="0"/>
              </a:rPr>
              <a:t> that manufacturers and users must obey</a:t>
            </a:r>
            <a:endParaRPr lang="en-GB" sz="2800" smtClean="0">
              <a:cs typeface="Times New Roman" pitchFamily="18" charset="0"/>
            </a:endParaRPr>
          </a:p>
          <a:p>
            <a:pPr eaLnBrk="1" hangingPunct="1">
              <a:lnSpc>
                <a:spcPct val="80000"/>
              </a:lnSpc>
            </a:pPr>
            <a:endParaRPr lang="en-US" sz="2800" smtClean="0">
              <a:cs typeface="Times New Roman" pitchFamily="18" charset="0"/>
            </a:endParaRPr>
          </a:p>
          <a:p>
            <a:pPr eaLnBrk="1" hangingPunct="1">
              <a:lnSpc>
                <a:spcPct val="80000"/>
              </a:lnSpc>
              <a:buClr>
                <a:srgbClr val="FF0000"/>
              </a:buClr>
              <a:buSzPct val="150000"/>
            </a:pPr>
            <a:r>
              <a:rPr lang="en-US" sz="2800" smtClean="0">
                <a:cs typeface="Times New Roman" pitchFamily="18" charset="0"/>
              </a:rPr>
              <a:t> Classification of laser determined by</a:t>
            </a:r>
            <a:r>
              <a:rPr lang="en-GB" sz="2800" smtClean="0">
                <a:cs typeface="Times New Roman" pitchFamily="18" charset="0"/>
              </a:rPr>
              <a:t>:</a:t>
            </a:r>
            <a:endParaRPr lang="en-US" sz="2800" smtClean="0">
              <a:cs typeface="Times New Roman" pitchFamily="18" charset="0"/>
            </a:endParaRPr>
          </a:p>
          <a:p>
            <a:pPr marL="1082675" lvl="1" indent="-625475" eaLnBrk="1" hangingPunct="1">
              <a:lnSpc>
                <a:spcPct val="80000"/>
              </a:lnSpc>
              <a:buClr>
                <a:schemeClr val="accent2"/>
              </a:buClr>
              <a:buFont typeface="Wingdings" pitchFamily="2" charset="2"/>
              <a:buChar char="Ø"/>
            </a:pPr>
            <a:r>
              <a:rPr lang="en-US" sz="2400" smtClean="0">
                <a:cs typeface="Times New Roman" pitchFamily="18" charset="0"/>
              </a:rPr>
              <a:t> </a:t>
            </a:r>
            <a:r>
              <a:rPr lang="en-US" sz="2400" u="sng" smtClean="0">
                <a:cs typeface="Times New Roman" pitchFamily="18" charset="0"/>
              </a:rPr>
              <a:t>Accessible Emission Limit (AEL)</a:t>
            </a:r>
            <a:endParaRPr lang="en-US" sz="2400" smtClean="0">
              <a:cs typeface="Times New Roman" pitchFamily="18" charset="0"/>
            </a:endParaRPr>
          </a:p>
          <a:p>
            <a:pPr marL="1544638" lvl="2" indent="-347663" eaLnBrk="1" hangingPunct="1">
              <a:lnSpc>
                <a:spcPct val="80000"/>
              </a:lnSpc>
              <a:buClr>
                <a:schemeClr val="accent2"/>
              </a:buClr>
              <a:buFont typeface="Wingdings" pitchFamily="2" charset="2"/>
              <a:buChar char="ü"/>
            </a:pPr>
            <a:r>
              <a:rPr lang="en-GB" sz="2000" smtClean="0">
                <a:cs typeface="Times New Roman" pitchFamily="18" charset="0"/>
              </a:rPr>
              <a:t>M</a:t>
            </a:r>
            <a:r>
              <a:rPr lang="en-US" sz="2000" smtClean="0">
                <a:solidFill>
                  <a:srgbClr val="080808"/>
                </a:solidFill>
                <a:cs typeface="Times New Roman" pitchFamily="18" charset="0"/>
              </a:rPr>
              <a:t>aximum level of laser radiation </a:t>
            </a:r>
            <a:r>
              <a:rPr lang="en-GB" sz="2000" smtClean="0">
                <a:solidFill>
                  <a:srgbClr val="080808"/>
                </a:solidFill>
                <a:cs typeface="Times New Roman" pitchFamily="18" charset="0"/>
              </a:rPr>
              <a:t>that</a:t>
            </a:r>
            <a:r>
              <a:rPr lang="en-US" sz="2000" smtClean="0">
                <a:solidFill>
                  <a:srgbClr val="080808"/>
                </a:solidFill>
                <a:cs typeface="Times New Roman" pitchFamily="18" charset="0"/>
              </a:rPr>
              <a:t> </a:t>
            </a:r>
            <a:r>
              <a:rPr lang="en-GB" sz="2000" smtClean="0">
                <a:solidFill>
                  <a:srgbClr val="080808"/>
                </a:solidFill>
                <a:cs typeface="Times New Roman" pitchFamily="18" charset="0"/>
              </a:rPr>
              <a:t>the </a:t>
            </a:r>
            <a:r>
              <a:rPr lang="en-US" sz="2000" smtClean="0">
                <a:solidFill>
                  <a:srgbClr val="080808"/>
                </a:solidFill>
                <a:cs typeface="Times New Roman" pitchFamily="18" charset="0"/>
              </a:rPr>
              <a:t>laser can emit over its full range of capability during operation at any time after its manufacture </a:t>
            </a:r>
          </a:p>
          <a:p>
            <a:pPr eaLnBrk="1" hangingPunct="1">
              <a:lnSpc>
                <a:spcPct val="80000"/>
              </a:lnSpc>
            </a:pPr>
            <a:endParaRPr lang="en-GB" sz="2400" smtClean="0">
              <a:solidFill>
                <a:schemeClr val="tx2"/>
              </a:solidFill>
            </a:endParaRP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684213" y="1052513"/>
            <a:ext cx="8294687" cy="4352925"/>
          </a:xfrm>
          <a:prstGeom prst="rect">
            <a:avLst/>
          </a:prstGeom>
          <a:noFill/>
          <a:ln w="9525">
            <a:noFill/>
            <a:miter lim="800000"/>
            <a:headEnd/>
            <a:tailEnd/>
          </a:ln>
        </p:spPr>
        <p:txBody>
          <a:bodyPr>
            <a:spAutoFit/>
          </a:bodyPr>
          <a:lstStyle/>
          <a:p>
            <a:pPr eaLnBrk="0" hangingPunct="0">
              <a:spcBef>
                <a:spcPct val="50000"/>
              </a:spcBef>
            </a:pPr>
            <a:r>
              <a:rPr lang="en-GB" sz="2400" b="0">
                <a:solidFill>
                  <a:srgbClr val="0000FF"/>
                </a:solidFill>
                <a:latin typeface="Rockwell" pitchFamily="18" charset="0"/>
              </a:rPr>
              <a:t>Class 1</a:t>
            </a:r>
            <a:r>
              <a:rPr lang="en-GB" sz="2400" b="0">
                <a:solidFill>
                  <a:schemeClr val="tx1"/>
                </a:solidFill>
                <a:latin typeface="Rockwell" pitchFamily="18" charset="0"/>
              </a:rPr>
              <a:t>	</a:t>
            </a:r>
            <a:r>
              <a:rPr lang="en-GB" sz="2000" b="0">
                <a:solidFill>
                  <a:schemeClr val="tx1"/>
                </a:solidFill>
                <a:latin typeface="Rockwell" pitchFamily="18" charset="0"/>
              </a:rPr>
              <a:t>Safe under reasonably foreseeable operation</a:t>
            </a:r>
          </a:p>
          <a:p>
            <a:pPr eaLnBrk="0" hangingPunct="0">
              <a:spcBef>
                <a:spcPct val="50000"/>
              </a:spcBef>
            </a:pPr>
            <a:r>
              <a:rPr lang="en-GB" sz="2400" b="0">
                <a:solidFill>
                  <a:srgbClr val="0000FF"/>
                </a:solidFill>
                <a:latin typeface="Rockwell" pitchFamily="18" charset="0"/>
              </a:rPr>
              <a:t>Class 1M	</a:t>
            </a:r>
            <a:r>
              <a:rPr lang="en-GB" sz="2000" b="0">
                <a:solidFill>
                  <a:schemeClr val="tx1"/>
                </a:solidFill>
                <a:latin typeface="Rockwell" pitchFamily="18" charset="0"/>
              </a:rPr>
              <a:t>Generally safe – some precautions may be required</a:t>
            </a:r>
          </a:p>
          <a:p>
            <a:pPr eaLnBrk="0" hangingPunct="0">
              <a:spcBef>
                <a:spcPct val="50000"/>
              </a:spcBef>
            </a:pPr>
            <a:r>
              <a:rPr lang="en-GB" sz="2400" b="0">
                <a:solidFill>
                  <a:srgbClr val="0000FF"/>
                </a:solidFill>
                <a:latin typeface="Rockwell" pitchFamily="18" charset="0"/>
              </a:rPr>
              <a:t>Class 2</a:t>
            </a:r>
            <a:r>
              <a:rPr lang="en-GB" sz="2400" b="0">
                <a:solidFill>
                  <a:schemeClr val="tx1"/>
                </a:solidFill>
                <a:latin typeface="Rockwell" pitchFamily="18" charset="0"/>
              </a:rPr>
              <a:t>	</a:t>
            </a:r>
            <a:r>
              <a:rPr lang="en-GB" sz="2000" b="0">
                <a:solidFill>
                  <a:schemeClr val="tx1"/>
                </a:solidFill>
                <a:latin typeface="Rockwell" pitchFamily="18" charset="0"/>
              </a:rPr>
              <a:t>Visible light at low power, blink limits risk</a:t>
            </a:r>
          </a:p>
          <a:p>
            <a:pPr eaLnBrk="0" hangingPunct="0">
              <a:spcBef>
                <a:spcPct val="50000"/>
              </a:spcBef>
            </a:pPr>
            <a:r>
              <a:rPr lang="en-GB" sz="2400" b="0">
                <a:solidFill>
                  <a:srgbClr val="0000FF"/>
                </a:solidFill>
                <a:latin typeface="Rockwell" pitchFamily="18" charset="0"/>
              </a:rPr>
              <a:t>Class 2M</a:t>
            </a:r>
            <a:r>
              <a:rPr lang="en-GB" sz="2400" b="0">
                <a:solidFill>
                  <a:schemeClr val="tx1"/>
                </a:solidFill>
                <a:latin typeface="Rockwell" pitchFamily="18" charset="0"/>
              </a:rPr>
              <a:t>	</a:t>
            </a:r>
            <a:r>
              <a:rPr lang="en-GB" sz="2000" b="0">
                <a:solidFill>
                  <a:schemeClr val="tx1"/>
                </a:solidFill>
                <a:latin typeface="Rockwell" pitchFamily="18" charset="0"/>
              </a:rPr>
              <a:t>UV or IR light at low power, generally safe - some 		precautions may be required</a:t>
            </a:r>
          </a:p>
          <a:p>
            <a:pPr eaLnBrk="0" hangingPunct="0">
              <a:spcBef>
                <a:spcPct val="50000"/>
              </a:spcBef>
            </a:pPr>
            <a:r>
              <a:rPr lang="en-GB" sz="2400" b="0">
                <a:solidFill>
                  <a:srgbClr val="0000FF"/>
                </a:solidFill>
                <a:latin typeface="Rockwell" pitchFamily="18" charset="0"/>
              </a:rPr>
              <a:t>Class 3R	</a:t>
            </a:r>
            <a:r>
              <a:rPr lang="en-GB" sz="2000" b="0">
                <a:solidFill>
                  <a:schemeClr val="tx1"/>
                </a:solidFill>
                <a:latin typeface="Rockwell" pitchFamily="18" charset="0"/>
              </a:rPr>
              <a:t>Safe for viewing with unaided eye, (i.e. not by 			telescope etc)</a:t>
            </a:r>
          </a:p>
          <a:p>
            <a:pPr eaLnBrk="0" hangingPunct="0">
              <a:spcBef>
                <a:spcPct val="50000"/>
              </a:spcBef>
            </a:pPr>
            <a:r>
              <a:rPr lang="en-GB" sz="2400" b="0">
                <a:solidFill>
                  <a:srgbClr val="0000FF"/>
                </a:solidFill>
                <a:latin typeface="Rockwell" pitchFamily="18" charset="0"/>
              </a:rPr>
              <a:t>Class 3B	</a:t>
            </a:r>
            <a:r>
              <a:rPr lang="en-GB" sz="2000" b="0">
                <a:solidFill>
                  <a:schemeClr val="tx1"/>
                </a:solidFill>
                <a:latin typeface="Rockwell" pitchFamily="18" charset="0"/>
              </a:rPr>
              <a:t>Viewing beam hazardous, diffuse reflections safe</a:t>
            </a:r>
          </a:p>
          <a:p>
            <a:pPr eaLnBrk="0" hangingPunct="0">
              <a:spcBef>
                <a:spcPct val="50000"/>
              </a:spcBef>
            </a:pPr>
            <a:r>
              <a:rPr lang="en-GB" sz="2400" b="0">
                <a:solidFill>
                  <a:srgbClr val="0000FF"/>
                </a:solidFill>
                <a:latin typeface="Rockwell" pitchFamily="18" charset="0"/>
              </a:rPr>
              <a:t>Class 4</a:t>
            </a:r>
            <a:r>
              <a:rPr lang="en-GB" sz="2400" b="0">
                <a:solidFill>
                  <a:schemeClr val="tx1"/>
                </a:solidFill>
                <a:latin typeface="Rockwell" pitchFamily="18" charset="0"/>
              </a:rPr>
              <a:t>	</a:t>
            </a:r>
            <a:r>
              <a:rPr lang="en-GB" sz="2000" b="0">
                <a:solidFill>
                  <a:schemeClr val="tx1"/>
                </a:solidFill>
                <a:latin typeface="Rockwell" pitchFamily="18" charset="0"/>
              </a:rPr>
              <a:t>Hazardous under all conditions, eyes and skin</a:t>
            </a:r>
            <a:endParaRPr lang="en-US" sz="2000" b="0">
              <a:solidFill>
                <a:schemeClr val="tx1"/>
              </a:solidFill>
              <a:latin typeface="Rockwell" pitchFamily="18" charset="0"/>
            </a:endParaRPr>
          </a:p>
        </p:txBody>
      </p:sp>
      <p:sp>
        <p:nvSpPr>
          <p:cNvPr id="28675" name="Rectangle 3"/>
          <p:cNvSpPr>
            <a:spLocks noChangeArrowheads="1"/>
          </p:cNvSpPr>
          <p:nvPr/>
        </p:nvSpPr>
        <p:spPr bwMode="auto">
          <a:xfrm>
            <a:off x="0" y="304800"/>
            <a:ext cx="9144000" cy="549275"/>
          </a:xfrm>
          <a:prstGeom prst="rect">
            <a:avLst/>
          </a:prstGeom>
          <a:noFill/>
          <a:ln w="9525">
            <a:noFill/>
            <a:miter lim="800000"/>
            <a:headEnd/>
            <a:tailEnd/>
          </a:ln>
        </p:spPr>
        <p:txBody>
          <a:bodyPr>
            <a:spAutoFit/>
          </a:bodyPr>
          <a:lstStyle/>
          <a:p>
            <a:pPr algn="ctr"/>
            <a:r>
              <a:rPr lang="en-GB" sz="3000">
                <a:solidFill>
                  <a:srgbClr val="FF0000"/>
                </a:solidFill>
              </a:rPr>
              <a:t>Laser Classification</a:t>
            </a:r>
            <a:endParaRPr lang="en-US" sz="3000">
              <a:solidFill>
                <a:srgbClr val="FF0000"/>
              </a:solidFill>
            </a:endParaRPr>
          </a:p>
        </p:txBody>
      </p:sp>
      <p:sp>
        <p:nvSpPr>
          <p:cNvPr id="28676" name="Text Box 4"/>
          <p:cNvSpPr txBox="1">
            <a:spLocks noChangeArrowheads="1"/>
          </p:cNvSpPr>
          <p:nvPr/>
        </p:nvSpPr>
        <p:spPr bwMode="auto">
          <a:xfrm>
            <a:off x="1142976" y="5643578"/>
            <a:ext cx="6923690" cy="461665"/>
          </a:xfrm>
          <a:prstGeom prst="rect">
            <a:avLst/>
          </a:prstGeom>
          <a:noFill/>
          <a:ln w="12700">
            <a:noFill/>
            <a:miter lim="800000"/>
            <a:headEnd/>
            <a:tailEnd/>
          </a:ln>
        </p:spPr>
        <p:txBody>
          <a:bodyPr wrap="none">
            <a:spAutoFit/>
          </a:bodyPr>
          <a:lstStyle/>
          <a:p>
            <a:r>
              <a:rPr lang="en-GB" sz="2400" dirty="0">
                <a:latin typeface="Verdana" pitchFamily="34" charset="0"/>
              </a:rPr>
              <a:t>VIDEO CLIP </a:t>
            </a:r>
            <a:r>
              <a:rPr lang="en-GB" sz="2400" dirty="0" smtClean="0">
                <a:latin typeface="Verdana" pitchFamily="34" charset="0"/>
              </a:rPr>
              <a:t>No.6 – </a:t>
            </a:r>
            <a:r>
              <a:rPr lang="en-GB" sz="2400" dirty="0">
                <a:latin typeface="Verdana" pitchFamily="34" charset="0"/>
              </a:rPr>
              <a:t>Laser Classification</a:t>
            </a: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152400"/>
            <a:ext cx="9144000" cy="762000"/>
          </a:xfrm>
        </p:spPr>
        <p:txBody>
          <a:bodyPr/>
          <a:lstStyle/>
          <a:p>
            <a:pPr eaLnBrk="1" hangingPunct="1"/>
            <a:r>
              <a:rPr lang="en-GB" sz="3000" b="1" smtClean="0">
                <a:solidFill>
                  <a:srgbClr val="FF0000"/>
                </a:solidFill>
              </a:rPr>
              <a:t>Class 1(Safe)</a:t>
            </a:r>
          </a:p>
        </p:txBody>
      </p:sp>
      <p:sp>
        <p:nvSpPr>
          <p:cNvPr id="29699" name="Rectangle 3"/>
          <p:cNvSpPr>
            <a:spLocks noGrp="1" noChangeArrowheads="1"/>
          </p:cNvSpPr>
          <p:nvPr>
            <p:ph type="body" idx="1"/>
          </p:nvPr>
        </p:nvSpPr>
        <p:spPr>
          <a:xfrm>
            <a:off x="533400" y="1143000"/>
            <a:ext cx="8305800" cy="5334000"/>
          </a:xfrm>
        </p:spPr>
        <p:txBody>
          <a:bodyPr/>
          <a:lstStyle/>
          <a:p>
            <a:pPr marL="577850" indent="-525463" eaLnBrk="1" hangingPunct="1">
              <a:buClr>
                <a:schemeClr val="accent2"/>
              </a:buClr>
              <a:buFont typeface="Wingdings" pitchFamily="2" charset="2"/>
              <a:buChar char="Ø"/>
            </a:pPr>
            <a:r>
              <a:rPr lang="en-US" sz="2800" smtClean="0">
                <a:cs typeface="Times New Roman" pitchFamily="18" charset="0"/>
              </a:rPr>
              <a:t>Safe under reasonably foreseeable conditions of operation, including the use of optical instruments for intrabeam viewing</a:t>
            </a:r>
            <a:endParaRPr lang="en-GB" sz="2800" smtClean="0">
              <a:cs typeface="Times New Roman" pitchFamily="18" charset="0"/>
            </a:endParaRPr>
          </a:p>
          <a:p>
            <a:pPr marL="577850" indent="-525463" eaLnBrk="1" hangingPunct="1">
              <a:buClr>
                <a:schemeClr val="accent2"/>
              </a:buClr>
              <a:buFont typeface="Wingdings" pitchFamily="2" charset="2"/>
              <a:buNone/>
            </a:pPr>
            <a:endParaRPr lang="en-US" sz="1000" smtClean="0">
              <a:cs typeface="Times New Roman" pitchFamily="18" charset="0"/>
            </a:endParaRPr>
          </a:p>
          <a:p>
            <a:pPr marL="577850" indent="-525463" eaLnBrk="1" hangingPunct="1">
              <a:buClr>
                <a:schemeClr val="accent2"/>
              </a:buClr>
              <a:buFont typeface="Wingdings" pitchFamily="2" charset="2"/>
              <a:buChar char="Ø"/>
            </a:pPr>
            <a:r>
              <a:rPr lang="en-US" sz="2800" smtClean="0">
                <a:cs typeface="Times New Roman" pitchFamily="18" charset="0"/>
              </a:rPr>
              <a:t>Class 1 AEL &lt; 1 mW</a:t>
            </a:r>
            <a:endParaRPr lang="en-GB" sz="2800" smtClean="0">
              <a:cs typeface="Times New Roman" pitchFamily="18" charset="0"/>
            </a:endParaRPr>
          </a:p>
          <a:p>
            <a:pPr marL="577850" indent="-525463" eaLnBrk="1" hangingPunct="1">
              <a:buClr>
                <a:schemeClr val="accent2"/>
              </a:buClr>
              <a:buFont typeface="Wingdings" pitchFamily="2" charset="2"/>
              <a:buNone/>
            </a:pPr>
            <a:endParaRPr lang="en-US" sz="1000" smtClean="0">
              <a:cs typeface="Times New Roman" pitchFamily="18" charset="0"/>
            </a:endParaRPr>
          </a:p>
          <a:p>
            <a:pPr marL="577850" indent="-525463" eaLnBrk="1" hangingPunct="1">
              <a:buClr>
                <a:schemeClr val="accent2"/>
              </a:buClr>
              <a:buFont typeface="Wingdings" pitchFamily="2" charset="2"/>
              <a:buChar char="Ø"/>
            </a:pPr>
            <a:r>
              <a:rPr lang="en-US" sz="2800" smtClean="0">
                <a:cs typeface="Times New Roman" pitchFamily="18" charset="0"/>
              </a:rPr>
              <a:t>May contain high power laser with higher</a:t>
            </a:r>
            <a:r>
              <a:rPr lang="en-GB" sz="2800" smtClean="0">
                <a:cs typeface="Times New Roman" pitchFamily="18" charset="0"/>
              </a:rPr>
              <a:t> </a:t>
            </a:r>
            <a:r>
              <a:rPr lang="en-US" sz="2800" smtClean="0">
                <a:cs typeface="Times New Roman" pitchFamily="18" charset="0"/>
              </a:rPr>
              <a:t>classification</a:t>
            </a:r>
          </a:p>
          <a:p>
            <a:pPr marL="977900" lvl="1" eaLnBrk="1" hangingPunct="1">
              <a:buClr>
                <a:schemeClr val="accent2"/>
              </a:buClr>
              <a:buFont typeface="Wingdings" pitchFamily="2" charset="2"/>
              <a:buChar char="§"/>
            </a:pPr>
            <a:r>
              <a:rPr lang="en-US" sz="2400" smtClean="0">
                <a:solidFill>
                  <a:srgbClr val="CC0000"/>
                </a:solidFill>
                <a:cs typeface="Times New Roman" pitchFamily="18" charset="0"/>
              </a:rPr>
              <a:t>Effective engineering controls used to restrict routine exposure to Class 1 AEL</a:t>
            </a:r>
          </a:p>
          <a:p>
            <a:pPr marL="1320800" lvl="2" eaLnBrk="1" hangingPunct="1">
              <a:buClr>
                <a:schemeClr val="accent2"/>
              </a:buClr>
            </a:pPr>
            <a:r>
              <a:rPr lang="en-US" sz="2000" smtClean="0">
                <a:cs typeface="Times New Roman" pitchFamily="18" charset="0"/>
              </a:rPr>
              <a:t>Compact disc player</a:t>
            </a:r>
          </a:p>
          <a:p>
            <a:pPr marL="1320800" lvl="2" eaLnBrk="1" hangingPunct="1">
              <a:buClr>
                <a:schemeClr val="accent2"/>
              </a:buClr>
            </a:pPr>
            <a:r>
              <a:rPr lang="en-US" sz="2000" smtClean="0">
                <a:cs typeface="Times New Roman" pitchFamily="18" charset="0"/>
              </a:rPr>
              <a:t>laser printers</a:t>
            </a:r>
          </a:p>
          <a:p>
            <a:pPr marL="1320800" lvl="2" eaLnBrk="1" hangingPunct="1">
              <a:buClr>
                <a:schemeClr val="accent2"/>
              </a:buClr>
            </a:pPr>
            <a:r>
              <a:rPr lang="en-US" sz="2000" smtClean="0">
                <a:cs typeface="Times New Roman" pitchFamily="18" charset="0"/>
              </a:rPr>
              <a:t>CD ROM players</a:t>
            </a:r>
          </a:p>
          <a:p>
            <a:pPr marL="577850" indent="-525463" eaLnBrk="1" hangingPunct="1"/>
            <a:endParaRPr lang="en-GB" sz="2000" smtClean="0"/>
          </a:p>
        </p:txBody>
      </p:sp>
      <p:sp>
        <p:nvSpPr>
          <p:cNvPr id="29700" name="Text Box 4"/>
          <p:cNvSpPr txBox="1">
            <a:spLocks noChangeArrowheads="1"/>
          </p:cNvSpPr>
          <p:nvPr/>
        </p:nvSpPr>
        <p:spPr bwMode="auto">
          <a:xfrm>
            <a:off x="250825" y="177800"/>
            <a:ext cx="1901825" cy="457200"/>
          </a:xfrm>
          <a:prstGeom prst="rect">
            <a:avLst/>
          </a:prstGeom>
          <a:noFill/>
          <a:ln w="12700">
            <a:noFill/>
            <a:miter lim="800000"/>
            <a:headEnd/>
            <a:tailEnd/>
          </a:ln>
        </p:spPr>
        <p:txBody>
          <a:bodyPr wrap="none">
            <a:spAutoFit/>
          </a:bodyPr>
          <a:lstStyle/>
          <a:p>
            <a:r>
              <a:rPr lang="en-GB" sz="2400">
                <a:latin typeface="Verdana" pitchFamily="34" charset="0"/>
              </a:rPr>
              <a:t>HANDOUT</a:t>
            </a: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600" y="228600"/>
            <a:ext cx="7772400" cy="609600"/>
          </a:xfrm>
        </p:spPr>
        <p:txBody>
          <a:bodyPr/>
          <a:lstStyle/>
          <a:p>
            <a:pPr eaLnBrk="1" hangingPunct="1"/>
            <a:r>
              <a:rPr lang="en-GB" sz="3000" b="1" smtClean="0">
                <a:solidFill>
                  <a:srgbClr val="FF0000"/>
                </a:solidFill>
              </a:rPr>
              <a:t>Class 1M</a:t>
            </a:r>
          </a:p>
        </p:txBody>
      </p:sp>
      <p:sp>
        <p:nvSpPr>
          <p:cNvPr id="30723" name="Rectangle 3"/>
          <p:cNvSpPr>
            <a:spLocks noGrp="1" noChangeArrowheads="1"/>
          </p:cNvSpPr>
          <p:nvPr>
            <p:ph type="body" idx="1"/>
          </p:nvPr>
        </p:nvSpPr>
        <p:spPr>
          <a:xfrm>
            <a:off x="762000" y="1447800"/>
            <a:ext cx="7772400" cy="3505200"/>
          </a:xfrm>
        </p:spPr>
        <p:txBody>
          <a:bodyPr/>
          <a:lstStyle/>
          <a:p>
            <a:pPr marL="863600" indent="-746125" eaLnBrk="1" hangingPunct="1">
              <a:buClr>
                <a:schemeClr val="accent2"/>
              </a:buClr>
              <a:buFont typeface="Wingdings" pitchFamily="2" charset="2"/>
              <a:buChar char="Ø"/>
            </a:pPr>
            <a:r>
              <a:rPr lang="en-GB" sz="2800" smtClean="0"/>
              <a:t>New class for new EN60825-2 regulations  to deal with fibre comms &amp; LEDs</a:t>
            </a:r>
          </a:p>
          <a:p>
            <a:pPr marL="863600" indent="-746125" eaLnBrk="1" hangingPunct="1">
              <a:buClr>
                <a:schemeClr val="accent2"/>
              </a:buClr>
              <a:buFont typeface="Wingdings" pitchFamily="2" charset="2"/>
              <a:buChar char="Ø"/>
            </a:pPr>
            <a:r>
              <a:rPr lang="en-GB" sz="2800" smtClean="0"/>
              <a:t>302.5 nm to 4 </a:t>
            </a:r>
            <a:r>
              <a:rPr lang="en-GB" sz="2800" smtClean="0">
                <a:sym typeface="Symbol" pitchFamily="18" charset="2"/>
              </a:rPr>
              <a:t></a:t>
            </a:r>
            <a:r>
              <a:rPr lang="en-GB" sz="2800" smtClean="0"/>
              <a:t>m</a:t>
            </a:r>
          </a:p>
          <a:p>
            <a:pPr marL="863600" indent="-746125" eaLnBrk="1" hangingPunct="1">
              <a:buClr>
                <a:schemeClr val="accent2"/>
              </a:buClr>
              <a:buFont typeface="Wingdings" pitchFamily="2" charset="2"/>
              <a:buChar char="Ø"/>
            </a:pPr>
            <a:r>
              <a:rPr lang="en-GB" sz="2800" smtClean="0"/>
              <a:t>Generally “safe” as Class 1</a:t>
            </a:r>
          </a:p>
          <a:p>
            <a:pPr marL="863600" indent="-746125" eaLnBrk="1" hangingPunct="1">
              <a:buClr>
                <a:schemeClr val="accent2"/>
              </a:buClr>
              <a:buFont typeface="Wingdings" pitchFamily="2" charset="2"/>
              <a:buChar char="Ø"/>
            </a:pPr>
            <a:r>
              <a:rPr lang="en-GB" sz="2800" smtClean="0"/>
              <a:t>Safe except for diverging or large area beams when collecting/focussing optics used</a:t>
            </a:r>
          </a:p>
        </p:txBody>
      </p:sp>
      <p:sp>
        <p:nvSpPr>
          <p:cNvPr id="30724" name="Text Box 4"/>
          <p:cNvSpPr txBox="1">
            <a:spLocks noChangeArrowheads="1"/>
          </p:cNvSpPr>
          <p:nvPr/>
        </p:nvSpPr>
        <p:spPr bwMode="auto">
          <a:xfrm>
            <a:off x="250825" y="177800"/>
            <a:ext cx="1901825" cy="457200"/>
          </a:xfrm>
          <a:prstGeom prst="rect">
            <a:avLst/>
          </a:prstGeom>
          <a:noFill/>
          <a:ln w="12700">
            <a:noFill/>
            <a:miter lim="800000"/>
            <a:headEnd/>
            <a:tailEnd/>
          </a:ln>
        </p:spPr>
        <p:txBody>
          <a:bodyPr wrap="none">
            <a:spAutoFit/>
          </a:bodyPr>
          <a:lstStyle/>
          <a:p>
            <a:r>
              <a:rPr lang="en-GB" sz="2400">
                <a:latin typeface="Verdana" pitchFamily="34" charset="0"/>
              </a:rPr>
              <a:t>HANDOUT</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600200" y="742950"/>
            <a:ext cx="5926138" cy="800100"/>
          </a:xfrm>
        </p:spPr>
        <p:txBody>
          <a:bodyPr/>
          <a:lstStyle/>
          <a:p>
            <a:pPr eaLnBrk="1" hangingPunct="1"/>
            <a:r>
              <a:rPr lang="en-GB" smtClean="0">
                <a:solidFill>
                  <a:srgbClr val="FF0000"/>
                </a:solidFill>
                <a:latin typeface="Arial" charset="0"/>
              </a:rPr>
              <a:t>The lasing medium</a:t>
            </a:r>
          </a:p>
        </p:txBody>
      </p:sp>
      <p:sp>
        <p:nvSpPr>
          <p:cNvPr id="4099" name="Text Box 3"/>
          <p:cNvSpPr txBox="1">
            <a:spLocks noChangeArrowheads="1"/>
          </p:cNvSpPr>
          <p:nvPr/>
        </p:nvSpPr>
        <p:spPr bwMode="auto">
          <a:xfrm>
            <a:off x="468313" y="1916113"/>
            <a:ext cx="7983537" cy="3743325"/>
          </a:xfrm>
          <a:prstGeom prst="rect">
            <a:avLst/>
          </a:prstGeom>
          <a:noFill/>
          <a:ln w="9525">
            <a:noFill/>
            <a:miter lim="800000"/>
            <a:headEnd/>
            <a:tailEnd/>
          </a:ln>
        </p:spPr>
        <p:txBody>
          <a:bodyPr>
            <a:spAutoFit/>
          </a:bodyPr>
          <a:lstStyle/>
          <a:p>
            <a:pPr algn="just" eaLnBrk="0" hangingPunct="0">
              <a:spcBef>
                <a:spcPct val="50000"/>
              </a:spcBef>
            </a:pPr>
            <a:r>
              <a:rPr lang="en-GB" sz="2400" b="0">
                <a:solidFill>
                  <a:schemeClr val="tx1"/>
                </a:solidFill>
                <a:latin typeface="Arial" charset="0"/>
              </a:rPr>
              <a:t>A lasing medium is a material which has an atomic or molecular structure which produces a coherent beam of light when sufficient energy is supplied.  The energy supplied (usually electrical energy) is converted into laser light and heat.</a:t>
            </a:r>
          </a:p>
          <a:p>
            <a:pPr algn="just" eaLnBrk="0" hangingPunct="0">
              <a:spcBef>
                <a:spcPct val="50000"/>
              </a:spcBef>
            </a:pPr>
            <a:r>
              <a:rPr lang="en-GB" sz="2400" b="0">
                <a:solidFill>
                  <a:schemeClr val="tx1"/>
                </a:solidFill>
                <a:latin typeface="Arial" charset="0"/>
              </a:rPr>
              <a:t>The medium can be a solid (</a:t>
            </a:r>
            <a:r>
              <a:rPr lang="en-GB" sz="2400" b="0">
                <a:solidFill>
                  <a:srgbClr val="CC0000"/>
                </a:solidFill>
                <a:latin typeface="Arial" charset="0"/>
              </a:rPr>
              <a:t>e.g. ruby</a:t>
            </a:r>
            <a:r>
              <a:rPr lang="en-GB" sz="2400" b="0">
                <a:solidFill>
                  <a:schemeClr val="tx1"/>
                </a:solidFill>
                <a:latin typeface="Arial" charset="0"/>
              </a:rPr>
              <a:t>), a liquid (</a:t>
            </a:r>
            <a:r>
              <a:rPr lang="en-GB" sz="2400" b="0">
                <a:solidFill>
                  <a:srgbClr val="00CC00"/>
                </a:solidFill>
                <a:latin typeface="Arial" charset="0"/>
              </a:rPr>
              <a:t>e.g. organic dye</a:t>
            </a:r>
            <a:r>
              <a:rPr lang="en-GB" sz="2400" b="0">
                <a:solidFill>
                  <a:schemeClr val="tx1"/>
                </a:solidFill>
                <a:latin typeface="Arial" charset="0"/>
              </a:rPr>
              <a:t>) or a gas (</a:t>
            </a:r>
            <a:r>
              <a:rPr lang="en-GB" sz="2400" b="0">
                <a:solidFill>
                  <a:srgbClr val="0033CC"/>
                </a:solidFill>
                <a:latin typeface="Arial" charset="0"/>
              </a:rPr>
              <a:t>e.g. carbon dioxide</a:t>
            </a:r>
            <a:r>
              <a:rPr lang="en-GB" sz="2400" b="0">
                <a:solidFill>
                  <a:schemeClr val="tx1"/>
                </a:solidFill>
                <a:latin typeface="Arial" charset="0"/>
              </a:rPr>
              <a:t>).</a:t>
            </a:r>
          </a:p>
          <a:p>
            <a:pPr algn="just" eaLnBrk="0" hangingPunct="0">
              <a:spcBef>
                <a:spcPct val="50000"/>
              </a:spcBef>
            </a:pPr>
            <a:r>
              <a:rPr lang="en-GB" sz="2400" b="0">
                <a:solidFill>
                  <a:schemeClr val="tx1"/>
                </a:solidFill>
                <a:latin typeface="Arial" charset="0"/>
              </a:rPr>
              <a:t>The performance of a laser is largely governed by the choice of material used as the lasing medium.</a:t>
            </a: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09600" y="228600"/>
            <a:ext cx="7772400" cy="609600"/>
          </a:xfrm>
        </p:spPr>
        <p:txBody>
          <a:bodyPr/>
          <a:lstStyle/>
          <a:p>
            <a:pPr eaLnBrk="1" hangingPunct="1"/>
            <a:r>
              <a:rPr lang="en-US" sz="3000" b="1" smtClean="0">
                <a:solidFill>
                  <a:srgbClr val="FF0000"/>
                </a:solidFill>
                <a:cs typeface="Times New Roman" pitchFamily="18" charset="0"/>
              </a:rPr>
              <a:t>Class 2 (Low Power)</a:t>
            </a:r>
            <a:endParaRPr lang="en-GB" sz="3000" b="1" smtClean="0">
              <a:solidFill>
                <a:srgbClr val="FF0000"/>
              </a:solidFill>
              <a:cs typeface="Times New Roman" pitchFamily="18" charset="0"/>
            </a:endParaRPr>
          </a:p>
        </p:txBody>
      </p:sp>
      <p:sp>
        <p:nvSpPr>
          <p:cNvPr id="31747" name="Rectangle 3"/>
          <p:cNvSpPr>
            <a:spLocks noGrp="1" noChangeArrowheads="1"/>
          </p:cNvSpPr>
          <p:nvPr>
            <p:ph type="body" idx="1"/>
          </p:nvPr>
        </p:nvSpPr>
        <p:spPr>
          <a:xfrm>
            <a:off x="914400" y="990600"/>
            <a:ext cx="7620000" cy="5410200"/>
          </a:xfrm>
        </p:spPr>
        <p:txBody>
          <a:bodyPr/>
          <a:lstStyle/>
          <a:p>
            <a:pPr marL="568325" indent="-525463" eaLnBrk="1" hangingPunct="1">
              <a:buClr>
                <a:schemeClr val="accent2"/>
              </a:buClr>
              <a:buFont typeface="Wingdings" pitchFamily="2" charset="2"/>
              <a:buChar char="Ø"/>
            </a:pPr>
            <a:r>
              <a:rPr lang="en-US" sz="2800" smtClean="0">
                <a:cs typeface="Times New Roman" pitchFamily="18" charset="0"/>
              </a:rPr>
              <a:t>Max output - 1mW</a:t>
            </a:r>
          </a:p>
          <a:p>
            <a:pPr marL="568325" indent="-525463" eaLnBrk="1" hangingPunct="1">
              <a:buClr>
                <a:schemeClr val="accent2"/>
              </a:buClr>
              <a:buFont typeface="Wingdings" pitchFamily="2" charset="2"/>
              <a:buChar char="Ø"/>
            </a:pPr>
            <a:r>
              <a:rPr lang="en-US" sz="2800" smtClean="0">
                <a:cs typeface="Times New Roman" pitchFamily="18" charset="0"/>
              </a:rPr>
              <a:t>Visible only</a:t>
            </a:r>
            <a:r>
              <a:rPr lang="en-GB" sz="2800" smtClean="0">
                <a:cs typeface="Times New Roman" pitchFamily="18" charset="0"/>
              </a:rPr>
              <a:t>:</a:t>
            </a:r>
            <a:r>
              <a:rPr lang="en-US" sz="2800" smtClean="0">
                <a:cs typeface="Times New Roman" pitchFamily="18" charset="0"/>
              </a:rPr>
              <a:t> 400 nm to 700 nm</a:t>
            </a:r>
          </a:p>
          <a:p>
            <a:pPr marL="568325" indent="-525463" eaLnBrk="1" hangingPunct="1">
              <a:buClr>
                <a:schemeClr val="accent2"/>
              </a:buClr>
              <a:buFont typeface="Wingdings" pitchFamily="2" charset="2"/>
              <a:buChar char="Ø"/>
            </a:pPr>
            <a:r>
              <a:rPr lang="en-US" sz="2800" smtClean="0">
                <a:cs typeface="Times New Roman" pitchFamily="18" charset="0"/>
              </a:rPr>
              <a:t>Blink response of eye </a:t>
            </a:r>
            <a:r>
              <a:rPr lang="en-GB" sz="2800" smtClean="0">
                <a:cs typeface="Times New Roman" pitchFamily="18" charset="0"/>
              </a:rPr>
              <a:t>affords </a:t>
            </a:r>
            <a:r>
              <a:rPr lang="en-US" sz="2800" smtClean="0">
                <a:cs typeface="Times New Roman" pitchFamily="18" charset="0"/>
              </a:rPr>
              <a:t>protect</a:t>
            </a:r>
            <a:r>
              <a:rPr lang="en-GB" sz="2800" smtClean="0">
                <a:cs typeface="Times New Roman" pitchFamily="18" charset="0"/>
              </a:rPr>
              <a:t>ion</a:t>
            </a:r>
            <a:endParaRPr lang="en-US" sz="1000" smtClean="0">
              <a:cs typeface="Times New Roman" pitchFamily="18" charset="0"/>
            </a:endParaRPr>
          </a:p>
          <a:p>
            <a:pPr marL="568325" indent="-525463" eaLnBrk="1" hangingPunct="1">
              <a:buClr>
                <a:schemeClr val="accent2"/>
              </a:buClr>
              <a:buFont typeface="Wingdings" pitchFamily="2" charset="2"/>
              <a:buChar char="Ø"/>
            </a:pPr>
            <a:r>
              <a:rPr lang="en-US" sz="2800" smtClean="0">
                <a:cs typeface="Times New Roman" pitchFamily="18" charset="0"/>
              </a:rPr>
              <a:t>OK even for use with optical instruments</a:t>
            </a:r>
          </a:p>
          <a:p>
            <a:pPr marL="568325" indent="-525463" eaLnBrk="1" hangingPunct="1">
              <a:buFontTx/>
              <a:buNone/>
            </a:pPr>
            <a:r>
              <a:rPr lang="en-US" smtClean="0">
                <a:cs typeface="Times New Roman" pitchFamily="18" charset="0"/>
              </a:rPr>
              <a:t>	</a:t>
            </a:r>
            <a:r>
              <a:rPr lang="en-US" sz="2800" smtClean="0">
                <a:cs typeface="Times New Roman" pitchFamily="18" charset="0"/>
              </a:rPr>
              <a:t>E</a:t>
            </a:r>
            <a:r>
              <a:rPr lang="en-GB" sz="2800" smtClean="0">
                <a:cs typeface="Times New Roman" pitchFamily="18" charset="0"/>
              </a:rPr>
              <a:t>.</a:t>
            </a:r>
            <a:r>
              <a:rPr lang="en-US" sz="2800" smtClean="0">
                <a:cs typeface="Times New Roman" pitchFamily="18" charset="0"/>
              </a:rPr>
              <a:t>g</a:t>
            </a:r>
            <a:r>
              <a:rPr lang="en-GB" sz="2800" smtClean="0">
                <a:cs typeface="Times New Roman" pitchFamily="18" charset="0"/>
              </a:rPr>
              <a:t>:</a:t>
            </a:r>
            <a:r>
              <a:rPr lang="en-US" smtClean="0">
                <a:cs typeface="Times New Roman" pitchFamily="18" charset="0"/>
              </a:rPr>
              <a:t>	</a:t>
            </a:r>
            <a:endParaRPr lang="en-GB" smtClean="0">
              <a:cs typeface="Times New Roman" pitchFamily="18" charset="0"/>
            </a:endParaRPr>
          </a:p>
          <a:p>
            <a:pPr marL="1490663" lvl="2" indent="-407988" eaLnBrk="1" hangingPunct="1">
              <a:buClr>
                <a:schemeClr val="accent2"/>
              </a:buClr>
              <a:buFont typeface="Wingdings" pitchFamily="2" charset="2"/>
              <a:buChar char="§"/>
            </a:pPr>
            <a:r>
              <a:rPr lang="en-US" smtClean="0">
                <a:cs typeface="Times New Roman" pitchFamily="18" charset="0"/>
              </a:rPr>
              <a:t>Supermarket scanner</a:t>
            </a:r>
          </a:p>
          <a:p>
            <a:pPr marL="1490663" lvl="2" indent="-407988" eaLnBrk="1" hangingPunct="1">
              <a:buClr>
                <a:schemeClr val="accent2"/>
              </a:buClr>
              <a:buFont typeface="Wingdings" pitchFamily="2" charset="2"/>
              <a:buChar char="§"/>
            </a:pPr>
            <a:r>
              <a:rPr lang="en-US" smtClean="0">
                <a:cs typeface="Times New Roman" pitchFamily="18" charset="0"/>
              </a:rPr>
              <a:t>HeNe laser in teaching lab</a:t>
            </a:r>
          </a:p>
          <a:p>
            <a:pPr marL="1490663" lvl="2" indent="-407988" eaLnBrk="1" hangingPunct="1">
              <a:buClr>
                <a:schemeClr val="accent2"/>
              </a:buClr>
              <a:buFont typeface="Wingdings" pitchFamily="2" charset="2"/>
              <a:buChar char="§"/>
            </a:pPr>
            <a:r>
              <a:rPr lang="en-US" smtClean="0">
                <a:cs typeface="Times New Roman" pitchFamily="18" charset="0"/>
              </a:rPr>
              <a:t>Laser diode in teaching lab</a:t>
            </a:r>
          </a:p>
          <a:p>
            <a:pPr marL="568325" indent="-525463" eaLnBrk="1" hangingPunct="1">
              <a:buFontTx/>
              <a:buNone/>
            </a:pPr>
            <a:endParaRPr lang="en-GB" sz="1000" smtClean="0">
              <a:solidFill>
                <a:srgbClr val="FF0000"/>
              </a:solidFill>
              <a:cs typeface="Times New Roman" pitchFamily="18" charset="0"/>
            </a:endParaRPr>
          </a:p>
          <a:p>
            <a:pPr marL="568325" indent="-525463" eaLnBrk="1" hangingPunct="1">
              <a:buFontTx/>
              <a:buNone/>
            </a:pPr>
            <a:r>
              <a:rPr lang="en-US" sz="2800" smtClean="0">
                <a:solidFill>
                  <a:srgbClr val="CC0000"/>
                </a:solidFill>
                <a:cs typeface="Times New Roman" pitchFamily="18" charset="0"/>
              </a:rPr>
              <a:t>Class 2M</a:t>
            </a:r>
            <a:r>
              <a:rPr lang="en-US" sz="2800" smtClean="0">
                <a:cs typeface="Times New Roman" pitchFamily="18" charset="0"/>
              </a:rPr>
              <a:t>	</a:t>
            </a:r>
          </a:p>
          <a:p>
            <a:pPr marL="1490663" lvl="2" indent="-407988" eaLnBrk="1" hangingPunct="1">
              <a:buClr>
                <a:schemeClr val="accent2"/>
              </a:buClr>
              <a:buFont typeface="Wingdings" pitchFamily="2" charset="2"/>
              <a:buChar char="§"/>
            </a:pPr>
            <a:r>
              <a:rPr lang="en-US" smtClean="0">
                <a:cs typeface="Times New Roman" pitchFamily="18" charset="0"/>
              </a:rPr>
              <a:t>OK unless collecting or focusing optics used</a:t>
            </a:r>
          </a:p>
          <a:p>
            <a:pPr marL="568325" indent="-525463" eaLnBrk="1" hangingPunct="1"/>
            <a:endParaRPr lang="en-GB" sz="2400" smtClean="0">
              <a:cs typeface="Times New Roman" pitchFamily="18" charset="0"/>
            </a:endParaRPr>
          </a:p>
        </p:txBody>
      </p:sp>
      <p:sp>
        <p:nvSpPr>
          <p:cNvPr id="31748" name="Text Box 4"/>
          <p:cNvSpPr txBox="1">
            <a:spLocks noChangeArrowheads="1"/>
          </p:cNvSpPr>
          <p:nvPr/>
        </p:nvSpPr>
        <p:spPr bwMode="auto">
          <a:xfrm>
            <a:off x="250825" y="177800"/>
            <a:ext cx="1901825" cy="457200"/>
          </a:xfrm>
          <a:prstGeom prst="rect">
            <a:avLst/>
          </a:prstGeom>
          <a:noFill/>
          <a:ln w="12700">
            <a:noFill/>
            <a:miter lim="800000"/>
            <a:headEnd/>
            <a:tailEnd/>
          </a:ln>
        </p:spPr>
        <p:txBody>
          <a:bodyPr wrap="none">
            <a:spAutoFit/>
          </a:bodyPr>
          <a:lstStyle/>
          <a:p>
            <a:r>
              <a:rPr lang="en-GB" sz="2400">
                <a:latin typeface="Verdana" pitchFamily="34" charset="0"/>
              </a:rPr>
              <a:t>HANDOUT</a:t>
            </a: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11188" y="981075"/>
            <a:ext cx="8153400" cy="609600"/>
          </a:xfrm>
        </p:spPr>
        <p:txBody>
          <a:bodyPr/>
          <a:lstStyle/>
          <a:p>
            <a:pPr eaLnBrk="1" hangingPunct="1"/>
            <a:r>
              <a:rPr lang="en-US" sz="3400" b="1" smtClean="0">
                <a:solidFill>
                  <a:srgbClr val="FF0000"/>
                </a:solidFill>
                <a:cs typeface="Times New Roman" pitchFamily="18" charset="0"/>
              </a:rPr>
              <a:t>Class 3R (Low/Medium Power)</a:t>
            </a:r>
            <a:endParaRPr lang="en-GB" sz="3400" b="1" smtClean="0">
              <a:solidFill>
                <a:srgbClr val="FF0000"/>
              </a:solidFill>
              <a:cs typeface="Times New Roman" pitchFamily="18" charset="0"/>
            </a:endParaRPr>
          </a:p>
        </p:txBody>
      </p:sp>
      <p:sp>
        <p:nvSpPr>
          <p:cNvPr id="32771" name="Rectangle 3"/>
          <p:cNvSpPr>
            <a:spLocks noGrp="1" noChangeArrowheads="1"/>
          </p:cNvSpPr>
          <p:nvPr>
            <p:ph type="body" idx="1"/>
          </p:nvPr>
        </p:nvSpPr>
        <p:spPr>
          <a:xfrm>
            <a:off x="684213" y="1700213"/>
            <a:ext cx="8207375" cy="4510087"/>
          </a:xfrm>
        </p:spPr>
        <p:txBody>
          <a:bodyPr/>
          <a:lstStyle/>
          <a:p>
            <a:pPr marL="577850" indent="-525463" eaLnBrk="1" hangingPunct="1">
              <a:buClr>
                <a:schemeClr val="accent2"/>
              </a:buClr>
              <a:buFont typeface="Wingdings" pitchFamily="2" charset="2"/>
              <a:buChar char="Ø"/>
            </a:pPr>
            <a:r>
              <a:rPr lang="en-US" sz="2800" smtClean="0">
                <a:cs typeface="Times New Roman" pitchFamily="18" charset="0"/>
              </a:rPr>
              <a:t>Max output – 5mW and irradiance &lt; 25 Wm</a:t>
            </a:r>
            <a:r>
              <a:rPr lang="en-US" sz="2800" baseline="30000" smtClean="0">
                <a:cs typeface="Times New Roman" pitchFamily="18" charset="0"/>
              </a:rPr>
              <a:t>-2</a:t>
            </a:r>
            <a:endParaRPr lang="en-US" sz="2800" smtClean="0">
              <a:cs typeface="Times New Roman" pitchFamily="18" charset="0"/>
            </a:endParaRPr>
          </a:p>
          <a:p>
            <a:pPr marL="577850" indent="-525463" eaLnBrk="1" hangingPunct="1">
              <a:buClr>
                <a:schemeClr val="accent2"/>
              </a:buClr>
              <a:buFont typeface="Wingdings" pitchFamily="2" charset="2"/>
              <a:buChar char="Ø"/>
            </a:pPr>
            <a:r>
              <a:rPr lang="en-US" sz="2800" smtClean="0">
                <a:cs typeface="Times New Roman" pitchFamily="18" charset="0"/>
              </a:rPr>
              <a:t>Visible</a:t>
            </a:r>
            <a:r>
              <a:rPr lang="en-GB" sz="2800" smtClean="0">
                <a:cs typeface="Times New Roman" pitchFamily="18" charset="0"/>
              </a:rPr>
              <a:t>: </a:t>
            </a:r>
            <a:r>
              <a:rPr lang="en-US" sz="2800" smtClean="0">
                <a:cs typeface="Times New Roman" pitchFamily="18" charset="0"/>
              </a:rPr>
              <a:t> blink response of eye protects</a:t>
            </a:r>
          </a:p>
          <a:p>
            <a:pPr marL="577850" indent="-525463" eaLnBrk="1" hangingPunct="1">
              <a:buClr>
                <a:schemeClr val="accent2"/>
              </a:buClr>
              <a:buFont typeface="Wingdings" pitchFamily="2" charset="2"/>
              <a:buChar char="Ø"/>
            </a:pPr>
            <a:r>
              <a:rPr lang="en-US" sz="2800" smtClean="0">
                <a:cs typeface="Times New Roman" pitchFamily="18" charset="0"/>
              </a:rPr>
              <a:t>Non-visible: </a:t>
            </a:r>
            <a:r>
              <a:rPr lang="en-GB" sz="2800" smtClean="0">
                <a:cs typeface="Times New Roman" pitchFamily="18" charset="0"/>
              </a:rPr>
              <a:t>above 4 </a:t>
            </a:r>
            <a:r>
              <a:rPr lang="en-GB" sz="2800" smtClean="0">
                <a:cs typeface="Times New Roman" pitchFamily="18" charset="0"/>
                <a:sym typeface="Symbol" pitchFamily="18" charset="2"/>
              </a:rPr>
              <a:t>m </a:t>
            </a:r>
            <a:r>
              <a:rPr lang="en-GB" sz="2800" smtClean="0">
                <a:cs typeface="Times New Roman" pitchFamily="18" charset="0"/>
              </a:rPr>
              <a:t>treat </a:t>
            </a:r>
            <a:r>
              <a:rPr lang="en-US" sz="2800" smtClean="0">
                <a:cs typeface="Times New Roman" pitchFamily="18" charset="0"/>
              </a:rPr>
              <a:t>as Class 1</a:t>
            </a:r>
          </a:p>
          <a:p>
            <a:pPr marL="577850" indent="-525463" eaLnBrk="1" hangingPunct="1">
              <a:buClr>
                <a:schemeClr val="accent2"/>
              </a:buClr>
              <a:buFont typeface="Wingdings" pitchFamily="2" charset="2"/>
              <a:buChar char="Ø"/>
            </a:pPr>
            <a:r>
              <a:rPr lang="en-US" sz="2800" b="1" i="1" smtClean="0">
                <a:solidFill>
                  <a:srgbClr val="CC0000"/>
                </a:solidFill>
                <a:cs typeface="Times New Roman" pitchFamily="18" charset="0"/>
              </a:rPr>
              <a:t>Direct intrabeam viewing using optical aids (binoculars, telescopes, microscopes) is hazardous</a:t>
            </a:r>
          </a:p>
          <a:p>
            <a:pPr marL="1138238" lvl="1" indent="-404813" eaLnBrk="1" hangingPunct="1">
              <a:buFontTx/>
              <a:buNone/>
            </a:pPr>
            <a:r>
              <a:rPr lang="en-US" sz="2400" smtClean="0">
                <a:cs typeface="Times New Roman" pitchFamily="18" charset="0"/>
              </a:rPr>
              <a:t>E.g</a:t>
            </a:r>
            <a:r>
              <a:rPr lang="en-GB" sz="2400" smtClean="0">
                <a:cs typeface="Times New Roman" pitchFamily="18" charset="0"/>
              </a:rPr>
              <a:t>:</a:t>
            </a:r>
            <a:r>
              <a:rPr lang="en-US" sz="2400" smtClean="0">
                <a:cs typeface="Times New Roman" pitchFamily="18" charset="0"/>
              </a:rPr>
              <a:t> 	</a:t>
            </a:r>
            <a:endParaRPr lang="en-GB" sz="2400" smtClean="0">
              <a:cs typeface="Times New Roman" pitchFamily="18" charset="0"/>
            </a:endParaRPr>
          </a:p>
          <a:p>
            <a:pPr marL="1660525" lvl="2" indent="-407988" eaLnBrk="1" hangingPunct="1">
              <a:buClr>
                <a:schemeClr val="accent2"/>
              </a:buClr>
              <a:buFont typeface="Wingdings" pitchFamily="2" charset="2"/>
              <a:buChar char="§"/>
            </a:pPr>
            <a:r>
              <a:rPr lang="en-US" sz="2000" smtClean="0">
                <a:cs typeface="Times New Roman" pitchFamily="18" charset="0"/>
              </a:rPr>
              <a:t>Surveying equipment</a:t>
            </a:r>
          </a:p>
          <a:p>
            <a:pPr marL="1660525" lvl="2" indent="-407988" eaLnBrk="1" hangingPunct="1">
              <a:buClr>
                <a:schemeClr val="accent2"/>
              </a:buClr>
              <a:buFont typeface="Wingdings" pitchFamily="2" charset="2"/>
              <a:buChar char="§"/>
            </a:pPr>
            <a:r>
              <a:rPr lang="en-US" sz="2000" smtClean="0">
                <a:cs typeface="Times New Roman" pitchFamily="18" charset="0"/>
              </a:rPr>
              <a:t>Some laser pointer pens</a:t>
            </a:r>
          </a:p>
          <a:p>
            <a:pPr marL="1660525" lvl="2" indent="-407988" eaLnBrk="1" hangingPunct="1">
              <a:buClr>
                <a:schemeClr val="accent2"/>
              </a:buClr>
              <a:buFont typeface="Wingdings" pitchFamily="2" charset="2"/>
              <a:buChar char="§"/>
            </a:pPr>
            <a:r>
              <a:rPr lang="en-US" sz="2000" smtClean="0">
                <a:cs typeface="Times New Roman" pitchFamily="18" charset="0"/>
              </a:rPr>
              <a:t>Some HeNe and laser diodes in teaching &amp; research labs</a:t>
            </a:r>
          </a:p>
          <a:p>
            <a:pPr marL="577850" indent="-525463" eaLnBrk="1" hangingPunct="1"/>
            <a:endParaRPr lang="en-GB" sz="2800" smtClean="0"/>
          </a:p>
        </p:txBody>
      </p:sp>
      <p:sp>
        <p:nvSpPr>
          <p:cNvPr id="32772" name="Text Box 4"/>
          <p:cNvSpPr txBox="1">
            <a:spLocks noChangeArrowheads="1"/>
          </p:cNvSpPr>
          <p:nvPr/>
        </p:nvSpPr>
        <p:spPr bwMode="auto">
          <a:xfrm>
            <a:off x="250825" y="177800"/>
            <a:ext cx="1901825" cy="457200"/>
          </a:xfrm>
          <a:prstGeom prst="rect">
            <a:avLst/>
          </a:prstGeom>
          <a:noFill/>
          <a:ln w="12700">
            <a:noFill/>
            <a:miter lim="800000"/>
            <a:headEnd/>
            <a:tailEnd/>
          </a:ln>
        </p:spPr>
        <p:txBody>
          <a:bodyPr wrap="none">
            <a:spAutoFit/>
          </a:bodyPr>
          <a:lstStyle/>
          <a:p>
            <a:r>
              <a:rPr lang="en-GB" sz="2400">
                <a:latin typeface="Verdana" pitchFamily="34" charset="0"/>
              </a:rPr>
              <a:t>HANDOUT</a:t>
            </a: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62000" y="152400"/>
            <a:ext cx="7772400" cy="609600"/>
          </a:xfrm>
        </p:spPr>
        <p:txBody>
          <a:bodyPr/>
          <a:lstStyle/>
          <a:p>
            <a:pPr eaLnBrk="1" hangingPunct="1"/>
            <a:r>
              <a:rPr lang="en-US" sz="3000" b="1" smtClean="0">
                <a:solidFill>
                  <a:srgbClr val="FF0000"/>
                </a:solidFill>
                <a:cs typeface="Times New Roman" pitchFamily="18" charset="0"/>
              </a:rPr>
              <a:t>Class 3B (Medium Power)</a:t>
            </a:r>
            <a:endParaRPr lang="en-GB" sz="3000" b="1" smtClean="0">
              <a:solidFill>
                <a:srgbClr val="FF0000"/>
              </a:solidFill>
              <a:cs typeface="Times New Roman" pitchFamily="18" charset="0"/>
            </a:endParaRPr>
          </a:p>
        </p:txBody>
      </p:sp>
      <p:sp>
        <p:nvSpPr>
          <p:cNvPr id="33795" name="Rectangle 3"/>
          <p:cNvSpPr>
            <a:spLocks noGrp="1" noChangeArrowheads="1"/>
          </p:cNvSpPr>
          <p:nvPr>
            <p:ph type="body" idx="1"/>
          </p:nvPr>
        </p:nvSpPr>
        <p:spPr>
          <a:xfrm>
            <a:off x="609600" y="1295400"/>
            <a:ext cx="8077200" cy="4724400"/>
          </a:xfrm>
        </p:spPr>
        <p:txBody>
          <a:bodyPr/>
          <a:lstStyle/>
          <a:p>
            <a:pPr marL="577850" indent="-525463" eaLnBrk="1" hangingPunct="1">
              <a:buClr>
                <a:schemeClr val="accent2"/>
              </a:buClr>
              <a:buFont typeface="Wingdings" pitchFamily="2" charset="2"/>
              <a:buChar char="Ø"/>
            </a:pPr>
            <a:r>
              <a:rPr lang="en-US" sz="2800" smtClean="0">
                <a:cs typeface="Times New Roman" pitchFamily="18" charset="0"/>
              </a:rPr>
              <a:t>Max output</a:t>
            </a:r>
            <a:r>
              <a:rPr lang="en-GB" sz="2800" smtClean="0">
                <a:cs typeface="Times New Roman" pitchFamily="18" charset="0"/>
              </a:rPr>
              <a:t> </a:t>
            </a:r>
            <a:r>
              <a:rPr lang="en-US" sz="2800" smtClean="0">
                <a:cs typeface="Times New Roman" pitchFamily="18" charset="0"/>
              </a:rPr>
              <a:t>- 0.5W (500 mW)</a:t>
            </a:r>
          </a:p>
          <a:p>
            <a:pPr marL="577850" indent="-525463" eaLnBrk="1" hangingPunct="1">
              <a:buClr>
                <a:schemeClr val="accent2"/>
              </a:buClr>
              <a:buFont typeface="Wingdings" pitchFamily="2" charset="2"/>
              <a:buChar char="Ø"/>
            </a:pPr>
            <a:r>
              <a:rPr lang="en-US" sz="2800" smtClean="0">
                <a:cs typeface="Times New Roman" pitchFamily="18" charset="0"/>
              </a:rPr>
              <a:t>Visible/non-visible</a:t>
            </a:r>
          </a:p>
          <a:p>
            <a:pPr marL="577850" indent="-525463" eaLnBrk="1" hangingPunct="1">
              <a:buClr>
                <a:schemeClr val="accent2"/>
              </a:buClr>
              <a:buFont typeface="Wingdings" pitchFamily="2" charset="2"/>
              <a:buChar char="Ø"/>
            </a:pPr>
            <a:r>
              <a:rPr lang="en-US" sz="2800" smtClean="0">
                <a:cs typeface="Times New Roman" pitchFamily="18" charset="0"/>
              </a:rPr>
              <a:t>Direct intrabeam viewing is always hazardous</a:t>
            </a:r>
            <a:endParaRPr lang="en-GB" sz="2800" smtClean="0">
              <a:cs typeface="Times New Roman" pitchFamily="18" charset="0"/>
            </a:endParaRPr>
          </a:p>
          <a:p>
            <a:pPr marL="577850" indent="-525463" eaLnBrk="1" hangingPunct="1">
              <a:buClr>
                <a:schemeClr val="accent2"/>
              </a:buClr>
              <a:buFont typeface="Wingdings" pitchFamily="2" charset="2"/>
              <a:buNone/>
            </a:pPr>
            <a:endParaRPr lang="en-US" sz="1000" smtClean="0">
              <a:cs typeface="Times New Roman" pitchFamily="18" charset="0"/>
            </a:endParaRPr>
          </a:p>
          <a:p>
            <a:pPr marL="577850" indent="-525463" eaLnBrk="1" hangingPunct="1">
              <a:buClr>
                <a:schemeClr val="accent2"/>
              </a:buClr>
              <a:buFont typeface="Wingdings" pitchFamily="2" charset="2"/>
              <a:buChar char="Ø"/>
            </a:pPr>
            <a:r>
              <a:rPr lang="en-US" sz="2800" smtClean="0">
                <a:cs typeface="Times New Roman" pitchFamily="18" charset="0"/>
              </a:rPr>
              <a:t>Viewing diffuse reflections is normally safe provided</a:t>
            </a:r>
            <a:r>
              <a:rPr lang="en-GB" sz="2800" smtClean="0">
                <a:cs typeface="Times New Roman" pitchFamily="18" charset="0"/>
              </a:rPr>
              <a:t>:</a:t>
            </a:r>
            <a:endParaRPr lang="en-US" sz="2800" smtClean="0">
              <a:cs typeface="Times New Roman" pitchFamily="18" charset="0"/>
            </a:endParaRPr>
          </a:p>
          <a:p>
            <a:pPr marL="1200150" lvl="1" indent="-508000" eaLnBrk="1" hangingPunct="1">
              <a:buClr>
                <a:schemeClr val="accent2"/>
              </a:buClr>
              <a:buFont typeface="Wingdings" pitchFamily="2" charset="2"/>
              <a:buChar char="ü"/>
            </a:pPr>
            <a:r>
              <a:rPr lang="en-GB" sz="2400" smtClean="0">
                <a:cs typeface="Times New Roman" pitchFamily="18" charset="0"/>
              </a:rPr>
              <a:t>E</a:t>
            </a:r>
            <a:r>
              <a:rPr lang="en-US" sz="2400" smtClean="0">
                <a:cs typeface="Times New Roman" pitchFamily="18" charset="0"/>
              </a:rPr>
              <a:t>ye is not closer than 13 cm from diffusing surface</a:t>
            </a:r>
          </a:p>
          <a:p>
            <a:pPr marL="1200150" lvl="1" indent="-508000" eaLnBrk="1" hangingPunct="1">
              <a:buClr>
                <a:schemeClr val="accent2"/>
              </a:buClr>
              <a:buFont typeface="Wingdings" pitchFamily="2" charset="2"/>
              <a:buChar char="ü"/>
            </a:pPr>
            <a:r>
              <a:rPr lang="en-GB" sz="2400" smtClean="0">
                <a:cs typeface="Times New Roman" pitchFamily="18" charset="0"/>
              </a:rPr>
              <a:t>E</a:t>
            </a:r>
            <a:r>
              <a:rPr lang="en-US" sz="2400" smtClean="0">
                <a:cs typeface="Times New Roman" pitchFamily="18" charset="0"/>
              </a:rPr>
              <a:t>xposure duration is less than 10 seconds</a:t>
            </a:r>
          </a:p>
          <a:p>
            <a:pPr marL="1543050" lvl="2" eaLnBrk="1" hangingPunct="1">
              <a:buClr>
                <a:schemeClr val="accent2"/>
              </a:buClr>
              <a:buFont typeface="Wingdings" pitchFamily="2" charset="2"/>
              <a:buChar char="§"/>
            </a:pPr>
            <a:r>
              <a:rPr lang="en-US" sz="2000" smtClean="0">
                <a:solidFill>
                  <a:srgbClr val="CC0000"/>
                </a:solidFill>
                <a:cs typeface="Times New Roman" pitchFamily="18" charset="0"/>
              </a:rPr>
              <a:t> E.g. Research laboratory HeNe laser</a:t>
            </a:r>
          </a:p>
          <a:p>
            <a:pPr marL="577850" indent="-525463" eaLnBrk="1" hangingPunct="1"/>
            <a:endParaRPr lang="en-GB" sz="2000" smtClean="0">
              <a:solidFill>
                <a:srgbClr val="CC0000"/>
              </a:solidFill>
            </a:endParaRPr>
          </a:p>
        </p:txBody>
      </p:sp>
      <p:sp>
        <p:nvSpPr>
          <p:cNvPr id="33796" name="Text Box 4"/>
          <p:cNvSpPr txBox="1">
            <a:spLocks noChangeArrowheads="1"/>
          </p:cNvSpPr>
          <p:nvPr/>
        </p:nvSpPr>
        <p:spPr bwMode="auto">
          <a:xfrm>
            <a:off x="250825" y="177800"/>
            <a:ext cx="1901825" cy="457200"/>
          </a:xfrm>
          <a:prstGeom prst="rect">
            <a:avLst/>
          </a:prstGeom>
          <a:noFill/>
          <a:ln w="12700">
            <a:noFill/>
            <a:miter lim="800000"/>
            <a:headEnd/>
            <a:tailEnd/>
          </a:ln>
        </p:spPr>
        <p:txBody>
          <a:bodyPr wrap="none">
            <a:spAutoFit/>
          </a:bodyPr>
          <a:lstStyle/>
          <a:p>
            <a:r>
              <a:rPr lang="en-GB" sz="2400">
                <a:latin typeface="Verdana" pitchFamily="34" charset="0"/>
              </a:rPr>
              <a:t>HANDOUT</a:t>
            </a: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609600"/>
            <a:ext cx="7772400" cy="609600"/>
          </a:xfrm>
        </p:spPr>
        <p:txBody>
          <a:bodyPr/>
          <a:lstStyle/>
          <a:p>
            <a:pPr eaLnBrk="1" hangingPunct="1"/>
            <a:r>
              <a:rPr lang="en-US" sz="3000" b="1" smtClean="0">
                <a:solidFill>
                  <a:srgbClr val="FF0000"/>
                </a:solidFill>
                <a:cs typeface="Times New Roman" pitchFamily="18" charset="0"/>
              </a:rPr>
              <a:t>Class 4 (High power)</a:t>
            </a:r>
            <a:endParaRPr lang="en-GB" sz="3000" b="1" smtClean="0">
              <a:solidFill>
                <a:srgbClr val="FF0000"/>
              </a:solidFill>
              <a:cs typeface="Times New Roman" pitchFamily="18" charset="0"/>
            </a:endParaRPr>
          </a:p>
        </p:txBody>
      </p:sp>
      <p:sp>
        <p:nvSpPr>
          <p:cNvPr id="34819" name="Rectangle 3"/>
          <p:cNvSpPr>
            <a:spLocks noGrp="1" noChangeArrowheads="1"/>
          </p:cNvSpPr>
          <p:nvPr>
            <p:ph type="body" idx="1"/>
          </p:nvPr>
        </p:nvSpPr>
        <p:spPr>
          <a:xfrm>
            <a:off x="762000" y="1905000"/>
            <a:ext cx="7772400" cy="3124200"/>
          </a:xfrm>
        </p:spPr>
        <p:txBody>
          <a:bodyPr/>
          <a:lstStyle/>
          <a:p>
            <a:pPr marL="795338" indent="-795338" eaLnBrk="1" hangingPunct="1">
              <a:buClr>
                <a:schemeClr val="accent2"/>
              </a:buClr>
              <a:buFont typeface="Wingdings" pitchFamily="2" charset="2"/>
              <a:buChar char="Ø"/>
            </a:pPr>
            <a:r>
              <a:rPr lang="en-US" sz="2800" smtClean="0">
                <a:cs typeface="Times New Roman" pitchFamily="18" charset="0"/>
              </a:rPr>
              <a:t>Hazardous: direct or reflected beam, diffuse reflections viewing results in injury</a:t>
            </a:r>
          </a:p>
          <a:p>
            <a:pPr marL="795338" indent="-795338" eaLnBrk="1" hangingPunct="1">
              <a:buClr>
                <a:schemeClr val="accent2"/>
              </a:buClr>
              <a:buFont typeface="Wingdings" pitchFamily="2" charset="2"/>
              <a:buChar char="Ø"/>
            </a:pPr>
            <a:endParaRPr lang="en-US" sz="2800" smtClean="0">
              <a:cs typeface="Times New Roman" pitchFamily="18" charset="0"/>
            </a:endParaRPr>
          </a:p>
          <a:p>
            <a:pPr marL="795338" indent="-795338" eaLnBrk="1" hangingPunct="1">
              <a:buClr>
                <a:schemeClr val="accent2"/>
              </a:buClr>
              <a:buFont typeface="Wingdings" pitchFamily="2" charset="2"/>
              <a:buChar char="Ø"/>
            </a:pPr>
            <a:r>
              <a:rPr lang="en-US" sz="2800" smtClean="0">
                <a:cs typeface="Times New Roman" pitchFamily="18" charset="0"/>
              </a:rPr>
              <a:t>Environmental damage (fire), skin </a:t>
            </a:r>
            <a:r>
              <a:rPr lang="en-GB" sz="2800" smtClean="0">
                <a:cs typeface="Times New Roman" pitchFamily="18" charset="0"/>
              </a:rPr>
              <a:t>burns as well as </a:t>
            </a:r>
            <a:r>
              <a:rPr lang="en-US" sz="2800" smtClean="0">
                <a:cs typeface="Times New Roman" pitchFamily="18" charset="0"/>
              </a:rPr>
              <a:t>eye injuries</a:t>
            </a:r>
          </a:p>
          <a:p>
            <a:pPr marL="795338" indent="-795338" eaLnBrk="1" hangingPunct="1"/>
            <a:endParaRPr lang="en-GB" smtClean="0"/>
          </a:p>
        </p:txBody>
      </p:sp>
      <p:sp>
        <p:nvSpPr>
          <p:cNvPr id="34820" name="Text Box 4"/>
          <p:cNvSpPr txBox="1">
            <a:spLocks noChangeArrowheads="1"/>
          </p:cNvSpPr>
          <p:nvPr/>
        </p:nvSpPr>
        <p:spPr bwMode="auto">
          <a:xfrm>
            <a:off x="250825" y="177800"/>
            <a:ext cx="1901825" cy="457200"/>
          </a:xfrm>
          <a:prstGeom prst="rect">
            <a:avLst/>
          </a:prstGeom>
          <a:noFill/>
          <a:ln w="12700">
            <a:noFill/>
            <a:miter lim="800000"/>
            <a:headEnd/>
            <a:tailEnd/>
          </a:ln>
        </p:spPr>
        <p:txBody>
          <a:bodyPr wrap="none">
            <a:spAutoFit/>
          </a:bodyPr>
          <a:lstStyle/>
          <a:p>
            <a:r>
              <a:rPr lang="en-GB" sz="2400">
                <a:latin typeface="Verdana" pitchFamily="34" charset="0"/>
              </a:rPr>
              <a:t>HANDOUT</a:t>
            </a: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4213" y="765175"/>
            <a:ext cx="7772400" cy="609600"/>
          </a:xfrm>
          <a:noFill/>
        </p:spPr>
        <p:txBody>
          <a:bodyPr/>
          <a:lstStyle/>
          <a:p>
            <a:pPr eaLnBrk="1" hangingPunct="1"/>
            <a:r>
              <a:rPr lang="en-US" sz="3400" b="1" smtClean="0">
                <a:solidFill>
                  <a:srgbClr val="FF0000"/>
                </a:solidFill>
                <a:cs typeface="Times New Roman" pitchFamily="18" charset="0"/>
              </a:rPr>
              <a:t>Labelling of Laser Products</a:t>
            </a:r>
            <a:endParaRPr lang="en-GB" sz="3400" b="1" smtClean="0">
              <a:solidFill>
                <a:srgbClr val="FF0000"/>
              </a:solidFill>
              <a:cs typeface="Times New Roman" pitchFamily="18" charset="0"/>
            </a:endParaRPr>
          </a:p>
        </p:txBody>
      </p:sp>
      <p:sp>
        <p:nvSpPr>
          <p:cNvPr id="22531" name="Rectangle 3"/>
          <p:cNvSpPr>
            <a:spLocks noGrp="1" noChangeArrowheads="1"/>
          </p:cNvSpPr>
          <p:nvPr>
            <p:ph type="body" idx="1"/>
          </p:nvPr>
        </p:nvSpPr>
        <p:spPr>
          <a:xfrm>
            <a:off x="685800" y="1219200"/>
            <a:ext cx="7924800" cy="4953000"/>
          </a:xfrm>
        </p:spPr>
        <p:txBody>
          <a:bodyPr/>
          <a:lstStyle/>
          <a:p>
            <a:pPr marL="695325" indent="-695325" eaLnBrk="1" hangingPunct="1">
              <a:buFontTx/>
              <a:buNone/>
              <a:defRPr/>
            </a:pPr>
            <a:endParaRPr lang="en-US" sz="2000" smtClean="0">
              <a:effectLst>
                <a:outerShdw blurRad="38100" dist="38100" dir="2700000" algn="tl">
                  <a:srgbClr val="C0C0C0"/>
                </a:outerShdw>
              </a:effectLst>
              <a:latin typeface="Symbol" pitchFamily="18" charset="2"/>
              <a:cs typeface="Times New Roman" pitchFamily="18" charset="0"/>
            </a:endParaRPr>
          </a:p>
          <a:p>
            <a:pPr marL="695325" indent="-695325" eaLnBrk="1" hangingPunct="1">
              <a:buClr>
                <a:schemeClr val="accent2"/>
              </a:buClr>
              <a:buFont typeface="Wingdings" pitchFamily="2" charset="2"/>
              <a:buChar char="Ø"/>
              <a:defRPr/>
            </a:pPr>
            <a:r>
              <a:rPr lang="en-US" sz="2400" smtClean="0">
                <a:cs typeface="Times New Roman" pitchFamily="18" charset="0"/>
              </a:rPr>
              <a:t>Labels for laser user &amp; laser servicer</a:t>
            </a:r>
          </a:p>
          <a:p>
            <a:pPr marL="695325" indent="-695325" eaLnBrk="1" hangingPunct="1">
              <a:buClr>
                <a:schemeClr val="accent2"/>
              </a:buClr>
              <a:buFont typeface="Wingdings" pitchFamily="2" charset="2"/>
              <a:buChar char="Ø"/>
              <a:defRPr/>
            </a:pPr>
            <a:r>
              <a:rPr lang="en-US" sz="2400" smtClean="0">
                <a:cs typeface="Times New Roman" pitchFamily="18" charset="0"/>
              </a:rPr>
              <a:t>Correct labels should be provided by manufacturer</a:t>
            </a:r>
          </a:p>
          <a:p>
            <a:pPr marL="695325" indent="-695325" eaLnBrk="1" hangingPunct="1">
              <a:buClr>
                <a:schemeClr val="accent2"/>
              </a:buClr>
              <a:buFont typeface="Wingdings" pitchFamily="2" charset="2"/>
              <a:buChar char="Ø"/>
              <a:defRPr/>
            </a:pPr>
            <a:r>
              <a:rPr lang="en-US" sz="2400" smtClean="0">
                <a:cs typeface="Times New Roman" pitchFamily="18" charset="0"/>
              </a:rPr>
              <a:t>Meaning of labels should be described in manual</a:t>
            </a:r>
          </a:p>
          <a:p>
            <a:pPr marL="695325" indent="-695325" eaLnBrk="1" hangingPunct="1">
              <a:buClr>
                <a:schemeClr val="accent2"/>
              </a:buClr>
              <a:buFont typeface="Wingdings" pitchFamily="2" charset="2"/>
              <a:buChar char="Ø"/>
              <a:defRPr/>
            </a:pPr>
            <a:r>
              <a:rPr lang="en-US" sz="2400" smtClean="0">
                <a:cs typeface="Times New Roman" pitchFamily="18" charset="0"/>
              </a:rPr>
              <a:t>If size or design of laser makes labeling impractical (e.g. laser</a:t>
            </a:r>
            <a:r>
              <a:rPr lang="en-GB" sz="2400" smtClean="0">
                <a:cs typeface="Times New Roman" pitchFamily="18" charset="0"/>
              </a:rPr>
              <a:t> </a:t>
            </a:r>
            <a:r>
              <a:rPr lang="en-US" sz="2400" smtClean="0">
                <a:cs typeface="Times New Roman" pitchFamily="18" charset="0"/>
              </a:rPr>
              <a:t>diode), labels should be included with user information or</a:t>
            </a:r>
            <a:r>
              <a:rPr lang="en-GB" sz="2400" smtClean="0">
                <a:cs typeface="Times New Roman" pitchFamily="18" charset="0"/>
              </a:rPr>
              <a:t> </a:t>
            </a:r>
            <a:r>
              <a:rPr lang="en-US" sz="2400" smtClean="0">
                <a:cs typeface="Times New Roman" pitchFamily="18" charset="0"/>
              </a:rPr>
              <a:t>placed on package</a:t>
            </a:r>
          </a:p>
          <a:p>
            <a:pPr marL="695325" indent="-695325" eaLnBrk="1" hangingPunct="1">
              <a:buClr>
                <a:schemeClr val="accent2"/>
              </a:buClr>
              <a:buFont typeface="Wingdings" pitchFamily="2" charset="2"/>
              <a:buChar char="Ø"/>
              <a:defRPr/>
            </a:pPr>
            <a:r>
              <a:rPr lang="en-US" sz="2400" smtClean="0">
                <a:cs typeface="Times New Roman" pitchFamily="18" charset="0"/>
              </a:rPr>
              <a:t>Knowledge of labelling procedures required by:</a:t>
            </a:r>
          </a:p>
          <a:p>
            <a:pPr marL="1435100" lvl="1" indent="-625475" eaLnBrk="1" hangingPunct="1">
              <a:buClr>
                <a:schemeClr val="accent2"/>
              </a:buClr>
              <a:buFont typeface="Wingdings" pitchFamily="2" charset="2"/>
              <a:buChar char="§"/>
              <a:defRPr/>
            </a:pPr>
            <a:r>
              <a:rPr lang="en-US" sz="2000" smtClean="0">
                <a:cs typeface="Times New Roman" pitchFamily="18" charset="0"/>
              </a:rPr>
              <a:t>persons making up laser products e.g. laser diodes</a:t>
            </a:r>
          </a:p>
          <a:p>
            <a:pPr marL="1435100" lvl="1" indent="-625475" eaLnBrk="1" hangingPunct="1">
              <a:buClr>
                <a:schemeClr val="accent2"/>
              </a:buClr>
              <a:buFont typeface="Wingdings" pitchFamily="2" charset="2"/>
              <a:buChar char="§"/>
              <a:defRPr/>
            </a:pPr>
            <a:r>
              <a:rPr lang="en-US" sz="2000" smtClean="0">
                <a:cs typeface="Times New Roman" pitchFamily="18" charset="0"/>
              </a:rPr>
              <a:t>persons designing laser enclosures.</a:t>
            </a:r>
            <a:r>
              <a:rPr lang="en-GB" sz="2000" smtClean="0">
                <a:cs typeface="Times New Roman" pitchFamily="18" charset="0"/>
              </a:rPr>
              <a:t> </a:t>
            </a:r>
            <a:r>
              <a:rPr lang="en-US" sz="2000" smtClean="0">
                <a:solidFill>
                  <a:schemeClr val="accent2"/>
                </a:solidFill>
                <a:cs typeface="Times New Roman" pitchFamily="18" charset="0"/>
              </a:rPr>
              <a:t>e.</a:t>
            </a:r>
            <a:r>
              <a:rPr lang="en-US" sz="2000" b="1" smtClean="0">
                <a:solidFill>
                  <a:schemeClr val="accent2"/>
                </a:solidFill>
                <a:cs typeface="Times New Roman" pitchFamily="18" charset="0"/>
              </a:rPr>
              <a:t>g. technicians, researchers</a:t>
            </a:r>
          </a:p>
          <a:p>
            <a:pPr marL="695325" indent="-695325" eaLnBrk="1" hangingPunct="1">
              <a:buFontTx/>
              <a:buNone/>
              <a:defRPr/>
            </a:pPr>
            <a:endParaRPr lang="en-GB" sz="2000" smtClean="0">
              <a:solidFill>
                <a:schemeClr val="accent2"/>
              </a:solidFill>
            </a:endParaRPr>
          </a:p>
        </p:txBody>
      </p:sp>
      <p:sp>
        <p:nvSpPr>
          <p:cNvPr id="35844" name="Text Box 7"/>
          <p:cNvSpPr txBox="1">
            <a:spLocks noChangeArrowheads="1"/>
          </p:cNvSpPr>
          <p:nvPr/>
        </p:nvSpPr>
        <p:spPr bwMode="auto">
          <a:xfrm>
            <a:off x="250825" y="177800"/>
            <a:ext cx="1901825" cy="457200"/>
          </a:xfrm>
          <a:prstGeom prst="rect">
            <a:avLst/>
          </a:prstGeom>
          <a:noFill/>
          <a:ln w="12700">
            <a:noFill/>
            <a:miter lim="800000"/>
            <a:headEnd/>
            <a:tailEnd/>
          </a:ln>
        </p:spPr>
        <p:txBody>
          <a:bodyPr wrap="none">
            <a:spAutoFit/>
          </a:bodyPr>
          <a:lstStyle/>
          <a:p>
            <a:r>
              <a:rPr lang="en-GB" sz="2400">
                <a:latin typeface="Verdana" pitchFamily="34" charset="0"/>
              </a:rPr>
              <a:t>HANDOUT</a:t>
            </a: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11188" y="692150"/>
            <a:ext cx="7772400" cy="647700"/>
          </a:xfrm>
          <a:noFill/>
        </p:spPr>
        <p:txBody>
          <a:bodyPr/>
          <a:lstStyle/>
          <a:p>
            <a:pPr eaLnBrk="1" hangingPunct="1"/>
            <a:r>
              <a:rPr lang="en-US" sz="3400" b="1" smtClean="0">
                <a:solidFill>
                  <a:srgbClr val="FF0000"/>
                </a:solidFill>
                <a:cs typeface="Times New Roman" pitchFamily="18" charset="0"/>
              </a:rPr>
              <a:t>Types of Labels</a:t>
            </a:r>
            <a:endParaRPr lang="en-GB" sz="3400" b="1" smtClean="0">
              <a:solidFill>
                <a:srgbClr val="FF0000"/>
              </a:solidFill>
              <a:cs typeface="Times New Roman" pitchFamily="18" charset="0"/>
            </a:endParaRPr>
          </a:p>
        </p:txBody>
      </p:sp>
      <p:sp>
        <p:nvSpPr>
          <p:cNvPr id="36867" name="Rectangle 3"/>
          <p:cNvSpPr>
            <a:spLocks noGrp="1" noChangeArrowheads="1"/>
          </p:cNvSpPr>
          <p:nvPr>
            <p:ph type="body" idx="1"/>
          </p:nvPr>
        </p:nvSpPr>
        <p:spPr>
          <a:xfrm>
            <a:off x="457200" y="1371600"/>
            <a:ext cx="8305800" cy="5562600"/>
          </a:xfrm>
        </p:spPr>
        <p:txBody>
          <a:bodyPr/>
          <a:lstStyle/>
          <a:p>
            <a:pPr marL="630238" indent="-577850" eaLnBrk="1" hangingPunct="1">
              <a:buClr>
                <a:schemeClr val="accent2"/>
              </a:buClr>
              <a:buFont typeface="Wingdings" pitchFamily="2" charset="2"/>
              <a:buChar char="Ø"/>
            </a:pPr>
            <a:r>
              <a:rPr lang="en-US" sz="2400" smtClean="0">
                <a:cs typeface="Times New Roman" pitchFamily="18" charset="0"/>
              </a:rPr>
              <a:t>Labels are black against yellow background</a:t>
            </a:r>
          </a:p>
          <a:p>
            <a:pPr marL="630238" indent="-577850" eaLnBrk="1" hangingPunct="1">
              <a:buClr>
                <a:schemeClr val="accent2"/>
              </a:buClr>
              <a:buFont typeface="Wingdings" pitchFamily="2" charset="2"/>
              <a:buChar char="Ø"/>
            </a:pPr>
            <a:r>
              <a:rPr lang="en-US" sz="2400" smtClean="0">
                <a:cs typeface="Times New Roman" pitchFamily="18" charset="0"/>
              </a:rPr>
              <a:t>Class 1&amp; 1M: any colour, not always displayed</a:t>
            </a:r>
          </a:p>
          <a:p>
            <a:pPr marL="1030288" lvl="1" eaLnBrk="1" hangingPunct="1">
              <a:buClr>
                <a:schemeClr val="accent2"/>
              </a:buClr>
              <a:buFont typeface="Wingdings" pitchFamily="2" charset="2"/>
              <a:buNone/>
            </a:pPr>
            <a:r>
              <a:rPr lang="en-US" sz="2000" smtClean="0">
                <a:cs typeface="Times New Roman" pitchFamily="18" charset="0"/>
              </a:rPr>
              <a:t>	</a:t>
            </a:r>
            <a:r>
              <a:rPr lang="en-GB" sz="2200" smtClean="0">
                <a:solidFill>
                  <a:schemeClr val="accent2"/>
                </a:solidFill>
                <a:cs typeface="Times New Roman" pitchFamily="18" charset="0"/>
              </a:rPr>
              <a:t>R</a:t>
            </a:r>
            <a:r>
              <a:rPr lang="en-US" sz="2200" smtClean="0">
                <a:solidFill>
                  <a:schemeClr val="accent2"/>
                </a:solidFill>
                <a:cs typeface="Times New Roman" pitchFamily="18" charset="0"/>
              </a:rPr>
              <a:t>adiation output &amp; Standards information:</a:t>
            </a:r>
          </a:p>
          <a:p>
            <a:pPr marL="630238" indent="-577850" eaLnBrk="1" hangingPunct="1">
              <a:buClr>
                <a:schemeClr val="accent2"/>
              </a:buClr>
              <a:buFont typeface="Wingdings" pitchFamily="2" charset="2"/>
              <a:buChar char="Ø"/>
            </a:pPr>
            <a:r>
              <a:rPr lang="en-US" sz="2400" smtClean="0">
                <a:cs typeface="Times New Roman" pitchFamily="18" charset="0"/>
              </a:rPr>
              <a:t>Above Class 1:</a:t>
            </a:r>
          </a:p>
          <a:p>
            <a:pPr marL="1030288" lvl="1" eaLnBrk="1" hangingPunct="1">
              <a:buClr>
                <a:schemeClr val="accent2"/>
              </a:buClr>
              <a:buFont typeface="Wingdings" pitchFamily="2" charset="2"/>
              <a:buNone/>
            </a:pPr>
            <a:r>
              <a:rPr lang="en-US" sz="2000" smtClean="0">
                <a:cs typeface="Times New Roman" pitchFamily="18" charset="0"/>
              </a:rPr>
              <a:t>	</a:t>
            </a:r>
            <a:r>
              <a:rPr lang="en-US" sz="2200" smtClean="0">
                <a:solidFill>
                  <a:schemeClr val="accent2"/>
                </a:solidFill>
                <a:cs typeface="Times New Roman" pitchFamily="18" charset="0"/>
              </a:rPr>
              <a:t>Maximum power output, pulse duration, emitted wavelength</a:t>
            </a:r>
          </a:p>
          <a:p>
            <a:pPr marL="630238" indent="-577850" eaLnBrk="1" hangingPunct="1">
              <a:buClr>
                <a:schemeClr val="accent2"/>
              </a:buClr>
              <a:buFont typeface="Wingdings" pitchFamily="2" charset="2"/>
              <a:buChar char="Ø"/>
            </a:pPr>
            <a:r>
              <a:rPr lang="en-US" sz="2400" u="sng" smtClean="0">
                <a:cs typeface="Times New Roman" pitchFamily="18" charset="0"/>
              </a:rPr>
              <a:t>Laser aperture</a:t>
            </a:r>
            <a:endParaRPr lang="en-US" sz="2400" smtClean="0">
              <a:cs typeface="Times New Roman" pitchFamily="18" charset="0"/>
            </a:endParaRPr>
          </a:p>
          <a:p>
            <a:pPr marL="1030288" lvl="1" eaLnBrk="1" hangingPunct="1">
              <a:buClr>
                <a:schemeClr val="accent2"/>
              </a:buClr>
              <a:buFont typeface="Wingdings" pitchFamily="2" charset="2"/>
              <a:buNone/>
            </a:pPr>
            <a:r>
              <a:rPr lang="en-US" sz="2000" smtClean="0">
                <a:cs typeface="Times New Roman" pitchFamily="18" charset="0"/>
              </a:rPr>
              <a:t>	</a:t>
            </a:r>
            <a:r>
              <a:rPr lang="en-GB" sz="2200" smtClean="0">
                <a:solidFill>
                  <a:schemeClr val="accent2"/>
                </a:solidFill>
                <a:cs typeface="Times New Roman" pitchFamily="18" charset="0"/>
              </a:rPr>
              <a:t>L</a:t>
            </a:r>
            <a:r>
              <a:rPr lang="en-US" sz="2200" smtClean="0">
                <a:solidFill>
                  <a:schemeClr val="accent2"/>
                </a:solidFill>
                <a:cs typeface="Times New Roman" pitchFamily="18" charset="0"/>
              </a:rPr>
              <a:t>abelled on Class 3B or 4 laser.</a:t>
            </a:r>
          </a:p>
          <a:p>
            <a:pPr marL="630238" indent="-577850" eaLnBrk="1" hangingPunct="1">
              <a:buClr>
                <a:schemeClr val="accent2"/>
              </a:buClr>
              <a:buFont typeface="Wingdings" pitchFamily="2" charset="2"/>
              <a:buChar char="Ø"/>
            </a:pPr>
            <a:r>
              <a:rPr lang="en-US" sz="2400" u="sng" smtClean="0">
                <a:cs typeface="Times New Roman" pitchFamily="18" charset="0"/>
              </a:rPr>
              <a:t>Access panels, Safety interlocked panels</a:t>
            </a:r>
            <a:endParaRPr lang="en-GB" sz="2400" u="sng" smtClean="0">
              <a:cs typeface="Times New Roman" pitchFamily="18" charset="0"/>
            </a:endParaRPr>
          </a:p>
          <a:p>
            <a:pPr marL="1030288" lvl="1" eaLnBrk="1" hangingPunct="1">
              <a:buClr>
                <a:schemeClr val="accent2"/>
              </a:buClr>
              <a:buFont typeface="Wingdings" pitchFamily="2" charset="2"/>
              <a:buNone/>
            </a:pPr>
            <a:r>
              <a:rPr lang="en-US" sz="2000" smtClean="0">
                <a:cs typeface="Times New Roman" pitchFamily="18" charset="0"/>
              </a:rPr>
              <a:t> </a:t>
            </a:r>
            <a:r>
              <a:rPr lang="en-GB" sz="2000" smtClean="0">
                <a:cs typeface="Times New Roman" pitchFamily="18" charset="0"/>
              </a:rPr>
              <a:t>	</a:t>
            </a:r>
            <a:r>
              <a:rPr lang="en-GB" sz="2200" smtClean="0">
                <a:solidFill>
                  <a:schemeClr val="accent2"/>
                </a:solidFill>
                <a:cs typeface="Times New Roman" pitchFamily="18" charset="0"/>
              </a:rPr>
              <a:t>S</a:t>
            </a:r>
            <a:r>
              <a:rPr lang="en-US" sz="2200" smtClean="0">
                <a:solidFill>
                  <a:schemeClr val="accent2"/>
                </a:solidFill>
                <a:cs typeface="Times New Roman" pitchFamily="18" charset="0"/>
              </a:rPr>
              <a:t>hould be labeled if access to laser radiation in excess of the AEL for Class 1 is possible on their removal or over-riding</a:t>
            </a:r>
          </a:p>
          <a:p>
            <a:pPr marL="630238" indent="-577850" eaLnBrk="1" hangingPunct="1">
              <a:buClr>
                <a:schemeClr val="accent2"/>
              </a:buClr>
              <a:buFont typeface="Wingdings" pitchFamily="2" charset="2"/>
              <a:buChar char="Ø"/>
            </a:pPr>
            <a:r>
              <a:rPr lang="en-US" sz="2400" u="sng" smtClean="0">
                <a:cs typeface="Times New Roman" pitchFamily="18" charset="0"/>
              </a:rPr>
              <a:t>Laser starburst warning label</a:t>
            </a:r>
            <a:endParaRPr lang="en-US" sz="2400" smtClean="0">
              <a:cs typeface="Times New Roman" pitchFamily="18" charset="0"/>
            </a:endParaRPr>
          </a:p>
          <a:p>
            <a:pPr marL="1030288" lvl="1" eaLnBrk="1" hangingPunct="1">
              <a:buClr>
                <a:schemeClr val="accent2"/>
              </a:buClr>
              <a:buFont typeface="Wingdings" pitchFamily="2" charset="2"/>
              <a:buNone/>
            </a:pPr>
            <a:r>
              <a:rPr lang="en-US" sz="2000" smtClean="0">
                <a:cs typeface="Times New Roman" pitchFamily="18" charset="0"/>
              </a:rPr>
              <a:t>	</a:t>
            </a:r>
            <a:r>
              <a:rPr lang="en-US" sz="2200" smtClean="0">
                <a:solidFill>
                  <a:schemeClr val="accent2"/>
                </a:solidFill>
                <a:cs typeface="Times New Roman" pitchFamily="18" charset="0"/>
              </a:rPr>
              <a:t>Displayed by all laser products of Class 2 and above</a:t>
            </a:r>
            <a:endParaRPr lang="en-GB" sz="2200" smtClean="0">
              <a:solidFill>
                <a:schemeClr val="accent2"/>
              </a:solidFill>
            </a:endParaRPr>
          </a:p>
        </p:txBody>
      </p:sp>
      <p:sp>
        <p:nvSpPr>
          <p:cNvPr id="36868" name="Text Box 5"/>
          <p:cNvSpPr txBox="1">
            <a:spLocks noChangeArrowheads="1"/>
          </p:cNvSpPr>
          <p:nvPr/>
        </p:nvSpPr>
        <p:spPr bwMode="auto">
          <a:xfrm>
            <a:off x="250825" y="177800"/>
            <a:ext cx="1901825" cy="457200"/>
          </a:xfrm>
          <a:prstGeom prst="rect">
            <a:avLst/>
          </a:prstGeom>
          <a:noFill/>
          <a:ln w="12700">
            <a:noFill/>
            <a:miter lim="800000"/>
            <a:headEnd/>
            <a:tailEnd/>
          </a:ln>
        </p:spPr>
        <p:txBody>
          <a:bodyPr wrap="none">
            <a:spAutoFit/>
          </a:bodyPr>
          <a:lstStyle/>
          <a:p>
            <a:r>
              <a:rPr lang="en-GB" sz="2400">
                <a:latin typeface="Verdana" pitchFamily="34" charset="0"/>
              </a:rPr>
              <a:t>HANDOUT</a:t>
            </a: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260350"/>
            <a:ext cx="9144000" cy="1492250"/>
          </a:xfrm>
        </p:spPr>
        <p:txBody>
          <a:bodyPr/>
          <a:lstStyle/>
          <a:p>
            <a:pPr eaLnBrk="1" hangingPunct="1"/>
            <a:r>
              <a:rPr lang="en-GB" sz="3600" b="1" smtClean="0">
                <a:solidFill>
                  <a:srgbClr val="FF0000"/>
                </a:solidFill>
              </a:rPr>
              <a:t>Laser Safety</a:t>
            </a:r>
            <a:br>
              <a:rPr lang="en-GB" sz="3600" b="1" smtClean="0">
                <a:solidFill>
                  <a:srgbClr val="FF0000"/>
                </a:solidFill>
              </a:rPr>
            </a:br>
            <a:r>
              <a:rPr lang="en-GB" sz="3600" b="1" smtClean="0">
                <a:solidFill>
                  <a:srgbClr val="FF0000"/>
                </a:solidFill>
              </a:rPr>
              <a:t>University Code of Practice</a:t>
            </a:r>
          </a:p>
        </p:txBody>
      </p:sp>
      <p:sp>
        <p:nvSpPr>
          <p:cNvPr id="37891" name="Rectangle 3"/>
          <p:cNvSpPr>
            <a:spLocks noGrp="1" noChangeArrowheads="1"/>
          </p:cNvSpPr>
          <p:nvPr>
            <p:ph type="body" idx="1"/>
          </p:nvPr>
        </p:nvSpPr>
        <p:spPr>
          <a:xfrm>
            <a:off x="250825" y="1773238"/>
            <a:ext cx="8458200" cy="4114800"/>
          </a:xfrm>
        </p:spPr>
        <p:txBody>
          <a:bodyPr/>
          <a:lstStyle/>
          <a:p>
            <a:pPr marL="915988" indent="-798513" eaLnBrk="1" hangingPunct="1">
              <a:buClr>
                <a:schemeClr val="accent2"/>
              </a:buClr>
              <a:buFont typeface="Wingdings" pitchFamily="2" charset="2"/>
              <a:buChar char="Ø"/>
            </a:pPr>
            <a:r>
              <a:rPr lang="en-GB" sz="2800" dirty="0" smtClean="0"/>
              <a:t>Appointed Laser Protection Adviser – Pete Cole</a:t>
            </a:r>
          </a:p>
          <a:p>
            <a:pPr marL="915988" indent="-798513" eaLnBrk="1" hangingPunct="1">
              <a:buClr>
                <a:schemeClr val="accent2"/>
              </a:buClr>
              <a:buFont typeface="Wingdings" pitchFamily="2" charset="2"/>
              <a:buChar char="Ø"/>
            </a:pPr>
            <a:r>
              <a:rPr lang="en-GB" sz="2800" dirty="0" smtClean="0"/>
              <a:t>All lasers (above Class 2) – registered</a:t>
            </a:r>
          </a:p>
          <a:p>
            <a:pPr marL="915988" indent="-798513" eaLnBrk="1" hangingPunct="1">
              <a:buClr>
                <a:schemeClr val="accent2"/>
              </a:buClr>
              <a:buFont typeface="Wingdings" pitchFamily="2" charset="2"/>
              <a:buChar char="Ø"/>
            </a:pPr>
            <a:r>
              <a:rPr lang="en-GB" sz="2800" dirty="0" smtClean="0"/>
              <a:t>All conform to EN 60825-1, 2</a:t>
            </a:r>
          </a:p>
          <a:p>
            <a:pPr marL="915988" indent="-798513" eaLnBrk="1" hangingPunct="1">
              <a:buClr>
                <a:schemeClr val="accent2"/>
              </a:buClr>
              <a:buFont typeface="Wingdings" pitchFamily="2" charset="2"/>
              <a:buChar char="Ø"/>
            </a:pPr>
            <a:r>
              <a:rPr lang="en-GB" sz="2800" dirty="0" smtClean="0"/>
              <a:t>Risk assessment &amp; Local Rules completed at workplace</a:t>
            </a:r>
          </a:p>
          <a:p>
            <a:pPr marL="915988" indent="-798513" eaLnBrk="1" hangingPunct="1">
              <a:buClr>
                <a:schemeClr val="accent2"/>
              </a:buClr>
              <a:buFont typeface="Wingdings" pitchFamily="2" charset="2"/>
              <a:buChar char="Ø"/>
            </a:pPr>
            <a:r>
              <a:rPr lang="en-GB" sz="2800" dirty="0" smtClean="0"/>
              <a:t>Supervisor responsible for safe working practices</a:t>
            </a:r>
          </a:p>
          <a:p>
            <a:pPr marL="915988" indent="-798513" eaLnBrk="1" hangingPunct="1">
              <a:buClr>
                <a:schemeClr val="accent2"/>
              </a:buClr>
              <a:buFont typeface="Wingdings" pitchFamily="2" charset="2"/>
              <a:buChar char="Ø"/>
            </a:pPr>
            <a:r>
              <a:rPr lang="en-GB" sz="2800" dirty="0" smtClean="0"/>
              <a:t>All laser users must attend risk assessment &amp; safe method of work briefing</a:t>
            </a:r>
          </a:p>
        </p:txBody>
      </p:sp>
      <p:sp>
        <p:nvSpPr>
          <p:cNvPr id="37892" name="Text Box 4"/>
          <p:cNvSpPr txBox="1">
            <a:spLocks noChangeArrowheads="1"/>
          </p:cNvSpPr>
          <p:nvPr/>
        </p:nvSpPr>
        <p:spPr bwMode="auto">
          <a:xfrm>
            <a:off x="2843213" y="6092825"/>
            <a:ext cx="3802062" cy="457200"/>
          </a:xfrm>
          <a:prstGeom prst="rect">
            <a:avLst/>
          </a:prstGeom>
          <a:noFill/>
          <a:ln w="12700">
            <a:noFill/>
            <a:miter lim="800000"/>
            <a:headEnd/>
            <a:tailEnd/>
          </a:ln>
        </p:spPr>
        <p:txBody>
          <a:bodyPr wrap="none">
            <a:spAutoFit/>
          </a:bodyPr>
          <a:lstStyle/>
          <a:p>
            <a:r>
              <a:rPr lang="en-GB" sz="2400">
                <a:latin typeface="Verdana" pitchFamily="34" charset="0"/>
              </a:rPr>
              <a:t>TEA / COFFEE BREAK</a:t>
            </a: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765175"/>
            <a:ext cx="9144000" cy="762000"/>
          </a:xfrm>
        </p:spPr>
        <p:txBody>
          <a:bodyPr/>
          <a:lstStyle/>
          <a:p>
            <a:pPr eaLnBrk="1" hangingPunct="1"/>
            <a:r>
              <a:rPr lang="en-US" sz="3600" b="1" smtClean="0">
                <a:solidFill>
                  <a:srgbClr val="FF0000"/>
                </a:solidFill>
                <a:cs typeface="Times New Roman" pitchFamily="18" charset="0"/>
              </a:rPr>
              <a:t>Practical Laser Safety</a:t>
            </a:r>
            <a:endParaRPr lang="en-GB" sz="3600" b="1" smtClean="0">
              <a:solidFill>
                <a:srgbClr val="FF0000"/>
              </a:solidFill>
              <a:cs typeface="Times New Roman" pitchFamily="18" charset="0"/>
            </a:endParaRPr>
          </a:p>
        </p:txBody>
      </p:sp>
      <p:sp>
        <p:nvSpPr>
          <p:cNvPr id="38915" name="Rectangle 3"/>
          <p:cNvSpPr>
            <a:spLocks noGrp="1" noChangeArrowheads="1"/>
          </p:cNvSpPr>
          <p:nvPr>
            <p:ph type="body" idx="1"/>
          </p:nvPr>
        </p:nvSpPr>
        <p:spPr>
          <a:xfrm>
            <a:off x="611188" y="1773238"/>
            <a:ext cx="7772400" cy="4114800"/>
          </a:xfrm>
        </p:spPr>
        <p:txBody>
          <a:bodyPr/>
          <a:lstStyle/>
          <a:p>
            <a:pPr marL="825500" indent="-523875" eaLnBrk="1" hangingPunct="1">
              <a:buFontTx/>
              <a:buNone/>
            </a:pPr>
            <a:r>
              <a:rPr lang="en-US" sz="3000" smtClean="0">
                <a:cs typeface="Times New Roman" pitchFamily="18" charset="0"/>
              </a:rPr>
              <a:t>There is a hierarchy of controls to ensure safe use of lasers:</a:t>
            </a:r>
          </a:p>
          <a:p>
            <a:pPr marL="825500" indent="-523875" eaLnBrk="1" hangingPunct="1">
              <a:buFontTx/>
              <a:buNone/>
            </a:pPr>
            <a:endParaRPr lang="en-US" sz="3000" smtClean="0">
              <a:cs typeface="Times New Roman" pitchFamily="18" charset="0"/>
            </a:endParaRPr>
          </a:p>
          <a:p>
            <a:pPr marL="825500" indent="-523875" eaLnBrk="1" hangingPunct="1">
              <a:buClr>
                <a:srgbClr val="CC0000"/>
              </a:buClr>
              <a:buFont typeface="Wingdings" pitchFamily="2" charset="2"/>
              <a:buChar char="v"/>
            </a:pPr>
            <a:r>
              <a:rPr lang="en-US" sz="2800" smtClean="0">
                <a:cs typeface="Times New Roman" pitchFamily="18" charset="0"/>
              </a:rPr>
              <a:t>Risk Assessment and Safe Method of Work</a:t>
            </a:r>
          </a:p>
          <a:p>
            <a:pPr marL="1438275" lvl="1" indent="-498475" eaLnBrk="1" hangingPunct="1">
              <a:buClr>
                <a:schemeClr val="accent2"/>
              </a:buClr>
              <a:buFont typeface="Wingdings" pitchFamily="2" charset="2"/>
              <a:buChar char="Ø"/>
            </a:pPr>
            <a:r>
              <a:rPr lang="en-US" smtClean="0">
                <a:cs typeface="Times New Roman" pitchFamily="18" charset="0"/>
              </a:rPr>
              <a:t>(1) Engineering controls</a:t>
            </a:r>
          </a:p>
          <a:p>
            <a:pPr marL="1438275" lvl="1" indent="-498475" eaLnBrk="1" hangingPunct="1">
              <a:buClr>
                <a:schemeClr val="accent2"/>
              </a:buClr>
              <a:buFont typeface="Wingdings" pitchFamily="2" charset="2"/>
              <a:buChar char="Ø"/>
            </a:pPr>
            <a:r>
              <a:rPr lang="en-US" smtClean="0">
                <a:cs typeface="Times New Roman" pitchFamily="18" charset="0"/>
              </a:rPr>
              <a:t>(2) Administrative controls</a:t>
            </a:r>
          </a:p>
          <a:p>
            <a:pPr marL="1438275" lvl="1" indent="-498475" eaLnBrk="1" hangingPunct="1">
              <a:buClr>
                <a:schemeClr val="accent2"/>
              </a:buClr>
              <a:buFont typeface="Wingdings" pitchFamily="2" charset="2"/>
              <a:buChar char="Ø"/>
            </a:pPr>
            <a:r>
              <a:rPr lang="en-US" smtClean="0">
                <a:cs typeface="Times New Roman" pitchFamily="18" charset="0"/>
              </a:rPr>
              <a:t>(3) Personal protective equipment (PPE)</a:t>
            </a:r>
            <a:endParaRPr lang="en-GB" smtClean="0">
              <a:cs typeface="Times New Roman" pitchFamily="18" charset="0"/>
            </a:endParaRP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1331913" y="260350"/>
            <a:ext cx="6659562" cy="609600"/>
          </a:xfrm>
          <a:prstGeom prst="rect">
            <a:avLst/>
          </a:prstGeom>
          <a:noFill/>
          <a:ln w="9525">
            <a:noFill/>
            <a:miter lim="800000"/>
            <a:headEnd/>
            <a:tailEnd/>
          </a:ln>
        </p:spPr>
        <p:txBody>
          <a:bodyPr anchor="ctr"/>
          <a:lstStyle/>
          <a:p>
            <a:pPr algn="ctr"/>
            <a:r>
              <a:rPr lang="en-US" sz="3600">
                <a:solidFill>
                  <a:srgbClr val="FF0000"/>
                </a:solidFill>
                <a:cs typeface="Times New Roman" pitchFamily="18" charset="0"/>
              </a:rPr>
              <a:t>Engineering Controls</a:t>
            </a:r>
            <a:endParaRPr lang="en-GB" sz="3600">
              <a:solidFill>
                <a:srgbClr val="FF0000"/>
              </a:solidFill>
              <a:cs typeface="Times New Roman" pitchFamily="18" charset="0"/>
            </a:endParaRPr>
          </a:p>
        </p:txBody>
      </p:sp>
      <p:pic>
        <p:nvPicPr>
          <p:cNvPr id="39939" name="Picture 3" descr="Supermarket"/>
          <p:cNvPicPr>
            <a:picLocks noChangeAspect="1" noChangeArrowheads="1"/>
          </p:cNvPicPr>
          <p:nvPr/>
        </p:nvPicPr>
        <p:blipFill>
          <a:blip r:embed="rId2" cstate="print"/>
          <a:srcRect/>
          <a:stretch>
            <a:fillRect/>
          </a:stretch>
        </p:blipFill>
        <p:spPr bwMode="auto">
          <a:xfrm>
            <a:off x="1447800" y="990600"/>
            <a:ext cx="6400800" cy="4210050"/>
          </a:xfrm>
          <a:prstGeom prst="rect">
            <a:avLst/>
          </a:prstGeom>
          <a:noFill/>
          <a:ln w="9525">
            <a:noFill/>
            <a:miter lim="800000"/>
            <a:headEnd/>
            <a:tailEnd/>
          </a:ln>
        </p:spPr>
      </p:pic>
      <p:sp>
        <p:nvSpPr>
          <p:cNvPr id="48132" name="Rectangle 4"/>
          <p:cNvSpPr>
            <a:spLocks noChangeArrowheads="1"/>
          </p:cNvSpPr>
          <p:nvPr/>
        </p:nvSpPr>
        <p:spPr bwMode="auto">
          <a:xfrm>
            <a:off x="1479550" y="5334000"/>
            <a:ext cx="6356350" cy="1019175"/>
          </a:xfrm>
          <a:prstGeom prst="rect">
            <a:avLst/>
          </a:prstGeom>
          <a:solidFill>
            <a:srgbClr val="FFFF00"/>
          </a:solidFill>
          <a:ln w="12700">
            <a:solidFill>
              <a:schemeClr val="tx1"/>
            </a:solidFill>
            <a:miter lim="800000"/>
            <a:headEnd/>
            <a:tailEnd/>
          </a:ln>
          <a:effectLst/>
        </p:spPr>
        <p:txBody>
          <a:bodyPr wrap="none">
            <a:spAutoFit/>
          </a:bodyPr>
          <a:lstStyle/>
          <a:p>
            <a:pPr algn="ctr">
              <a:defRPr/>
            </a:pPr>
            <a:r>
              <a:rPr lang="en-US" sz="3000">
                <a:effectLst>
                  <a:outerShdw blurRad="38100" dist="38100" dir="2700000" algn="tl">
                    <a:srgbClr val="000000"/>
                  </a:outerShdw>
                </a:effectLst>
                <a:cs typeface="Times New Roman" pitchFamily="18" charset="0"/>
              </a:rPr>
              <a:t>Never </a:t>
            </a:r>
            <a:r>
              <a:rPr lang="en-US" sz="3000">
                <a:solidFill>
                  <a:srgbClr val="CC0000"/>
                </a:solidFill>
                <a:effectLst>
                  <a:outerShdw blurRad="38100" dist="38100" dir="2700000" algn="tl">
                    <a:srgbClr val="000000"/>
                  </a:outerShdw>
                </a:effectLst>
                <a:cs typeface="Times New Roman" pitchFamily="18" charset="0"/>
              </a:rPr>
              <a:t>bodges</a:t>
            </a:r>
            <a:r>
              <a:rPr lang="en-US" sz="3000">
                <a:effectLst>
                  <a:outerShdw blurRad="38100" dist="38100" dir="2700000" algn="tl">
                    <a:srgbClr val="000000"/>
                  </a:outerShdw>
                </a:effectLst>
                <a:cs typeface="Times New Roman" pitchFamily="18" charset="0"/>
              </a:rPr>
              <a:t> and no </a:t>
            </a:r>
            <a:r>
              <a:rPr lang="en-US" sz="3000">
                <a:solidFill>
                  <a:srgbClr val="CC0000"/>
                </a:solidFill>
                <a:effectLst>
                  <a:outerShdw blurRad="38100" dist="38100" dir="2700000" algn="tl">
                    <a:srgbClr val="000000"/>
                  </a:outerShdw>
                </a:effectLst>
                <a:cs typeface="Times New Roman" pitchFamily="18" charset="0"/>
              </a:rPr>
              <a:t>temporary fixes.</a:t>
            </a:r>
          </a:p>
          <a:p>
            <a:pPr algn="ctr">
              <a:defRPr/>
            </a:pPr>
            <a:r>
              <a:rPr lang="en-US" sz="3000">
                <a:effectLst>
                  <a:outerShdw blurRad="38100" dist="38100" dir="2700000" algn="tl">
                    <a:srgbClr val="000000"/>
                  </a:outerShdw>
                </a:effectLst>
                <a:cs typeface="Times New Roman" pitchFamily="18" charset="0"/>
              </a:rPr>
              <a:t>It compromises safety</a:t>
            </a:r>
            <a:endParaRPr lang="en-GB" sz="3000">
              <a:effectLst>
                <a:outerShdw blurRad="38100" dist="38100" dir="2700000" algn="tl">
                  <a:srgbClr val="000000"/>
                </a:outerShdw>
              </a:effectLst>
              <a:cs typeface="Times New Roman" pitchFamily="18" charset="0"/>
            </a:endParaRP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042988" y="260350"/>
            <a:ext cx="6877050" cy="609600"/>
          </a:xfrm>
        </p:spPr>
        <p:txBody>
          <a:bodyPr/>
          <a:lstStyle/>
          <a:p>
            <a:pPr eaLnBrk="1" hangingPunct="1"/>
            <a:r>
              <a:rPr lang="en-US" sz="3600" b="1" smtClean="0">
                <a:solidFill>
                  <a:srgbClr val="FF0000"/>
                </a:solidFill>
                <a:cs typeface="Times New Roman" pitchFamily="18" charset="0"/>
              </a:rPr>
              <a:t>Engineering Controls</a:t>
            </a:r>
            <a:endParaRPr lang="en-GB" sz="3600" b="1" smtClean="0">
              <a:solidFill>
                <a:srgbClr val="FF0000"/>
              </a:solidFill>
              <a:cs typeface="Times New Roman" pitchFamily="18" charset="0"/>
            </a:endParaRPr>
          </a:p>
        </p:txBody>
      </p:sp>
      <p:sp>
        <p:nvSpPr>
          <p:cNvPr id="40963" name="Rectangle 3"/>
          <p:cNvSpPr>
            <a:spLocks noGrp="1" noChangeArrowheads="1"/>
          </p:cNvSpPr>
          <p:nvPr>
            <p:ph type="body" idx="1"/>
          </p:nvPr>
        </p:nvSpPr>
        <p:spPr>
          <a:xfrm>
            <a:off x="611188" y="1096963"/>
            <a:ext cx="8281987" cy="5356225"/>
          </a:xfrm>
        </p:spPr>
        <p:txBody>
          <a:bodyPr/>
          <a:lstStyle/>
          <a:p>
            <a:pPr marL="669925" indent="-669925" eaLnBrk="1" hangingPunct="1">
              <a:lnSpc>
                <a:spcPct val="90000"/>
              </a:lnSpc>
              <a:buFontTx/>
              <a:buNone/>
            </a:pPr>
            <a:r>
              <a:rPr lang="en-US" sz="3500" smtClean="0">
                <a:solidFill>
                  <a:srgbClr val="CC0000"/>
                </a:solidFill>
                <a:cs typeface="Times New Roman" pitchFamily="18" charset="0"/>
              </a:rPr>
              <a:t>Exposure to laser radiation is restricted primarily by: </a:t>
            </a:r>
          </a:p>
          <a:p>
            <a:pPr marL="669925" indent="-669925" eaLnBrk="1" hangingPunct="1">
              <a:lnSpc>
                <a:spcPct val="90000"/>
              </a:lnSpc>
              <a:buClr>
                <a:schemeClr val="accent2"/>
              </a:buClr>
              <a:buFont typeface="Wingdings" pitchFamily="2" charset="2"/>
              <a:buChar char="Ø"/>
            </a:pPr>
            <a:r>
              <a:rPr lang="en-US" smtClean="0">
                <a:cs typeface="Times New Roman" pitchFamily="18" charset="0"/>
              </a:rPr>
              <a:t>Housings or enclosures</a:t>
            </a:r>
          </a:p>
          <a:p>
            <a:pPr marL="669925" indent="-669925" eaLnBrk="1" hangingPunct="1">
              <a:lnSpc>
                <a:spcPct val="90000"/>
              </a:lnSpc>
              <a:buClr>
                <a:schemeClr val="accent2"/>
              </a:buClr>
              <a:buFont typeface="Wingdings" pitchFamily="2" charset="2"/>
              <a:buChar char="Ø"/>
            </a:pPr>
            <a:r>
              <a:rPr lang="en-US" smtClean="0">
                <a:cs typeface="Times New Roman" pitchFamily="18" charset="0"/>
              </a:rPr>
              <a:t>Beam stops</a:t>
            </a:r>
          </a:p>
          <a:p>
            <a:pPr marL="669925" indent="-669925" eaLnBrk="1" hangingPunct="1">
              <a:lnSpc>
                <a:spcPct val="90000"/>
              </a:lnSpc>
              <a:buClr>
                <a:schemeClr val="accent2"/>
              </a:buClr>
              <a:buFont typeface="Wingdings" pitchFamily="2" charset="2"/>
              <a:buChar char="Ø"/>
            </a:pPr>
            <a:r>
              <a:rPr lang="en-US" smtClean="0">
                <a:cs typeface="Times New Roman" pitchFamily="18" charset="0"/>
              </a:rPr>
              <a:t>Interlocks</a:t>
            </a:r>
          </a:p>
          <a:p>
            <a:pPr marL="669925" indent="-669925" eaLnBrk="1" hangingPunct="1">
              <a:lnSpc>
                <a:spcPct val="90000"/>
              </a:lnSpc>
              <a:buClr>
                <a:schemeClr val="accent2"/>
              </a:buClr>
              <a:buFont typeface="Wingdings" pitchFamily="2" charset="2"/>
              <a:buChar char="Ø"/>
            </a:pPr>
            <a:r>
              <a:rPr lang="en-US" smtClean="0">
                <a:cs typeface="Times New Roman" pitchFamily="18" charset="0"/>
              </a:rPr>
              <a:t>Warning lights</a:t>
            </a:r>
          </a:p>
          <a:p>
            <a:pPr marL="669925" indent="-669925" eaLnBrk="1" hangingPunct="1">
              <a:lnSpc>
                <a:spcPct val="90000"/>
              </a:lnSpc>
              <a:buFontTx/>
              <a:buNone/>
            </a:pPr>
            <a:r>
              <a:rPr lang="en-US" sz="3500" smtClean="0">
                <a:solidFill>
                  <a:srgbClr val="CC0000"/>
                </a:solidFill>
                <a:cs typeface="Times New Roman" pitchFamily="18" charset="0"/>
              </a:rPr>
              <a:t>These can be: </a:t>
            </a:r>
          </a:p>
          <a:p>
            <a:pPr marL="669925" indent="-669925" eaLnBrk="1" hangingPunct="1">
              <a:lnSpc>
                <a:spcPct val="90000"/>
              </a:lnSpc>
              <a:buClr>
                <a:schemeClr val="accent2"/>
              </a:buClr>
              <a:buFont typeface="Wingdings" pitchFamily="2" charset="2"/>
              <a:buChar char="Ø"/>
            </a:pPr>
            <a:r>
              <a:rPr lang="en-US" smtClean="0">
                <a:cs typeface="Times New Roman" pitchFamily="18" charset="0"/>
              </a:rPr>
              <a:t>Addressed at design &amp; manufacture stage</a:t>
            </a:r>
          </a:p>
          <a:p>
            <a:pPr marL="669925" indent="-669925" eaLnBrk="1" hangingPunct="1">
              <a:lnSpc>
                <a:spcPct val="90000"/>
              </a:lnSpc>
              <a:buClr>
                <a:schemeClr val="accent2"/>
              </a:buClr>
              <a:buFont typeface="Wingdings" pitchFamily="2" charset="2"/>
              <a:buChar char="Ø"/>
            </a:pPr>
            <a:r>
              <a:rPr lang="en-US" smtClean="0">
                <a:cs typeface="Times New Roman" pitchFamily="18" charset="0"/>
              </a:rPr>
              <a:t>Incorporated when laser is installed at site by user</a:t>
            </a:r>
            <a:endParaRPr lang="en-GB" sz="2000" smtClean="0"/>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6" name="AutoShape 106"/>
          <p:cNvSpPr>
            <a:spLocks noChangeArrowheads="1"/>
          </p:cNvSpPr>
          <p:nvPr/>
        </p:nvSpPr>
        <p:spPr bwMode="auto">
          <a:xfrm>
            <a:off x="8027988" y="3429000"/>
            <a:ext cx="914400" cy="152400"/>
          </a:xfrm>
          <a:prstGeom prst="rightArrow">
            <a:avLst>
              <a:gd name="adj1" fmla="val 50000"/>
              <a:gd name="adj2" fmla="val 150000"/>
            </a:avLst>
          </a:prstGeom>
          <a:solidFill>
            <a:schemeClr val="accent1"/>
          </a:solidFill>
          <a:ln w="9525">
            <a:solidFill>
              <a:schemeClr val="tx1"/>
            </a:solidFill>
            <a:miter lim="800000"/>
            <a:headEnd/>
            <a:tailEnd/>
          </a:ln>
        </p:spPr>
        <p:txBody>
          <a:bodyPr wrap="none" anchor="ctr"/>
          <a:lstStyle/>
          <a:p>
            <a:endParaRPr lang="en-US"/>
          </a:p>
        </p:txBody>
      </p:sp>
      <p:sp>
        <p:nvSpPr>
          <p:cNvPr id="5123" name="Rectangle 2"/>
          <p:cNvSpPr>
            <a:spLocks noGrp="1" noChangeArrowheads="1"/>
          </p:cNvSpPr>
          <p:nvPr>
            <p:ph type="title"/>
          </p:nvPr>
        </p:nvSpPr>
        <p:spPr>
          <a:xfrm>
            <a:off x="731838" y="723900"/>
            <a:ext cx="7915275" cy="876300"/>
          </a:xfrm>
          <a:noFill/>
        </p:spPr>
        <p:txBody>
          <a:bodyPr lIns="90488" tIns="44450" rIns="90488" bIns="44450"/>
          <a:lstStyle/>
          <a:p>
            <a:pPr eaLnBrk="1" hangingPunct="1"/>
            <a:r>
              <a:rPr lang="en-US" smtClean="0"/>
              <a:t>Simple diagram of a laser tube</a:t>
            </a:r>
          </a:p>
        </p:txBody>
      </p:sp>
      <p:grpSp>
        <p:nvGrpSpPr>
          <p:cNvPr id="2" name="Group 3"/>
          <p:cNvGrpSpPr>
            <a:grpSpLocks/>
          </p:cNvGrpSpPr>
          <p:nvPr/>
        </p:nvGrpSpPr>
        <p:grpSpPr bwMode="auto">
          <a:xfrm>
            <a:off x="744538" y="2667000"/>
            <a:ext cx="7356475" cy="1625600"/>
            <a:chOff x="528" y="1680"/>
            <a:chExt cx="5317" cy="1033"/>
          </a:xfrm>
        </p:grpSpPr>
        <p:sp>
          <p:nvSpPr>
            <p:cNvPr id="5137" name="Freeform 4"/>
            <p:cNvSpPr>
              <a:spLocks/>
            </p:cNvSpPr>
            <p:nvPr/>
          </p:nvSpPr>
          <p:spPr bwMode="auto">
            <a:xfrm>
              <a:off x="4758" y="2051"/>
              <a:ext cx="997" cy="3"/>
            </a:xfrm>
            <a:custGeom>
              <a:avLst/>
              <a:gdLst>
                <a:gd name="T0" fmla="*/ 21 w 997"/>
                <a:gd name="T1" fmla="*/ 3 h 3"/>
                <a:gd name="T2" fmla="*/ 997 w 997"/>
                <a:gd name="T3" fmla="*/ 2 h 3"/>
                <a:gd name="T4" fmla="*/ 978 w 997"/>
                <a:gd name="T5" fmla="*/ 0 h 3"/>
                <a:gd name="T6" fmla="*/ 0 w 997"/>
                <a:gd name="T7" fmla="*/ 2 h 3"/>
                <a:gd name="T8" fmla="*/ 21 w 997"/>
                <a:gd name="T9" fmla="*/ 3 h 3"/>
                <a:gd name="T10" fmla="*/ 0 60000 65536"/>
                <a:gd name="T11" fmla="*/ 0 60000 65536"/>
                <a:gd name="T12" fmla="*/ 0 60000 65536"/>
                <a:gd name="T13" fmla="*/ 0 60000 65536"/>
                <a:gd name="T14" fmla="*/ 0 60000 65536"/>
                <a:gd name="T15" fmla="*/ 0 w 997"/>
                <a:gd name="T16" fmla="*/ 0 h 3"/>
                <a:gd name="T17" fmla="*/ 997 w 997"/>
                <a:gd name="T18" fmla="*/ 3 h 3"/>
              </a:gdLst>
              <a:ahLst/>
              <a:cxnLst>
                <a:cxn ang="T10">
                  <a:pos x="T0" y="T1"/>
                </a:cxn>
                <a:cxn ang="T11">
                  <a:pos x="T2" y="T3"/>
                </a:cxn>
                <a:cxn ang="T12">
                  <a:pos x="T4" y="T5"/>
                </a:cxn>
                <a:cxn ang="T13">
                  <a:pos x="T6" y="T7"/>
                </a:cxn>
                <a:cxn ang="T14">
                  <a:pos x="T8" y="T9"/>
                </a:cxn>
              </a:cxnLst>
              <a:rect l="T15" t="T16" r="T17" b="T18"/>
              <a:pathLst>
                <a:path w="997" h="3">
                  <a:moveTo>
                    <a:pt x="21" y="3"/>
                  </a:moveTo>
                  <a:lnTo>
                    <a:pt x="997" y="2"/>
                  </a:lnTo>
                  <a:lnTo>
                    <a:pt x="978" y="0"/>
                  </a:lnTo>
                  <a:lnTo>
                    <a:pt x="0" y="2"/>
                  </a:lnTo>
                  <a:lnTo>
                    <a:pt x="21" y="3"/>
                  </a:lnTo>
                  <a:close/>
                </a:path>
              </a:pathLst>
            </a:custGeom>
            <a:solidFill>
              <a:srgbClr val="920000"/>
            </a:solidFill>
            <a:ln w="9525">
              <a:noFill/>
              <a:round/>
              <a:headEnd/>
              <a:tailEnd/>
            </a:ln>
          </p:spPr>
          <p:txBody>
            <a:bodyPr/>
            <a:lstStyle/>
            <a:p>
              <a:endParaRPr lang="en-US"/>
            </a:p>
          </p:txBody>
        </p:sp>
        <p:sp>
          <p:nvSpPr>
            <p:cNvPr id="5138" name="Freeform 5"/>
            <p:cNvSpPr>
              <a:spLocks/>
            </p:cNvSpPr>
            <p:nvPr/>
          </p:nvSpPr>
          <p:spPr bwMode="auto">
            <a:xfrm>
              <a:off x="4770" y="2354"/>
              <a:ext cx="995" cy="8"/>
            </a:xfrm>
            <a:custGeom>
              <a:avLst/>
              <a:gdLst>
                <a:gd name="T0" fmla="*/ 0 w 995"/>
                <a:gd name="T1" fmla="*/ 8 h 8"/>
                <a:gd name="T2" fmla="*/ 975 w 995"/>
                <a:gd name="T3" fmla="*/ 6 h 8"/>
                <a:gd name="T4" fmla="*/ 995 w 995"/>
                <a:gd name="T5" fmla="*/ 0 h 8"/>
                <a:gd name="T6" fmla="*/ 19 w 995"/>
                <a:gd name="T7" fmla="*/ 2 h 8"/>
                <a:gd name="T8" fmla="*/ 0 w 995"/>
                <a:gd name="T9" fmla="*/ 8 h 8"/>
                <a:gd name="T10" fmla="*/ 0 60000 65536"/>
                <a:gd name="T11" fmla="*/ 0 60000 65536"/>
                <a:gd name="T12" fmla="*/ 0 60000 65536"/>
                <a:gd name="T13" fmla="*/ 0 60000 65536"/>
                <a:gd name="T14" fmla="*/ 0 60000 65536"/>
                <a:gd name="T15" fmla="*/ 0 w 995"/>
                <a:gd name="T16" fmla="*/ 0 h 8"/>
                <a:gd name="T17" fmla="*/ 995 w 995"/>
                <a:gd name="T18" fmla="*/ 8 h 8"/>
              </a:gdLst>
              <a:ahLst/>
              <a:cxnLst>
                <a:cxn ang="T10">
                  <a:pos x="T0" y="T1"/>
                </a:cxn>
                <a:cxn ang="T11">
                  <a:pos x="T2" y="T3"/>
                </a:cxn>
                <a:cxn ang="T12">
                  <a:pos x="T4" y="T5"/>
                </a:cxn>
                <a:cxn ang="T13">
                  <a:pos x="T6" y="T7"/>
                </a:cxn>
                <a:cxn ang="T14">
                  <a:pos x="T8" y="T9"/>
                </a:cxn>
              </a:cxnLst>
              <a:rect l="T15" t="T16" r="T17" b="T18"/>
              <a:pathLst>
                <a:path w="995" h="8">
                  <a:moveTo>
                    <a:pt x="0" y="8"/>
                  </a:moveTo>
                  <a:lnTo>
                    <a:pt x="975" y="6"/>
                  </a:lnTo>
                  <a:lnTo>
                    <a:pt x="995" y="0"/>
                  </a:lnTo>
                  <a:lnTo>
                    <a:pt x="19" y="2"/>
                  </a:lnTo>
                  <a:lnTo>
                    <a:pt x="0" y="8"/>
                  </a:lnTo>
                  <a:close/>
                </a:path>
              </a:pathLst>
            </a:custGeom>
            <a:solidFill>
              <a:srgbClr val="000000"/>
            </a:solidFill>
            <a:ln w="9525">
              <a:noFill/>
              <a:round/>
              <a:headEnd/>
              <a:tailEnd/>
            </a:ln>
          </p:spPr>
          <p:txBody>
            <a:bodyPr/>
            <a:lstStyle/>
            <a:p>
              <a:endParaRPr lang="en-US"/>
            </a:p>
          </p:txBody>
        </p:sp>
        <p:sp>
          <p:nvSpPr>
            <p:cNvPr id="5139" name="Freeform 6"/>
            <p:cNvSpPr>
              <a:spLocks/>
            </p:cNvSpPr>
            <p:nvPr/>
          </p:nvSpPr>
          <p:spPr bwMode="auto">
            <a:xfrm>
              <a:off x="4779" y="2053"/>
              <a:ext cx="997" cy="9"/>
            </a:xfrm>
            <a:custGeom>
              <a:avLst/>
              <a:gdLst>
                <a:gd name="T0" fmla="*/ 20 w 997"/>
                <a:gd name="T1" fmla="*/ 9 h 9"/>
                <a:gd name="T2" fmla="*/ 997 w 997"/>
                <a:gd name="T3" fmla="*/ 7 h 9"/>
                <a:gd name="T4" fmla="*/ 976 w 997"/>
                <a:gd name="T5" fmla="*/ 0 h 9"/>
                <a:gd name="T6" fmla="*/ 0 w 997"/>
                <a:gd name="T7" fmla="*/ 1 h 9"/>
                <a:gd name="T8" fmla="*/ 20 w 997"/>
                <a:gd name="T9" fmla="*/ 9 h 9"/>
                <a:gd name="T10" fmla="*/ 0 60000 65536"/>
                <a:gd name="T11" fmla="*/ 0 60000 65536"/>
                <a:gd name="T12" fmla="*/ 0 60000 65536"/>
                <a:gd name="T13" fmla="*/ 0 60000 65536"/>
                <a:gd name="T14" fmla="*/ 0 60000 65536"/>
                <a:gd name="T15" fmla="*/ 0 w 997"/>
                <a:gd name="T16" fmla="*/ 0 h 9"/>
                <a:gd name="T17" fmla="*/ 997 w 997"/>
                <a:gd name="T18" fmla="*/ 9 h 9"/>
              </a:gdLst>
              <a:ahLst/>
              <a:cxnLst>
                <a:cxn ang="T10">
                  <a:pos x="T0" y="T1"/>
                </a:cxn>
                <a:cxn ang="T11">
                  <a:pos x="T2" y="T3"/>
                </a:cxn>
                <a:cxn ang="T12">
                  <a:pos x="T4" y="T5"/>
                </a:cxn>
                <a:cxn ang="T13">
                  <a:pos x="T6" y="T7"/>
                </a:cxn>
                <a:cxn ang="T14">
                  <a:pos x="T8" y="T9"/>
                </a:cxn>
              </a:cxnLst>
              <a:rect l="T15" t="T16" r="T17" b="T18"/>
              <a:pathLst>
                <a:path w="997" h="9">
                  <a:moveTo>
                    <a:pt x="20" y="9"/>
                  </a:moveTo>
                  <a:lnTo>
                    <a:pt x="997" y="7"/>
                  </a:lnTo>
                  <a:lnTo>
                    <a:pt x="976" y="0"/>
                  </a:lnTo>
                  <a:lnTo>
                    <a:pt x="0" y="1"/>
                  </a:lnTo>
                  <a:lnTo>
                    <a:pt x="20" y="9"/>
                  </a:lnTo>
                  <a:close/>
                </a:path>
              </a:pathLst>
            </a:custGeom>
            <a:solidFill>
              <a:srgbClr val="9C0000"/>
            </a:solidFill>
            <a:ln w="9525">
              <a:noFill/>
              <a:round/>
              <a:headEnd/>
              <a:tailEnd/>
            </a:ln>
          </p:spPr>
          <p:txBody>
            <a:bodyPr/>
            <a:lstStyle/>
            <a:p>
              <a:endParaRPr lang="en-US"/>
            </a:p>
          </p:txBody>
        </p:sp>
        <p:sp>
          <p:nvSpPr>
            <p:cNvPr id="5140" name="Freeform 7"/>
            <p:cNvSpPr>
              <a:spLocks/>
            </p:cNvSpPr>
            <p:nvPr/>
          </p:nvSpPr>
          <p:spPr bwMode="auto">
            <a:xfrm>
              <a:off x="4789" y="2344"/>
              <a:ext cx="995" cy="12"/>
            </a:xfrm>
            <a:custGeom>
              <a:avLst/>
              <a:gdLst>
                <a:gd name="T0" fmla="*/ 0 w 995"/>
                <a:gd name="T1" fmla="*/ 12 h 12"/>
                <a:gd name="T2" fmla="*/ 976 w 995"/>
                <a:gd name="T3" fmla="*/ 10 h 12"/>
                <a:gd name="T4" fmla="*/ 995 w 995"/>
                <a:gd name="T5" fmla="*/ 0 h 12"/>
                <a:gd name="T6" fmla="*/ 19 w 995"/>
                <a:gd name="T7" fmla="*/ 2 h 12"/>
                <a:gd name="T8" fmla="*/ 0 w 995"/>
                <a:gd name="T9" fmla="*/ 12 h 12"/>
                <a:gd name="T10" fmla="*/ 0 60000 65536"/>
                <a:gd name="T11" fmla="*/ 0 60000 65536"/>
                <a:gd name="T12" fmla="*/ 0 60000 65536"/>
                <a:gd name="T13" fmla="*/ 0 60000 65536"/>
                <a:gd name="T14" fmla="*/ 0 60000 65536"/>
                <a:gd name="T15" fmla="*/ 0 w 995"/>
                <a:gd name="T16" fmla="*/ 0 h 12"/>
                <a:gd name="T17" fmla="*/ 995 w 995"/>
                <a:gd name="T18" fmla="*/ 12 h 12"/>
              </a:gdLst>
              <a:ahLst/>
              <a:cxnLst>
                <a:cxn ang="T10">
                  <a:pos x="T0" y="T1"/>
                </a:cxn>
                <a:cxn ang="T11">
                  <a:pos x="T2" y="T3"/>
                </a:cxn>
                <a:cxn ang="T12">
                  <a:pos x="T4" y="T5"/>
                </a:cxn>
                <a:cxn ang="T13">
                  <a:pos x="T6" y="T7"/>
                </a:cxn>
                <a:cxn ang="T14">
                  <a:pos x="T8" y="T9"/>
                </a:cxn>
              </a:cxnLst>
              <a:rect l="T15" t="T16" r="T17" b="T18"/>
              <a:pathLst>
                <a:path w="995" h="12">
                  <a:moveTo>
                    <a:pt x="0" y="12"/>
                  </a:moveTo>
                  <a:lnTo>
                    <a:pt x="976" y="10"/>
                  </a:lnTo>
                  <a:lnTo>
                    <a:pt x="995" y="0"/>
                  </a:lnTo>
                  <a:lnTo>
                    <a:pt x="19" y="2"/>
                  </a:lnTo>
                  <a:lnTo>
                    <a:pt x="0" y="12"/>
                  </a:lnTo>
                  <a:close/>
                </a:path>
              </a:pathLst>
            </a:custGeom>
            <a:solidFill>
              <a:srgbClr val="000000"/>
            </a:solidFill>
            <a:ln w="9525">
              <a:noFill/>
              <a:round/>
              <a:headEnd/>
              <a:tailEnd/>
            </a:ln>
          </p:spPr>
          <p:txBody>
            <a:bodyPr/>
            <a:lstStyle/>
            <a:p>
              <a:endParaRPr lang="en-US"/>
            </a:p>
          </p:txBody>
        </p:sp>
        <p:sp>
          <p:nvSpPr>
            <p:cNvPr id="5141" name="Freeform 8"/>
            <p:cNvSpPr>
              <a:spLocks/>
            </p:cNvSpPr>
            <p:nvPr/>
          </p:nvSpPr>
          <p:spPr bwMode="auto">
            <a:xfrm>
              <a:off x="4799" y="2060"/>
              <a:ext cx="996" cy="16"/>
            </a:xfrm>
            <a:custGeom>
              <a:avLst/>
              <a:gdLst>
                <a:gd name="T0" fmla="*/ 19 w 996"/>
                <a:gd name="T1" fmla="*/ 16 h 16"/>
                <a:gd name="T2" fmla="*/ 996 w 996"/>
                <a:gd name="T3" fmla="*/ 14 h 16"/>
                <a:gd name="T4" fmla="*/ 977 w 996"/>
                <a:gd name="T5" fmla="*/ 0 h 16"/>
                <a:gd name="T6" fmla="*/ 0 w 996"/>
                <a:gd name="T7" fmla="*/ 2 h 16"/>
                <a:gd name="T8" fmla="*/ 19 w 996"/>
                <a:gd name="T9" fmla="*/ 16 h 16"/>
                <a:gd name="T10" fmla="*/ 0 60000 65536"/>
                <a:gd name="T11" fmla="*/ 0 60000 65536"/>
                <a:gd name="T12" fmla="*/ 0 60000 65536"/>
                <a:gd name="T13" fmla="*/ 0 60000 65536"/>
                <a:gd name="T14" fmla="*/ 0 60000 65536"/>
                <a:gd name="T15" fmla="*/ 0 w 996"/>
                <a:gd name="T16" fmla="*/ 0 h 16"/>
                <a:gd name="T17" fmla="*/ 996 w 996"/>
                <a:gd name="T18" fmla="*/ 16 h 16"/>
              </a:gdLst>
              <a:ahLst/>
              <a:cxnLst>
                <a:cxn ang="T10">
                  <a:pos x="T0" y="T1"/>
                </a:cxn>
                <a:cxn ang="T11">
                  <a:pos x="T2" y="T3"/>
                </a:cxn>
                <a:cxn ang="T12">
                  <a:pos x="T4" y="T5"/>
                </a:cxn>
                <a:cxn ang="T13">
                  <a:pos x="T6" y="T7"/>
                </a:cxn>
                <a:cxn ang="T14">
                  <a:pos x="T8" y="T9"/>
                </a:cxn>
              </a:cxnLst>
              <a:rect l="T15" t="T16" r="T17" b="T18"/>
              <a:pathLst>
                <a:path w="996" h="16">
                  <a:moveTo>
                    <a:pt x="19" y="16"/>
                  </a:moveTo>
                  <a:lnTo>
                    <a:pt x="996" y="14"/>
                  </a:lnTo>
                  <a:lnTo>
                    <a:pt x="977" y="0"/>
                  </a:lnTo>
                  <a:lnTo>
                    <a:pt x="0" y="2"/>
                  </a:lnTo>
                  <a:lnTo>
                    <a:pt x="19" y="16"/>
                  </a:lnTo>
                  <a:close/>
                </a:path>
              </a:pathLst>
            </a:custGeom>
            <a:solidFill>
              <a:srgbClr val="A00000"/>
            </a:solidFill>
            <a:ln w="9525">
              <a:noFill/>
              <a:round/>
              <a:headEnd/>
              <a:tailEnd/>
            </a:ln>
          </p:spPr>
          <p:txBody>
            <a:bodyPr/>
            <a:lstStyle/>
            <a:p>
              <a:endParaRPr lang="en-US"/>
            </a:p>
          </p:txBody>
        </p:sp>
        <p:sp>
          <p:nvSpPr>
            <p:cNvPr id="5142" name="Freeform 9"/>
            <p:cNvSpPr>
              <a:spLocks/>
            </p:cNvSpPr>
            <p:nvPr/>
          </p:nvSpPr>
          <p:spPr bwMode="auto">
            <a:xfrm>
              <a:off x="4808" y="2331"/>
              <a:ext cx="993" cy="15"/>
            </a:xfrm>
            <a:custGeom>
              <a:avLst/>
              <a:gdLst>
                <a:gd name="T0" fmla="*/ 0 w 993"/>
                <a:gd name="T1" fmla="*/ 15 h 15"/>
                <a:gd name="T2" fmla="*/ 976 w 993"/>
                <a:gd name="T3" fmla="*/ 13 h 15"/>
                <a:gd name="T4" fmla="*/ 993 w 993"/>
                <a:gd name="T5" fmla="*/ 0 h 15"/>
                <a:gd name="T6" fmla="*/ 18 w 993"/>
                <a:gd name="T7" fmla="*/ 2 h 15"/>
                <a:gd name="T8" fmla="*/ 0 w 993"/>
                <a:gd name="T9" fmla="*/ 15 h 15"/>
                <a:gd name="T10" fmla="*/ 0 60000 65536"/>
                <a:gd name="T11" fmla="*/ 0 60000 65536"/>
                <a:gd name="T12" fmla="*/ 0 60000 65536"/>
                <a:gd name="T13" fmla="*/ 0 60000 65536"/>
                <a:gd name="T14" fmla="*/ 0 60000 65536"/>
                <a:gd name="T15" fmla="*/ 0 w 993"/>
                <a:gd name="T16" fmla="*/ 0 h 15"/>
                <a:gd name="T17" fmla="*/ 993 w 993"/>
                <a:gd name="T18" fmla="*/ 15 h 15"/>
              </a:gdLst>
              <a:ahLst/>
              <a:cxnLst>
                <a:cxn ang="T10">
                  <a:pos x="T0" y="T1"/>
                </a:cxn>
                <a:cxn ang="T11">
                  <a:pos x="T2" y="T3"/>
                </a:cxn>
                <a:cxn ang="T12">
                  <a:pos x="T4" y="T5"/>
                </a:cxn>
                <a:cxn ang="T13">
                  <a:pos x="T6" y="T7"/>
                </a:cxn>
                <a:cxn ang="T14">
                  <a:pos x="T8" y="T9"/>
                </a:cxn>
              </a:cxnLst>
              <a:rect l="T15" t="T16" r="T17" b="T18"/>
              <a:pathLst>
                <a:path w="993" h="15">
                  <a:moveTo>
                    <a:pt x="0" y="15"/>
                  </a:moveTo>
                  <a:lnTo>
                    <a:pt x="976" y="13"/>
                  </a:lnTo>
                  <a:lnTo>
                    <a:pt x="993" y="0"/>
                  </a:lnTo>
                  <a:lnTo>
                    <a:pt x="18" y="2"/>
                  </a:lnTo>
                  <a:lnTo>
                    <a:pt x="0" y="15"/>
                  </a:lnTo>
                  <a:close/>
                </a:path>
              </a:pathLst>
            </a:custGeom>
            <a:solidFill>
              <a:srgbClr val="000000"/>
            </a:solidFill>
            <a:ln w="9525">
              <a:noFill/>
              <a:round/>
              <a:headEnd/>
              <a:tailEnd/>
            </a:ln>
          </p:spPr>
          <p:txBody>
            <a:bodyPr/>
            <a:lstStyle/>
            <a:p>
              <a:endParaRPr lang="en-US"/>
            </a:p>
          </p:txBody>
        </p:sp>
        <p:sp>
          <p:nvSpPr>
            <p:cNvPr id="5143" name="Freeform 10"/>
            <p:cNvSpPr>
              <a:spLocks/>
            </p:cNvSpPr>
            <p:nvPr/>
          </p:nvSpPr>
          <p:spPr bwMode="auto">
            <a:xfrm>
              <a:off x="4818" y="2074"/>
              <a:ext cx="993" cy="19"/>
            </a:xfrm>
            <a:custGeom>
              <a:avLst/>
              <a:gdLst>
                <a:gd name="T0" fmla="*/ 17 w 993"/>
                <a:gd name="T1" fmla="*/ 19 h 19"/>
                <a:gd name="T2" fmla="*/ 993 w 993"/>
                <a:gd name="T3" fmla="*/ 19 h 19"/>
                <a:gd name="T4" fmla="*/ 977 w 993"/>
                <a:gd name="T5" fmla="*/ 0 h 19"/>
                <a:gd name="T6" fmla="*/ 0 w 993"/>
                <a:gd name="T7" fmla="*/ 2 h 19"/>
                <a:gd name="T8" fmla="*/ 17 w 993"/>
                <a:gd name="T9" fmla="*/ 19 h 19"/>
                <a:gd name="T10" fmla="*/ 0 60000 65536"/>
                <a:gd name="T11" fmla="*/ 0 60000 65536"/>
                <a:gd name="T12" fmla="*/ 0 60000 65536"/>
                <a:gd name="T13" fmla="*/ 0 60000 65536"/>
                <a:gd name="T14" fmla="*/ 0 60000 65536"/>
                <a:gd name="T15" fmla="*/ 0 w 993"/>
                <a:gd name="T16" fmla="*/ 0 h 19"/>
                <a:gd name="T17" fmla="*/ 993 w 993"/>
                <a:gd name="T18" fmla="*/ 19 h 19"/>
              </a:gdLst>
              <a:ahLst/>
              <a:cxnLst>
                <a:cxn ang="T10">
                  <a:pos x="T0" y="T1"/>
                </a:cxn>
                <a:cxn ang="T11">
                  <a:pos x="T2" y="T3"/>
                </a:cxn>
                <a:cxn ang="T12">
                  <a:pos x="T4" y="T5"/>
                </a:cxn>
                <a:cxn ang="T13">
                  <a:pos x="T6" y="T7"/>
                </a:cxn>
                <a:cxn ang="T14">
                  <a:pos x="T8" y="T9"/>
                </a:cxn>
              </a:cxnLst>
              <a:rect l="T15" t="T16" r="T17" b="T18"/>
              <a:pathLst>
                <a:path w="993" h="19">
                  <a:moveTo>
                    <a:pt x="17" y="19"/>
                  </a:moveTo>
                  <a:lnTo>
                    <a:pt x="993" y="19"/>
                  </a:lnTo>
                  <a:lnTo>
                    <a:pt x="977" y="0"/>
                  </a:lnTo>
                  <a:lnTo>
                    <a:pt x="0" y="2"/>
                  </a:lnTo>
                  <a:lnTo>
                    <a:pt x="17" y="19"/>
                  </a:lnTo>
                  <a:close/>
                </a:path>
              </a:pathLst>
            </a:custGeom>
            <a:solidFill>
              <a:srgbClr val="A10303"/>
            </a:solidFill>
            <a:ln w="9525">
              <a:noFill/>
              <a:round/>
              <a:headEnd/>
              <a:tailEnd/>
            </a:ln>
          </p:spPr>
          <p:txBody>
            <a:bodyPr/>
            <a:lstStyle/>
            <a:p>
              <a:endParaRPr lang="en-US"/>
            </a:p>
          </p:txBody>
        </p:sp>
        <p:sp>
          <p:nvSpPr>
            <p:cNvPr id="5144" name="Freeform 11"/>
            <p:cNvSpPr>
              <a:spLocks/>
            </p:cNvSpPr>
            <p:nvPr/>
          </p:nvSpPr>
          <p:spPr bwMode="auto">
            <a:xfrm>
              <a:off x="4826" y="2310"/>
              <a:ext cx="990" cy="23"/>
            </a:xfrm>
            <a:custGeom>
              <a:avLst/>
              <a:gdLst>
                <a:gd name="T0" fmla="*/ 0 w 990"/>
                <a:gd name="T1" fmla="*/ 23 h 23"/>
                <a:gd name="T2" fmla="*/ 975 w 990"/>
                <a:gd name="T3" fmla="*/ 21 h 23"/>
                <a:gd name="T4" fmla="*/ 990 w 990"/>
                <a:gd name="T5" fmla="*/ 0 h 23"/>
                <a:gd name="T6" fmla="*/ 15 w 990"/>
                <a:gd name="T7" fmla="*/ 2 h 23"/>
                <a:gd name="T8" fmla="*/ 0 w 990"/>
                <a:gd name="T9" fmla="*/ 23 h 23"/>
                <a:gd name="T10" fmla="*/ 0 60000 65536"/>
                <a:gd name="T11" fmla="*/ 0 60000 65536"/>
                <a:gd name="T12" fmla="*/ 0 60000 65536"/>
                <a:gd name="T13" fmla="*/ 0 60000 65536"/>
                <a:gd name="T14" fmla="*/ 0 60000 65536"/>
                <a:gd name="T15" fmla="*/ 0 w 990"/>
                <a:gd name="T16" fmla="*/ 0 h 23"/>
                <a:gd name="T17" fmla="*/ 990 w 990"/>
                <a:gd name="T18" fmla="*/ 23 h 23"/>
              </a:gdLst>
              <a:ahLst/>
              <a:cxnLst>
                <a:cxn ang="T10">
                  <a:pos x="T0" y="T1"/>
                </a:cxn>
                <a:cxn ang="T11">
                  <a:pos x="T2" y="T3"/>
                </a:cxn>
                <a:cxn ang="T12">
                  <a:pos x="T4" y="T5"/>
                </a:cxn>
                <a:cxn ang="T13">
                  <a:pos x="T6" y="T7"/>
                </a:cxn>
                <a:cxn ang="T14">
                  <a:pos x="T8" y="T9"/>
                </a:cxn>
              </a:cxnLst>
              <a:rect l="T15" t="T16" r="T17" b="T18"/>
              <a:pathLst>
                <a:path w="990" h="23">
                  <a:moveTo>
                    <a:pt x="0" y="23"/>
                  </a:moveTo>
                  <a:lnTo>
                    <a:pt x="975" y="21"/>
                  </a:lnTo>
                  <a:lnTo>
                    <a:pt x="990" y="0"/>
                  </a:lnTo>
                  <a:lnTo>
                    <a:pt x="15" y="2"/>
                  </a:lnTo>
                  <a:lnTo>
                    <a:pt x="0" y="23"/>
                  </a:lnTo>
                  <a:close/>
                </a:path>
              </a:pathLst>
            </a:custGeom>
            <a:solidFill>
              <a:srgbClr val="000000"/>
            </a:solidFill>
            <a:ln w="9525">
              <a:noFill/>
              <a:round/>
              <a:headEnd/>
              <a:tailEnd/>
            </a:ln>
          </p:spPr>
          <p:txBody>
            <a:bodyPr/>
            <a:lstStyle/>
            <a:p>
              <a:endParaRPr lang="en-US"/>
            </a:p>
          </p:txBody>
        </p:sp>
        <p:sp>
          <p:nvSpPr>
            <p:cNvPr id="5145" name="Freeform 12"/>
            <p:cNvSpPr>
              <a:spLocks/>
            </p:cNvSpPr>
            <p:nvPr/>
          </p:nvSpPr>
          <p:spPr bwMode="auto">
            <a:xfrm>
              <a:off x="4835" y="2093"/>
              <a:ext cx="991" cy="23"/>
            </a:xfrm>
            <a:custGeom>
              <a:avLst/>
              <a:gdLst>
                <a:gd name="T0" fmla="*/ 14 w 991"/>
                <a:gd name="T1" fmla="*/ 23 h 23"/>
                <a:gd name="T2" fmla="*/ 991 w 991"/>
                <a:gd name="T3" fmla="*/ 21 h 23"/>
                <a:gd name="T4" fmla="*/ 976 w 991"/>
                <a:gd name="T5" fmla="*/ 0 h 23"/>
                <a:gd name="T6" fmla="*/ 0 w 991"/>
                <a:gd name="T7" fmla="*/ 0 h 23"/>
                <a:gd name="T8" fmla="*/ 14 w 991"/>
                <a:gd name="T9" fmla="*/ 23 h 23"/>
                <a:gd name="T10" fmla="*/ 0 60000 65536"/>
                <a:gd name="T11" fmla="*/ 0 60000 65536"/>
                <a:gd name="T12" fmla="*/ 0 60000 65536"/>
                <a:gd name="T13" fmla="*/ 0 60000 65536"/>
                <a:gd name="T14" fmla="*/ 0 60000 65536"/>
                <a:gd name="T15" fmla="*/ 0 w 991"/>
                <a:gd name="T16" fmla="*/ 0 h 23"/>
                <a:gd name="T17" fmla="*/ 991 w 991"/>
                <a:gd name="T18" fmla="*/ 23 h 23"/>
              </a:gdLst>
              <a:ahLst/>
              <a:cxnLst>
                <a:cxn ang="T10">
                  <a:pos x="T0" y="T1"/>
                </a:cxn>
                <a:cxn ang="T11">
                  <a:pos x="T2" y="T3"/>
                </a:cxn>
                <a:cxn ang="T12">
                  <a:pos x="T4" y="T5"/>
                </a:cxn>
                <a:cxn ang="T13">
                  <a:pos x="T6" y="T7"/>
                </a:cxn>
                <a:cxn ang="T14">
                  <a:pos x="T8" y="T9"/>
                </a:cxn>
              </a:cxnLst>
              <a:rect l="T15" t="T16" r="T17" b="T18"/>
              <a:pathLst>
                <a:path w="991" h="23">
                  <a:moveTo>
                    <a:pt x="14" y="23"/>
                  </a:moveTo>
                  <a:lnTo>
                    <a:pt x="991" y="21"/>
                  </a:lnTo>
                  <a:lnTo>
                    <a:pt x="976" y="0"/>
                  </a:lnTo>
                  <a:lnTo>
                    <a:pt x="0" y="0"/>
                  </a:lnTo>
                  <a:lnTo>
                    <a:pt x="14" y="23"/>
                  </a:lnTo>
                  <a:close/>
                </a:path>
              </a:pathLst>
            </a:custGeom>
            <a:solidFill>
              <a:srgbClr val="9D0909"/>
            </a:solidFill>
            <a:ln w="9525">
              <a:noFill/>
              <a:round/>
              <a:headEnd/>
              <a:tailEnd/>
            </a:ln>
          </p:spPr>
          <p:txBody>
            <a:bodyPr/>
            <a:lstStyle/>
            <a:p>
              <a:endParaRPr lang="en-US"/>
            </a:p>
          </p:txBody>
        </p:sp>
        <p:sp>
          <p:nvSpPr>
            <p:cNvPr id="5146" name="Freeform 13"/>
            <p:cNvSpPr>
              <a:spLocks/>
            </p:cNvSpPr>
            <p:nvPr/>
          </p:nvSpPr>
          <p:spPr bwMode="auto">
            <a:xfrm>
              <a:off x="4841" y="2285"/>
              <a:ext cx="989" cy="27"/>
            </a:xfrm>
            <a:custGeom>
              <a:avLst/>
              <a:gdLst>
                <a:gd name="T0" fmla="*/ 0 w 989"/>
                <a:gd name="T1" fmla="*/ 27 h 27"/>
                <a:gd name="T2" fmla="*/ 975 w 989"/>
                <a:gd name="T3" fmla="*/ 25 h 27"/>
                <a:gd name="T4" fmla="*/ 989 w 989"/>
                <a:gd name="T5" fmla="*/ 0 h 27"/>
                <a:gd name="T6" fmla="*/ 13 w 989"/>
                <a:gd name="T7" fmla="*/ 2 h 27"/>
                <a:gd name="T8" fmla="*/ 0 w 989"/>
                <a:gd name="T9" fmla="*/ 27 h 27"/>
                <a:gd name="T10" fmla="*/ 0 60000 65536"/>
                <a:gd name="T11" fmla="*/ 0 60000 65536"/>
                <a:gd name="T12" fmla="*/ 0 60000 65536"/>
                <a:gd name="T13" fmla="*/ 0 60000 65536"/>
                <a:gd name="T14" fmla="*/ 0 60000 65536"/>
                <a:gd name="T15" fmla="*/ 0 w 989"/>
                <a:gd name="T16" fmla="*/ 0 h 27"/>
                <a:gd name="T17" fmla="*/ 989 w 989"/>
                <a:gd name="T18" fmla="*/ 27 h 27"/>
              </a:gdLst>
              <a:ahLst/>
              <a:cxnLst>
                <a:cxn ang="T10">
                  <a:pos x="T0" y="T1"/>
                </a:cxn>
                <a:cxn ang="T11">
                  <a:pos x="T2" y="T3"/>
                </a:cxn>
                <a:cxn ang="T12">
                  <a:pos x="T4" y="T5"/>
                </a:cxn>
                <a:cxn ang="T13">
                  <a:pos x="T6" y="T7"/>
                </a:cxn>
                <a:cxn ang="T14">
                  <a:pos x="T8" y="T9"/>
                </a:cxn>
              </a:cxnLst>
              <a:rect l="T15" t="T16" r="T17" b="T18"/>
              <a:pathLst>
                <a:path w="989" h="27">
                  <a:moveTo>
                    <a:pt x="0" y="27"/>
                  </a:moveTo>
                  <a:lnTo>
                    <a:pt x="975" y="25"/>
                  </a:lnTo>
                  <a:lnTo>
                    <a:pt x="989" y="0"/>
                  </a:lnTo>
                  <a:lnTo>
                    <a:pt x="13" y="2"/>
                  </a:lnTo>
                  <a:lnTo>
                    <a:pt x="0" y="27"/>
                  </a:lnTo>
                  <a:close/>
                </a:path>
              </a:pathLst>
            </a:custGeom>
            <a:solidFill>
              <a:srgbClr val="000000"/>
            </a:solidFill>
            <a:ln w="9525">
              <a:noFill/>
              <a:round/>
              <a:headEnd/>
              <a:tailEnd/>
            </a:ln>
          </p:spPr>
          <p:txBody>
            <a:bodyPr/>
            <a:lstStyle/>
            <a:p>
              <a:endParaRPr lang="en-US"/>
            </a:p>
          </p:txBody>
        </p:sp>
        <p:sp>
          <p:nvSpPr>
            <p:cNvPr id="5147" name="Freeform 14"/>
            <p:cNvSpPr>
              <a:spLocks/>
            </p:cNvSpPr>
            <p:nvPr/>
          </p:nvSpPr>
          <p:spPr bwMode="auto">
            <a:xfrm>
              <a:off x="4849" y="2114"/>
              <a:ext cx="987" cy="29"/>
            </a:xfrm>
            <a:custGeom>
              <a:avLst/>
              <a:gdLst>
                <a:gd name="T0" fmla="*/ 9 w 987"/>
                <a:gd name="T1" fmla="*/ 29 h 29"/>
                <a:gd name="T2" fmla="*/ 987 w 987"/>
                <a:gd name="T3" fmla="*/ 27 h 29"/>
                <a:gd name="T4" fmla="*/ 977 w 987"/>
                <a:gd name="T5" fmla="*/ 0 h 29"/>
                <a:gd name="T6" fmla="*/ 0 w 987"/>
                <a:gd name="T7" fmla="*/ 2 h 29"/>
                <a:gd name="T8" fmla="*/ 9 w 987"/>
                <a:gd name="T9" fmla="*/ 29 h 29"/>
                <a:gd name="T10" fmla="*/ 0 60000 65536"/>
                <a:gd name="T11" fmla="*/ 0 60000 65536"/>
                <a:gd name="T12" fmla="*/ 0 60000 65536"/>
                <a:gd name="T13" fmla="*/ 0 60000 65536"/>
                <a:gd name="T14" fmla="*/ 0 60000 65536"/>
                <a:gd name="T15" fmla="*/ 0 w 987"/>
                <a:gd name="T16" fmla="*/ 0 h 29"/>
                <a:gd name="T17" fmla="*/ 987 w 987"/>
                <a:gd name="T18" fmla="*/ 29 h 29"/>
              </a:gdLst>
              <a:ahLst/>
              <a:cxnLst>
                <a:cxn ang="T10">
                  <a:pos x="T0" y="T1"/>
                </a:cxn>
                <a:cxn ang="T11">
                  <a:pos x="T2" y="T3"/>
                </a:cxn>
                <a:cxn ang="T12">
                  <a:pos x="T4" y="T5"/>
                </a:cxn>
                <a:cxn ang="T13">
                  <a:pos x="T6" y="T7"/>
                </a:cxn>
                <a:cxn ang="T14">
                  <a:pos x="T8" y="T9"/>
                </a:cxn>
              </a:cxnLst>
              <a:rect l="T15" t="T16" r="T17" b="T18"/>
              <a:pathLst>
                <a:path w="987" h="29">
                  <a:moveTo>
                    <a:pt x="9" y="29"/>
                  </a:moveTo>
                  <a:lnTo>
                    <a:pt x="987" y="27"/>
                  </a:lnTo>
                  <a:lnTo>
                    <a:pt x="977" y="0"/>
                  </a:lnTo>
                  <a:lnTo>
                    <a:pt x="0" y="2"/>
                  </a:lnTo>
                  <a:lnTo>
                    <a:pt x="9" y="29"/>
                  </a:lnTo>
                  <a:close/>
                </a:path>
              </a:pathLst>
            </a:custGeom>
            <a:solidFill>
              <a:srgbClr val="900A0A"/>
            </a:solidFill>
            <a:ln w="9525">
              <a:noFill/>
              <a:round/>
              <a:headEnd/>
              <a:tailEnd/>
            </a:ln>
          </p:spPr>
          <p:txBody>
            <a:bodyPr/>
            <a:lstStyle/>
            <a:p>
              <a:endParaRPr lang="en-US"/>
            </a:p>
          </p:txBody>
        </p:sp>
        <p:sp>
          <p:nvSpPr>
            <p:cNvPr id="5148" name="Freeform 15"/>
            <p:cNvSpPr>
              <a:spLocks/>
            </p:cNvSpPr>
            <p:nvPr/>
          </p:nvSpPr>
          <p:spPr bwMode="auto">
            <a:xfrm>
              <a:off x="4854" y="2258"/>
              <a:ext cx="985" cy="29"/>
            </a:xfrm>
            <a:custGeom>
              <a:avLst/>
              <a:gdLst>
                <a:gd name="T0" fmla="*/ 0 w 985"/>
                <a:gd name="T1" fmla="*/ 29 h 29"/>
                <a:gd name="T2" fmla="*/ 976 w 985"/>
                <a:gd name="T3" fmla="*/ 27 h 29"/>
                <a:gd name="T4" fmla="*/ 985 w 985"/>
                <a:gd name="T5" fmla="*/ 0 h 29"/>
                <a:gd name="T6" fmla="*/ 8 w 985"/>
                <a:gd name="T7" fmla="*/ 0 h 29"/>
                <a:gd name="T8" fmla="*/ 0 w 985"/>
                <a:gd name="T9" fmla="*/ 29 h 29"/>
                <a:gd name="T10" fmla="*/ 0 60000 65536"/>
                <a:gd name="T11" fmla="*/ 0 60000 65536"/>
                <a:gd name="T12" fmla="*/ 0 60000 65536"/>
                <a:gd name="T13" fmla="*/ 0 60000 65536"/>
                <a:gd name="T14" fmla="*/ 0 60000 65536"/>
                <a:gd name="T15" fmla="*/ 0 w 985"/>
                <a:gd name="T16" fmla="*/ 0 h 29"/>
                <a:gd name="T17" fmla="*/ 985 w 985"/>
                <a:gd name="T18" fmla="*/ 29 h 29"/>
              </a:gdLst>
              <a:ahLst/>
              <a:cxnLst>
                <a:cxn ang="T10">
                  <a:pos x="T0" y="T1"/>
                </a:cxn>
                <a:cxn ang="T11">
                  <a:pos x="T2" y="T3"/>
                </a:cxn>
                <a:cxn ang="T12">
                  <a:pos x="T4" y="T5"/>
                </a:cxn>
                <a:cxn ang="T13">
                  <a:pos x="T6" y="T7"/>
                </a:cxn>
                <a:cxn ang="T14">
                  <a:pos x="T8" y="T9"/>
                </a:cxn>
              </a:cxnLst>
              <a:rect l="T15" t="T16" r="T17" b="T18"/>
              <a:pathLst>
                <a:path w="985" h="29">
                  <a:moveTo>
                    <a:pt x="0" y="29"/>
                  </a:moveTo>
                  <a:lnTo>
                    <a:pt x="976" y="27"/>
                  </a:lnTo>
                  <a:lnTo>
                    <a:pt x="985" y="0"/>
                  </a:lnTo>
                  <a:lnTo>
                    <a:pt x="8" y="0"/>
                  </a:lnTo>
                  <a:lnTo>
                    <a:pt x="0" y="29"/>
                  </a:lnTo>
                  <a:close/>
                </a:path>
              </a:pathLst>
            </a:custGeom>
            <a:solidFill>
              <a:srgbClr val="000000"/>
            </a:solidFill>
            <a:ln w="9525">
              <a:noFill/>
              <a:round/>
              <a:headEnd/>
              <a:tailEnd/>
            </a:ln>
          </p:spPr>
          <p:txBody>
            <a:bodyPr/>
            <a:lstStyle/>
            <a:p>
              <a:endParaRPr lang="en-US"/>
            </a:p>
          </p:txBody>
        </p:sp>
        <p:sp>
          <p:nvSpPr>
            <p:cNvPr id="5149" name="Freeform 16"/>
            <p:cNvSpPr>
              <a:spLocks/>
            </p:cNvSpPr>
            <p:nvPr/>
          </p:nvSpPr>
          <p:spPr bwMode="auto">
            <a:xfrm>
              <a:off x="4858" y="2141"/>
              <a:ext cx="983" cy="29"/>
            </a:xfrm>
            <a:custGeom>
              <a:avLst/>
              <a:gdLst>
                <a:gd name="T0" fmla="*/ 8 w 983"/>
                <a:gd name="T1" fmla="*/ 29 h 29"/>
                <a:gd name="T2" fmla="*/ 983 w 983"/>
                <a:gd name="T3" fmla="*/ 27 h 29"/>
                <a:gd name="T4" fmla="*/ 978 w 983"/>
                <a:gd name="T5" fmla="*/ 0 h 29"/>
                <a:gd name="T6" fmla="*/ 0 w 983"/>
                <a:gd name="T7" fmla="*/ 2 h 29"/>
                <a:gd name="T8" fmla="*/ 8 w 983"/>
                <a:gd name="T9" fmla="*/ 29 h 29"/>
                <a:gd name="T10" fmla="*/ 0 60000 65536"/>
                <a:gd name="T11" fmla="*/ 0 60000 65536"/>
                <a:gd name="T12" fmla="*/ 0 60000 65536"/>
                <a:gd name="T13" fmla="*/ 0 60000 65536"/>
                <a:gd name="T14" fmla="*/ 0 60000 65536"/>
                <a:gd name="T15" fmla="*/ 0 w 983"/>
                <a:gd name="T16" fmla="*/ 0 h 29"/>
                <a:gd name="T17" fmla="*/ 983 w 983"/>
                <a:gd name="T18" fmla="*/ 29 h 29"/>
              </a:gdLst>
              <a:ahLst/>
              <a:cxnLst>
                <a:cxn ang="T10">
                  <a:pos x="T0" y="T1"/>
                </a:cxn>
                <a:cxn ang="T11">
                  <a:pos x="T2" y="T3"/>
                </a:cxn>
                <a:cxn ang="T12">
                  <a:pos x="T4" y="T5"/>
                </a:cxn>
                <a:cxn ang="T13">
                  <a:pos x="T6" y="T7"/>
                </a:cxn>
                <a:cxn ang="T14">
                  <a:pos x="T8" y="T9"/>
                </a:cxn>
              </a:cxnLst>
              <a:rect l="T15" t="T16" r="T17" b="T18"/>
              <a:pathLst>
                <a:path w="983" h="29">
                  <a:moveTo>
                    <a:pt x="8" y="29"/>
                  </a:moveTo>
                  <a:lnTo>
                    <a:pt x="983" y="27"/>
                  </a:lnTo>
                  <a:lnTo>
                    <a:pt x="978" y="0"/>
                  </a:lnTo>
                  <a:lnTo>
                    <a:pt x="0" y="2"/>
                  </a:lnTo>
                  <a:lnTo>
                    <a:pt x="8" y="29"/>
                  </a:lnTo>
                  <a:close/>
                </a:path>
              </a:pathLst>
            </a:custGeom>
            <a:solidFill>
              <a:srgbClr val="7A0808"/>
            </a:solidFill>
            <a:ln w="9525">
              <a:noFill/>
              <a:round/>
              <a:headEnd/>
              <a:tailEnd/>
            </a:ln>
          </p:spPr>
          <p:txBody>
            <a:bodyPr/>
            <a:lstStyle/>
            <a:p>
              <a:endParaRPr lang="en-US"/>
            </a:p>
          </p:txBody>
        </p:sp>
        <p:sp>
          <p:nvSpPr>
            <p:cNvPr id="5150" name="Freeform 17"/>
            <p:cNvSpPr>
              <a:spLocks/>
            </p:cNvSpPr>
            <p:nvPr/>
          </p:nvSpPr>
          <p:spPr bwMode="auto">
            <a:xfrm>
              <a:off x="4862" y="2227"/>
              <a:ext cx="981" cy="31"/>
            </a:xfrm>
            <a:custGeom>
              <a:avLst/>
              <a:gdLst>
                <a:gd name="T0" fmla="*/ 0 w 981"/>
                <a:gd name="T1" fmla="*/ 31 h 31"/>
                <a:gd name="T2" fmla="*/ 977 w 981"/>
                <a:gd name="T3" fmla="*/ 31 h 31"/>
                <a:gd name="T4" fmla="*/ 981 w 981"/>
                <a:gd name="T5" fmla="*/ 0 h 31"/>
                <a:gd name="T6" fmla="*/ 6 w 981"/>
                <a:gd name="T7" fmla="*/ 2 h 31"/>
                <a:gd name="T8" fmla="*/ 0 w 981"/>
                <a:gd name="T9" fmla="*/ 31 h 31"/>
                <a:gd name="T10" fmla="*/ 0 60000 65536"/>
                <a:gd name="T11" fmla="*/ 0 60000 65536"/>
                <a:gd name="T12" fmla="*/ 0 60000 65536"/>
                <a:gd name="T13" fmla="*/ 0 60000 65536"/>
                <a:gd name="T14" fmla="*/ 0 60000 65536"/>
                <a:gd name="T15" fmla="*/ 0 w 981"/>
                <a:gd name="T16" fmla="*/ 0 h 31"/>
                <a:gd name="T17" fmla="*/ 981 w 981"/>
                <a:gd name="T18" fmla="*/ 31 h 31"/>
              </a:gdLst>
              <a:ahLst/>
              <a:cxnLst>
                <a:cxn ang="T10">
                  <a:pos x="T0" y="T1"/>
                </a:cxn>
                <a:cxn ang="T11">
                  <a:pos x="T2" y="T3"/>
                </a:cxn>
                <a:cxn ang="T12">
                  <a:pos x="T4" y="T5"/>
                </a:cxn>
                <a:cxn ang="T13">
                  <a:pos x="T6" y="T7"/>
                </a:cxn>
                <a:cxn ang="T14">
                  <a:pos x="T8" y="T9"/>
                </a:cxn>
              </a:cxnLst>
              <a:rect l="T15" t="T16" r="T17" b="T18"/>
              <a:pathLst>
                <a:path w="981" h="31">
                  <a:moveTo>
                    <a:pt x="0" y="31"/>
                  </a:moveTo>
                  <a:lnTo>
                    <a:pt x="977" y="31"/>
                  </a:lnTo>
                  <a:lnTo>
                    <a:pt x="981" y="0"/>
                  </a:lnTo>
                  <a:lnTo>
                    <a:pt x="6" y="2"/>
                  </a:lnTo>
                  <a:lnTo>
                    <a:pt x="0" y="31"/>
                  </a:lnTo>
                  <a:close/>
                </a:path>
              </a:pathLst>
            </a:custGeom>
            <a:solidFill>
              <a:srgbClr val="200000"/>
            </a:solidFill>
            <a:ln w="9525">
              <a:noFill/>
              <a:round/>
              <a:headEnd/>
              <a:tailEnd/>
            </a:ln>
          </p:spPr>
          <p:txBody>
            <a:bodyPr/>
            <a:lstStyle/>
            <a:p>
              <a:endParaRPr lang="en-US"/>
            </a:p>
          </p:txBody>
        </p:sp>
        <p:sp>
          <p:nvSpPr>
            <p:cNvPr id="5151" name="Freeform 18"/>
            <p:cNvSpPr>
              <a:spLocks/>
            </p:cNvSpPr>
            <p:nvPr/>
          </p:nvSpPr>
          <p:spPr bwMode="auto">
            <a:xfrm>
              <a:off x="4866" y="2168"/>
              <a:ext cx="979" cy="32"/>
            </a:xfrm>
            <a:custGeom>
              <a:avLst/>
              <a:gdLst>
                <a:gd name="T0" fmla="*/ 2 w 979"/>
                <a:gd name="T1" fmla="*/ 32 h 32"/>
                <a:gd name="T2" fmla="*/ 979 w 979"/>
                <a:gd name="T3" fmla="*/ 30 h 32"/>
                <a:gd name="T4" fmla="*/ 975 w 979"/>
                <a:gd name="T5" fmla="*/ 0 h 32"/>
                <a:gd name="T6" fmla="*/ 0 w 979"/>
                <a:gd name="T7" fmla="*/ 2 h 32"/>
                <a:gd name="T8" fmla="*/ 2 w 979"/>
                <a:gd name="T9" fmla="*/ 32 h 32"/>
                <a:gd name="T10" fmla="*/ 0 60000 65536"/>
                <a:gd name="T11" fmla="*/ 0 60000 65536"/>
                <a:gd name="T12" fmla="*/ 0 60000 65536"/>
                <a:gd name="T13" fmla="*/ 0 60000 65536"/>
                <a:gd name="T14" fmla="*/ 0 60000 65536"/>
                <a:gd name="T15" fmla="*/ 0 w 979"/>
                <a:gd name="T16" fmla="*/ 0 h 32"/>
                <a:gd name="T17" fmla="*/ 979 w 979"/>
                <a:gd name="T18" fmla="*/ 32 h 32"/>
              </a:gdLst>
              <a:ahLst/>
              <a:cxnLst>
                <a:cxn ang="T10">
                  <a:pos x="T0" y="T1"/>
                </a:cxn>
                <a:cxn ang="T11">
                  <a:pos x="T2" y="T3"/>
                </a:cxn>
                <a:cxn ang="T12">
                  <a:pos x="T4" y="T5"/>
                </a:cxn>
                <a:cxn ang="T13">
                  <a:pos x="T6" y="T7"/>
                </a:cxn>
                <a:cxn ang="T14">
                  <a:pos x="T8" y="T9"/>
                </a:cxn>
              </a:cxnLst>
              <a:rect l="T15" t="T16" r="T17" b="T18"/>
              <a:pathLst>
                <a:path w="979" h="32">
                  <a:moveTo>
                    <a:pt x="2" y="32"/>
                  </a:moveTo>
                  <a:lnTo>
                    <a:pt x="979" y="30"/>
                  </a:lnTo>
                  <a:lnTo>
                    <a:pt x="975" y="0"/>
                  </a:lnTo>
                  <a:lnTo>
                    <a:pt x="0" y="2"/>
                  </a:lnTo>
                  <a:lnTo>
                    <a:pt x="2" y="32"/>
                  </a:lnTo>
                  <a:close/>
                </a:path>
              </a:pathLst>
            </a:custGeom>
            <a:solidFill>
              <a:srgbClr val="5C0202"/>
            </a:solidFill>
            <a:ln w="9525">
              <a:noFill/>
              <a:round/>
              <a:headEnd/>
              <a:tailEnd/>
            </a:ln>
          </p:spPr>
          <p:txBody>
            <a:bodyPr/>
            <a:lstStyle/>
            <a:p>
              <a:endParaRPr lang="en-US"/>
            </a:p>
          </p:txBody>
        </p:sp>
        <p:sp>
          <p:nvSpPr>
            <p:cNvPr id="5152" name="Freeform 19"/>
            <p:cNvSpPr>
              <a:spLocks/>
            </p:cNvSpPr>
            <p:nvPr/>
          </p:nvSpPr>
          <p:spPr bwMode="auto">
            <a:xfrm>
              <a:off x="4868" y="2198"/>
              <a:ext cx="977" cy="31"/>
            </a:xfrm>
            <a:custGeom>
              <a:avLst/>
              <a:gdLst>
                <a:gd name="T0" fmla="*/ 0 w 977"/>
                <a:gd name="T1" fmla="*/ 31 h 31"/>
                <a:gd name="T2" fmla="*/ 975 w 977"/>
                <a:gd name="T3" fmla="*/ 29 h 31"/>
                <a:gd name="T4" fmla="*/ 977 w 977"/>
                <a:gd name="T5" fmla="*/ 0 h 31"/>
                <a:gd name="T6" fmla="*/ 0 w 977"/>
                <a:gd name="T7" fmla="*/ 2 h 31"/>
                <a:gd name="T8" fmla="*/ 0 w 977"/>
                <a:gd name="T9" fmla="*/ 31 h 31"/>
                <a:gd name="T10" fmla="*/ 0 60000 65536"/>
                <a:gd name="T11" fmla="*/ 0 60000 65536"/>
                <a:gd name="T12" fmla="*/ 0 60000 65536"/>
                <a:gd name="T13" fmla="*/ 0 60000 65536"/>
                <a:gd name="T14" fmla="*/ 0 60000 65536"/>
                <a:gd name="T15" fmla="*/ 0 w 977"/>
                <a:gd name="T16" fmla="*/ 0 h 31"/>
                <a:gd name="T17" fmla="*/ 977 w 977"/>
                <a:gd name="T18" fmla="*/ 31 h 31"/>
              </a:gdLst>
              <a:ahLst/>
              <a:cxnLst>
                <a:cxn ang="T10">
                  <a:pos x="T0" y="T1"/>
                </a:cxn>
                <a:cxn ang="T11">
                  <a:pos x="T2" y="T3"/>
                </a:cxn>
                <a:cxn ang="T12">
                  <a:pos x="T4" y="T5"/>
                </a:cxn>
                <a:cxn ang="T13">
                  <a:pos x="T6" y="T7"/>
                </a:cxn>
                <a:cxn ang="T14">
                  <a:pos x="T8" y="T9"/>
                </a:cxn>
              </a:cxnLst>
              <a:rect l="T15" t="T16" r="T17" b="T18"/>
              <a:pathLst>
                <a:path w="977" h="31">
                  <a:moveTo>
                    <a:pt x="0" y="31"/>
                  </a:moveTo>
                  <a:lnTo>
                    <a:pt x="975" y="29"/>
                  </a:lnTo>
                  <a:lnTo>
                    <a:pt x="977" y="0"/>
                  </a:lnTo>
                  <a:lnTo>
                    <a:pt x="0" y="2"/>
                  </a:lnTo>
                  <a:lnTo>
                    <a:pt x="0" y="31"/>
                  </a:lnTo>
                  <a:close/>
                </a:path>
              </a:pathLst>
            </a:custGeom>
            <a:solidFill>
              <a:srgbClr val="3E0000"/>
            </a:solidFill>
            <a:ln w="9525">
              <a:noFill/>
              <a:round/>
              <a:headEnd/>
              <a:tailEnd/>
            </a:ln>
          </p:spPr>
          <p:txBody>
            <a:bodyPr/>
            <a:lstStyle/>
            <a:p>
              <a:endParaRPr lang="en-US"/>
            </a:p>
          </p:txBody>
        </p:sp>
        <p:sp>
          <p:nvSpPr>
            <p:cNvPr id="5153" name="Freeform 20"/>
            <p:cNvSpPr>
              <a:spLocks/>
            </p:cNvSpPr>
            <p:nvPr/>
          </p:nvSpPr>
          <p:spPr bwMode="auto">
            <a:xfrm>
              <a:off x="4658" y="2053"/>
              <a:ext cx="210" cy="309"/>
            </a:xfrm>
            <a:custGeom>
              <a:avLst/>
              <a:gdLst>
                <a:gd name="T0" fmla="*/ 16 w 210"/>
                <a:gd name="T1" fmla="*/ 72 h 309"/>
                <a:gd name="T2" fmla="*/ 8 w 210"/>
                <a:gd name="T3" fmla="*/ 101 h 309"/>
                <a:gd name="T4" fmla="*/ 2 w 210"/>
                <a:gd name="T5" fmla="*/ 130 h 309"/>
                <a:gd name="T6" fmla="*/ 0 w 210"/>
                <a:gd name="T7" fmla="*/ 161 h 309"/>
                <a:gd name="T8" fmla="*/ 4 w 210"/>
                <a:gd name="T9" fmla="*/ 190 h 309"/>
                <a:gd name="T10" fmla="*/ 10 w 210"/>
                <a:gd name="T11" fmla="*/ 218 h 309"/>
                <a:gd name="T12" fmla="*/ 22 w 210"/>
                <a:gd name="T13" fmla="*/ 243 h 309"/>
                <a:gd name="T14" fmla="*/ 35 w 210"/>
                <a:gd name="T15" fmla="*/ 266 h 309"/>
                <a:gd name="T16" fmla="*/ 52 w 210"/>
                <a:gd name="T17" fmla="*/ 286 h 309"/>
                <a:gd name="T18" fmla="*/ 71 w 210"/>
                <a:gd name="T19" fmla="*/ 299 h 309"/>
                <a:gd name="T20" fmla="*/ 91 w 210"/>
                <a:gd name="T21" fmla="*/ 307 h 309"/>
                <a:gd name="T22" fmla="*/ 112 w 210"/>
                <a:gd name="T23" fmla="*/ 309 h 309"/>
                <a:gd name="T24" fmla="*/ 131 w 210"/>
                <a:gd name="T25" fmla="*/ 303 h 309"/>
                <a:gd name="T26" fmla="*/ 150 w 210"/>
                <a:gd name="T27" fmla="*/ 293 h 309"/>
                <a:gd name="T28" fmla="*/ 168 w 210"/>
                <a:gd name="T29" fmla="*/ 280 h 309"/>
                <a:gd name="T30" fmla="*/ 183 w 210"/>
                <a:gd name="T31" fmla="*/ 259 h 309"/>
                <a:gd name="T32" fmla="*/ 196 w 210"/>
                <a:gd name="T33" fmla="*/ 234 h 309"/>
                <a:gd name="T34" fmla="*/ 204 w 210"/>
                <a:gd name="T35" fmla="*/ 205 h 309"/>
                <a:gd name="T36" fmla="*/ 210 w 210"/>
                <a:gd name="T37" fmla="*/ 176 h 309"/>
                <a:gd name="T38" fmla="*/ 210 w 210"/>
                <a:gd name="T39" fmla="*/ 147 h 309"/>
                <a:gd name="T40" fmla="*/ 208 w 210"/>
                <a:gd name="T41" fmla="*/ 117 h 309"/>
                <a:gd name="T42" fmla="*/ 200 w 210"/>
                <a:gd name="T43" fmla="*/ 90 h 309"/>
                <a:gd name="T44" fmla="*/ 191 w 210"/>
                <a:gd name="T45" fmla="*/ 63 h 309"/>
                <a:gd name="T46" fmla="*/ 177 w 210"/>
                <a:gd name="T47" fmla="*/ 40 h 309"/>
                <a:gd name="T48" fmla="*/ 160 w 210"/>
                <a:gd name="T49" fmla="*/ 23 h 309"/>
                <a:gd name="T50" fmla="*/ 141 w 210"/>
                <a:gd name="T51" fmla="*/ 9 h 309"/>
                <a:gd name="T52" fmla="*/ 121 w 210"/>
                <a:gd name="T53" fmla="*/ 1 h 309"/>
                <a:gd name="T54" fmla="*/ 100 w 210"/>
                <a:gd name="T55" fmla="*/ 0 h 309"/>
                <a:gd name="T56" fmla="*/ 81 w 210"/>
                <a:gd name="T57" fmla="*/ 3 h 309"/>
                <a:gd name="T58" fmla="*/ 62 w 210"/>
                <a:gd name="T59" fmla="*/ 13 h 309"/>
                <a:gd name="T60" fmla="*/ 45 w 210"/>
                <a:gd name="T61" fmla="*/ 28 h 309"/>
                <a:gd name="T62" fmla="*/ 29 w 210"/>
                <a:gd name="T63" fmla="*/ 48 h 309"/>
                <a:gd name="T64" fmla="*/ 16 w 210"/>
                <a:gd name="T65" fmla="*/ 72 h 3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0"/>
                <a:gd name="T100" fmla="*/ 0 h 309"/>
                <a:gd name="T101" fmla="*/ 210 w 210"/>
                <a:gd name="T102" fmla="*/ 309 h 3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0" h="309">
                  <a:moveTo>
                    <a:pt x="16" y="72"/>
                  </a:moveTo>
                  <a:lnTo>
                    <a:pt x="8" y="101"/>
                  </a:lnTo>
                  <a:lnTo>
                    <a:pt x="2" y="130"/>
                  </a:lnTo>
                  <a:lnTo>
                    <a:pt x="0" y="161"/>
                  </a:lnTo>
                  <a:lnTo>
                    <a:pt x="4" y="190"/>
                  </a:lnTo>
                  <a:lnTo>
                    <a:pt x="10" y="218"/>
                  </a:lnTo>
                  <a:lnTo>
                    <a:pt x="22" y="243"/>
                  </a:lnTo>
                  <a:lnTo>
                    <a:pt x="35" y="266"/>
                  </a:lnTo>
                  <a:lnTo>
                    <a:pt x="52" y="286"/>
                  </a:lnTo>
                  <a:lnTo>
                    <a:pt x="71" y="299"/>
                  </a:lnTo>
                  <a:lnTo>
                    <a:pt x="91" y="307"/>
                  </a:lnTo>
                  <a:lnTo>
                    <a:pt x="112" y="309"/>
                  </a:lnTo>
                  <a:lnTo>
                    <a:pt x="131" y="303"/>
                  </a:lnTo>
                  <a:lnTo>
                    <a:pt x="150" y="293"/>
                  </a:lnTo>
                  <a:lnTo>
                    <a:pt x="168" y="280"/>
                  </a:lnTo>
                  <a:lnTo>
                    <a:pt x="183" y="259"/>
                  </a:lnTo>
                  <a:lnTo>
                    <a:pt x="196" y="234"/>
                  </a:lnTo>
                  <a:lnTo>
                    <a:pt x="204" y="205"/>
                  </a:lnTo>
                  <a:lnTo>
                    <a:pt x="210" y="176"/>
                  </a:lnTo>
                  <a:lnTo>
                    <a:pt x="210" y="147"/>
                  </a:lnTo>
                  <a:lnTo>
                    <a:pt x="208" y="117"/>
                  </a:lnTo>
                  <a:lnTo>
                    <a:pt x="200" y="90"/>
                  </a:lnTo>
                  <a:lnTo>
                    <a:pt x="191" y="63"/>
                  </a:lnTo>
                  <a:lnTo>
                    <a:pt x="177" y="40"/>
                  </a:lnTo>
                  <a:lnTo>
                    <a:pt x="160" y="23"/>
                  </a:lnTo>
                  <a:lnTo>
                    <a:pt x="141" y="9"/>
                  </a:lnTo>
                  <a:lnTo>
                    <a:pt x="121" y="1"/>
                  </a:lnTo>
                  <a:lnTo>
                    <a:pt x="100" y="0"/>
                  </a:lnTo>
                  <a:lnTo>
                    <a:pt x="81" y="3"/>
                  </a:lnTo>
                  <a:lnTo>
                    <a:pt x="62" y="13"/>
                  </a:lnTo>
                  <a:lnTo>
                    <a:pt x="45" y="28"/>
                  </a:lnTo>
                  <a:lnTo>
                    <a:pt x="29" y="48"/>
                  </a:lnTo>
                  <a:lnTo>
                    <a:pt x="16" y="72"/>
                  </a:lnTo>
                  <a:close/>
                </a:path>
              </a:pathLst>
            </a:custGeom>
            <a:solidFill>
              <a:srgbClr val="C60101"/>
            </a:solidFill>
            <a:ln w="9525">
              <a:noFill/>
              <a:round/>
              <a:headEnd/>
              <a:tailEnd/>
            </a:ln>
          </p:spPr>
          <p:txBody>
            <a:bodyPr/>
            <a:lstStyle/>
            <a:p>
              <a:endParaRPr lang="en-US"/>
            </a:p>
          </p:txBody>
        </p:sp>
        <p:sp>
          <p:nvSpPr>
            <p:cNvPr id="5154" name="Freeform 21"/>
            <p:cNvSpPr>
              <a:spLocks/>
            </p:cNvSpPr>
            <p:nvPr/>
          </p:nvSpPr>
          <p:spPr bwMode="auto">
            <a:xfrm>
              <a:off x="4524" y="1680"/>
              <a:ext cx="215" cy="6"/>
            </a:xfrm>
            <a:custGeom>
              <a:avLst/>
              <a:gdLst>
                <a:gd name="T0" fmla="*/ 48 w 215"/>
                <a:gd name="T1" fmla="*/ 6 h 6"/>
                <a:gd name="T2" fmla="*/ 215 w 215"/>
                <a:gd name="T3" fmla="*/ 6 h 6"/>
                <a:gd name="T4" fmla="*/ 165 w 215"/>
                <a:gd name="T5" fmla="*/ 0 h 6"/>
                <a:gd name="T6" fmla="*/ 0 w 215"/>
                <a:gd name="T7" fmla="*/ 0 h 6"/>
                <a:gd name="T8" fmla="*/ 48 w 215"/>
                <a:gd name="T9" fmla="*/ 6 h 6"/>
                <a:gd name="T10" fmla="*/ 0 60000 65536"/>
                <a:gd name="T11" fmla="*/ 0 60000 65536"/>
                <a:gd name="T12" fmla="*/ 0 60000 65536"/>
                <a:gd name="T13" fmla="*/ 0 60000 65536"/>
                <a:gd name="T14" fmla="*/ 0 60000 65536"/>
                <a:gd name="T15" fmla="*/ 0 w 215"/>
                <a:gd name="T16" fmla="*/ 0 h 6"/>
                <a:gd name="T17" fmla="*/ 215 w 215"/>
                <a:gd name="T18" fmla="*/ 6 h 6"/>
              </a:gdLst>
              <a:ahLst/>
              <a:cxnLst>
                <a:cxn ang="T10">
                  <a:pos x="T0" y="T1"/>
                </a:cxn>
                <a:cxn ang="T11">
                  <a:pos x="T2" y="T3"/>
                </a:cxn>
                <a:cxn ang="T12">
                  <a:pos x="T4" y="T5"/>
                </a:cxn>
                <a:cxn ang="T13">
                  <a:pos x="T6" y="T7"/>
                </a:cxn>
                <a:cxn ang="T14">
                  <a:pos x="T8" y="T9"/>
                </a:cxn>
              </a:cxnLst>
              <a:rect l="T15" t="T16" r="T17" b="T18"/>
              <a:pathLst>
                <a:path w="215" h="6">
                  <a:moveTo>
                    <a:pt x="48" y="6"/>
                  </a:moveTo>
                  <a:lnTo>
                    <a:pt x="215" y="6"/>
                  </a:lnTo>
                  <a:lnTo>
                    <a:pt x="165" y="0"/>
                  </a:lnTo>
                  <a:lnTo>
                    <a:pt x="0" y="0"/>
                  </a:lnTo>
                  <a:lnTo>
                    <a:pt x="48" y="6"/>
                  </a:lnTo>
                  <a:close/>
                </a:path>
              </a:pathLst>
            </a:custGeom>
            <a:solidFill>
              <a:srgbClr val="8B8B8B"/>
            </a:solidFill>
            <a:ln w="9525">
              <a:noFill/>
              <a:round/>
              <a:headEnd/>
              <a:tailEnd/>
            </a:ln>
          </p:spPr>
          <p:txBody>
            <a:bodyPr/>
            <a:lstStyle/>
            <a:p>
              <a:endParaRPr lang="en-US"/>
            </a:p>
          </p:txBody>
        </p:sp>
        <p:sp>
          <p:nvSpPr>
            <p:cNvPr id="5155" name="Freeform 22"/>
            <p:cNvSpPr>
              <a:spLocks/>
            </p:cNvSpPr>
            <p:nvPr/>
          </p:nvSpPr>
          <p:spPr bwMode="auto">
            <a:xfrm>
              <a:off x="4549" y="2700"/>
              <a:ext cx="213" cy="13"/>
            </a:xfrm>
            <a:custGeom>
              <a:avLst/>
              <a:gdLst>
                <a:gd name="T0" fmla="*/ 0 w 213"/>
                <a:gd name="T1" fmla="*/ 13 h 13"/>
                <a:gd name="T2" fmla="*/ 165 w 213"/>
                <a:gd name="T3" fmla="*/ 13 h 13"/>
                <a:gd name="T4" fmla="*/ 213 w 213"/>
                <a:gd name="T5" fmla="*/ 0 h 13"/>
                <a:gd name="T6" fmla="*/ 48 w 213"/>
                <a:gd name="T7" fmla="*/ 0 h 13"/>
                <a:gd name="T8" fmla="*/ 0 w 213"/>
                <a:gd name="T9" fmla="*/ 13 h 13"/>
                <a:gd name="T10" fmla="*/ 0 60000 65536"/>
                <a:gd name="T11" fmla="*/ 0 60000 65536"/>
                <a:gd name="T12" fmla="*/ 0 60000 65536"/>
                <a:gd name="T13" fmla="*/ 0 60000 65536"/>
                <a:gd name="T14" fmla="*/ 0 60000 65536"/>
                <a:gd name="T15" fmla="*/ 0 w 213"/>
                <a:gd name="T16" fmla="*/ 0 h 13"/>
                <a:gd name="T17" fmla="*/ 213 w 213"/>
                <a:gd name="T18" fmla="*/ 13 h 13"/>
              </a:gdLst>
              <a:ahLst/>
              <a:cxnLst>
                <a:cxn ang="T10">
                  <a:pos x="T0" y="T1"/>
                </a:cxn>
                <a:cxn ang="T11">
                  <a:pos x="T2" y="T3"/>
                </a:cxn>
                <a:cxn ang="T12">
                  <a:pos x="T4" y="T5"/>
                </a:cxn>
                <a:cxn ang="T13">
                  <a:pos x="T6" y="T7"/>
                </a:cxn>
                <a:cxn ang="T14">
                  <a:pos x="T8" y="T9"/>
                </a:cxn>
              </a:cxnLst>
              <a:rect l="T15" t="T16" r="T17" b="T18"/>
              <a:pathLst>
                <a:path w="213" h="13">
                  <a:moveTo>
                    <a:pt x="0" y="13"/>
                  </a:moveTo>
                  <a:lnTo>
                    <a:pt x="165" y="13"/>
                  </a:lnTo>
                  <a:lnTo>
                    <a:pt x="213" y="0"/>
                  </a:lnTo>
                  <a:lnTo>
                    <a:pt x="48" y="0"/>
                  </a:lnTo>
                  <a:lnTo>
                    <a:pt x="0" y="13"/>
                  </a:lnTo>
                  <a:close/>
                </a:path>
              </a:pathLst>
            </a:custGeom>
            <a:solidFill>
              <a:srgbClr val="000000"/>
            </a:solidFill>
            <a:ln w="9525">
              <a:noFill/>
              <a:round/>
              <a:headEnd/>
              <a:tailEnd/>
            </a:ln>
          </p:spPr>
          <p:txBody>
            <a:bodyPr/>
            <a:lstStyle/>
            <a:p>
              <a:endParaRPr lang="en-US"/>
            </a:p>
          </p:txBody>
        </p:sp>
        <p:sp>
          <p:nvSpPr>
            <p:cNvPr id="5156" name="Freeform 23"/>
            <p:cNvSpPr>
              <a:spLocks/>
            </p:cNvSpPr>
            <p:nvPr/>
          </p:nvSpPr>
          <p:spPr bwMode="auto">
            <a:xfrm>
              <a:off x="4572" y="1686"/>
              <a:ext cx="215" cy="25"/>
            </a:xfrm>
            <a:custGeom>
              <a:avLst/>
              <a:gdLst>
                <a:gd name="T0" fmla="*/ 48 w 215"/>
                <a:gd name="T1" fmla="*/ 25 h 25"/>
                <a:gd name="T2" fmla="*/ 215 w 215"/>
                <a:gd name="T3" fmla="*/ 25 h 25"/>
                <a:gd name="T4" fmla="*/ 167 w 215"/>
                <a:gd name="T5" fmla="*/ 0 h 25"/>
                <a:gd name="T6" fmla="*/ 0 w 215"/>
                <a:gd name="T7" fmla="*/ 0 h 25"/>
                <a:gd name="T8" fmla="*/ 48 w 215"/>
                <a:gd name="T9" fmla="*/ 25 h 25"/>
                <a:gd name="T10" fmla="*/ 0 60000 65536"/>
                <a:gd name="T11" fmla="*/ 0 60000 65536"/>
                <a:gd name="T12" fmla="*/ 0 60000 65536"/>
                <a:gd name="T13" fmla="*/ 0 60000 65536"/>
                <a:gd name="T14" fmla="*/ 0 60000 65536"/>
                <a:gd name="T15" fmla="*/ 0 w 215"/>
                <a:gd name="T16" fmla="*/ 0 h 25"/>
                <a:gd name="T17" fmla="*/ 215 w 215"/>
                <a:gd name="T18" fmla="*/ 25 h 25"/>
              </a:gdLst>
              <a:ahLst/>
              <a:cxnLst>
                <a:cxn ang="T10">
                  <a:pos x="T0" y="T1"/>
                </a:cxn>
                <a:cxn ang="T11">
                  <a:pos x="T2" y="T3"/>
                </a:cxn>
                <a:cxn ang="T12">
                  <a:pos x="T4" y="T5"/>
                </a:cxn>
                <a:cxn ang="T13">
                  <a:pos x="T6" y="T7"/>
                </a:cxn>
                <a:cxn ang="T14">
                  <a:pos x="T8" y="T9"/>
                </a:cxn>
              </a:cxnLst>
              <a:rect l="T15" t="T16" r="T17" b="T18"/>
              <a:pathLst>
                <a:path w="215" h="25">
                  <a:moveTo>
                    <a:pt x="48" y="25"/>
                  </a:moveTo>
                  <a:lnTo>
                    <a:pt x="215" y="25"/>
                  </a:lnTo>
                  <a:lnTo>
                    <a:pt x="167" y="0"/>
                  </a:lnTo>
                  <a:lnTo>
                    <a:pt x="0" y="0"/>
                  </a:lnTo>
                  <a:lnTo>
                    <a:pt x="48" y="25"/>
                  </a:lnTo>
                  <a:close/>
                </a:path>
              </a:pathLst>
            </a:custGeom>
            <a:solidFill>
              <a:srgbClr val="959595"/>
            </a:solidFill>
            <a:ln w="9525">
              <a:noFill/>
              <a:round/>
              <a:headEnd/>
              <a:tailEnd/>
            </a:ln>
          </p:spPr>
          <p:txBody>
            <a:bodyPr/>
            <a:lstStyle/>
            <a:p>
              <a:endParaRPr lang="en-US"/>
            </a:p>
          </p:txBody>
        </p:sp>
        <p:sp>
          <p:nvSpPr>
            <p:cNvPr id="5157" name="Freeform 24"/>
            <p:cNvSpPr>
              <a:spLocks/>
            </p:cNvSpPr>
            <p:nvPr/>
          </p:nvSpPr>
          <p:spPr bwMode="auto">
            <a:xfrm>
              <a:off x="4597" y="2667"/>
              <a:ext cx="211" cy="33"/>
            </a:xfrm>
            <a:custGeom>
              <a:avLst/>
              <a:gdLst>
                <a:gd name="T0" fmla="*/ 0 w 211"/>
                <a:gd name="T1" fmla="*/ 33 h 33"/>
                <a:gd name="T2" fmla="*/ 165 w 211"/>
                <a:gd name="T3" fmla="*/ 33 h 33"/>
                <a:gd name="T4" fmla="*/ 211 w 211"/>
                <a:gd name="T5" fmla="*/ 0 h 33"/>
                <a:gd name="T6" fmla="*/ 44 w 211"/>
                <a:gd name="T7" fmla="*/ 0 h 33"/>
                <a:gd name="T8" fmla="*/ 0 w 211"/>
                <a:gd name="T9" fmla="*/ 33 h 33"/>
                <a:gd name="T10" fmla="*/ 0 60000 65536"/>
                <a:gd name="T11" fmla="*/ 0 60000 65536"/>
                <a:gd name="T12" fmla="*/ 0 60000 65536"/>
                <a:gd name="T13" fmla="*/ 0 60000 65536"/>
                <a:gd name="T14" fmla="*/ 0 60000 65536"/>
                <a:gd name="T15" fmla="*/ 0 w 211"/>
                <a:gd name="T16" fmla="*/ 0 h 33"/>
                <a:gd name="T17" fmla="*/ 211 w 211"/>
                <a:gd name="T18" fmla="*/ 33 h 33"/>
              </a:gdLst>
              <a:ahLst/>
              <a:cxnLst>
                <a:cxn ang="T10">
                  <a:pos x="T0" y="T1"/>
                </a:cxn>
                <a:cxn ang="T11">
                  <a:pos x="T2" y="T3"/>
                </a:cxn>
                <a:cxn ang="T12">
                  <a:pos x="T4" y="T5"/>
                </a:cxn>
                <a:cxn ang="T13">
                  <a:pos x="T6" y="T7"/>
                </a:cxn>
                <a:cxn ang="T14">
                  <a:pos x="T8" y="T9"/>
                </a:cxn>
              </a:cxnLst>
              <a:rect l="T15" t="T16" r="T17" b="T18"/>
              <a:pathLst>
                <a:path w="211" h="33">
                  <a:moveTo>
                    <a:pt x="0" y="33"/>
                  </a:moveTo>
                  <a:lnTo>
                    <a:pt x="165" y="33"/>
                  </a:lnTo>
                  <a:lnTo>
                    <a:pt x="211" y="0"/>
                  </a:lnTo>
                  <a:lnTo>
                    <a:pt x="44" y="0"/>
                  </a:lnTo>
                  <a:lnTo>
                    <a:pt x="0" y="33"/>
                  </a:lnTo>
                  <a:close/>
                </a:path>
              </a:pathLst>
            </a:custGeom>
            <a:solidFill>
              <a:srgbClr val="000000"/>
            </a:solidFill>
            <a:ln w="9525">
              <a:noFill/>
              <a:round/>
              <a:headEnd/>
              <a:tailEnd/>
            </a:ln>
          </p:spPr>
          <p:txBody>
            <a:bodyPr/>
            <a:lstStyle/>
            <a:p>
              <a:endParaRPr lang="en-US"/>
            </a:p>
          </p:txBody>
        </p:sp>
        <p:sp>
          <p:nvSpPr>
            <p:cNvPr id="5158" name="Freeform 25"/>
            <p:cNvSpPr>
              <a:spLocks/>
            </p:cNvSpPr>
            <p:nvPr/>
          </p:nvSpPr>
          <p:spPr bwMode="auto">
            <a:xfrm>
              <a:off x="4620" y="1711"/>
              <a:ext cx="211" cy="44"/>
            </a:xfrm>
            <a:custGeom>
              <a:avLst/>
              <a:gdLst>
                <a:gd name="T0" fmla="*/ 46 w 211"/>
                <a:gd name="T1" fmla="*/ 44 h 44"/>
                <a:gd name="T2" fmla="*/ 211 w 211"/>
                <a:gd name="T3" fmla="*/ 44 h 44"/>
                <a:gd name="T4" fmla="*/ 167 w 211"/>
                <a:gd name="T5" fmla="*/ 0 h 44"/>
                <a:gd name="T6" fmla="*/ 0 w 211"/>
                <a:gd name="T7" fmla="*/ 0 h 44"/>
                <a:gd name="T8" fmla="*/ 46 w 211"/>
                <a:gd name="T9" fmla="*/ 44 h 44"/>
                <a:gd name="T10" fmla="*/ 0 60000 65536"/>
                <a:gd name="T11" fmla="*/ 0 60000 65536"/>
                <a:gd name="T12" fmla="*/ 0 60000 65536"/>
                <a:gd name="T13" fmla="*/ 0 60000 65536"/>
                <a:gd name="T14" fmla="*/ 0 60000 65536"/>
                <a:gd name="T15" fmla="*/ 0 w 211"/>
                <a:gd name="T16" fmla="*/ 0 h 44"/>
                <a:gd name="T17" fmla="*/ 211 w 211"/>
                <a:gd name="T18" fmla="*/ 44 h 44"/>
              </a:gdLst>
              <a:ahLst/>
              <a:cxnLst>
                <a:cxn ang="T10">
                  <a:pos x="T0" y="T1"/>
                </a:cxn>
                <a:cxn ang="T11">
                  <a:pos x="T2" y="T3"/>
                </a:cxn>
                <a:cxn ang="T12">
                  <a:pos x="T4" y="T5"/>
                </a:cxn>
                <a:cxn ang="T13">
                  <a:pos x="T6" y="T7"/>
                </a:cxn>
                <a:cxn ang="T14">
                  <a:pos x="T8" y="T9"/>
                </a:cxn>
              </a:cxnLst>
              <a:rect l="T15" t="T16" r="T17" b="T18"/>
              <a:pathLst>
                <a:path w="211" h="44">
                  <a:moveTo>
                    <a:pt x="46" y="44"/>
                  </a:moveTo>
                  <a:lnTo>
                    <a:pt x="211" y="44"/>
                  </a:lnTo>
                  <a:lnTo>
                    <a:pt x="167" y="0"/>
                  </a:lnTo>
                  <a:lnTo>
                    <a:pt x="0" y="0"/>
                  </a:lnTo>
                  <a:lnTo>
                    <a:pt x="46" y="44"/>
                  </a:lnTo>
                  <a:close/>
                </a:path>
              </a:pathLst>
            </a:custGeom>
            <a:solidFill>
              <a:srgbClr val="9A9A9A"/>
            </a:solidFill>
            <a:ln w="9525">
              <a:noFill/>
              <a:round/>
              <a:headEnd/>
              <a:tailEnd/>
            </a:ln>
          </p:spPr>
          <p:txBody>
            <a:bodyPr/>
            <a:lstStyle/>
            <a:p>
              <a:endParaRPr lang="en-US"/>
            </a:p>
          </p:txBody>
        </p:sp>
        <p:sp>
          <p:nvSpPr>
            <p:cNvPr id="5159" name="Freeform 26"/>
            <p:cNvSpPr>
              <a:spLocks/>
            </p:cNvSpPr>
            <p:nvPr/>
          </p:nvSpPr>
          <p:spPr bwMode="auto">
            <a:xfrm>
              <a:off x="4641" y="2617"/>
              <a:ext cx="208" cy="50"/>
            </a:xfrm>
            <a:custGeom>
              <a:avLst/>
              <a:gdLst>
                <a:gd name="T0" fmla="*/ 0 w 208"/>
                <a:gd name="T1" fmla="*/ 50 h 50"/>
                <a:gd name="T2" fmla="*/ 167 w 208"/>
                <a:gd name="T3" fmla="*/ 50 h 50"/>
                <a:gd name="T4" fmla="*/ 208 w 208"/>
                <a:gd name="T5" fmla="*/ 0 h 50"/>
                <a:gd name="T6" fmla="*/ 42 w 208"/>
                <a:gd name="T7" fmla="*/ 0 h 50"/>
                <a:gd name="T8" fmla="*/ 0 w 208"/>
                <a:gd name="T9" fmla="*/ 50 h 50"/>
                <a:gd name="T10" fmla="*/ 0 60000 65536"/>
                <a:gd name="T11" fmla="*/ 0 60000 65536"/>
                <a:gd name="T12" fmla="*/ 0 60000 65536"/>
                <a:gd name="T13" fmla="*/ 0 60000 65536"/>
                <a:gd name="T14" fmla="*/ 0 60000 65536"/>
                <a:gd name="T15" fmla="*/ 0 w 208"/>
                <a:gd name="T16" fmla="*/ 0 h 50"/>
                <a:gd name="T17" fmla="*/ 208 w 208"/>
                <a:gd name="T18" fmla="*/ 50 h 50"/>
              </a:gdLst>
              <a:ahLst/>
              <a:cxnLst>
                <a:cxn ang="T10">
                  <a:pos x="T0" y="T1"/>
                </a:cxn>
                <a:cxn ang="T11">
                  <a:pos x="T2" y="T3"/>
                </a:cxn>
                <a:cxn ang="T12">
                  <a:pos x="T4" y="T5"/>
                </a:cxn>
                <a:cxn ang="T13">
                  <a:pos x="T6" y="T7"/>
                </a:cxn>
                <a:cxn ang="T14">
                  <a:pos x="T8" y="T9"/>
                </a:cxn>
              </a:cxnLst>
              <a:rect l="T15" t="T16" r="T17" b="T18"/>
              <a:pathLst>
                <a:path w="208" h="50">
                  <a:moveTo>
                    <a:pt x="0" y="50"/>
                  </a:moveTo>
                  <a:lnTo>
                    <a:pt x="167" y="50"/>
                  </a:lnTo>
                  <a:lnTo>
                    <a:pt x="208" y="0"/>
                  </a:lnTo>
                  <a:lnTo>
                    <a:pt x="42" y="0"/>
                  </a:lnTo>
                  <a:lnTo>
                    <a:pt x="0" y="50"/>
                  </a:lnTo>
                  <a:close/>
                </a:path>
              </a:pathLst>
            </a:custGeom>
            <a:solidFill>
              <a:srgbClr val="000000"/>
            </a:solidFill>
            <a:ln w="9525">
              <a:noFill/>
              <a:round/>
              <a:headEnd/>
              <a:tailEnd/>
            </a:ln>
          </p:spPr>
          <p:txBody>
            <a:bodyPr/>
            <a:lstStyle/>
            <a:p>
              <a:endParaRPr lang="en-US"/>
            </a:p>
          </p:txBody>
        </p:sp>
        <p:sp>
          <p:nvSpPr>
            <p:cNvPr id="5160" name="Freeform 27"/>
            <p:cNvSpPr>
              <a:spLocks/>
            </p:cNvSpPr>
            <p:nvPr/>
          </p:nvSpPr>
          <p:spPr bwMode="auto">
            <a:xfrm>
              <a:off x="4666" y="1755"/>
              <a:ext cx="208" cy="63"/>
            </a:xfrm>
            <a:custGeom>
              <a:avLst/>
              <a:gdLst>
                <a:gd name="T0" fmla="*/ 40 w 208"/>
                <a:gd name="T1" fmla="*/ 63 h 63"/>
                <a:gd name="T2" fmla="*/ 208 w 208"/>
                <a:gd name="T3" fmla="*/ 63 h 63"/>
                <a:gd name="T4" fmla="*/ 165 w 208"/>
                <a:gd name="T5" fmla="*/ 0 h 63"/>
                <a:gd name="T6" fmla="*/ 0 w 208"/>
                <a:gd name="T7" fmla="*/ 0 h 63"/>
                <a:gd name="T8" fmla="*/ 40 w 208"/>
                <a:gd name="T9" fmla="*/ 63 h 63"/>
                <a:gd name="T10" fmla="*/ 0 60000 65536"/>
                <a:gd name="T11" fmla="*/ 0 60000 65536"/>
                <a:gd name="T12" fmla="*/ 0 60000 65536"/>
                <a:gd name="T13" fmla="*/ 0 60000 65536"/>
                <a:gd name="T14" fmla="*/ 0 60000 65536"/>
                <a:gd name="T15" fmla="*/ 0 w 208"/>
                <a:gd name="T16" fmla="*/ 0 h 63"/>
                <a:gd name="T17" fmla="*/ 208 w 208"/>
                <a:gd name="T18" fmla="*/ 63 h 63"/>
              </a:gdLst>
              <a:ahLst/>
              <a:cxnLst>
                <a:cxn ang="T10">
                  <a:pos x="T0" y="T1"/>
                </a:cxn>
                <a:cxn ang="T11">
                  <a:pos x="T2" y="T3"/>
                </a:cxn>
                <a:cxn ang="T12">
                  <a:pos x="T4" y="T5"/>
                </a:cxn>
                <a:cxn ang="T13">
                  <a:pos x="T6" y="T7"/>
                </a:cxn>
                <a:cxn ang="T14">
                  <a:pos x="T8" y="T9"/>
                </a:cxn>
              </a:cxnLst>
              <a:rect l="T15" t="T16" r="T17" b="T18"/>
              <a:pathLst>
                <a:path w="208" h="63">
                  <a:moveTo>
                    <a:pt x="40" y="63"/>
                  </a:moveTo>
                  <a:lnTo>
                    <a:pt x="208" y="63"/>
                  </a:lnTo>
                  <a:lnTo>
                    <a:pt x="165" y="0"/>
                  </a:lnTo>
                  <a:lnTo>
                    <a:pt x="0" y="0"/>
                  </a:lnTo>
                  <a:lnTo>
                    <a:pt x="40" y="63"/>
                  </a:lnTo>
                  <a:close/>
                </a:path>
              </a:pathLst>
            </a:custGeom>
            <a:solidFill>
              <a:srgbClr val="989898"/>
            </a:solidFill>
            <a:ln w="9525">
              <a:noFill/>
              <a:round/>
              <a:headEnd/>
              <a:tailEnd/>
            </a:ln>
          </p:spPr>
          <p:txBody>
            <a:bodyPr/>
            <a:lstStyle/>
            <a:p>
              <a:endParaRPr lang="en-US"/>
            </a:p>
          </p:txBody>
        </p:sp>
        <p:sp>
          <p:nvSpPr>
            <p:cNvPr id="5161" name="Freeform 28"/>
            <p:cNvSpPr>
              <a:spLocks/>
            </p:cNvSpPr>
            <p:nvPr/>
          </p:nvSpPr>
          <p:spPr bwMode="auto">
            <a:xfrm>
              <a:off x="4683" y="2550"/>
              <a:ext cx="204" cy="67"/>
            </a:xfrm>
            <a:custGeom>
              <a:avLst/>
              <a:gdLst>
                <a:gd name="T0" fmla="*/ 0 w 204"/>
                <a:gd name="T1" fmla="*/ 67 h 67"/>
                <a:gd name="T2" fmla="*/ 166 w 204"/>
                <a:gd name="T3" fmla="*/ 67 h 67"/>
                <a:gd name="T4" fmla="*/ 204 w 204"/>
                <a:gd name="T5" fmla="*/ 0 h 67"/>
                <a:gd name="T6" fmla="*/ 37 w 204"/>
                <a:gd name="T7" fmla="*/ 0 h 67"/>
                <a:gd name="T8" fmla="*/ 0 w 204"/>
                <a:gd name="T9" fmla="*/ 67 h 67"/>
                <a:gd name="T10" fmla="*/ 0 60000 65536"/>
                <a:gd name="T11" fmla="*/ 0 60000 65536"/>
                <a:gd name="T12" fmla="*/ 0 60000 65536"/>
                <a:gd name="T13" fmla="*/ 0 60000 65536"/>
                <a:gd name="T14" fmla="*/ 0 60000 65536"/>
                <a:gd name="T15" fmla="*/ 0 w 204"/>
                <a:gd name="T16" fmla="*/ 0 h 67"/>
                <a:gd name="T17" fmla="*/ 204 w 204"/>
                <a:gd name="T18" fmla="*/ 67 h 67"/>
              </a:gdLst>
              <a:ahLst/>
              <a:cxnLst>
                <a:cxn ang="T10">
                  <a:pos x="T0" y="T1"/>
                </a:cxn>
                <a:cxn ang="T11">
                  <a:pos x="T2" y="T3"/>
                </a:cxn>
                <a:cxn ang="T12">
                  <a:pos x="T4" y="T5"/>
                </a:cxn>
                <a:cxn ang="T13">
                  <a:pos x="T6" y="T7"/>
                </a:cxn>
                <a:cxn ang="T14">
                  <a:pos x="T8" y="T9"/>
                </a:cxn>
              </a:cxnLst>
              <a:rect l="T15" t="T16" r="T17" b="T18"/>
              <a:pathLst>
                <a:path w="204" h="67">
                  <a:moveTo>
                    <a:pt x="0" y="67"/>
                  </a:moveTo>
                  <a:lnTo>
                    <a:pt x="166" y="67"/>
                  </a:lnTo>
                  <a:lnTo>
                    <a:pt x="204" y="0"/>
                  </a:lnTo>
                  <a:lnTo>
                    <a:pt x="37" y="0"/>
                  </a:lnTo>
                  <a:lnTo>
                    <a:pt x="0" y="67"/>
                  </a:lnTo>
                  <a:close/>
                </a:path>
              </a:pathLst>
            </a:custGeom>
            <a:solidFill>
              <a:srgbClr val="000000"/>
            </a:solidFill>
            <a:ln w="9525">
              <a:noFill/>
              <a:round/>
              <a:headEnd/>
              <a:tailEnd/>
            </a:ln>
          </p:spPr>
          <p:txBody>
            <a:bodyPr/>
            <a:lstStyle/>
            <a:p>
              <a:endParaRPr lang="en-US"/>
            </a:p>
          </p:txBody>
        </p:sp>
        <p:sp>
          <p:nvSpPr>
            <p:cNvPr id="5162" name="Freeform 29"/>
            <p:cNvSpPr>
              <a:spLocks/>
            </p:cNvSpPr>
            <p:nvPr/>
          </p:nvSpPr>
          <p:spPr bwMode="auto">
            <a:xfrm>
              <a:off x="4706" y="1818"/>
              <a:ext cx="200" cy="77"/>
            </a:xfrm>
            <a:custGeom>
              <a:avLst/>
              <a:gdLst>
                <a:gd name="T0" fmla="*/ 33 w 200"/>
                <a:gd name="T1" fmla="*/ 77 h 77"/>
                <a:gd name="T2" fmla="*/ 200 w 200"/>
                <a:gd name="T3" fmla="*/ 77 h 77"/>
                <a:gd name="T4" fmla="*/ 168 w 200"/>
                <a:gd name="T5" fmla="*/ 0 h 77"/>
                <a:gd name="T6" fmla="*/ 0 w 200"/>
                <a:gd name="T7" fmla="*/ 0 h 77"/>
                <a:gd name="T8" fmla="*/ 33 w 200"/>
                <a:gd name="T9" fmla="*/ 77 h 77"/>
                <a:gd name="T10" fmla="*/ 0 60000 65536"/>
                <a:gd name="T11" fmla="*/ 0 60000 65536"/>
                <a:gd name="T12" fmla="*/ 0 60000 65536"/>
                <a:gd name="T13" fmla="*/ 0 60000 65536"/>
                <a:gd name="T14" fmla="*/ 0 60000 65536"/>
                <a:gd name="T15" fmla="*/ 0 w 200"/>
                <a:gd name="T16" fmla="*/ 0 h 77"/>
                <a:gd name="T17" fmla="*/ 200 w 200"/>
                <a:gd name="T18" fmla="*/ 77 h 77"/>
              </a:gdLst>
              <a:ahLst/>
              <a:cxnLst>
                <a:cxn ang="T10">
                  <a:pos x="T0" y="T1"/>
                </a:cxn>
                <a:cxn ang="T11">
                  <a:pos x="T2" y="T3"/>
                </a:cxn>
                <a:cxn ang="T12">
                  <a:pos x="T4" y="T5"/>
                </a:cxn>
                <a:cxn ang="T13">
                  <a:pos x="T6" y="T7"/>
                </a:cxn>
                <a:cxn ang="T14">
                  <a:pos x="T8" y="T9"/>
                </a:cxn>
              </a:cxnLst>
              <a:rect l="T15" t="T16" r="T17" b="T18"/>
              <a:pathLst>
                <a:path w="200" h="77">
                  <a:moveTo>
                    <a:pt x="33" y="77"/>
                  </a:moveTo>
                  <a:lnTo>
                    <a:pt x="200" y="77"/>
                  </a:lnTo>
                  <a:lnTo>
                    <a:pt x="168" y="0"/>
                  </a:lnTo>
                  <a:lnTo>
                    <a:pt x="0" y="0"/>
                  </a:lnTo>
                  <a:lnTo>
                    <a:pt x="33" y="77"/>
                  </a:lnTo>
                  <a:close/>
                </a:path>
              </a:pathLst>
            </a:custGeom>
            <a:solidFill>
              <a:srgbClr val="939393"/>
            </a:solidFill>
            <a:ln w="9525">
              <a:noFill/>
              <a:round/>
              <a:headEnd/>
              <a:tailEnd/>
            </a:ln>
          </p:spPr>
          <p:txBody>
            <a:bodyPr/>
            <a:lstStyle/>
            <a:p>
              <a:endParaRPr lang="en-US"/>
            </a:p>
          </p:txBody>
        </p:sp>
        <p:sp>
          <p:nvSpPr>
            <p:cNvPr id="5163" name="Freeform 30"/>
            <p:cNvSpPr>
              <a:spLocks/>
            </p:cNvSpPr>
            <p:nvPr/>
          </p:nvSpPr>
          <p:spPr bwMode="auto">
            <a:xfrm>
              <a:off x="4720" y="2465"/>
              <a:ext cx="198" cy="85"/>
            </a:xfrm>
            <a:custGeom>
              <a:avLst/>
              <a:gdLst>
                <a:gd name="T0" fmla="*/ 0 w 198"/>
                <a:gd name="T1" fmla="*/ 85 h 85"/>
                <a:gd name="T2" fmla="*/ 167 w 198"/>
                <a:gd name="T3" fmla="*/ 85 h 85"/>
                <a:gd name="T4" fmla="*/ 198 w 198"/>
                <a:gd name="T5" fmla="*/ 0 h 85"/>
                <a:gd name="T6" fmla="*/ 31 w 198"/>
                <a:gd name="T7" fmla="*/ 0 h 85"/>
                <a:gd name="T8" fmla="*/ 0 w 198"/>
                <a:gd name="T9" fmla="*/ 85 h 85"/>
                <a:gd name="T10" fmla="*/ 0 60000 65536"/>
                <a:gd name="T11" fmla="*/ 0 60000 65536"/>
                <a:gd name="T12" fmla="*/ 0 60000 65536"/>
                <a:gd name="T13" fmla="*/ 0 60000 65536"/>
                <a:gd name="T14" fmla="*/ 0 60000 65536"/>
                <a:gd name="T15" fmla="*/ 0 w 198"/>
                <a:gd name="T16" fmla="*/ 0 h 85"/>
                <a:gd name="T17" fmla="*/ 198 w 198"/>
                <a:gd name="T18" fmla="*/ 85 h 85"/>
              </a:gdLst>
              <a:ahLst/>
              <a:cxnLst>
                <a:cxn ang="T10">
                  <a:pos x="T0" y="T1"/>
                </a:cxn>
                <a:cxn ang="T11">
                  <a:pos x="T2" y="T3"/>
                </a:cxn>
                <a:cxn ang="T12">
                  <a:pos x="T4" y="T5"/>
                </a:cxn>
                <a:cxn ang="T13">
                  <a:pos x="T6" y="T7"/>
                </a:cxn>
                <a:cxn ang="T14">
                  <a:pos x="T8" y="T9"/>
                </a:cxn>
              </a:cxnLst>
              <a:rect l="T15" t="T16" r="T17" b="T18"/>
              <a:pathLst>
                <a:path w="198" h="85">
                  <a:moveTo>
                    <a:pt x="0" y="85"/>
                  </a:moveTo>
                  <a:lnTo>
                    <a:pt x="167" y="85"/>
                  </a:lnTo>
                  <a:lnTo>
                    <a:pt x="198" y="0"/>
                  </a:lnTo>
                  <a:lnTo>
                    <a:pt x="31" y="0"/>
                  </a:lnTo>
                  <a:lnTo>
                    <a:pt x="0" y="85"/>
                  </a:lnTo>
                  <a:close/>
                </a:path>
              </a:pathLst>
            </a:custGeom>
            <a:solidFill>
              <a:srgbClr val="000000"/>
            </a:solidFill>
            <a:ln w="9525">
              <a:noFill/>
              <a:round/>
              <a:headEnd/>
              <a:tailEnd/>
            </a:ln>
          </p:spPr>
          <p:txBody>
            <a:bodyPr/>
            <a:lstStyle/>
            <a:p>
              <a:endParaRPr lang="en-US"/>
            </a:p>
          </p:txBody>
        </p:sp>
        <p:sp>
          <p:nvSpPr>
            <p:cNvPr id="5164" name="Freeform 31"/>
            <p:cNvSpPr>
              <a:spLocks/>
            </p:cNvSpPr>
            <p:nvPr/>
          </p:nvSpPr>
          <p:spPr bwMode="auto">
            <a:xfrm>
              <a:off x="4739" y="1895"/>
              <a:ext cx="190" cy="86"/>
            </a:xfrm>
            <a:custGeom>
              <a:avLst/>
              <a:gdLst>
                <a:gd name="T0" fmla="*/ 25 w 190"/>
                <a:gd name="T1" fmla="*/ 86 h 86"/>
                <a:gd name="T2" fmla="*/ 190 w 190"/>
                <a:gd name="T3" fmla="*/ 86 h 86"/>
                <a:gd name="T4" fmla="*/ 167 w 190"/>
                <a:gd name="T5" fmla="*/ 0 h 86"/>
                <a:gd name="T6" fmla="*/ 0 w 190"/>
                <a:gd name="T7" fmla="*/ 0 h 86"/>
                <a:gd name="T8" fmla="*/ 25 w 190"/>
                <a:gd name="T9" fmla="*/ 86 h 86"/>
                <a:gd name="T10" fmla="*/ 0 60000 65536"/>
                <a:gd name="T11" fmla="*/ 0 60000 65536"/>
                <a:gd name="T12" fmla="*/ 0 60000 65536"/>
                <a:gd name="T13" fmla="*/ 0 60000 65536"/>
                <a:gd name="T14" fmla="*/ 0 60000 65536"/>
                <a:gd name="T15" fmla="*/ 0 w 190"/>
                <a:gd name="T16" fmla="*/ 0 h 86"/>
                <a:gd name="T17" fmla="*/ 190 w 190"/>
                <a:gd name="T18" fmla="*/ 86 h 86"/>
              </a:gdLst>
              <a:ahLst/>
              <a:cxnLst>
                <a:cxn ang="T10">
                  <a:pos x="T0" y="T1"/>
                </a:cxn>
                <a:cxn ang="T11">
                  <a:pos x="T2" y="T3"/>
                </a:cxn>
                <a:cxn ang="T12">
                  <a:pos x="T4" y="T5"/>
                </a:cxn>
                <a:cxn ang="T13">
                  <a:pos x="T6" y="T7"/>
                </a:cxn>
                <a:cxn ang="T14">
                  <a:pos x="T8" y="T9"/>
                </a:cxn>
              </a:cxnLst>
              <a:rect l="T15" t="T16" r="T17" b="T18"/>
              <a:pathLst>
                <a:path w="190" h="86">
                  <a:moveTo>
                    <a:pt x="25" y="86"/>
                  </a:moveTo>
                  <a:lnTo>
                    <a:pt x="190" y="86"/>
                  </a:lnTo>
                  <a:lnTo>
                    <a:pt x="167" y="0"/>
                  </a:lnTo>
                  <a:lnTo>
                    <a:pt x="0" y="0"/>
                  </a:lnTo>
                  <a:lnTo>
                    <a:pt x="25" y="86"/>
                  </a:lnTo>
                  <a:close/>
                </a:path>
              </a:pathLst>
            </a:custGeom>
            <a:solidFill>
              <a:srgbClr val="868686"/>
            </a:solidFill>
            <a:ln w="9525">
              <a:noFill/>
              <a:round/>
              <a:headEnd/>
              <a:tailEnd/>
            </a:ln>
          </p:spPr>
          <p:txBody>
            <a:bodyPr/>
            <a:lstStyle/>
            <a:p>
              <a:endParaRPr lang="en-US"/>
            </a:p>
          </p:txBody>
        </p:sp>
        <p:sp>
          <p:nvSpPr>
            <p:cNvPr id="5165" name="Freeform 32"/>
            <p:cNvSpPr>
              <a:spLocks/>
            </p:cNvSpPr>
            <p:nvPr/>
          </p:nvSpPr>
          <p:spPr bwMode="auto">
            <a:xfrm>
              <a:off x="4751" y="2371"/>
              <a:ext cx="188" cy="94"/>
            </a:xfrm>
            <a:custGeom>
              <a:avLst/>
              <a:gdLst>
                <a:gd name="T0" fmla="*/ 0 w 188"/>
                <a:gd name="T1" fmla="*/ 94 h 94"/>
                <a:gd name="T2" fmla="*/ 167 w 188"/>
                <a:gd name="T3" fmla="*/ 94 h 94"/>
                <a:gd name="T4" fmla="*/ 188 w 188"/>
                <a:gd name="T5" fmla="*/ 0 h 94"/>
                <a:gd name="T6" fmla="*/ 21 w 188"/>
                <a:gd name="T7" fmla="*/ 0 h 94"/>
                <a:gd name="T8" fmla="*/ 0 w 188"/>
                <a:gd name="T9" fmla="*/ 94 h 94"/>
                <a:gd name="T10" fmla="*/ 0 60000 65536"/>
                <a:gd name="T11" fmla="*/ 0 60000 65536"/>
                <a:gd name="T12" fmla="*/ 0 60000 65536"/>
                <a:gd name="T13" fmla="*/ 0 60000 65536"/>
                <a:gd name="T14" fmla="*/ 0 60000 65536"/>
                <a:gd name="T15" fmla="*/ 0 w 188"/>
                <a:gd name="T16" fmla="*/ 0 h 94"/>
                <a:gd name="T17" fmla="*/ 188 w 188"/>
                <a:gd name="T18" fmla="*/ 94 h 94"/>
              </a:gdLst>
              <a:ahLst/>
              <a:cxnLst>
                <a:cxn ang="T10">
                  <a:pos x="T0" y="T1"/>
                </a:cxn>
                <a:cxn ang="T11">
                  <a:pos x="T2" y="T3"/>
                </a:cxn>
                <a:cxn ang="T12">
                  <a:pos x="T4" y="T5"/>
                </a:cxn>
                <a:cxn ang="T13">
                  <a:pos x="T6" y="T7"/>
                </a:cxn>
                <a:cxn ang="T14">
                  <a:pos x="T8" y="T9"/>
                </a:cxn>
              </a:cxnLst>
              <a:rect l="T15" t="T16" r="T17" b="T18"/>
              <a:pathLst>
                <a:path w="188" h="94">
                  <a:moveTo>
                    <a:pt x="0" y="94"/>
                  </a:moveTo>
                  <a:lnTo>
                    <a:pt x="167" y="94"/>
                  </a:lnTo>
                  <a:lnTo>
                    <a:pt x="188" y="0"/>
                  </a:lnTo>
                  <a:lnTo>
                    <a:pt x="21" y="0"/>
                  </a:lnTo>
                  <a:lnTo>
                    <a:pt x="0" y="94"/>
                  </a:lnTo>
                  <a:close/>
                </a:path>
              </a:pathLst>
            </a:custGeom>
            <a:solidFill>
              <a:srgbClr val="000000"/>
            </a:solidFill>
            <a:ln w="9525">
              <a:noFill/>
              <a:round/>
              <a:headEnd/>
              <a:tailEnd/>
            </a:ln>
          </p:spPr>
          <p:txBody>
            <a:bodyPr/>
            <a:lstStyle/>
            <a:p>
              <a:endParaRPr lang="en-US"/>
            </a:p>
          </p:txBody>
        </p:sp>
        <p:sp>
          <p:nvSpPr>
            <p:cNvPr id="5166" name="Freeform 33"/>
            <p:cNvSpPr>
              <a:spLocks/>
            </p:cNvSpPr>
            <p:nvPr/>
          </p:nvSpPr>
          <p:spPr bwMode="auto">
            <a:xfrm>
              <a:off x="4764" y="1981"/>
              <a:ext cx="182" cy="95"/>
            </a:xfrm>
            <a:custGeom>
              <a:avLst/>
              <a:gdLst>
                <a:gd name="T0" fmla="*/ 15 w 182"/>
                <a:gd name="T1" fmla="*/ 95 h 95"/>
                <a:gd name="T2" fmla="*/ 182 w 182"/>
                <a:gd name="T3" fmla="*/ 95 h 95"/>
                <a:gd name="T4" fmla="*/ 165 w 182"/>
                <a:gd name="T5" fmla="*/ 0 h 95"/>
                <a:gd name="T6" fmla="*/ 0 w 182"/>
                <a:gd name="T7" fmla="*/ 0 h 95"/>
                <a:gd name="T8" fmla="*/ 15 w 182"/>
                <a:gd name="T9" fmla="*/ 95 h 95"/>
                <a:gd name="T10" fmla="*/ 0 60000 65536"/>
                <a:gd name="T11" fmla="*/ 0 60000 65536"/>
                <a:gd name="T12" fmla="*/ 0 60000 65536"/>
                <a:gd name="T13" fmla="*/ 0 60000 65536"/>
                <a:gd name="T14" fmla="*/ 0 60000 65536"/>
                <a:gd name="T15" fmla="*/ 0 w 182"/>
                <a:gd name="T16" fmla="*/ 0 h 95"/>
                <a:gd name="T17" fmla="*/ 182 w 182"/>
                <a:gd name="T18" fmla="*/ 95 h 95"/>
              </a:gdLst>
              <a:ahLst/>
              <a:cxnLst>
                <a:cxn ang="T10">
                  <a:pos x="T0" y="T1"/>
                </a:cxn>
                <a:cxn ang="T11">
                  <a:pos x="T2" y="T3"/>
                </a:cxn>
                <a:cxn ang="T12">
                  <a:pos x="T4" y="T5"/>
                </a:cxn>
                <a:cxn ang="T13">
                  <a:pos x="T6" y="T7"/>
                </a:cxn>
                <a:cxn ang="T14">
                  <a:pos x="T8" y="T9"/>
                </a:cxn>
              </a:cxnLst>
              <a:rect l="T15" t="T16" r="T17" b="T18"/>
              <a:pathLst>
                <a:path w="182" h="95">
                  <a:moveTo>
                    <a:pt x="15" y="95"/>
                  </a:moveTo>
                  <a:lnTo>
                    <a:pt x="182" y="95"/>
                  </a:lnTo>
                  <a:lnTo>
                    <a:pt x="165" y="0"/>
                  </a:lnTo>
                  <a:lnTo>
                    <a:pt x="0" y="0"/>
                  </a:lnTo>
                  <a:lnTo>
                    <a:pt x="15" y="95"/>
                  </a:lnTo>
                  <a:close/>
                </a:path>
              </a:pathLst>
            </a:custGeom>
            <a:solidFill>
              <a:srgbClr val="717171"/>
            </a:solidFill>
            <a:ln w="9525">
              <a:noFill/>
              <a:round/>
              <a:headEnd/>
              <a:tailEnd/>
            </a:ln>
          </p:spPr>
          <p:txBody>
            <a:bodyPr/>
            <a:lstStyle/>
            <a:p>
              <a:endParaRPr lang="en-US"/>
            </a:p>
          </p:txBody>
        </p:sp>
        <p:sp>
          <p:nvSpPr>
            <p:cNvPr id="5167" name="Freeform 34"/>
            <p:cNvSpPr>
              <a:spLocks/>
            </p:cNvSpPr>
            <p:nvPr/>
          </p:nvSpPr>
          <p:spPr bwMode="auto">
            <a:xfrm>
              <a:off x="4772" y="2273"/>
              <a:ext cx="178" cy="98"/>
            </a:xfrm>
            <a:custGeom>
              <a:avLst/>
              <a:gdLst>
                <a:gd name="T0" fmla="*/ 0 w 178"/>
                <a:gd name="T1" fmla="*/ 98 h 98"/>
                <a:gd name="T2" fmla="*/ 167 w 178"/>
                <a:gd name="T3" fmla="*/ 98 h 98"/>
                <a:gd name="T4" fmla="*/ 178 w 178"/>
                <a:gd name="T5" fmla="*/ 0 h 98"/>
                <a:gd name="T6" fmla="*/ 13 w 178"/>
                <a:gd name="T7" fmla="*/ 0 h 98"/>
                <a:gd name="T8" fmla="*/ 0 w 178"/>
                <a:gd name="T9" fmla="*/ 98 h 98"/>
                <a:gd name="T10" fmla="*/ 0 60000 65536"/>
                <a:gd name="T11" fmla="*/ 0 60000 65536"/>
                <a:gd name="T12" fmla="*/ 0 60000 65536"/>
                <a:gd name="T13" fmla="*/ 0 60000 65536"/>
                <a:gd name="T14" fmla="*/ 0 60000 65536"/>
                <a:gd name="T15" fmla="*/ 0 w 178"/>
                <a:gd name="T16" fmla="*/ 0 h 98"/>
                <a:gd name="T17" fmla="*/ 178 w 178"/>
                <a:gd name="T18" fmla="*/ 98 h 98"/>
              </a:gdLst>
              <a:ahLst/>
              <a:cxnLst>
                <a:cxn ang="T10">
                  <a:pos x="T0" y="T1"/>
                </a:cxn>
                <a:cxn ang="T11">
                  <a:pos x="T2" y="T3"/>
                </a:cxn>
                <a:cxn ang="T12">
                  <a:pos x="T4" y="T5"/>
                </a:cxn>
                <a:cxn ang="T13">
                  <a:pos x="T6" y="T7"/>
                </a:cxn>
                <a:cxn ang="T14">
                  <a:pos x="T8" y="T9"/>
                </a:cxn>
              </a:cxnLst>
              <a:rect l="T15" t="T16" r="T17" b="T18"/>
              <a:pathLst>
                <a:path w="178" h="98">
                  <a:moveTo>
                    <a:pt x="0" y="98"/>
                  </a:moveTo>
                  <a:lnTo>
                    <a:pt x="167" y="98"/>
                  </a:lnTo>
                  <a:lnTo>
                    <a:pt x="178" y="0"/>
                  </a:lnTo>
                  <a:lnTo>
                    <a:pt x="13" y="0"/>
                  </a:lnTo>
                  <a:lnTo>
                    <a:pt x="0" y="98"/>
                  </a:lnTo>
                  <a:close/>
                </a:path>
              </a:pathLst>
            </a:custGeom>
            <a:solidFill>
              <a:srgbClr val="1E1E1E"/>
            </a:solidFill>
            <a:ln w="9525">
              <a:noFill/>
              <a:round/>
              <a:headEnd/>
              <a:tailEnd/>
            </a:ln>
          </p:spPr>
          <p:txBody>
            <a:bodyPr/>
            <a:lstStyle/>
            <a:p>
              <a:endParaRPr lang="en-US"/>
            </a:p>
          </p:txBody>
        </p:sp>
        <p:sp>
          <p:nvSpPr>
            <p:cNvPr id="5168" name="Freeform 35"/>
            <p:cNvSpPr>
              <a:spLocks/>
            </p:cNvSpPr>
            <p:nvPr/>
          </p:nvSpPr>
          <p:spPr bwMode="auto">
            <a:xfrm>
              <a:off x="4779" y="2076"/>
              <a:ext cx="173" cy="97"/>
            </a:xfrm>
            <a:custGeom>
              <a:avLst/>
              <a:gdLst>
                <a:gd name="T0" fmla="*/ 8 w 173"/>
                <a:gd name="T1" fmla="*/ 97 h 97"/>
                <a:gd name="T2" fmla="*/ 173 w 173"/>
                <a:gd name="T3" fmla="*/ 97 h 97"/>
                <a:gd name="T4" fmla="*/ 167 w 173"/>
                <a:gd name="T5" fmla="*/ 0 h 97"/>
                <a:gd name="T6" fmla="*/ 0 w 173"/>
                <a:gd name="T7" fmla="*/ 0 h 97"/>
                <a:gd name="T8" fmla="*/ 8 w 173"/>
                <a:gd name="T9" fmla="*/ 97 h 97"/>
                <a:gd name="T10" fmla="*/ 0 60000 65536"/>
                <a:gd name="T11" fmla="*/ 0 60000 65536"/>
                <a:gd name="T12" fmla="*/ 0 60000 65536"/>
                <a:gd name="T13" fmla="*/ 0 60000 65536"/>
                <a:gd name="T14" fmla="*/ 0 60000 65536"/>
                <a:gd name="T15" fmla="*/ 0 w 173"/>
                <a:gd name="T16" fmla="*/ 0 h 97"/>
                <a:gd name="T17" fmla="*/ 173 w 173"/>
                <a:gd name="T18" fmla="*/ 97 h 97"/>
              </a:gdLst>
              <a:ahLst/>
              <a:cxnLst>
                <a:cxn ang="T10">
                  <a:pos x="T0" y="T1"/>
                </a:cxn>
                <a:cxn ang="T11">
                  <a:pos x="T2" y="T3"/>
                </a:cxn>
                <a:cxn ang="T12">
                  <a:pos x="T4" y="T5"/>
                </a:cxn>
                <a:cxn ang="T13">
                  <a:pos x="T6" y="T7"/>
                </a:cxn>
                <a:cxn ang="T14">
                  <a:pos x="T8" y="T9"/>
                </a:cxn>
              </a:cxnLst>
              <a:rect l="T15" t="T16" r="T17" b="T18"/>
              <a:pathLst>
                <a:path w="173" h="97">
                  <a:moveTo>
                    <a:pt x="8" y="97"/>
                  </a:moveTo>
                  <a:lnTo>
                    <a:pt x="173" y="97"/>
                  </a:lnTo>
                  <a:lnTo>
                    <a:pt x="167" y="0"/>
                  </a:lnTo>
                  <a:lnTo>
                    <a:pt x="0" y="0"/>
                  </a:lnTo>
                  <a:lnTo>
                    <a:pt x="8" y="97"/>
                  </a:lnTo>
                  <a:close/>
                </a:path>
              </a:pathLst>
            </a:custGeom>
            <a:solidFill>
              <a:srgbClr val="565656"/>
            </a:solidFill>
            <a:ln w="9525">
              <a:noFill/>
              <a:round/>
              <a:headEnd/>
              <a:tailEnd/>
            </a:ln>
          </p:spPr>
          <p:txBody>
            <a:bodyPr/>
            <a:lstStyle/>
            <a:p>
              <a:endParaRPr lang="en-US"/>
            </a:p>
          </p:txBody>
        </p:sp>
        <p:sp>
          <p:nvSpPr>
            <p:cNvPr id="5169" name="Freeform 36"/>
            <p:cNvSpPr>
              <a:spLocks/>
            </p:cNvSpPr>
            <p:nvPr/>
          </p:nvSpPr>
          <p:spPr bwMode="auto">
            <a:xfrm>
              <a:off x="4785" y="2173"/>
              <a:ext cx="167" cy="100"/>
            </a:xfrm>
            <a:custGeom>
              <a:avLst/>
              <a:gdLst>
                <a:gd name="T0" fmla="*/ 0 w 167"/>
                <a:gd name="T1" fmla="*/ 100 h 100"/>
                <a:gd name="T2" fmla="*/ 165 w 167"/>
                <a:gd name="T3" fmla="*/ 100 h 100"/>
                <a:gd name="T4" fmla="*/ 167 w 167"/>
                <a:gd name="T5" fmla="*/ 0 h 100"/>
                <a:gd name="T6" fmla="*/ 2 w 167"/>
                <a:gd name="T7" fmla="*/ 0 h 100"/>
                <a:gd name="T8" fmla="*/ 0 w 167"/>
                <a:gd name="T9" fmla="*/ 100 h 100"/>
                <a:gd name="T10" fmla="*/ 0 60000 65536"/>
                <a:gd name="T11" fmla="*/ 0 60000 65536"/>
                <a:gd name="T12" fmla="*/ 0 60000 65536"/>
                <a:gd name="T13" fmla="*/ 0 60000 65536"/>
                <a:gd name="T14" fmla="*/ 0 60000 65536"/>
                <a:gd name="T15" fmla="*/ 0 w 167"/>
                <a:gd name="T16" fmla="*/ 0 h 100"/>
                <a:gd name="T17" fmla="*/ 167 w 167"/>
                <a:gd name="T18" fmla="*/ 100 h 100"/>
              </a:gdLst>
              <a:ahLst/>
              <a:cxnLst>
                <a:cxn ang="T10">
                  <a:pos x="T0" y="T1"/>
                </a:cxn>
                <a:cxn ang="T11">
                  <a:pos x="T2" y="T3"/>
                </a:cxn>
                <a:cxn ang="T12">
                  <a:pos x="T4" y="T5"/>
                </a:cxn>
                <a:cxn ang="T13">
                  <a:pos x="T6" y="T7"/>
                </a:cxn>
                <a:cxn ang="T14">
                  <a:pos x="T8" y="T9"/>
                </a:cxn>
              </a:cxnLst>
              <a:rect l="T15" t="T16" r="T17" b="T18"/>
              <a:pathLst>
                <a:path w="167" h="100">
                  <a:moveTo>
                    <a:pt x="0" y="100"/>
                  </a:moveTo>
                  <a:lnTo>
                    <a:pt x="165" y="100"/>
                  </a:lnTo>
                  <a:lnTo>
                    <a:pt x="167" y="0"/>
                  </a:lnTo>
                  <a:lnTo>
                    <a:pt x="2" y="0"/>
                  </a:lnTo>
                  <a:lnTo>
                    <a:pt x="0" y="100"/>
                  </a:lnTo>
                  <a:close/>
                </a:path>
              </a:pathLst>
            </a:custGeom>
            <a:solidFill>
              <a:srgbClr val="3C3C3C"/>
            </a:solidFill>
            <a:ln w="9525">
              <a:noFill/>
              <a:round/>
              <a:headEnd/>
              <a:tailEnd/>
            </a:ln>
          </p:spPr>
          <p:txBody>
            <a:bodyPr/>
            <a:lstStyle/>
            <a:p>
              <a:endParaRPr lang="en-US"/>
            </a:p>
          </p:txBody>
        </p:sp>
        <p:sp>
          <p:nvSpPr>
            <p:cNvPr id="5170" name="Freeform 37"/>
            <p:cNvSpPr>
              <a:spLocks/>
            </p:cNvSpPr>
            <p:nvPr/>
          </p:nvSpPr>
          <p:spPr bwMode="auto">
            <a:xfrm>
              <a:off x="4286" y="1680"/>
              <a:ext cx="501" cy="1033"/>
            </a:xfrm>
            <a:custGeom>
              <a:avLst/>
              <a:gdLst>
                <a:gd name="T0" fmla="*/ 36 w 501"/>
                <a:gd name="T1" fmla="*/ 248 h 1033"/>
                <a:gd name="T2" fmla="*/ 13 w 501"/>
                <a:gd name="T3" fmla="*/ 342 h 1033"/>
                <a:gd name="T4" fmla="*/ 2 w 501"/>
                <a:gd name="T5" fmla="*/ 440 h 1033"/>
                <a:gd name="T6" fmla="*/ 0 w 501"/>
                <a:gd name="T7" fmla="*/ 540 h 1033"/>
                <a:gd name="T8" fmla="*/ 8 w 501"/>
                <a:gd name="T9" fmla="*/ 638 h 1033"/>
                <a:gd name="T10" fmla="*/ 23 w 501"/>
                <a:gd name="T11" fmla="*/ 732 h 1033"/>
                <a:gd name="T12" fmla="*/ 48 w 501"/>
                <a:gd name="T13" fmla="*/ 818 h 1033"/>
                <a:gd name="T14" fmla="*/ 81 w 501"/>
                <a:gd name="T15" fmla="*/ 895 h 1033"/>
                <a:gd name="T16" fmla="*/ 121 w 501"/>
                <a:gd name="T17" fmla="*/ 958 h 1033"/>
                <a:gd name="T18" fmla="*/ 167 w 501"/>
                <a:gd name="T19" fmla="*/ 1002 h 1033"/>
                <a:gd name="T20" fmla="*/ 215 w 501"/>
                <a:gd name="T21" fmla="*/ 1027 h 1033"/>
                <a:gd name="T22" fmla="*/ 263 w 501"/>
                <a:gd name="T23" fmla="*/ 1033 h 1033"/>
                <a:gd name="T24" fmla="*/ 311 w 501"/>
                <a:gd name="T25" fmla="*/ 1020 h 1033"/>
                <a:gd name="T26" fmla="*/ 355 w 501"/>
                <a:gd name="T27" fmla="*/ 987 h 1033"/>
                <a:gd name="T28" fmla="*/ 397 w 501"/>
                <a:gd name="T29" fmla="*/ 937 h 1033"/>
                <a:gd name="T30" fmla="*/ 434 w 501"/>
                <a:gd name="T31" fmla="*/ 870 h 1033"/>
                <a:gd name="T32" fmla="*/ 465 w 501"/>
                <a:gd name="T33" fmla="*/ 785 h 1033"/>
                <a:gd name="T34" fmla="*/ 486 w 501"/>
                <a:gd name="T35" fmla="*/ 691 h 1033"/>
                <a:gd name="T36" fmla="*/ 499 w 501"/>
                <a:gd name="T37" fmla="*/ 593 h 1033"/>
                <a:gd name="T38" fmla="*/ 501 w 501"/>
                <a:gd name="T39" fmla="*/ 493 h 1033"/>
                <a:gd name="T40" fmla="*/ 493 w 501"/>
                <a:gd name="T41" fmla="*/ 396 h 1033"/>
                <a:gd name="T42" fmla="*/ 478 w 501"/>
                <a:gd name="T43" fmla="*/ 301 h 1033"/>
                <a:gd name="T44" fmla="*/ 453 w 501"/>
                <a:gd name="T45" fmla="*/ 215 h 1033"/>
                <a:gd name="T46" fmla="*/ 420 w 501"/>
                <a:gd name="T47" fmla="*/ 138 h 1033"/>
                <a:gd name="T48" fmla="*/ 380 w 501"/>
                <a:gd name="T49" fmla="*/ 75 h 1033"/>
                <a:gd name="T50" fmla="*/ 334 w 501"/>
                <a:gd name="T51" fmla="*/ 31 h 1033"/>
                <a:gd name="T52" fmla="*/ 286 w 501"/>
                <a:gd name="T53" fmla="*/ 6 h 1033"/>
                <a:gd name="T54" fmla="*/ 238 w 501"/>
                <a:gd name="T55" fmla="*/ 0 h 1033"/>
                <a:gd name="T56" fmla="*/ 190 w 501"/>
                <a:gd name="T57" fmla="*/ 15 h 1033"/>
                <a:gd name="T58" fmla="*/ 144 w 501"/>
                <a:gd name="T59" fmla="*/ 46 h 1033"/>
                <a:gd name="T60" fmla="*/ 104 w 501"/>
                <a:gd name="T61" fmla="*/ 96 h 1033"/>
                <a:gd name="T62" fmla="*/ 65 w 501"/>
                <a:gd name="T63" fmla="*/ 163 h 1033"/>
                <a:gd name="T64" fmla="*/ 36 w 501"/>
                <a:gd name="T65" fmla="*/ 248 h 10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1"/>
                <a:gd name="T100" fmla="*/ 0 h 1033"/>
                <a:gd name="T101" fmla="*/ 501 w 501"/>
                <a:gd name="T102" fmla="*/ 1033 h 10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1" h="1033">
                  <a:moveTo>
                    <a:pt x="36" y="248"/>
                  </a:moveTo>
                  <a:lnTo>
                    <a:pt x="13" y="342"/>
                  </a:lnTo>
                  <a:lnTo>
                    <a:pt x="2" y="440"/>
                  </a:lnTo>
                  <a:lnTo>
                    <a:pt x="0" y="540"/>
                  </a:lnTo>
                  <a:lnTo>
                    <a:pt x="8" y="638"/>
                  </a:lnTo>
                  <a:lnTo>
                    <a:pt x="23" y="732"/>
                  </a:lnTo>
                  <a:lnTo>
                    <a:pt x="48" y="818"/>
                  </a:lnTo>
                  <a:lnTo>
                    <a:pt x="81" y="895"/>
                  </a:lnTo>
                  <a:lnTo>
                    <a:pt x="121" y="958"/>
                  </a:lnTo>
                  <a:lnTo>
                    <a:pt x="167" y="1002"/>
                  </a:lnTo>
                  <a:lnTo>
                    <a:pt x="215" y="1027"/>
                  </a:lnTo>
                  <a:lnTo>
                    <a:pt x="263" y="1033"/>
                  </a:lnTo>
                  <a:lnTo>
                    <a:pt x="311" y="1020"/>
                  </a:lnTo>
                  <a:lnTo>
                    <a:pt x="355" y="987"/>
                  </a:lnTo>
                  <a:lnTo>
                    <a:pt x="397" y="937"/>
                  </a:lnTo>
                  <a:lnTo>
                    <a:pt x="434" y="870"/>
                  </a:lnTo>
                  <a:lnTo>
                    <a:pt x="465" y="785"/>
                  </a:lnTo>
                  <a:lnTo>
                    <a:pt x="486" y="691"/>
                  </a:lnTo>
                  <a:lnTo>
                    <a:pt x="499" y="593"/>
                  </a:lnTo>
                  <a:lnTo>
                    <a:pt x="501" y="493"/>
                  </a:lnTo>
                  <a:lnTo>
                    <a:pt x="493" y="396"/>
                  </a:lnTo>
                  <a:lnTo>
                    <a:pt x="478" y="301"/>
                  </a:lnTo>
                  <a:lnTo>
                    <a:pt x="453" y="215"/>
                  </a:lnTo>
                  <a:lnTo>
                    <a:pt x="420" y="138"/>
                  </a:lnTo>
                  <a:lnTo>
                    <a:pt x="380" y="75"/>
                  </a:lnTo>
                  <a:lnTo>
                    <a:pt x="334" y="31"/>
                  </a:lnTo>
                  <a:lnTo>
                    <a:pt x="286" y="6"/>
                  </a:lnTo>
                  <a:lnTo>
                    <a:pt x="238" y="0"/>
                  </a:lnTo>
                  <a:lnTo>
                    <a:pt x="190" y="15"/>
                  </a:lnTo>
                  <a:lnTo>
                    <a:pt x="144" y="46"/>
                  </a:lnTo>
                  <a:lnTo>
                    <a:pt x="104" y="96"/>
                  </a:lnTo>
                  <a:lnTo>
                    <a:pt x="65" y="163"/>
                  </a:lnTo>
                  <a:lnTo>
                    <a:pt x="36" y="248"/>
                  </a:lnTo>
                  <a:close/>
                </a:path>
              </a:pathLst>
            </a:custGeom>
            <a:solidFill>
              <a:srgbClr val="CBCBCB"/>
            </a:solidFill>
            <a:ln w="9525">
              <a:noFill/>
              <a:round/>
              <a:headEnd/>
              <a:tailEnd/>
            </a:ln>
          </p:spPr>
          <p:txBody>
            <a:bodyPr/>
            <a:lstStyle/>
            <a:p>
              <a:endParaRPr lang="en-US"/>
            </a:p>
          </p:txBody>
        </p:sp>
        <p:sp>
          <p:nvSpPr>
            <p:cNvPr id="5171" name="Freeform 38"/>
            <p:cNvSpPr>
              <a:spLocks/>
            </p:cNvSpPr>
            <p:nvPr/>
          </p:nvSpPr>
          <p:spPr bwMode="auto">
            <a:xfrm>
              <a:off x="3533" y="2051"/>
              <a:ext cx="997" cy="3"/>
            </a:xfrm>
            <a:custGeom>
              <a:avLst/>
              <a:gdLst>
                <a:gd name="T0" fmla="*/ 21 w 997"/>
                <a:gd name="T1" fmla="*/ 3 h 3"/>
                <a:gd name="T2" fmla="*/ 997 w 997"/>
                <a:gd name="T3" fmla="*/ 2 h 3"/>
                <a:gd name="T4" fmla="*/ 978 w 997"/>
                <a:gd name="T5" fmla="*/ 0 h 3"/>
                <a:gd name="T6" fmla="*/ 0 w 997"/>
                <a:gd name="T7" fmla="*/ 2 h 3"/>
                <a:gd name="T8" fmla="*/ 21 w 997"/>
                <a:gd name="T9" fmla="*/ 3 h 3"/>
                <a:gd name="T10" fmla="*/ 0 60000 65536"/>
                <a:gd name="T11" fmla="*/ 0 60000 65536"/>
                <a:gd name="T12" fmla="*/ 0 60000 65536"/>
                <a:gd name="T13" fmla="*/ 0 60000 65536"/>
                <a:gd name="T14" fmla="*/ 0 60000 65536"/>
                <a:gd name="T15" fmla="*/ 0 w 997"/>
                <a:gd name="T16" fmla="*/ 0 h 3"/>
                <a:gd name="T17" fmla="*/ 997 w 997"/>
                <a:gd name="T18" fmla="*/ 3 h 3"/>
              </a:gdLst>
              <a:ahLst/>
              <a:cxnLst>
                <a:cxn ang="T10">
                  <a:pos x="T0" y="T1"/>
                </a:cxn>
                <a:cxn ang="T11">
                  <a:pos x="T2" y="T3"/>
                </a:cxn>
                <a:cxn ang="T12">
                  <a:pos x="T4" y="T5"/>
                </a:cxn>
                <a:cxn ang="T13">
                  <a:pos x="T6" y="T7"/>
                </a:cxn>
                <a:cxn ang="T14">
                  <a:pos x="T8" y="T9"/>
                </a:cxn>
              </a:cxnLst>
              <a:rect l="T15" t="T16" r="T17" b="T18"/>
              <a:pathLst>
                <a:path w="997" h="3">
                  <a:moveTo>
                    <a:pt x="21" y="3"/>
                  </a:moveTo>
                  <a:lnTo>
                    <a:pt x="997" y="2"/>
                  </a:lnTo>
                  <a:lnTo>
                    <a:pt x="978" y="0"/>
                  </a:lnTo>
                  <a:lnTo>
                    <a:pt x="0" y="2"/>
                  </a:lnTo>
                  <a:lnTo>
                    <a:pt x="21" y="3"/>
                  </a:lnTo>
                  <a:close/>
                </a:path>
              </a:pathLst>
            </a:custGeom>
            <a:solidFill>
              <a:srgbClr val="920000"/>
            </a:solidFill>
            <a:ln w="9525">
              <a:noFill/>
              <a:round/>
              <a:headEnd/>
              <a:tailEnd/>
            </a:ln>
          </p:spPr>
          <p:txBody>
            <a:bodyPr/>
            <a:lstStyle/>
            <a:p>
              <a:endParaRPr lang="en-US"/>
            </a:p>
          </p:txBody>
        </p:sp>
        <p:sp>
          <p:nvSpPr>
            <p:cNvPr id="5172" name="Freeform 39"/>
            <p:cNvSpPr>
              <a:spLocks/>
            </p:cNvSpPr>
            <p:nvPr/>
          </p:nvSpPr>
          <p:spPr bwMode="auto">
            <a:xfrm>
              <a:off x="3545" y="2354"/>
              <a:ext cx="996" cy="8"/>
            </a:xfrm>
            <a:custGeom>
              <a:avLst/>
              <a:gdLst>
                <a:gd name="T0" fmla="*/ 0 w 996"/>
                <a:gd name="T1" fmla="*/ 8 h 8"/>
                <a:gd name="T2" fmla="*/ 975 w 996"/>
                <a:gd name="T3" fmla="*/ 6 h 8"/>
                <a:gd name="T4" fmla="*/ 996 w 996"/>
                <a:gd name="T5" fmla="*/ 0 h 8"/>
                <a:gd name="T6" fmla="*/ 19 w 996"/>
                <a:gd name="T7" fmla="*/ 2 h 8"/>
                <a:gd name="T8" fmla="*/ 0 w 996"/>
                <a:gd name="T9" fmla="*/ 8 h 8"/>
                <a:gd name="T10" fmla="*/ 0 60000 65536"/>
                <a:gd name="T11" fmla="*/ 0 60000 65536"/>
                <a:gd name="T12" fmla="*/ 0 60000 65536"/>
                <a:gd name="T13" fmla="*/ 0 60000 65536"/>
                <a:gd name="T14" fmla="*/ 0 60000 65536"/>
                <a:gd name="T15" fmla="*/ 0 w 996"/>
                <a:gd name="T16" fmla="*/ 0 h 8"/>
                <a:gd name="T17" fmla="*/ 996 w 996"/>
                <a:gd name="T18" fmla="*/ 8 h 8"/>
              </a:gdLst>
              <a:ahLst/>
              <a:cxnLst>
                <a:cxn ang="T10">
                  <a:pos x="T0" y="T1"/>
                </a:cxn>
                <a:cxn ang="T11">
                  <a:pos x="T2" y="T3"/>
                </a:cxn>
                <a:cxn ang="T12">
                  <a:pos x="T4" y="T5"/>
                </a:cxn>
                <a:cxn ang="T13">
                  <a:pos x="T6" y="T7"/>
                </a:cxn>
                <a:cxn ang="T14">
                  <a:pos x="T8" y="T9"/>
                </a:cxn>
              </a:cxnLst>
              <a:rect l="T15" t="T16" r="T17" b="T18"/>
              <a:pathLst>
                <a:path w="996" h="8">
                  <a:moveTo>
                    <a:pt x="0" y="8"/>
                  </a:moveTo>
                  <a:lnTo>
                    <a:pt x="975" y="6"/>
                  </a:lnTo>
                  <a:lnTo>
                    <a:pt x="996" y="0"/>
                  </a:lnTo>
                  <a:lnTo>
                    <a:pt x="19" y="2"/>
                  </a:lnTo>
                  <a:lnTo>
                    <a:pt x="0" y="8"/>
                  </a:lnTo>
                  <a:close/>
                </a:path>
              </a:pathLst>
            </a:custGeom>
            <a:solidFill>
              <a:srgbClr val="000000"/>
            </a:solidFill>
            <a:ln w="9525">
              <a:noFill/>
              <a:round/>
              <a:headEnd/>
              <a:tailEnd/>
            </a:ln>
          </p:spPr>
          <p:txBody>
            <a:bodyPr/>
            <a:lstStyle/>
            <a:p>
              <a:endParaRPr lang="en-US"/>
            </a:p>
          </p:txBody>
        </p:sp>
        <p:sp>
          <p:nvSpPr>
            <p:cNvPr id="5173" name="Freeform 40"/>
            <p:cNvSpPr>
              <a:spLocks/>
            </p:cNvSpPr>
            <p:nvPr/>
          </p:nvSpPr>
          <p:spPr bwMode="auto">
            <a:xfrm>
              <a:off x="3554" y="2053"/>
              <a:ext cx="997" cy="9"/>
            </a:xfrm>
            <a:custGeom>
              <a:avLst/>
              <a:gdLst>
                <a:gd name="T0" fmla="*/ 20 w 997"/>
                <a:gd name="T1" fmla="*/ 9 h 9"/>
                <a:gd name="T2" fmla="*/ 997 w 997"/>
                <a:gd name="T3" fmla="*/ 7 h 9"/>
                <a:gd name="T4" fmla="*/ 976 w 997"/>
                <a:gd name="T5" fmla="*/ 0 h 9"/>
                <a:gd name="T6" fmla="*/ 0 w 997"/>
                <a:gd name="T7" fmla="*/ 1 h 9"/>
                <a:gd name="T8" fmla="*/ 20 w 997"/>
                <a:gd name="T9" fmla="*/ 9 h 9"/>
                <a:gd name="T10" fmla="*/ 0 60000 65536"/>
                <a:gd name="T11" fmla="*/ 0 60000 65536"/>
                <a:gd name="T12" fmla="*/ 0 60000 65536"/>
                <a:gd name="T13" fmla="*/ 0 60000 65536"/>
                <a:gd name="T14" fmla="*/ 0 60000 65536"/>
                <a:gd name="T15" fmla="*/ 0 w 997"/>
                <a:gd name="T16" fmla="*/ 0 h 9"/>
                <a:gd name="T17" fmla="*/ 997 w 997"/>
                <a:gd name="T18" fmla="*/ 9 h 9"/>
              </a:gdLst>
              <a:ahLst/>
              <a:cxnLst>
                <a:cxn ang="T10">
                  <a:pos x="T0" y="T1"/>
                </a:cxn>
                <a:cxn ang="T11">
                  <a:pos x="T2" y="T3"/>
                </a:cxn>
                <a:cxn ang="T12">
                  <a:pos x="T4" y="T5"/>
                </a:cxn>
                <a:cxn ang="T13">
                  <a:pos x="T6" y="T7"/>
                </a:cxn>
                <a:cxn ang="T14">
                  <a:pos x="T8" y="T9"/>
                </a:cxn>
              </a:cxnLst>
              <a:rect l="T15" t="T16" r="T17" b="T18"/>
              <a:pathLst>
                <a:path w="997" h="9">
                  <a:moveTo>
                    <a:pt x="20" y="9"/>
                  </a:moveTo>
                  <a:lnTo>
                    <a:pt x="997" y="7"/>
                  </a:lnTo>
                  <a:lnTo>
                    <a:pt x="976" y="0"/>
                  </a:lnTo>
                  <a:lnTo>
                    <a:pt x="0" y="1"/>
                  </a:lnTo>
                  <a:lnTo>
                    <a:pt x="20" y="9"/>
                  </a:lnTo>
                  <a:close/>
                </a:path>
              </a:pathLst>
            </a:custGeom>
            <a:solidFill>
              <a:srgbClr val="9C0000"/>
            </a:solidFill>
            <a:ln w="9525">
              <a:noFill/>
              <a:round/>
              <a:headEnd/>
              <a:tailEnd/>
            </a:ln>
          </p:spPr>
          <p:txBody>
            <a:bodyPr/>
            <a:lstStyle/>
            <a:p>
              <a:endParaRPr lang="en-US"/>
            </a:p>
          </p:txBody>
        </p:sp>
        <p:sp>
          <p:nvSpPr>
            <p:cNvPr id="5174" name="Freeform 41"/>
            <p:cNvSpPr>
              <a:spLocks/>
            </p:cNvSpPr>
            <p:nvPr/>
          </p:nvSpPr>
          <p:spPr bwMode="auto">
            <a:xfrm>
              <a:off x="3564" y="2344"/>
              <a:ext cx="997" cy="12"/>
            </a:xfrm>
            <a:custGeom>
              <a:avLst/>
              <a:gdLst>
                <a:gd name="T0" fmla="*/ 0 w 997"/>
                <a:gd name="T1" fmla="*/ 12 h 12"/>
                <a:gd name="T2" fmla="*/ 977 w 997"/>
                <a:gd name="T3" fmla="*/ 10 h 12"/>
                <a:gd name="T4" fmla="*/ 997 w 997"/>
                <a:gd name="T5" fmla="*/ 0 h 12"/>
                <a:gd name="T6" fmla="*/ 19 w 997"/>
                <a:gd name="T7" fmla="*/ 2 h 12"/>
                <a:gd name="T8" fmla="*/ 0 w 997"/>
                <a:gd name="T9" fmla="*/ 12 h 12"/>
                <a:gd name="T10" fmla="*/ 0 60000 65536"/>
                <a:gd name="T11" fmla="*/ 0 60000 65536"/>
                <a:gd name="T12" fmla="*/ 0 60000 65536"/>
                <a:gd name="T13" fmla="*/ 0 60000 65536"/>
                <a:gd name="T14" fmla="*/ 0 60000 65536"/>
                <a:gd name="T15" fmla="*/ 0 w 997"/>
                <a:gd name="T16" fmla="*/ 0 h 12"/>
                <a:gd name="T17" fmla="*/ 997 w 997"/>
                <a:gd name="T18" fmla="*/ 12 h 12"/>
              </a:gdLst>
              <a:ahLst/>
              <a:cxnLst>
                <a:cxn ang="T10">
                  <a:pos x="T0" y="T1"/>
                </a:cxn>
                <a:cxn ang="T11">
                  <a:pos x="T2" y="T3"/>
                </a:cxn>
                <a:cxn ang="T12">
                  <a:pos x="T4" y="T5"/>
                </a:cxn>
                <a:cxn ang="T13">
                  <a:pos x="T6" y="T7"/>
                </a:cxn>
                <a:cxn ang="T14">
                  <a:pos x="T8" y="T9"/>
                </a:cxn>
              </a:cxnLst>
              <a:rect l="T15" t="T16" r="T17" b="T18"/>
              <a:pathLst>
                <a:path w="997" h="12">
                  <a:moveTo>
                    <a:pt x="0" y="12"/>
                  </a:moveTo>
                  <a:lnTo>
                    <a:pt x="977" y="10"/>
                  </a:lnTo>
                  <a:lnTo>
                    <a:pt x="997" y="0"/>
                  </a:lnTo>
                  <a:lnTo>
                    <a:pt x="19" y="2"/>
                  </a:lnTo>
                  <a:lnTo>
                    <a:pt x="0" y="12"/>
                  </a:lnTo>
                  <a:close/>
                </a:path>
              </a:pathLst>
            </a:custGeom>
            <a:solidFill>
              <a:srgbClr val="000000"/>
            </a:solidFill>
            <a:ln w="9525">
              <a:noFill/>
              <a:round/>
              <a:headEnd/>
              <a:tailEnd/>
            </a:ln>
          </p:spPr>
          <p:txBody>
            <a:bodyPr/>
            <a:lstStyle/>
            <a:p>
              <a:endParaRPr lang="en-US"/>
            </a:p>
          </p:txBody>
        </p:sp>
        <p:sp>
          <p:nvSpPr>
            <p:cNvPr id="5175" name="Freeform 42"/>
            <p:cNvSpPr>
              <a:spLocks/>
            </p:cNvSpPr>
            <p:nvPr/>
          </p:nvSpPr>
          <p:spPr bwMode="auto">
            <a:xfrm>
              <a:off x="3574" y="2060"/>
              <a:ext cx="996" cy="16"/>
            </a:xfrm>
            <a:custGeom>
              <a:avLst/>
              <a:gdLst>
                <a:gd name="T0" fmla="*/ 19 w 996"/>
                <a:gd name="T1" fmla="*/ 16 h 16"/>
                <a:gd name="T2" fmla="*/ 996 w 996"/>
                <a:gd name="T3" fmla="*/ 14 h 16"/>
                <a:gd name="T4" fmla="*/ 977 w 996"/>
                <a:gd name="T5" fmla="*/ 0 h 16"/>
                <a:gd name="T6" fmla="*/ 0 w 996"/>
                <a:gd name="T7" fmla="*/ 2 h 16"/>
                <a:gd name="T8" fmla="*/ 19 w 996"/>
                <a:gd name="T9" fmla="*/ 16 h 16"/>
                <a:gd name="T10" fmla="*/ 0 60000 65536"/>
                <a:gd name="T11" fmla="*/ 0 60000 65536"/>
                <a:gd name="T12" fmla="*/ 0 60000 65536"/>
                <a:gd name="T13" fmla="*/ 0 60000 65536"/>
                <a:gd name="T14" fmla="*/ 0 60000 65536"/>
                <a:gd name="T15" fmla="*/ 0 w 996"/>
                <a:gd name="T16" fmla="*/ 0 h 16"/>
                <a:gd name="T17" fmla="*/ 996 w 996"/>
                <a:gd name="T18" fmla="*/ 16 h 16"/>
              </a:gdLst>
              <a:ahLst/>
              <a:cxnLst>
                <a:cxn ang="T10">
                  <a:pos x="T0" y="T1"/>
                </a:cxn>
                <a:cxn ang="T11">
                  <a:pos x="T2" y="T3"/>
                </a:cxn>
                <a:cxn ang="T12">
                  <a:pos x="T4" y="T5"/>
                </a:cxn>
                <a:cxn ang="T13">
                  <a:pos x="T6" y="T7"/>
                </a:cxn>
                <a:cxn ang="T14">
                  <a:pos x="T8" y="T9"/>
                </a:cxn>
              </a:cxnLst>
              <a:rect l="T15" t="T16" r="T17" b="T18"/>
              <a:pathLst>
                <a:path w="996" h="16">
                  <a:moveTo>
                    <a:pt x="19" y="16"/>
                  </a:moveTo>
                  <a:lnTo>
                    <a:pt x="996" y="14"/>
                  </a:lnTo>
                  <a:lnTo>
                    <a:pt x="977" y="0"/>
                  </a:lnTo>
                  <a:lnTo>
                    <a:pt x="0" y="2"/>
                  </a:lnTo>
                  <a:lnTo>
                    <a:pt x="19" y="16"/>
                  </a:lnTo>
                  <a:close/>
                </a:path>
              </a:pathLst>
            </a:custGeom>
            <a:solidFill>
              <a:srgbClr val="A00000"/>
            </a:solidFill>
            <a:ln w="9525">
              <a:noFill/>
              <a:round/>
              <a:headEnd/>
              <a:tailEnd/>
            </a:ln>
          </p:spPr>
          <p:txBody>
            <a:bodyPr/>
            <a:lstStyle/>
            <a:p>
              <a:endParaRPr lang="en-US"/>
            </a:p>
          </p:txBody>
        </p:sp>
        <p:sp>
          <p:nvSpPr>
            <p:cNvPr id="5176" name="Freeform 43"/>
            <p:cNvSpPr>
              <a:spLocks/>
            </p:cNvSpPr>
            <p:nvPr/>
          </p:nvSpPr>
          <p:spPr bwMode="auto">
            <a:xfrm>
              <a:off x="3583" y="2331"/>
              <a:ext cx="995" cy="15"/>
            </a:xfrm>
            <a:custGeom>
              <a:avLst/>
              <a:gdLst>
                <a:gd name="T0" fmla="*/ 0 w 995"/>
                <a:gd name="T1" fmla="*/ 15 h 15"/>
                <a:gd name="T2" fmla="*/ 978 w 995"/>
                <a:gd name="T3" fmla="*/ 13 h 15"/>
                <a:gd name="T4" fmla="*/ 995 w 995"/>
                <a:gd name="T5" fmla="*/ 0 h 15"/>
                <a:gd name="T6" fmla="*/ 17 w 995"/>
                <a:gd name="T7" fmla="*/ 2 h 15"/>
                <a:gd name="T8" fmla="*/ 0 w 995"/>
                <a:gd name="T9" fmla="*/ 15 h 15"/>
                <a:gd name="T10" fmla="*/ 0 60000 65536"/>
                <a:gd name="T11" fmla="*/ 0 60000 65536"/>
                <a:gd name="T12" fmla="*/ 0 60000 65536"/>
                <a:gd name="T13" fmla="*/ 0 60000 65536"/>
                <a:gd name="T14" fmla="*/ 0 60000 65536"/>
                <a:gd name="T15" fmla="*/ 0 w 995"/>
                <a:gd name="T16" fmla="*/ 0 h 15"/>
                <a:gd name="T17" fmla="*/ 995 w 995"/>
                <a:gd name="T18" fmla="*/ 15 h 15"/>
              </a:gdLst>
              <a:ahLst/>
              <a:cxnLst>
                <a:cxn ang="T10">
                  <a:pos x="T0" y="T1"/>
                </a:cxn>
                <a:cxn ang="T11">
                  <a:pos x="T2" y="T3"/>
                </a:cxn>
                <a:cxn ang="T12">
                  <a:pos x="T4" y="T5"/>
                </a:cxn>
                <a:cxn ang="T13">
                  <a:pos x="T6" y="T7"/>
                </a:cxn>
                <a:cxn ang="T14">
                  <a:pos x="T8" y="T9"/>
                </a:cxn>
              </a:cxnLst>
              <a:rect l="T15" t="T16" r="T17" b="T18"/>
              <a:pathLst>
                <a:path w="995" h="15">
                  <a:moveTo>
                    <a:pt x="0" y="15"/>
                  </a:moveTo>
                  <a:lnTo>
                    <a:pt x="978" y="13"/>
                  </a:lnTo>
                  <a:lnTo>
                    <a:pt x="995" y="0"/>
                  </a:lnTo>
                  <a:lnTo>
                    <a:pt x="17" y="2"/>
                  </a:lnTo>
                  <a:lnTo>
                    <a:pt x="0" y="15"/>
                  </a:lnTo>
                  <a:close/>
                </a:path>
              </a:pathLst>
            </a:custGeom>
            <a:solidFill>
              <a:srgbClr val="000000"/>
            </a:solidFill>
            <a:ln w="9525">
              <a:noFill/>
              <a:round/>
              <a:headEnd/>
              <a:tailEnd/>
            </a:ln>
          </p:spPr>
          <p:txBody>
            <a:bodyPr/>
            <a:lstStyle/>
            <a:p>
              <a:endParaRPr lang="en-US"/>
            </a:p>
          </p:txBody>
        </p:sp>
        <p:sp>
          <p:nvSpPr>
            <p:cNvPr id="5177" name="Freeform 44"/>
            <p:cNvSpPr>
              <a:spLocks/>
            </p:cNvSpPr>
            <p:nvPr/>
          </p:nvSpPr>
          <p:spPr bwMode="auto">
            <a:xfrm>
              <a:off x="3593" y="2074"/>
              <a:ext cx="994" cy="19"/>
            </a:xfrm>
            <a:custGeom>
              <a:avLst/>
              <a:gdLst>
                <a:gd name="T0" fmla="*/ 17 w 994"/>
                <a:gd name="T1" fmla="*/ 19 h 19"/>
                <a:gd name="T2" fmla="*/ 994 w 994"/>
                <a:gd name="T3" fmla="*/ 19 h 19"/>
                <a:gd name="T4" fmla="*/ 977 w 994"/>
                <a:gd name="T5" fmla="*/ 0 h 19"/>
                <a:gd name="T6" fmla="*/ 0 w 994"/>
                <a:gd name="T7" fmla="*/ 2 h 19"/>
                <a:gd name="T8" fmla="*/ 17 w 994"/>
                <a:gd name="T9" fmla="*/ 19 h 19"/>
                <a:gd name="T10" fmla="*/ 0 60000 65536"/>
                <a:gd name="T11" fmla="*/ 0 60000 65536"/>
                <a:gd name="T12" fmla="*/ 0 60000 65536"/>
                <a:gd name="T13" fmla="*/ 0 60000 65536"/>
                <a:gd name="T14" fmla="*/ 0 60000 65536"/>
                <a:gd name="T15" fmla="*/ 0 w 994"/>
                <a:gd name="T16" fmla="*/ 0 h 19"/>
                <a:gd name="T17" fmla="*/ 994 w 994"/>
                <a:gd name="T18" fmla="*/ 19 h 19"/>
              </a:gdLst>
              <a:ahLst/>
              <a:cxnLst>
                <a:cxn ang="T10">
                  <a:pos x="T0" y="T1"/>
                </a:cxn>
                <a:cxn ang="T11">
                  <a:pos x="T2" y="T3"/>
                </a:cxn>
                <a:cxn ang="T12">
                  <a:pos x="T4" y="T5"/>
                </a:cxn>
                <a:cxn ang="T13">
                  <a:pos x="T6" y="T7"/>
                </a:cxn>
                <a:cxn ang="T14">
                  <a:pos x="T8" y="T9"/>
                </a:cxn>
              </a:cxnLst>
              <a:rect l="T15" t="T16" r="T17" b="T18"/>
              <a:pathLst>
                <a:path w="994" h="19">
                  <a:moveTo>
                    <a:pt x="17" y="19"/>
                  </a:moveTo>
                  <a:lnTo>
                    <a:pt x="994" y="19"/>
                  </a:lnTo>
                  <a:lnTo>
                    <a:pt x="977" y="0"/>
                  </a:lnTo>
                  <a:lnTo>
                    <a:pt x="0" y="2"/>
                  </a:lnTo>
                  <a:lnTo>
                    <a:pt x="17" y="19"/>
                  </a:lnTo>
                  <a:close/>
                </a:path>
              </a:pathLst>
            </a:custGeom>
            <a:solidFill>
              <a:srgbClr val="A10303"/>
            </a:solidFill>
            <a:ln w="9525">
              <a:noFill/>
              <a:round/>
              <a:headEnd/>
              <a:tailEnd/>
            </a:ln>
          </p:spPr>
          <p:txBody>
            <a:bodyPr/>
            <a:lstStyle/>
            <a:p>
              <a:endParaRPr lang="en-US"/>
            </a:p>
          </p:txBody>
        </p:sp>
        <p:sp>
          <p:nvSpPr>
            <p:cNvPr id="5178" name="Freeform 45"/>
            <p:cNvSpPr>
              <a:spLocks/>
            </p:cNvSpPr>
            <p:nvPr/>
          </p:nvSpPr>
          <p:spPr bwMode="auto">
            <a:xfrm>
              <a:off x="3600" y="2310"/>
              <a:ext cx="993" cy="23"/>
            </a:xfrm>
            <a:custGeom>
              <a:avLst/>
              <a:gdLst>
                <a:gd name="T0" fmla="*/ 0 w 993"/>
                <a:gd name="T1" fmla="*/ 23 h 23"/>
                <a:gd name="T2" fmla="*/ 978 w 993"/>
                <a:gd name="T3" fmla="*/ 21 h 23"/>
                <a:gd name="T4" fmla="*/ 993 w 993"/>
                <a:gd name="T5" fmla="*/ 0 h 23"/>
                <a:gd name="T6" fmla="*/ 16 w 993"/>
                <a:gd name="T7" fmla="*/ 2 h 23"/>
                <a:gd name="T8" fmla="*/ 0 w 993"/>
                <a:gd name="T9" fmla="*/ 23 h 23"/>
                <a:gd name="T10" fmla="*/ 0 60000 65536"/>
                <a:gd name="T11" fmla="*/ 0 60000 65536"/>
                <a:gd name="T12" fmla="*/ 0 60000 65536"/>
                <a:gd name="T13" fmla="*/ 0 60000 65536"/>
                <a:gd name="T14" fmla="*/ 0 60000 65536"/>
                <a:gd name="T15" fmla="*/ 0 w 993"/>
                <a:gd name="T16" fmla="*/ 0 h 23"/>
                <a:gd name="T17" fmla="*/ 993 w 993"/>
                <a:gd name="T18" fmla="*/ 23 h 23"/>
              </a:gdLst>
              <a:ahLst/>
              <a:cxnLst>
                <a:cxn ang="T10">
                  <a:pos x="T0" y="T1"/>
                </a:cxn>
                <a:cxn ang="T11">
                  <a:pos x="T2" y="T3"/>
                </a:cxn>
                <a:cxn ang="T12">
                  <a:pos x="T4" y="T5"/>
                </a:cxn>
                <a:cxn ang="T13">
                  <a:pos x="T6" y="T7"/>
                </a:cxn>
                <a:cxn ang="T14">
                  <a:pos x="T8" y="T9"/>
                </a:cxn>
              </a:cxnLst>
              <a:rect l="T15" t="T16" r="T17" b="T18"/>
              <a:pathLst>
                <a:path w="993" h="23">
                  <a:moveTo>
                    <a:pt x="0" y="23"/>
                  </a:moveTo>
                  <a:lnTo>
                    <a:pt x="978" y="21"/>
                  </a:lnTo>
                  <a:lnTo>
                    <a:pt x="993" y="0"/>
                  </a:lnTo>
                  <a:lnTo>
                    <a:pt x="16" y="2"/>
                  </a:lnTo>
                  <a:lnTo>
                    <a:pt x="0" y="23"/>
                  </a:lnTo>
                  <a:close/>
                </a:path>
              </a:pathLst>
            </a:custGeom>
            <a:solidFill>
              <a:srgbClr val="000000"/>
            </a:solidFill>
            <a:ln w="9525">
              <a:noFill/>
              <a:round/>
              <a:headEnd/>
              <a:tailEnd/>
            </a:ln>
          </p:spPr>
          <p:txBody>
            <a:bodyPr/>
            <a:lstStyle/>
            <a:p>
              <a:endParaRPr lang="en-US"/>
            </a:p>
          </p:txBody>
        </p:sp>
        <p:sp>
          <p:nvSpPr>
            <p:cNvPr id="5179" name="Freeform 46"/>
            <p:cNvSpPr>
              <a:spLocks/>
            </p:cNvSpPr>
            <p:nvPr/>
          </p:nvSpPr>
          <p:spPr bwMode="auto">
            <a:xfrm>
              <a:off x="3610" y="2093"/>
              <a:ext cx="991" cy="23"/>
            </a:xfrm>
            <a:custGeom>
              <a:avLst/>
              <a:gdLst>
                <a:gd name="T0" fmla="*/ 13 w 991"/>
                <a:gd name="T1" fmla="*/ 23 h 23"/>
                <a:gd name="T2" fmla="*/ 991 w 991"/>
                <a:gd name="T3" fmla="*/ 21 h 23"/>
                <a:gd name="T4" fmla="*/ 977 w 991"/>
                <a:gd name="T5" fmla="*/ 0 h 23"/>
                <a:gd name="T6" fmla="*/ 0 w 991"/>
                <a:gd name="T7" fmla="*/ 0 h 23"/>
                <a:gd name="T8" fmla="*/ 13 w 991"/>
                <a:gd name="T9" fmla="*/ 23 h 23"/>
                <a:gd name="T10" fmla="*/ 0 60000 65536"/>
                <a:gd name="T11" fmla="*/ 0 60000 65536"/>
                <a:gd name="T12" fmla="*/ 0 60000 65536"/>
                <a:gd name="T13" fmla="*/ 0 60000 65536"/>
                <a:gd name="T14" fmla="*/ 0 60000 65536"/>
                <a:gd name="T15" fmla="*/ 0 w 991"/>
                <a:gd name="T16" fmla="*/ 0 h 23"/>
                <a:gd name="T17" fmla="*/ 991 w 991"/>
                <a:gd name="T18" fmla="*/ 23 h 23"/>
              </a:gdLst>
              <a:ahLst/>
              <a:cxnLst>
                <a:cxn ang="T10">
                  <a:pos x="T0" y="T1"/>
                </a:cxn>
                <a:cxn ang="T11">
                  <a:pos x="T2" y="T3"/>
                </a:cxn>
                <a:cxn ang="T12">
                  <a:pos x="T4" y="T5"/>
                </a:cxn>
                <a:cxn ang="T13">
                  <a:pos x="T6" y="T7"/>
                </a:cxn>
                <a:cxn ang="T14">
                  <a:pos x="T8" y="T9"/>
                </a:cxn>
              </a:cxnLst>
              <a:rect l="T15" t="T16" r="T17" b="T18"/>
              <a:pathLst>
                <a:path w="991" h="23">
                  <a:moveTo>
                    <a:pt x="13" y="23"/>
                  </a:moveTo>
                  <a:lnTo>
                    <a:pt x="991" y="21"/>
                  </a:lnTo>
                  <a:lnTo>
                    <a:pt x="977" y="0"/>
                  </a:lnTo>
                  <a:lnTo>
                    <a:pt x="0" y="0"/>
                  </a:lnTo>
                  <a:lnTo>
                    <a:pt x="13" y="23"/>
                  </a:lnTo>
                  <a:close/>
                </a:path>
              </a:pathLst>
            </a:custGeom>
            <a:solidFill>
              <a:srgbClr val="9D0909"/>
            </a:solidFill>
            <a:ln w="9525">
              <a:noFill/>
              <a:round/>
              <a:headEnd/>
              <a:tailEnd/>
            </a:ln>
          </p:spPr>
          <p:txBody>
            <a:bodyPr/>
            <a:lstStyle/>
            <a:p>
              <a:endParaRPr lang="en-US"/>
            </a:p>
          </p:txBody>
        </p:sp>
        <p:sp>
          <p:nvSpPr>
            <p:cNvPr id="5180" name="Freeform 47"/>
            <p:cNvSpPr>
              <a:spLocks/>
            </p:cNvSpPr>
            <p:nvPr/>
          </p:nvSpPr>
          <p:spPr bwMode="auto">
            <a:xfrm>
              <a:off x="3616" y="2285"/>
              <a:ext cx="989" cy="27"/>
            </a:xfrm>
            <a:custGeom>
              <a:avLst/>
              <a:gdLst>
                <a:gd name="T0" fmla="*/ 0 w 989"/>
                <a:gd name="T1" fmla="*/ 27 h 27"/>
                <a:gd name="T2" fmla="*/ 977 w 989"/>
                <a:gd name="T3" fmla="*/ 25 h 27"/>
                <a:gd name="T4" fmla="*/ 989 w 989"/>
                <a:gd name="T5" fmla="*/ 0 h 27"/>
                <a:gd name="T6" fmla="*/ 13 w 989"/>
                <a:gd name="T7" fmla="*/ 2 h 27"/>
                <a:gd name="T8" fmla="*/ 0 w 989"/>
                <a:gd name="T9" fmla="*/ 27 h 27"/>
                <a:gd name="T10" fmla="*/ 0 60000 65536"/>
                <a:gd name="T11" fmla="*/ 0 60000 65536"/>
                <a:gd name="T12" fmla="*/ 0 60000 65536"/>
                <a:gd name="T13" fmla="*/ 0 60000 65536"/>
                <a:gd name="T14" fmla="*/ 0 60000 65536"/>
                <a:gd name="T15" fmla="*/ 0 w 989"/>
                <a:gd name="T16" fmla="*/ 0 h 27"/>
                <a:gd name="T17" fmla="*/ 989 w 989"/>
                <a:gd name="T18" fmla="*/ 27 h 27"/>
              </a:gdLst>
              <a:ahLst/>
              <a:cxnLst>
                <a:cxn ang="T10">
                  <a:pos x="T0" y="T1"/>
                </a:cxn>
                <a:cxn ang="T11">
                  <a:pos x="T2" y="T3"/>
                </a:cxn>
                <a:cxn ang="T12">
                  <a:pos x="T4" y="T5"/>
                </a:cxn>
                <a:cxn ang="T13">
                  <a:pos x="T6" y="T7"/>
                </a:cxn>
                <a:cxn ang="T14">
                  <a:pos x="T8" y="T9"/>
                </a:cxn>
              </a:cxnLst>
              <a:rect l="T15" t="T16" r="T17" b="T18"/>
              <a:pathLst>
                <a:path w="989" h="27">
                  <a:moveTo>
                    <a:pt x="0" y="27"/>
                  </a:moveTo>
                  <a:lnTo>
                    <a:pt x="977" y="25"/>
                  </a:lnTo>
                  <a:lnTo>
                    <a:pt x="989" y="0"/>
                  </a:lnTo>
                  <a:lnTo>
                    <a:pt x="13" y="2"/>
                  </a:lnTo>
                  <a:lnTo>
                    <a:pt x="0" y="27"/>
                  </a:lnTo>
                  <a:close/>
                </a:path>
              </a:pathLst>
            </a:custGeom>
            <a:solidFill>
              <a:srgbClr val="000000"/>
            </a:solidFill>
            <a:ln w="9525">
              <a:noFill/>
              <a:round/>
              <a:headEnd/>
              <a:tailEnd/>
            </a:ln>
          </p:spPr>
          <p:txBody>
            <a:bodyPr/>
            <a:lstStyle/>
            <a:p>
              <a:endParaRPr lang="en-US"/>
            </a:p>
          </p:txBody>
        </p:sp>
        <p:sp>
          <p:nvSpPr>
            <p:cNvPr id="5181" name="Freeform 48"/>
            <p:cNvSpPr>
              <a:spLocks/>
            </p:cNvSpPr>
            <p:nvPr/>
          </p:nvSpPr>
          <p:spPr bwMode="auto">
            <a:xfrm>
              <a:off x="3623" y="2114"/>
              <a:ext cx="987" cy="29"/>
            </a:xfrm>
            <a:custGeom>
              <a:avLst/>
              <a:gdLst>
                <a:gd name="T0" fmla="*/ 12 w 987"/>
                <a:gd name="T1" fmla="*/ 29 h 29"/>
                <a:gd name="T2" fmla="*/ 987 w 987"/>
                <a:gd name="T3" fmla="*/ 27 h 29"/>
                <a:gd name="T4" fmla="*/ 978 w 987"/>
                <a:gd name="T5" fmla="*/ 0 h 29"/>
                <a:gd name="T6" fmla="*/ 0 w 987"/>
                <a:gd name="T7" fmla="*/ 2 h 29"/>
                <a:gd name="T8" fmla="*/ 12 w 987"/>
                <a:gd name="T9" fmla="*/ 29 h 29"/>
                <a:gd name="T10" fmla="*/ 0 60000 65536"/>
                <a:gd name="T11" fmla="*/ 0 60000 65536"/>
                <a:gd name="T12" fmla="*/ 0 60000 65536"/>
                <a:gd name="T13" fmla="*/ 0 60000 65536"/>
                <a:gd name="T14" fmla="*/ 0 60000 65536"/>
                <a:gd name="T15" fmla="*/ 0 w 987"/>
                <a:gd name="T16" fmla="*/ 0 h 29"/>
                <a:gd name="T17" fmla="*/ 987 w 987"/>
                <a:gd name="T18" fmla="*/ 29 h 29"/>
              </a:gdLst>
              <a:ahLst/>
              <a:cxnLst>
                <a:cxn ang="T10">
                  <a:pos x="T0" y="T1"/>
                </a:cxn>
                <a:cxn ang="T11">
                  <a:pos x="T2" y="T3"/>
                </a:cxn>
                <a:cxn ang="T12">
                  <a:pos x="T4" y="T5"/>
                </a:cxn>
                <a:cxn ang="T13">
                  <a:pos x="T6" y="T7"/>
                </a:cxn>
                <a:cxn ang="T14">
                  <a:pos x="T8" y="T9"/>
                </a:cxn>
              </a:cxnLst>
              <a:rect l="T15" t="T16" r="T17" b="T18"/>
              <a:pathLst>
                <a:path w="987" h="29">
                  <a:moveTo>
                    <a:pt x="12" y="29"/>
                  </a:moveTo>
                  <a:lnTo>
                    <a:pt x="987" y="27"/>
                  </a:lnTo>
                  <a:lnTo>
                    <a:pt x="978" y="0"/>
                  </a:lnTo>
                  <a:lnTo>
                    <a:pt x="0" y="2"/>
                  </a:lnTo>
                  <a:lnTo>
                    <a:pt x="12" y="29"/>
                  </a:lnTo>
                  <a:close/>
                </a:path>
              </a:pathLst>
            </a:custGeom>
            <a:solidFill>
              <a:srgbClr val="900A0A"/>
            </a:solidFill>
            <a:ln w="9525">
              <a:noFill/>
              <a:round/>
              <a:headEnd/>
              <a:tailEnd/>
            </a:ln>
          </p:spPr>
          <p:txBody>
            <a:bodyPr/>
            <a:lstStyle/>
            <a:p>
              <a:endParaRPr lang="en-US"/>
            </a:p>
          </p:txBody>
        </p:sp>
        <p:sp>
          <p:nvSpPr>
            <p:cNvPr id="5182" name="Freeform 49"/>
            <p:cNvSpPr>
              <a:spLocks/>
            </p:cNvSpPr>
            <p:nvPr/>
          </p:nvSpPr>
          <p:spPr bwMode="auto">
            <a:xfrm>
              <a:off x="3629" y="2258"/>
              <a:ext cx="985" cy="29"/>
            </a:xfrm>
            <a:custGeom>
              <a:avLst/>
              <a:gdLst>
                <a:gd name="T0" fmla="*/ 0 w 985"/>
                <a:gd name="T1" fmla="*/ 29 h 29"/>
                <a:gd name="T2" fmla="*/ 976 w 985"/>
                <a:gd name="T3" fmla="*/ 27 h 29"/>
                <a:gd name="T4" fmla="*/ 985 w 985"/>
                <a:gd name="T5" fmla="*/ 0 h 29"/>
                <a:gd name="T6" fmla="*/ 10 w 985"/>
                <a:gd name="T7" fmla="*/ 0 h 29"/>
                <a:gd name="T8" fmla="*/ 0 w 985"/>
                <a:gd name="T9" fmla="*/ 29 h 29"/>
                <a:gd name="T10" fmla="*/ 0 60000 65536"/>
                <a:gd name="T11" fmla="*/ 0 60000 65536"/>
                <a:gd name="T12" fmla="*/ 0 60000 65536"/>
                <a:gd name="T13" fmla="*/ 0 60000 65536"/>
                <a:gd name="T14" fmla="*/ 0 60000 65536"/>
                <a:gd name="T15" fmla="*/ 0 w 985"/>
                <a:gd name="T16" fmla="*/ 0 h 29"/>
                <a:gd name="T17" fmla="*/ 985 w 985"/>
                <a:gd name="T18" fmla="*/ 29 h 29"/>
              </a:gdLst>
              <a:ahLst/>
              <a:cxnLst>
                <a:cxn ang="T10">
                  <a:pos x="T0" y="T1"/>
                </a:cxn>
                <a:cxn ang="T11">
                  <a:pos x="T2" y="T3"/>
                </a:cxn>
                <a:cxn ang="T12">
                  <a:pos x="T4" y="T5"/>
                </a:cxn>
                <a:cxn ang="T13">
                  <a:pos x="T6" y="T7"/>
                </a:cxn>
                <a:cxn ang="T14">
                  <a:pos x="T8" y="T9"/>
                </a:cxn>
              </a:cxnLst>
              <a:rect l="T15" t="T16" r="T17" b="T18"/>
              <a:pathLst>
                <a:path w="985" h="29">
                  <a:moveTo>
                    <a:pt x="0" y="29"/>
                  </a:moveTo>
                  <a:lnTo>
                    <a:pt x="976" y="27"/>
                  </a:lnTo>
                  <a:lnTo>
                    <a:pt x="985" y="0"/>
                  </a:lnTo>
                  <a:lnTo>
                    <a:pt x="10" y="0"/>
                  </a:lnTo>
                  <a:lnTo>
                    <a:pt x="0" y="29"/>
                  </a:lnTo>
                  <a:close/>
                </a:path>
              </a:pathLst>
            </a:custGeom>
            <a:solidFill>
              <a:srgbClr val="000000"/>
            </a:solidFill>
            <a:ln w="9525">
              <a:noFill/>
              <a:round/>
              <a:headEnd/>
              <a:tailEnd/>
            </a:ln>
          </p:spPr>
          <p:txBody>
            <a:bodyPr/>
            <a:lstStyle/>
            <a:p>
              <a:endParaRPr lang="en-US"/>
            </a:p>
          </p:txBody>
        </p:sp>
        <p:sp>
          <p:nvSpPr>
            <p:cNvPr id="5183" name="Freeform 50"/>
            <p:cNvSpPr>
              <a:spLocks/>
            </p:cNvSpPr>
            <p:nvPr/>
          </p:nvSpPr>
          <p:spPr bwMode="auto">
            <a:xfrm>
              <a:off x="3635" y="2141"/>
              <a:ext cx="983" cy="29"/>
            </a:xfrm>
            <a:custGeom>
              <a:avLst/>
              <a:gdLst>
                <a:gd name="T0" fmla="*/ 6 w 983"/>
                <a:gd name="T1" fmla="*/ 29 h 29"/>
                <a:gd name="T2" fmla="*/ 983 w 983"/>
                <a:gd name="T3" fmla="*/ 27 h 29"/>
                <a:gd name="T4" fmla="*/ 975 w 983"/>
                <a:gd name="T5" fmla="*/ 0 h 29"/>
                <a:gd name="T6" fmla="*/ 0 w 983"/>
                <a:gd name="T7" fmla="*/ 2 h 29"/>
                <a:gd name="T8" fmla="*/ 6 w 983"/>
                <a:gd name="T9" fmla="*/ 29 h 29"/>
                <a:gd name="T10" fmla="*/ 0 60000 65536"/>
                <a:gd name="T11" fmla="*/ 0 60000 65536"/>
                <a:gd name="T12" fmla="*/ 0 60000 65536"/>
                <a:gd name="T13" fmla="*/ 0 60000 65536"/>
                <a:gd name="T14" fmla="*/ 0 60000 65536"/>
                <a:gd name="T15" fmla="*/ 0 w 983"/>
                <a:gd name="T16" fmla="*/ 0 h 29"/>
                <a:gd name="T17" fmla="*/ 983 w 983"/>
                <a:gd name="T18" fmla="*/ 29 h 29"/>
              </a:gdLst>
              <a:ahLst/>
              <a:cxnLst>
                <a:cxn ang="T10">
                  <a:pos x="T0" y="T1"/>
                </a:cxn>
                <a:cxn ang="T11">
                  <a:pos x="T2" y="T3"/>
                </a:cxn>
                <a:cxn ang="T12">
                  <a:pos x="T4" y="T5"/>
                </a:cxn>
                <a:cxn ang="T13">
                  <a:pos x="T6" y="T7"/>
                </a:cxn>
                <a:cxn ang="T14">
                  <a:pos x="T8" y="T9"/>
                </a:cxn>
              </a:cxnLst>
              <a:rect l="T15" t="T16" r="T17" b="T18"/>
              <a:pathLst>
                <a:path w="983" h="29">
                  <a:moveTo>
                    <a:pt x="6" y="29"/>
                  </a:moveTo>
                  <a:lnTo>
                    <a:pt x="983" y="27"/>
                  </a:lnTo>
                  <a:lnTo>
                    <a:pt x="975" y="0"/>
                  </a:lnTo>
                  <a:lnTo>
                    <a:pt x="0" y="2"/>
                  </a:lnTo>
                  <a:lnTo>
                    <a:pt x="6" y="29"/>
                  </a:lnTo>
                  <a:close/>
                </a:path>
              </a:pathLst>
            </a:custGeom>
            <a:solidFill>
              <a:srgbClr val="7A0808"/>
            </a:solidFill>
            <a:ln w="9525">
              <a:noFill/>
              <a:round/>
              <a:headEnd/>
              <a:tailEnd/>
            </a:ln>
          </p:spPr>
          <p:txBody>
            <a:bodyPr/>
            <a:lstStyle/>
            <a:p>
              <a:endParaRPr lang="en-US"/>
            </a:p>
          </p:txBody>
        </p:sp>
        <p:sp>
          <p:nvSpPr>
            <p:cNvPr id="5184" name="Freeform 51"/>
            <p:cNvSpPr>
              <a:spLocks/>
            </p:cNvSpPr>
            <p:nvPr/>
          </p:nvSpPr>
          <p:spPr bwMode="auto">
            <a:xfrm>
              <a:off x="3639" y="2227"/>
              <a:ext cx="981" cy="31"/>
            </a:xfrm>
            <a:custGeom>
              <a:avLst/>
              <a:gdLst>
                <a:gd name="T0" fmla="*/ 0 w 981"/>
                <a:gd name="T1" fmla="*/ 31 h 31"/>
                <a:gd name="T2" fmla="*/ 975 w 981"/>
                <a:gd name="T3" fmla="*/ 31 h 31"/>
                <a:gd name="T4" fmla="*/ 981 w 981"/>
                <a:gd name="T5" fmla="*/ 0 h 31"/>
                <a:gd name="T6" fmla="*/ 4 w 981"/>
                <a:gd name="T7" fmla="*/ 2 h 31"/>
                <a:gd name="T8" fmla="*/ 0 w 981"/>
                <a:gd name="T9" fmla="*/ 31 h 31"/>
                <a:gd name="T10" fmla="*/ 0 60000 65536"/>
                <a:gd name="T11" fmla="*/ 0 60000 65536"/>
                <a:gd name="T12" fmla="*/ 0 60000 65536"/>
                <a:gd name="T13" fmla="*/ 0 60000 65536"/>
                <a:gd name="T14" fmla="*/ 0 60000 65536"/>
                <a:gd name="T15" fmla="*/ 0 w 981"/>
                <a:gd name="T16" fmla="*/ 0 h 31"/>
                <a:gd name="T17" fmla="*/ 981 w 981"/>
                <a:gd name="T18" fmla="*/ 31 h 31"/>
              </a:gdLst>
              <a:ahLst/>
              <a:cxnLst>
                <a:cxn ang="T10">
                  <a:pos x="T0" y="T1"/>
                </a:cxn>
                <a:cxn ang="T11">
                  <a:pos x="T2" y="T3"/>
                </a:cxn>
                <a:cxn ang="T12">
                  <a:pos x="T4" y="T5"/>
                </a:cxn>
                <a:cxn ang="T13">
                  <a:pos x="T6" y="T7"/>
                </a:cxn>
                <a:cxn ang="T14">
                  <a:pos x="T8" y="T9"/>
                </a:cxn>
              </a:cxnLst>
              <a:rect l="T15" t="T16" r="T17" b="T18"/>
              <a:pathLst>
                <a:path w="981" h="31">
                  <a:moveTo>
                    <a:pt x="0" y="31"/>
                  </a:moveTo>
                  <a:lnTo>
                    <a:pt x="975" y="31"/>
                  </a:lnTo>
                  <a:lnTo>
                    <a:pt x="981" y="0"/>
                  </a:lnTo>
                  <a:lnTo>
                    <a:pt x="4" y="2"/>
                  </a:lnTo>
                  <a:lnTo>
                    <a:pt x="0" y="31"/>
                  </a:lnTo>
                  <a:close/>
                </a:path>
              </a:pathLst>
            </a:custGeom>
            <a:solidFill>
              <a:srgbClr val="200000"/>
            </a:solidFill>
            <a:ln w="9525">
              <a:noFill/>
              <a:round/>
              <a:headEnd/>
              <a:tailEnd/>
            </a:ln>
          </p:spPr>
          <p:txBody>
            <a:bodyPr/>
            <a:lstStyle/>
            <a:p>
              <a:endParaRPr lang="en-US"/>
            </a:p>
          </p:txBody>
        </p:sp>
        <p:sp>
          <p:nvSpPr>
            <p:cNvPr id="5185" name="Freeform 52"/>
            <p:cNvSpPr>
              <a:spLocks/>
            </p:cNvSpPr>
            <p:nvPr/>
          </p:nvSpPr>
          <p:spPr bwMode="auto">
            <a:xfrm>
              <a:off x="3641" y="2168"/>
              <a:ext cx="979" cy="32"/>
            </a:xfrm>
            <a:custGeom>
              <a:avLst/>
              <a:gdLst>
                <a:gd name="T0" fmla="*/ 4 w 979"/>
                <a:gd name="T1" fmla="*/ 32 h 32"/>
                <a:gd name="T2" fmla="*/ 979 w 979"/>
                <a:gd name="T3" fmla="*/ 30 h 32"/>
                <a:gd name="T4" fmla="*/ 977 w 979"/>
                <a:gd name="T5" fmla="*/ 0 h 32"/>
                <a:gd name="T6" fmla="*/ 0 w 979"/>
                <a:gd name="T7" fmla="*/ 2 h 32"/>
                <a:gd name="T8" fmla="*/ 4 w 979"/>
                <a:gd name="T9" fmla="*/ 32 h 32"/>
                <a:gd name="T10" fmla="*/ 0 60000 65536"/>
                <a:gd name="T11" fmla="*/ 0 60000 65536"/>
                <a:gd name="T12" fmla="*/ 0 60000 65536"/>
                <a:gd name="T13" fmla="*/ 0 60000 65536"/>
                <a:gd name="T14" fmla="*/ 0 60000 65536"/>
                <a:gd name="T15" fmla="*/ 0 w 979"/>
                <a:gd name="T16" fmla="*/ 0 h 32"/>
                <a:gd name="T17" fmla="*/ 979 w 979"/>
                <a:gd name="T18" fmla="*/ 32 h 32"/>
              </a:gdLst>
              <a:ahLst/>
              <a:cxnLst>
                <a:cxn ang="T10">
                  <a:pos x="T0" y="T1"/>
                </a:cxn>
                <a:cxn ang="T11">
                  <a:pos x="T2" y="T3"/>
                </a:cxn>
                <a:cxn ang="T12">
                  <a:pos x="T4" y="T5"/>
                </a:cxn>
                <a:cxn ang="T13">
                  <a:pos x="T6" y="T7"/>
                </a:cxn>
                <a:cxn ang="T14">
                  <a:pos x="T8" y="T9"/>
                </a:cxn>
              </a:cxnLst>
              <a:rect l="T15" t="T16" r="T17" b="T18"/>
              <a:pathLst>
                <a:path w="979" h="32">
                  <a:moveTo>
                    <a:pt x="4" y="32"/>
                  </a:moveTo>
                  <a:lnTo>
                    <a:pt x="979" y="30"/>
                  </a:lnTo>
                  <a:lnTo>
                    <a:pt x="977" y="0"/>
                  </a:lnTo>
                  <a:lnTo>
                    <a:pt x="0" y="2"/>
                  </a:lnTo>
                  <a:lnTo>
                    <a:pt x="4" y="32"/>
                  </a:lnTo>
                  <a:close/>
                </a:path>
              </a:pathLst>
            </a:custGeom>
            <a:solidFill>
              <a:srgbClr val="5C0202"/>
            </a:solidFill>
            <a:ln w="9525">
              <a:noFill/>
              <a:round/>
              <a:headEnd/>
              <a:tailEnd/>
            </a:ln>
          </p:spPr>
          <p:txBody>
            <a:bodyPr/>
            <a:lstStyle/>
            <a:p>
              <a:endParaRPr lang="en-US"/>
            </a:p>
          </p:txBody>
        </p:sp>
        <p:sp>
          <p:nvSpPr>
            <p:cNvPr id="5186" name="Freeform 53"/>
            <p:cNvSpPr>
              <a:spLocks/>
            </p:cNvSpPr>
            <p:nvPr/>
          </p:nvSpPr>
          <p:spPr bwMode="auto">
            <a:xfrm>
              <a:off x="3643" y="2198"/>
              <a:ext cx="977" cy="31"/>
            </a:xfrm>
            <a:custGeom>
              <a:avLst/>
              <a:gdLst>
                <a:gd name="T0" fmla="*/ 0 w 977"/>
                <a:gd name="T1" fmla="*/ 31 h 31"/>
                <a:gd name="T2" fmla="*/ 977 w 977"/>
                <a:gd name="T3" fmla="*/ 29 h 31"/>
                <a:gd name="T4" fmla="*/ 977 w 977"/>
                <a:gd name="T5" fmla="*/ 0 h 31"/>
                <a:gd name="T6" fmla="*/ 2 w 977"/>
                <a:gd name="T7" fmla="*/ 2 h 31"/>
                <a:gd name="T8" fmla="*/ 0 w 977"/>
                <a:gd name="T9" fmla="*/ 31 h 31"/>
                <a:gd name="T10" fmla="*/ 0 60000 65536"/>
                <a:gd name="T11" fmla="*/ 0 60000 65536"/>
                <a:gd name="T12" fmla="*/ 0 60000 65536"/>
                <a:gd name="T13" fmla="*/ 0 60000 65536"/>
                <a:gd name="T14" fmla="*/ 0 60000 65536"/>
                <a:gd name="T15" fmla="*/ 0 w 977"/>
                <a:gd name="T16" fmla="*/ 0 h 31"/>
                <a:gd name="T17" fmla="*/ 977 w 977"/>
                <a:gd name="T18" fmla="*/ 31 h 31"/>
              </a:gdLst>
              <a:ahLst/>
              <a:cxnLst>
                <a:cxn ang="T10">
                  <a:pos x="T0" y="T1"/>
                </a:cxn>
                <a:cxn ang="T11">
                  <a:pos x="T2" y="T3"/>
                </a:cxn>
                <a:cxn ang="T12">
                  <a:pos x="T4" y="T5"/>
                </a:cxn>
                <a:cxn ang="T13">
                  <a:pos x="T6" y="T7"/>
                </a:cxn>
                <a:cxn ang="T14">
                  <a:pos x="T8" y="T9"/>
                </a:cxn>
              </a:cxnLst>
              <a:rect l="T15" t="T16" r="T17" b="T18"/>
              <a:pathLst>
                <a:path w="977" h="31">
                  <a:moveTo>
                    <a:pt x="0" y="31"/>
                  </a:moveTo>
                  <a:lnTo>
                    <a:pt x="977" y="29"/>
                  </a:lnTo>
                  <a:lnTo>
                    <a:pt x="977" y="0"/>
                  </a:lnTo>
                  <a:lnTo>
                    <a:pt x="2" y="2"/>
                  </a:lnTo>
                  <a:lnTo>
                    <a:pt x="0" y="31"/>
                  </a:lnTo>
                  <a:close/>
                </a:path>
              </a:pathLst>
            </a:custGeom>
            <a:solidFill>
              <a:srgbClr val="3E0000"/>
            </a:solidFill>
            <a:ln w="9525">
              <a:noFill/>
              <a:round/>
              <a:headEnd/>
              <a:tailEnd/>
            </a:ln>
          </p:spPr>
          <p:txBody>
            <a:bodyPr/>
            <a:lstStyle/>
            <a:p>
              <a:endParaRPr lang="en-US"/>
            </a:p>
          </p:txBody>
        </p:sp>
        <p:sp>
          <p:nvSpPr>
            <p:cNvPr id="5187" name="Freeform 54"/>
            <p:cNvSpPr>
              <a:spLocks/>
            </p:cNvSpPr>
            <p:nvPr/>
          </p:nvSpPr>
          <p:spPr bwMode="auto">
            <a:xfrm>
              <a:off x="3435" y="2053"/>
              <a:ext cx="210" cy="309"/>
            </a:xfrm>
            <a:custGeom>
              <a:avLst/>
              <a:gdLst>
                <a:gd name="T0" fmla="*/ 16 w 210"/>
                <a:gd name="T1" fmla="*/ 72 h 309"/>
                <a:gd name="T2" fmla="*/ 6 w 210"/>
                <a:gd name="T3" fmla="*/ 101 h 309"/>
                <a:gd name="T4" fmla="*/ 0 w 210"/>
                <a:gd name="T5" fmla="*/ 130 h 309"/>
                <a:gd name="T6" fmla="*/ 0 w 210"/>
                <a:gd name="T7" fmla="*/ 161 h 309"/>
                <a:gd name="T8" fmla="*/ 2 w 210"/>
                <a:gd name="T9" fmla="*/ 190 h 309"/>
                <a:gd name="T10" fmla="*/ 10 w 210"/>
                <a:gd name="T11" fmla="*/ 218 h 309"/>
                <a:gd name="T12" fmla="*/ 19 w 210"/>
                <a:gd name="T13" fmla="*/ 243 h 309"/>
                <a:gd name="T14" fmla="*/ 33 w 210"/>
                <a:gd name="T15" fmla="*/ 266 h 309"/>
                <a:gd name="T16" fmla="*/ 50 w 210"/>
                <a:gd name="T17" fmla="*/ 286 h 309"/>
                <a:gd name="T18" fmla="*/ 69 w 210"/>
                <a:gd name="T19" fmla="*/ 299 h 309"/>
                <a:gd name="T20" fmla="*/ 89 w 210"/>
                <a:gd name="T21" fmla="*/ 307 h 309"/>
                <a:gd name="T22" fmla="*/ 110 w 210"/>
                <a:gd name="T23" fmla="*/ 309 h 309"/>
                <a:gd name="T24" fmla="*/ 129 w 210"/>
                <a:gd name="T25" fmla="*/ 303 h 309"/>
                <a:gd name="T26" fmla="*/ 148 w 210"/>
                <a:gd name="T27" fmla="*/ 293 h 309"/>
                <a:gd name="T28" fmla="*/ 165 w 210"/>
                <a:gd name="T29" fmla="*/ 280 h 309"/>
                <a:gd name="T30" fmla="*/ 181 w 210"/>
                <a:gd name="T31" fmla="*/ 259 h 309"/>
                <a:gd name="T32" fmla="*/ 194 w 210"/>
                <a:gd name="T33" fmla="*/ 234 h 309"/>
                <a:gd name="T34" fmla="*/ 204 w 210"/>
                <a:gd name="T35" fmla="*/ 205 h 309"/>
                <a:gd name="T36" fmla="*/ 208 w 210"/>
                <a:gd name="T37" fmla="*/ 176 h 309"/>
                <a:gd name="T38" fmla="*/ 210 w 210"/>
                <a:gd name="T39" fmla="*/ 147 h 309"/>
                <a:gd name="T40" fmla="*/ 206 w 210"/>
                <a:gd name="T41" fmla="*/ 117 h 309"/>
                <a:gd name="T42" fmla="*/ 200 w 210"/>
                <a:gd name="T43" fmla="*/ 90 h 309"/>
                <a:gd name="T44" fmla="*/ 188 w 210"/>
                <a:gd name="T45" fmla="*/ 63 h 309"/>
                <a:gd name="T46" fmla="*/ 175 w 210"/>
                <a:gd name="T47" fmla="*/ 40 h 309"/>
                <a:gd name="T48" fmla="*/ 158 w 210"/>
                <a:gd name="T49" fmla="*/ 23 h 309"/>
                <a:gd name="T50" fmla="*/ 139 w 210"/>
                <a:gd name="T51" fmla="*/ 9 h 309"/>
                <a:gd name="T52" fmla="*/ 119 w 210"/>
                <a:gd name="T53" fmla="*/ 1 h 309"/>
                <a:gd name="T54" fmla="*/ 98 w 210"/>
                <a:gd name="T55" fmla="*/ 0 h 309"/>
                <a:gd name="T56" fmla="*/ 79 w 210"/>
                <a:gd name="T57" fmla="*/ 3 h 309"/>
                <a:gd name="T58" fmla="*/ 60 w 210"/>
                <a:gd name="T59" fmla="*/ 13 h 309"/>
                <a:gd name="T60" fmla="*/ 42 w 210"/>
                <a:gd name="T61" fmla="*/ 28 h 309"/>
                <a:gd name="T62" fmla="*/ 27 w 210"/>
                <a:gd name="T63" fmla="*/ 48 h 309"/>
                <a:gd name="T64" fmla="*/ 16 w 210"/>
                <a:gd name="T65" fmla="*/ 72 h 3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0"/>
                <a:gd name="T100" fmla="*/ 0 h 309"/>
                <a:gd name="T101" fmla="*/ 210 w 210"/>
                <a:gd name="T102" fmla="*/ 309 h 3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0" h="309">
                  <a:moveTo>
                    <a:pt x="16" y="72"/>
                  </a:moveTo>
                  <a:lnTo>
                    <a:pt x="6" y="101"/>
                  </a:lnTo>
                  <a:lnTo>
                    <a:pt x="0" y="130"/>
                  </a:lnTo>
                  <a:lnTo>
                    <a:pt x="0" y="161"/>
                  </a:lnTo>
                  <a:lnTo>
                    <a:pt x="2" y="190"/>
                  </a:lnTo>
                  <a:lnTo>
                    <a:pt x="10" y="218"/>
                  </a:lnTo>
                  <a:lnTo>
                    <a:pt x="19" y="243"/>
                  </a:lnTo>
                  <a:lnTo>
                    <a:pt x="33" y="266"/>
                  </a:lnTo>
                  <a:lnTo>
                    <a:pt x="50" y="286"/>
                  </a:lnTo>
                  <a:lnTo>
                    <a:pt x="69" y="299"/>
                  </a:lnTo>
                  <a:lnTo>
                    <a:pt x="89" y="307"/>
                  </a:lnTo>
                  <a:lnTo>
                    <a:pt x="110" y="309"/>
                  </a:lnTo>
                  <a:lnTo>
                    <a:pt x="129" y="303"/>
                  </a:lnTo>
                  <a:lnTo>
                    <a:pt x="148" y="293"/>
                  </a:lnTo>
                  <a:lnTo>
                    <a:pt x="165" y="280"/>
                  </a:lnTo>
                  <a:lnTo>
                    <a:pt x="181" y="259"/>
                  </a:lnTo>
                  <a:lnTo>
                    <a:pt x="194" y="234"/>
                  </a:lnTo>
                  <a:lnTo>
                    <a:pt x="204" y="205"/>
                  </a:lnTo>
                  <a:lnTo>
                    <a:pt x="208" y="176"/>
                  </a:lnTo>
                  <a:lnTo>
                    <a:pt x="210" y="147"/>
                  </a:lnTo>
                  <a:lnTo>
                    <a:pt x="206" y="117"/>
                  </a:lnTo>
                  <a:lnTo>
                    <a:pt x="200" y="90"/>
                  </a:lnTo>
                  <a:lnTo>
                    <a:pt x="188" y="63"/>
                  </a:lnTo>
                  <a:lnTo>
                    <a:pt x="175" y="40"/>
                  </a:lnTo>
                  <a:lnTo>
                    <a:pt x="158" y="23"/>
                  </a:lnTo>
                  <a:lnTo>
                    <a:pt x="139" y="9"/>
                  </a:lnTo>
                  <a:lnTo>
                    <a:pt x="119" y="1"/>
                  </a:lnTo>
                  <a:lnTo>
                    <a:pt x="98" y="0"/>
                  </a:lnTo>
                  <a:lnTo>
                    <a:pt x="79" y="3"/>
                  </a:lnTo>
                  <a:lnTo>
                    <a:pt x="60" y="13"/>
                  </a:lnTo>
                  <a:lnTo>
                    <a:pt x="42" y="28"/>
                  </a:lnTo>
                  <a:lnTo>
                    <a:pt x="27" y="48"/>
                  </a:lnTo>
                  <a:lnTo>
                    <a:pt x="16" y="72"/>
                  </a:lnTo>
                  <a:close/>
                </a:path>
              </a:pathLst>
            </a:custGeom>
            <a:solidFill>
              <a:srgbClr val="C60101"/>
            </a:solidFill>
            <a:ln w="9525">
              <a:noFill/>
              <a:round/>
              <a:headEnd/>
              <a:tailEnd/>
            </a:ln>
          </p:spPr>
          <p:txBody>
            <a:bodyPr/>
            <a:lstStyle/>
            <a:p>
              <a:endParaRPr lang="en-US"/>
            </a:p>
          </p:txBody>
        </p:sp>
        <p:sp>
          <p:nvSpPr>
            <p:cNvPr id="5188" name="Freeform 55"/>
            <p:cNvSpPr>
              <a:spLocks/>
            </p:cNvSpPr>
            <p:nvPr/>
          </p:nvSpPr>
          <p:spPr bwMode="auto">
            <a:xfrm>
              <a:off x="1517" y="1864"/>
              <a:ext cx="2256" cy="4"/>
            </a:xfrm>
            <a:custGeom>
              <a:avLst/>
              <a:gdLst>
                <a:gd name="T0" fmla="*/ 31 w 2256"/>
                <a:gd name="T1" fmla="*/ 4 h 4"/>
                <a:gd name="T2" fmla="*/ 2256 w 2256"/>
                <a:gd name="T3" fmla="*/ 2 h 4"/>
                <a:gd name="T4" fmla="*/ 2227 w 2256"/>
                <a:gd name="T5" fmla="*/ 0 h 4"/>
                <a:gd name="T6" fmla="*/ 0 w 2256"/>
                <a:gd name="T7" fmla="*/ 0 h 4"/>
                <a:gd name="T8" fmla="*/ 31 w 2256"/>
                <a:gd name="T9" fmla="*/ 4 h 4"/>
                <a:gd name="T10" fmla="*/ 0 60000 65536"/>
                <a:gd name="T11" fmla="*/ 0 60000 65536"/>
                <a:gd name="T12" fmla="*/ 0 60000 65536"/>
                <a:gd name="T13" fmla="*/ 0 60000 65536"/>
                <a:gd name="T14" fmla="*/ 0 60000 65536"/>
                <a:gd name="T15" fmla="*/ 0 w 2256"/>
                <a:gd name="T16" fmla="*/ 0 h 4"/>
                <a:gd name="T17" fmla="*/ 2256 w 2256"/>
                <a:gd name="T18" fmla="*/ 4 h 4"/>
              </a:gdLst>
              <a:ahLst/>
              <a:cxnLst>
                <a:cxn ang="T10">
                  <a:pos x="T0" y="T1"/>
                </a:cxn>
                <a:cxn ang="T11">
                  <a:pos x="T2" y="T3"/>
                </a:cxn>
                <a:cxn ang="T12">
                  <a:pos x="T4" y="T5"/>
                </a:cxn>
                <a:cxn ang="T13">
                  <a:pos x="T6" y="T7"/>
                </a:cxn>
                <a:cxn ang="T14">
                  <a:pos x="T8" y="T9"/>
                </a:cxn>
              </a:cxnLst>
              <a:rect l="T15" t="T16" r="T17" b="T18"/>
              <a:pathLst>
                <a:path w="2256" h="4">
                  <a:moveTo>
                    <a:pt x="31" y="4"/>
                  </a:moveTo>
                  <a:lnTo>
                    <a:pt x="2256" y="2"/>
                  </a:lnTo>
                  <a:lnTo>
                    <a:pt x="2227" y="0"/>
                  </a:lnTo>
                  <a:lnTo>
                    <a:pt x="0" y="0"/>
                  </a:lnTo>
                  <a:lnTo>
                    <a:pt x="31" y="4"/>
                  </a:lnTo>
                  <a:close/>
                </a:path>
              </a:pathLst>
            </a:custGeom>
            <a:solidFill>
              <a:srgbClr val="934993"/>
            </a:solidFill>
            <a:ln w="9525">
              <a:noFill/>
              <a:round/>
              <a:headEnd/>
              <a:tailEnd/>
            </a:ln>
          </p:spPr>
          <p:txBody>
            <a:bodyPr/>
            <a:lstStyle/>
            <a:p>
              <a:endParaRPr lang="en-US"/>
            </a:p>
          </p:txBody>
        </p:sp>
        <p:sp>
          <p:nvSpPr>
            <p:cNvPr id="5189" name="Freeform 56"/>
            <p:cNvSpPr>
              <a:spLocks/>
            </p:cNvSpPr>
            <p:nvPr/>
          </p:nvSpPr>
          <p:spPr bwMode="auto">
            <a:xfrm>
              <a:off x="1530" y="2538"/>
              <a:ext cx="2257" cy="10"/>
            </a:xfrm>
            <a:custGeom>
              <a:avLst/>
              <a:gdLst>
                <a:gd name="T0" fmla="*/ 0 w 2257"/>
                <a:gd name="T1" fmla="*/ 10 h 10"/>
                <a:gd name="T2" fmla="*/ 2228 w 2257"/>
                <a:gd name="T3" fmla="*/ 10 h 10"/>
                <a:gd name="T4" fmla="*/ 2257 w 2257"/>
                <a:gd name="T5" fmla="*/ 0 h 10"/>
                <a:gd name="T6" fmla="*/ 31 w 2257"/>
                <a:gd name="T7" fmla="*/ 0 h 10"/>
                <a:gd name="T8" fmla="*/ 0 w 2257"/>
                <a:gd name="T9" fmla="*/ 10 h 10"/>
                <a:gd name="T10" fmla="*/ 0 60000 65536"/>
                <a:gd name="T11" fmla="*/ 0 60000 65536"/>
                <a:gd name="T12" fmla="*/ 0 60000 65536"/>
                <a:gd name="T13" fmla="*/ 0 60000 65536"/>
                <a:gd name="T14" fmla="*/ 0 60000 65536"/>
                <a:gd name="T15" fmla="*/ 0 w 2257"/>
                <a:gd name="T16" fmla="*/ 0 h 10"/>
                <a:gd name="T17" fmla="*/ 2257 w 2257"/>
                <a:gd name="T18" fmla="*/ 10 h 10"/>
              </a:gdLst>
              <a:ahLst/>
              <a:cxnLst>
                <a:cxn ang="T10">
                  <a:pos x="T0" y="T1"/>
                </a:cxn>
                <a:cxn ang="T11">
                  <a:pos x="T2" y="T3"/>
                </a:cxn>
                <a:cxn ang="T12">
                  <a:pos x="T4" y="T5"/>
                </a:cxn>
                <a:cxn ang="T13">
                  <a:pos x="T6" y="T7"/>
                </a:cxn>
                <a:cxn ang="T14">
                  <a:pos x="T8" y="T9"/>
                </a:cxn>
              </a:cxnLst>
              <a:rect l="T15" t="T16" r="T17" b="T18"/>
              <a:pathLst>
                <a:path w="2257" h="10">
                  <a:moveTo>
                    <a:pt x="0" y="10"/>
                  </a:moveTo>
                  <a:lnTo>
                    <a:pt x="2228" y="10"/>
                  </a:lnTo>
                  <a:lnTo>
                    <a:pt x="2257" y="0"/>
                  </a:lnTo>
                  <a:lnTo>
                    <a:pt x="31" y="0"/>
                  </a:lnTo>
                  <a:lnTo>
                    <a:pt x="0" y="10"/>
                  </a:lnTo>
                  <a:close/>
                </a:path>
              </a:pathLst>
            </a:custGeom>
            <a:solidFill>
              <a:srgbClr val="000000"/>
            </a:solidFill>
            <a:ln w="9525">
              <a:noFill/>
              <a:round/>
              <a:headEnd/>
              <a:tailEnd/>
            </a:ln>
          </p:spPr>
          <p:txBody>
            <a:bodyPr/>
            <a:lstStyle/>
            <a:p>
              <a:endParaRPr lang="en-US"/>
            </a:p>
          </p:txBody>
        </p:sp>
        <p:sp>
          <p:nvSpPr>
            <p:cNvPr id="5190" name="Freeform 57"/>
            <p:cNvSpPr>
              <a:spLocks/>
            </p:cNvSpPr>
            <p:nvPr/>
          </p:nvSpPr>
          <p:spPr bwMode="auto">
            <a:xfrm>
              <a:off x="1548" y="1866"/>
              <a:ext cx="2254" cy="18"/>
            </a:xfrm>
            <a:custGeom>
              <a:avLst/>
              <a:gdLst>
                <a:gd name="T0" fmla="*/ 28 w 2254"/>
                <a:gd name="T1" fmla="*/ 18 h 18"/>
                <a:gd name="T2" fmla="*/ 2254 w 2254"/>
                <a:gd name="T3" fmla="*/ 18 h 18"/>
                <a:gd name="T4" fmla="*/ 2225 w 2254"/>
                <a:gd name="T5" fmla="*/ 0 h 18"/>
                <a:gd name="T6" fmla="*/ 0 w 2254"/>
                <a:gd name="T7" fmla="*/ 2 h 18"/>
                <a:gd name="T8" fmla="*/ 28 w 2254"/>
                <a:gd name="T9" fmla="*/ 18 h 18"/>
                <a:gd name="T10" fmla="*/ 0 60000 65536"/>
                <a:gd name="T11" fmla="*/ 0 60000 65536"/>
                <a:gd name="T12" fmla="*/ 0 60000 65536"/>
                <a:gd name="T13" fmla="*/ 0 60000 65536"/>
                <a:gd name="T14" fmla="*/ 0 60000 65536"/>
                <a:gd name="T15" fmla="*/ 0 w 2254"/>
                <a:gd name="T16" fmla="*/ 0 h 18"/>
                <a:gd name="T17" fmla="*/ 2254 w 2254"/>
                <a:gd name="T18" fmla="*/ 18 h 18"/>
              </a:gdLst>
              <a:ahLst/>
              <a:cxnLst>
                <a:cxn ang="T10">
                  <a:pos x="T0" y="T1"/>
                </a:cxn>
                <a:cxn ang="T11">
                  <a:pos x="T2" y="T3"/>
                </a:cxn>
                <a:cxn ang="T12">
                  <a:pos x="T4" y="T5"/>
                </a:cxn>
                <a:cxn ang="T13">
                  <a:pos x="T6" y="T7"/>
                </a:cxn>
                <a:cxn ang="T14">
                  <a:pos x="T8" y="T9"/>
                </a:cxn>
              </a:cxnLst>
              <a:rect l="T15" t="T16" r="T17" b="T18"/>
              <a:pathLst>
                <a:path w="2254" h="18">
                  <a:moveTo>
                    <a:pt x="28" y="18"/>
                  </a:moveTo>
                  <a:lnTo>
                    <a:pt x="2254" y="18"/>
                  </a:lnTo>
                  <a:lnTo>
                    <a:pt x="2225" y="0"/>
                  </a:lnTo>
                  <a:lnTo>
                    <a:pt x="0" y="2"/>
                  </a:lnTo>
                  <a:lnTo>
                    <a:pt x="28" y="18"/>
                  </a:lnTo>
                  <a:close/>
                </a:path>
              </a:pathLst>
            </a:custGeom>
            <a:solidFill>
              <a:srgbClr val="9F4F9F"/>
            </a:solidFill>
            <a:ln w="9525">
              <a:noFill/>
              <a:round/>
              <a:headEnd/>
              <a:tailEnd/>
            </a:ln>
          </p:spPr>
          <p:txBody>
            <a:bodyPr/>
            <a:lstStyle/>
            <a:p>
              <a:endParaRPr lang="en-US"/>
            </a:p>
          </p:txBody>
        </p:sp>
        <p:sp>
          <p:nvSpPr>
            <p:cNvPr id="5191" name="Freeform 58"/>
            <p:cNvSpPr>
              <a:spLocks/>
            </p:cNvSpPr>
            <p:nvPr/>
          </p:nvSpPr>
          <p:spPr bwMode="auto">
            <a:xfrm>
              <a:off x="1561" y="2517"/>
              <a:ext cx="2253" cy="21"/>
            </a:xfrm>
            <a:custGeom>
              <a:avLst/>
              <a:gdLst>
                <a:gd name="T0" fmla="*/ 0 w 2253"/>
                <a:gd name="T1" fmla="*/ 21 h 21"/>
                <a:gd name="T2" fmla="*/ 2226 w 2253"/>
                <a:gd name="T3" fmla="*/ 21 h 21"/>
                <a:gd name="T4" fmla="*/ 2253 w 2253"/>
                <a:gd name="T5" fmla="*/ 0 h 21"/>
                <a:gd name="T6" fmla="*/ 27 w 2253"/>
                <a:gd name="T7" fmla="*/ 0 h 21"/>
                <a:gd name="T8" fmla="*/ 0 w 2253"/>
                <a:gd name="T9" fmla="*/ 21 h 21"/>
                <a:gd name="T10" fmla="*/ 0 60000 65536"/>
                <a:gd name="T11" fmla="*/ 0 60000 65536"/>
                <a:gd name="T12" fmla="*/ 0 60000 65536"/>
                <a:gd name="T13" fmla="*/ 0 60000 65536"/>
                <a:gd name="T14" fmla="*/ 0 60000 65536"/>
                <a:gd name="T15" fmla="*/ 0 w 2253"/>
                <a:gd name="T16" fmla="*/ 0 h 21"/>
                <a:gd name="T17" fmla="*/ 2253 w 2253"/>
                <a:gd name="T18" fmla="*/ 21 h 21"/>
              </a:gdLst>
              <a:ahLst/>
              <a:cxnLst>
                <a:cxn ang="T10">
                  <a:pos x="T0" y="T1"/>
                </a:cxn>
                <a:cxn ang="T11">
                  <a:pos x="T2" y="T3"/>
                </a:cxn>
                <a:cxn ang="T12">
                  <a:pos x="T4" y="T5"/>
                </a:cxn>
                <a:cxn ang="T13">
                  <a:pos x="T6" y="T7"/>
                </a:cxn>
                <a:cxn ang="T14">
                  <a:pos x="T8" y="T9"/>
                </a:cxn>
              </a:cxnLst>
              <a:rect l="T15" t="T16" r="T17" b="T18"/>
              <a:pathLst>
                <a:path w="2253" h="21">
                  <a:moveTo>
                    <a:pt x="0" y="21"/>
                  </a:moveTo>
                  <a:lnTo>
                    <a:pt x="2226" y="21"/>
                  </a:lnTo>
                  <a:lnTo>
                    <a:pt x="2253" y="0"/>
                  </a:lnTo>
                  <a:lnTo>
                    <a:pt x="27" y="0"/>
                  </a:lnTo>
                  <a:lnTo>
                    <a:pt x="0" y="21"/>
                  </a:lnTo>
                  <a:close/>
                </a:path>
              </a:pathLst>
            </a:custGeom>
            <a:solidFill>
              <a:srgbClr val="000000"/>
            </a:solidFill>
            <a:ln w="9525">
              <a:noFill/>
              <a:round/>
              <a:headEnd/>
              <a:tailEnd/>
            </a:ln>
          </p:spPr>
          <p:txBody>
            <a:bodyPr/>
            <a:lstStyle/>
            <a:p>
              <a:endParaRPr lang="en-US"/>
            </a:p>
          </p:txBody>
        </p:sp>
        <p:sp>
          <p:nvSpPr>
            <p:cNvPr id="5192" name="Freeform 59"/>
            <p:cNvSpPr>
              <a:spLocks/>
            </p:cNvSpPr>
            <p:nvPr/>
          </p:nvSpPr>
          <p:spPr bwMode="auto">
            <a:xfrm>
              <a:off x="1576" y="1884"/>
              <a:ext cx="2255" cy="30"/>
            </a:xfrm>
            <a:custGeom>
              <a:avLst/>
              <a:gdLst>
                <a:gd name="T0" fmla="*/ 27 w 2255"/>
                <a:gd name="T1" fmla="*/ 30 h 30"/>
                <a:gd name="T2" fmla="*/ 2255 w 2255"/>
                <a:gd name="T3" fmla="*/ 30 h 30"/>
                <a:gd name="T4" fmla="*/ 2226 w 2255"/>
                <a:gd name="T5" fmla="*/ 0 h 30"/>
                <a:gd name="T6" fmla="*/ 0 w 2255"/>
                <a:gd name="T7" fmla="*/ 0 h 30"/>
                <a:gd name="T8" fmla="*/ 27 w 2255"/>
                <a:gd name="T9" fmla="*/ 30 h 30"/>
                <a:gd name="T10" fmla="*/ 0 60000 65536"/>
                <a:gd name="T11" fmla="*/ 0 60000 65536"/>
                <a:gd name="T12" fmla="*/ 0 60000 65536"/>
                <a:gd name="T13" fmla="*/ 0 60000 65536"/>
                <a:gd name="T14" fmla="*/ 0 60000 65536"/>
                <a:gd name="T15" fmla="*/ 0 w 2255"/>
                <a:gd name="T16" fmla="*/ 0 h 30"/>
                <a:gd name="T17" fmla="*/ 2255 w 2255"/>
                <a:gd name="T18" fmla="*/ 30 h 30"/>
              </a:gdLst>
              <a:ahLst/>
              <a:cxnLst>
                <a:cxn ang="T10">
                  <a:pos x="T0" y="T1"/>
                </a:cxn>
                <a:cxn ang="T11">
                  <a:pos x="T2" y="T3"/>
                </a:cxn>
                <a:cxn ang="T12">
                  <a:pos x="T4" y="T5"/>
                </a:cxn>
                <a:cxn ang="T13">
                  <a:pos x="T6" y="T7"/>
                </a:cxn>
                <a:cxn ang="T14">
                  <a:pos x="T8" y="T9"/>
                </a:cxn>
              </a:cxnLst>
              <a:rect l="T15" t="T16" r="T17" b="T18"/>
              <a:pathLst>
                <a:path w="2255" h="30">
                  <a:moveTo>
                    <a:pt x="27" y="30"/>
                  </a:moveTo>
                  <a:lnTo>
                    <a:pt x="2255" y="30"/>
                  </a:lnTo>
                  <a:lnTo>
                    <a:pt x="2226" y="0"/>
                  </a:lnTo>
                  <a:lnTo>
                    <a:pt x="0" y="0"/>
                  </a:lnTo>
                  <a:lnTo>
                    <a:pt x="27" y="30"/>
                  </a:lnTo>
                  <a:close/>
                </a:path>
              </a:pathLst>
            </a:custGeom>
            <a:solidFill>
              <a:srgbClr val="A452A4"/>
            </a:solidFill>
            <a:ln w="9525">
              <a:noFill/>
              <a:round/>
              <a:headEnd/>
              <a:tailEnd/>
            </a:ln>
          </p:spPr>
          <p:txBody>
            <a:bodyPr/>
            <a:lstStyle/>
            <a:p>
              <a:endParaRPr lang="en-US"/>
            </a:p>
          </p:txBody>
        </p:sp>
        <p:sp>
          <p:nvSpPr>
            <p:cNvPr id="5193" name="Freeform 60"/>
            <p:cNvSpPr>
              <a:spLocks/>
            </p:cNvSpPr>
            <p:nvPr/>
          </p:nvSpPr>
          <p:spPr bwMode="auto">
            <a:xfrm>
              <a:off x="1588" y="2485"/>
              <a:ext cx="2252" cy="32"/>
            </a:xfrm>
            <a:custGeom>
              <a:avLst/>
              <a:gdLst>
                <a:gd name="T0" fmla="*/ 0 w 2252"/>
                <a:gd name="T1" fmla="*/ 32 h 32"/>
                <a:gd name="T2" fmla="*/ 2226 w 2252"/>
                <a:gd name="T3" fmla="*/ 32 h 32"/>
                <a:gd name="T4" fmla="*/ 2252 w 2252"/>
                <a:gd name="T5" fmla="*/ 0 h 32"/>
                <a:gd name="T6" fmla="*/ 25 w 2252"/>
                <a:gd name="T7" fmla="*/ 0 h 32"/>
                <a:gd name="T8" fmla="*/ 0 w 2252"/>
                <a:gd name="T9" fmla="*/ 32 h 32"/>
                <a:gd name="T10" fmla="*/ 0 60000 65536"/>
                <a:gd name="T11" fmla="*/ 0 60000 65536"/>
                <a:gd name="T12" fmla="*/ 0 60000 65536"/>
                <a:gd name="T13" fmla="*/ 0 60000 65536"/>
                <a:gd name="T14" fmla="*/ 0 60000 65536"/>
                <a:gd name="T15" fmla="*/ 0 w 2252"/>
                <a:gd name="T16" fmla="*/ 0 h 32"/>
                <a:gd name="T17" fmla="*/ 2252 w 2252"/>
                <a:gd name="T18" fmla="*/ 32 h 32"/>
              </a:gdLst>
              <a:ahLst/>
              <a:cxnLst>
                <a:cxn ang="T10">
                  <a:pos x="T0" y="T1"/>
                </a:cxn>
                <a:cxn ang="T11">
                  <a:pos x="T2" y="T3"/>
                </a:cxn>
                <a:cxn ang="T12">
                  <a:pos x="T4" y="T5"/>
                </a:cxn>
                <a:cxn ang="T13">
                  <a:pos x="T6" y="T7"/>
                </a:cxn>
                <a:cxn ang="T14">
                  <a:pos x="T8" y="T9"/>
                </a:cxn>
              </a:cxnLst>
              <a:rect l="T15" t="T16" r="T17" b="T18"/>
              <a:pathLst>
                <a:path w="2252" h="32">
                  <a:moveTo>
                    <a:pt x="0" y="32"/>
                  </a:moveTo>
                  <a:lnTo>
                    <a:pt x="2226" y="32"/>
                  </a:lnTo>
                  <a:lnTo>
                    <a:pt x="2252" y="0"/>
                  </a:lnTo>
                  <a:lnTo>
                    <a:pt x="25" y="0"/>
                  </a:lnTo>
                  <a:lnTo>
                    <a:pt x="0" y="32"/>
                  </a:lnTo>
                  <a:close/>
                </a:path>
              </a:pathLst>
            </a:custGeom>
            <a:solidFill>
              <a:srgbClr val="000000"/>
            </a:solidFill>
            <a:ln w="9525">
              <a:noFill/>
              <a:round/>
              <a:headEnd/>
              <a:tailEnd/>
            </a:ln>
          </p:spPr>
          <p:txBody>
            <a:bodyPr/>
            <a:lstStyle/>
            <a:p>
              <a:endParaRPr lang="en-US"/>
            </a:p>
          </p:txBody>
        </p:sp>
        <p:sp>
          <p:nvSpPr>
            <p:cNvPr id="5194" name="Freeform 61"/>
            <p:cNvSpPr>
              <a:spLocks/>
            </p:cNvSpPr>
            <p:nvPr/>
          </p:nvSpPr>
          <p:spPr bwMode="auto">
            <a:xfrm>
              <a:off x="1603" y="1914"/>
              <a:ext cx="2253" cy="43"/>
            </a:xfrm>
            <a:custGeom>
              <a:avLst/>
              <a:gdLst>
                <a:gd name="T0" fmla="*/ 25 w 2253"/>
                <a:gd name="T1" fmla="*/ 43 h 43"/>
                <a:gd name="T2" fmla="*/ 2253 w 2253"/>
                <a:gd name="T3" fmla="*/ 41 h 43"/>
                <a:gd name="T4" fmla="*/ 2228 w 2253"/>
                <a:gd name="T5" fmla="*/ 0 h 43"/>
                <a:gd name="T6" fmla="*/ 0 w 2253"/>
                <a:gd name="T7" fmla="*/ 0 h 43"/>
                <a:gd name="T8" fmla="*/ 25 w 2253"/>
                <a:gd name="T9" fmla="*/ 43 h 43"/>
                <a:gd name="T10" fmla="*/ 0 60000 65536"/>
                <a:gd name="T11" fmla="*/ 0 60000 65536"/>
                <a:gd name="T12" fmla="*/ 0 60000 65536"/>
                <a:gd name="T13" fmla="*/ 0 60000 65536"/>
                <a:gd name="T14" fmla="*/ 0 60000 65536"/>
                <a:gd name="T15" fmla="*/ 0 w 2253"/>
                <a:gd name="T16" fmla="*/ 0 h 43"/>
                <a:gd name="T17" fmla="*/ 2253 w 2253"/>
                <a:gd name="T18" fmla="*/ 43 h 43"/>
              </a:gdLst>
              <a:ahLst/>
              <a:cxnLst>
                <a:cxn ang="T10">
                  <a:pos x="T0" y="T1"/>
                </a:cxn>
                <a:cxn ang="T11">
                  <a:pos x="T2" y="T3"/>
                </a:cxn>
                <a:cxn ang="T12">
                  <a:pos x="T4" y="T5"/>
                </a:cxn>
                <a:cxn ang="T13">
                  <a:pos x="T6" y="T7"/>
                </a:cxn>
                <a:cxn ang="T14">
                  <a:pos x="T8" y="T9"/>
                </a:cxn>
              </a:cxnLst>
              <a:rect l="T15" t="T16" r="T17" b="T18"/>
              <a:pathLst>
                <a:path w="2253" h="43">
                  <a:moveTo>
                    <a:pt x="25" y="43"/>
                  </a:moveTo>
                  <a:lnTo>
                    <a:pt x="2253" y="41"/>
                  </a:lnTo>
                  <a:lnTo>
                    <a:pt x="2228" y="0"/>
                  </a:lnTo>
                  <a:lnTo>
                    <a:pt x="0" y="0"/>
                  </a:lnTo>
                  <a:lnTo>
                    <a:pt x="25" y="43"/>
                  </a:lnTo>
                  <a:close/>
                </a:path>
              </a:pathLst>
            </a:custGeom>
            <a:solidFill>
              <a:srgbClr val="A958A9"/>
            </a:solidFill>
            <a:ln w="9525">
              <a:noFill/>
              <a:round/>
              <a:headEnd/>
              <a:tailEnd/>
            </a:ln>
          </p:spPr>
          <p:txBody>
            <a:bodyPr/>
            <a:lstStyle/>
            <a:p>
              <a:endParaRPr lang="en-US"/>
            </a:p>
          </p:txBody>
        </p:sp>
        <p:sp>
          <p:nvSpPr>
            <p:cNvPr id="5195" name="Freeform 62"/>
            <p:cNvSpPr>
              <a:spLocks/>
            </p:cNvSpPr>
            <p:nvPr/>
          </p:nvSpPr>
          <p:spPr bwMode="auto">
            <a:xfrm>
              <a:off x="1613" y="2438"/>
              <a:ext cx="2249" cy="47"/>
            </a:xfrm>
            <a:custGeom>
              <a:avLst/>
              <a:gdLst>
                <a:gd name="T0" fmla="*/ 0 w 2249"/>
                <a:gd name="T1" fmla="*/ 47 h 47"/>
                <a:gd name="T2" fmla="*/ 2227 w 2249"/>
                <a:gd name="T3" fmla="*/ 47 h 47"/>
                <a:gd name="T4" fmla="*/ 2249 w 2249"/>
                <a:gd name="T5" fmla="*/ 0 h 47"/>
                <a:gd name="T6" fmla="*/ 23 w 2249"/>
                <a:gd name="T7" fmla="*/ 2 h 47"/>
                <a:gd name="T8" fmla="*/ 0 w 2249"/>
                <a:gd name="T9" fmla="*/ 47 h 47"/>
                <a:gd name="T10" fmla="*/ 0 60000 65536"/>
                <a:gd name="T11" fmla="*/ 0 60000 65536"/>
                <a:gd name="T12" fmla="*/ 0 60000 65536"/>
                <a:gd name="T13" fmla="*/ 0 60000 65536"/>
                <a:gd name="T14" fmla="*/ 0 60000 65536"/>
                <a:gd name="T15" fmla="*/ 0 w 2249"/>
                <a:gd name="T16" fmla="*/ 0 h 47"/>
                <a:gd name="T17" fmla="*/ 2249 w 2249"/>
                <a:gd name="T18" fmla="*/ 47 h 47"/>
              </a:gdLst>
              <a:ahLst/>
              <a:cxnLst>
                <a:cxn ang="T10">
                  <a:pos x="T0" y="T1"/>
                </a:cxn>
                <a:cxn ang="T11">
                  <a:pos x="T2" y="T3"/>
                </a:cxn>
                <a:cxn ang="T12">
                  <a:pos x="T4" y="T5"/>
                </a:cxn>
                <a:cxn ang="T13">
                  <a:pos x="T6" y="T7"/>
                </a:cxn>
                <a:cxn ang="T14">
                  <a:pos x="T8" y="T9"/>
                </a:cxn>
              </a:cxnLst>
              <a:rect l="T15" t="T16" r="T17" b="T18"/>
              <a:pathLst>
                <a:path w="2249" h="47">
                  <a:moveTo>
                    <a:pt x="0" y="47"/>
                  </a:moveTo>
                  <a:lnTo>
                    <a:pt x="2227" y="47"/>
                  </a:lnTo>
                  <a:lnTo>
                    <a:pt x="2249" y="0"/>
                  </a:lnTo>
                  <a:lnTo>
                    <a:pt x="23" y="2"/>
                  </a:lnTo>
                  <a:lnTo>
                    <a:pt x="0" y="47"/>
                  </a:lnTo>
                  <a:close/>
                </a:path>
              </a:pathLst>
            </a:custGeom>
            <a:solidFill>
              <a:srgbClr val="000000"/>
            </a:solidFill>
            <a:ln w="9525">
              <a:noFill/>
              <a:round/>
              <a:headEnd/>
              <a:tailEnd/>
            </a:ln>
          </p:spPr>
          <p:txBody>
            <a:bodyPr/>
            <a:lstStyle/>
            <a:p>
              <a:endParaRPr lang="en-US"/>
            </a:p>
          </p:txBody>
        </p:sp>
        <p:sp>
          <p:nvSpPr>
            <p:cNvPr id="5196" name="Freeform 63"/>
            <p:cNvSpPr>
              <a:spLocks/>
            </p:cNvSpPr>
            <p:nvPr/>
          </p:nvSpPr>
          <p:spPr bwMode="auto">
            <a:xfrm>
              <a:off x="1628" y="1955"/>
              <a:ext cx="2247" cy="51"/>
            </a:xfrm>
            <a:custGeom>
              <a:avLst/>
              <a:gdLst>
                <a:gd name="T0" fmla="*/ 21 w 2247"/>
                <a:gd name="T1" fmla="*/ 51 h 51"/>
                <a:gd name="T2" fmla="*/ 2247 w 2247"/>
                <a:gd name="T3" fmla="*/ 51 h 51"/>
                <a:gd name="T4" fmla="*/ 2228 w 2247"/>
                <a:gd name="T5" fmla="*/ 0 h 51"/>
                <a:gd name="T6" fmla="*/ 0 w 2247"/>
                <a:gd name="T7" fmla="*/ 2 h 51"/>
                <a:gd name="T8" fmla="*/ 21 w 2247"/>
                <a:gd name="T9" fmla="*/ 51 h 51"/>
                <a:gd name="T10" fmla="*/ 0 60000 65536"/>
                <a:gd name="T11" fmla="*/ 0 60000 65536"/>
                <a:gd name="T12" fmla="*/ 0 60000 65536"/>
                <a:gd name="T13" fmla="*/ 0 60000 65536"/>
                <a:gd name="T14" fmla="*/ 0 60000 65536"/>
                <a:gd name="T15" fmla="*/ 0 w 2247"/>
                <a:gd name="T16" fmla="*/ 0 h 51"/>
                <a:gd name="T17" fmla="*/ 2247 w 2247"/>
                <a:gd name="T18" fmla="*/ 51 h 51"/>
              </a:gdLst>
              <a:ahLst/>
              <a:cxnLst>
                <a:cxn ang="T10">
                  <a:pos x="T0" y="T1"/>
                </a:cxn>
                <a:cxn ang="T11">
                  <a:pos x="T2" y="T3"/>
                </a:cxn>
                <a:cxn ang="T12">
                  <a:pos x="T4" y="T5"/>
                </a:cxn>
                <a:cxn ang="T13">
                  <a:pos x="T6" y="T7"/>
                </a:cxn>
                <a:cxn ang="T14">
                  <a:pos x="T8" y="T9"/>
                </a:cxn>
              </a:cxnLst>
              <a:rect l="T15" t="T16" r="T17" b="T18"/>
              <a:pathLst>
                <a:path w="2247" h="51">
                  <a:moveTo>
                    <a:pt x="21" y="51"/>
                  </a:moveTo>
                  <a:lnTo>
                    <a:pt x="2247" y="51"/>
                  </a:lnTo>
                  <a:lnTo>
                    <a:pt x="2228" y="0"/>
                  </a:lnTo>
                  <a:lnTo>
                    <a:pt x="0" y="2"/>
                  </a:lnTo>
                  <a:lnTo>
                    <a:pt x="21" y="51"/>
                  </a:lnTo>
                  <a:close/>
                </a:path>
              </a:pathLst>
            </a:custGeom>
            <a:solidFill>
              <a:srgbClr val="A75AA7"/>
            </a:solidFill>
            <a:ln w="9525">
              <a:noFill/>
              <a:round/>
              <a:headEnd/>
              <a:tailEnd/>
            </a:ln>
          </p:spPr>
          <p:txBody>
            <a:bodyPr/>
            <a:lstStyle/>
            <a:p>
              <a:endParaRPr lang="en-US"/>
            </a:p>
          </p:txBody>
        </p:sp>
        <p:sp>
          <p:nvSpPr>
            <p:cNvPr id="5197" name="Freeform 64"/>
            <p:cNvSpPr>
              <a:spLocks/>
            </p:cNvSpPr>
            <p:nvPr/>
          </p:nvSpPr>
          <p:spPr bwMode="auto">
            <a:xfrm>
              <a:off x="1636" y="2385"/>
              <a:ext cx="2245" cy="55"/>
            </a:xfrm>
            <a:custGeom>
              <a:avLst/>
              <a:gdLst>
                <a:gd name="T0" fmla="*/ 0 w 2245"/>
                <a:gd name="T1" fmla="*/ 55 h 55"/>
                <a:gd name="T2" fmla="*/ 2226 w 2245"/>
                <a:gd name="T3" fmla="*/ 53 h 55"/>
                <a:gd name="T4" fmla="*/ 2245 w 2245"/>
                <a:gd name="T5" fmla="*/ 0 h 55"/>
                <a:gd name="T6" fmla="*/ 19 w 2245"/>
                <a:gd name="T7" fmla="*/ 0 h 55"/>
                <a:gd name="T8" fmla="*/ 0 w 2245"/>
                <a:gd name="T9" fmla="*/ 55 h 55"/>
                <a:gd name="T10" fmla="*/ 0 60000 65536"/>
                <a:gd name="T11" fmla="*/ 0 60000 65536"/>
                <a:gd name="T12" fmla="*/ 0 60000 65536"/>
                <a:gd name="T13" fmla="*/ 0 60000 65536"/>
                <a:gd name="T14" fmla="*/ 0 60000 65536"/>
                <a:gd name="T15" fmla="*/ 0 w 2245"/>
                <a:gd name="T16" fmla="*/ 0 h 55"/>
                <a:gd name="T17" fmla="*/ 2245 w 2245"/>
                <a:gd name="T18" fmla="*/ 55 h 55"/>
              </a:gdLst>
              <a:ahLst/>
              <a:cxnLst>
                <a:cxn ang="T10">
                  <a:pos x="T0" y="T1"/>
                </a:cxn>
                <a:cxn ang="T11">
                  <a:pos x="T2" y="T3"/>
                </a:cxn>
                <a:cxn ang="T12">
                  <a:pos x="T4" y="T5"/>
                </a:cxn>
                <a:cxn ang="T13">
                  <a:pos x="T6" y="T7"/>
                </a:cxn>
                <a:cxn ang="T14">
                  <a:pos x="T8" y="T9"/>
                </a:cxn>
              </a:cxnLst>
              <a:rect l="T15" t="T16" r="T17" b="T18"/>
              <a:pathLst>
                <a:path w="2245" h="55">
                  <a:moveTo>
                    <a:pt x="0" y="55"/>
                  </a:moveTo>
                  <a:lnTo>
                    <a:pt x="2226" y="53"/>
                  </a:lnTo>
                  <a:lnTo>
                    <a:pt x="2245" y="0"/>
                  </a:lnTo>
                  <a:lnTo>
                    <a:pt x="19" y="0"/>
                  </a:lnTo>
                  <a:lnTo>
                    <a:pt x="0" y="55"/>
                  </a:lnTo>
                  <a:close/>
                </a:path>
              </a:pathLst>
            </a:custGeom>
            <a:solidFill>
              <a:srgbClr val="000000"/>
            </a:solidFill>
            <a:ln w="9525">
              <a:noFill/>
              <a:round/>
              <a:headEnd/>
              <a:tailEnd/>
            </a:ln>
          </p:spPr>
          <p:txBody>
            <a:bodyPr/>
            <a:lstStyle/>
            <a:p>
              <a:endParaRPr lang="en-US"/>
            </a:p>
          </p:txBody>
        </p:sp>
        <p:sp>
          <p:nvSpPr>
            <p:cNvPr id="5198" name="Freeform 65"/>
            <p:cNvSpPr>
              <a:spLocks/>
            </p:cNvSpPr>
            <p:nvPr/>
          </p:nvSpPr>
          <p:spPr bwMode="auto">
            <a:xfrm>
              <a:off x="1649" y="2006"/>
              <a:ext cx="2241" cy="58"/>
            </a:xfrm>
            <a:custGeom>
              <a:avLst/>
              <a:gdLst>
                <a:gd name="T0" fmla="*/ 14 w 2241"/>
                <a:gd name="T1" fmla="*/ 58 h 58"/>
                <a:gd name="T2" fmla="*/ 2241 w 2241"/>
                <a:gd name="T3" fmla="*/ 58 h 58"/>
                <a:gd name="T4" fmla="*/ 2226 w 2241"/>
                <a:gd name="T5" fmla="*/ 0 h 58"/>
                <a:gd name="T6" fmla="*/ 0 w 2241"/>
                <a:gd name="T7" fmla="*/ 0 h 58"/>
                <a:gd name="T8" fmla="*/ 14 w 2241"/>
                <a:gd name="T9" fmla="*/ 58 h 58"/>
                <a:gd name="T10" fmla="*/ 0 60000 65536"/>
                <a:gd name="T11" fmla="*/ 0 60000 65536"/>
                <a:gd name="T12" fmla="*/ 0 60000 65536"/>
                <a:gd name="T13" fmla="*/ 0 60000 65536"/>
                <a:gd name="T14" fmla="*/ 0 60000 65536"/>
                <a:gd name="T15" fmla="*/ 0 w 2241"/>
                <a:gd name="T16" fmla="*/ 0 h 58"/>
                <a:gd name="T17" fmla="*/ 2241 w 2241"/>
                <a:gd name="T18" fmla="*/ 58 h 58"/>
              </a:gdLst>
              <a:ahLst/>
              <a:cxnLst>
                <a:cxn ang="T10">
                  <a:pos x="T0" y="T1"/>
                </a:cxn>
                <a:cxn ang="T11">
                  <a:pos x="T2" y="T3"/>
                </a:cxn>
                <a:cxn ang="T12">
                  <a:pos x="T4" y="T5"/>
                </a:cxn>
                <a:cxn ang="T13">
                  <a:pos x="T6" y="T7"/>
                </a:cxn>
                <a:cxn ang="T14">
                  <a:pos x="T8" y="T9"/>
                </a:cxn>
              </a:cxnLst>
              <a:rect l="T15" t="T16" r="T17" b="T18"/>
              <a:pathLst>
                <a:path w="2241" h="58">
                  <a:moveTo>
                    <a:pt x="14" y="58"/>
                  </a:moveTo>
                  <a:lnTo>
                    <a:pt x="2241" y="58"/>
                  </a:lnTo>
                  <a:lnTo>
                    <a:pt x="2226" y="0"/>
                  </a:lnTo>
                  <a:lnTo>
                    <a:pt x="0" y="0"/>
                  </a:lnTo>
                  <a:lnTo>
                    <a:pt x="14" y="58"/>
                  </a:lnTo>
                  <a:close/>
                </a:path>
              </a:pathLst>
            </a:custGeom>
            <a:solidFill>
              <a:srgbClr val="9C559C"/>
            </a:solidFill>
            <a:ln w="9525">
              <a:noFill/>
              <a:round/>
              <a:headEnd/>
              <a:tailEnd/>
            </a:ln>
          </p:spPr>
          <p:txBody>
            <a:bodyPr/>
            <a:lstStyle/>
            <a:p>
              <a:endParaRPr lang="en-US"/>
            </a:p>
          </p:txBody>
        </p:sp>
        <p:sp>
          <p:nvSpPr>
            <p:cNvPr id="5199" name="Freeform 66"/>
            <p:cNvSpPr>
              <a:spLocks/>
            </p:cNvSpPr>
            <p:nvPr/>
          </p:nvSpPr>
          <p:spPr bwMode="auto">
            <a:xfrm>
              <a:off x="1655" y="2321"/>
              <a:ext cx="2239" cy="64"/>
            </a:xfrm>
            <a:custGeom>
              <a:avLst/>
              <a:gdLst>
                <a:gd name="T0" fmla="*/ 0 w 2239"/>
                <a:gd name="T1" fmla="*/ 64 h 64"/>
                <a:gd name="T2" fmla="*/ 2226 w 2239"/>
                <a:gd name="T3" fmla="*/ 64 h 64"/>
                <a:gd name="T4" fmla="*/ 2239 w 2239"/>
                <a:gd name="T5" fmla="*/ 0 h 64"/>
                <a:gd name="T6" fmla="*/ 14 w 2239"/>
                <a:gd name="T7" fmla="*/ 0 h 64"/>
                <a:gd name="T8" fmla="*/ 0 w 2239"/>
                <a:gd name="T9" fmla="*/ 64 h 64"/>
                <a:gd name="T10" fmla="*/ 0 60000 65536"/>
                <a:gd name="T11" fmla="*/ 0 60000 65536"/>
                <a:gd name="T12" fmla="*/ 0 60000 65536"/>
                <a:gd name="T13" fmla="*/ 0 60000 65536"/>
                <a:gd name="T14" fmla="*/ 0 60000 65536"/>
                <a:gd name="T15" fmla="*/ 0 w 2239"/>
                <a:gd name="T16" fmla="*/ 0 h 64"/>
                <a:gd name="T17" fmla="*/ 2239 w 2239"/>
                <a:gd name="T18" fmla="*/ 64 h 64"/>
              </a:gdLst>
              <a:ahLst/>
              <a:cxnLst>
                <a:cxn ang="T10">
                  <a:pos x="T0" y="T1"/>
                </a:cxn>
                <a:cxn ang="T11">
                  <a:pos x="T2" y="T3"/>
                </a:cxn>
                <a:cxn ang="T12">
                  <a:pos x="T4" y="T5"/>
                </a:cxn>
                <a:cxn ang="T13">
                  <a:pos x="T6" y="T7"/>
                </a:cxn>
                <a:cxn ang="T14">
                  <a:pos x="T8" y="T9"/>
                </a:cxn>
              </a:cxnLst>
              <a:rect l="T15" t="T16" r="T17" b="T18"/>
              <a:pathLst>
                <a:path w="2239" h="64">
                  <a:moveTo>
                    <a:pt x="0" y="64"/>
                  </a:moveTo>
                  <a:lnTo>
                    <a:pt x="2226" y="64"/>
                  </a:lnTo>
                  <a:lnTo>
                    <a:pt x="2239" y="0"/>
                  </a:lnTo>
                  <a:lnTo>
                    <a:pt x="14" y="0"/>
                  </a:lnTo>
                  <a:lnTo>
                    <a:pt x="0" y="64"/>
                  </a:lnTo>
                  <a:close/>
                </a:path>
              </a:pathLst>
            </a:custGeom>
            <a:solidFill>
              <a:srgbClr val="080408"/>
            </a:solidFill>
            <a:ln w="9525">
              <a:noFill/>
              <a:round/>
              <a:headEnd/>
              <a:tailEnd/>
            </a:ln>
          </p:spPr>
          <p:txBody>
            <a:bodyPr/>
            <a:lstStyle/>
            <a:p>
              <a:endParaRPr lang="en-US"/>
            </a:p>
          </p:txBody>
        </p:sp>
        <p:sp>
          <p:nvSpPr>
            <p:cNvPr id="5200" name="Freeform 67"/>
            <p:cNvSpPr>
              <a:spLocks/>
            </p:cNvSpPr>
            <p:nvPr/>
          </p:nvSpPr>
          <p:spPr bwMode="auto">
            <a:xfrm>
              <a:off x="1663" y="2064"/>
              <a:ext cx="2237" cy="61"/>
            </a:xfrm>
            <a:custGeom>
              <a:avLst/>
              <a:gdLst>
                <a:gd name="T0" fmla="*/ 9 w 2237"/>
                <a:gd name="T1" fmla="*/ 61 h 61"/>
                <a:gd name="T2" fmla="*/ 2237 w 2237"/>
                <a:gd name="T3" fmla="*/ 61 h 61"/>
                <a:gd name="T4" fmla="*/ 2227 w 2237"/>
                <a:gd name="T5" fmla="*/ 0 h 61"/>
                <a:gd name="T6" fmla="*/ 0 w 2237"/>
                <a:gd name="T7" fmla="*/ 0 h 61"/>
                <a:gd name="T8" fmla="*/ 9 w 2237"/>
                <a:gd name="T9" fmla="*/ 61 h 61"/>
                <a:gd name="T10" fmla="*/ 0 60000 65536"/>
                <a:gd name="T11" fmla="*/ 0 60000 65536"/>
                <a:gd name="T12" fmla="*/ 0 60000 65536"/>
                <a:gd name="T13" fmla="*/ 0 60000 65536"/>
                <a:gd name="T14" fmla="*/ 0 60000 65536"/>
                <a:gd name="T15" fmla="*/ 0 w 2237"/>
                <a:gd name="T16" fmla="*/ 0 h 61"/>
                <a:gd name="T17" fmla="*/ 2237 w 2237"/>
                <a:gd name="T18" fmla="*/ 61 h 61"/>
              </a:gdLst>
              <a:ahLst/>
              <a:cxnLst>
                <a:cxn ang="T10">
                  <a:pos x="T0" y="T1"/>
                </a:cxn>
                <a:cxn ang="T11">
                  <a:pos x="T2" y="T3"/>
                </a:cxn>
                <a:cxn ang="T12">
                  <a:pos x="T4" y="T5"/>
                </a:cxn>
                <a:cxn ang="T13">
                  <a:pos x="T6" y="T7"/>
                </a:cxn>
                <a:cxn ang="T14">
                  <a:pos x="T8" y="T9"/>
                </a:cxn>
              </a:cxnLst>
              <a:rect l="T15" t="T16" r="T17" b="T18"/>
              <a:pathLst>
                <a:path w="2237" h="61">
                  <a:moveTo>
                    <a:pt x="9" y="61"/>
                  </a:moveTo>
                  <a:lnTo>
                    <a:pt x="2237" y="61"/>
                  </a:lnTo>
                  <a:lnTo>
                    <a:pt x="2227" y="0"/>
                  </a:lnTo>
                  <a:lnTo>
                    <a:pt x="0" y="0"/>
                  </a:lnTo>
                  <a:lnTo>
                    <a:pt x="9" y="61"/>
                  </a:lnTo>
                  <a:close/>
                </a:path>
              </a:pathLst>
            </a:custGeom>
            <a:solidFill>
              <a:srgbClr val="864986"/>
            </a:solidFill>
            <a:ln w="9525">
              <a:noFill/>
              <a:round/>
              <a:headEnd/>
              <a:tailEnd/>
            </a:ln>
          </p:spPr>
          <p:txBody>
            <a:bodyPr/>
            <a:lstStyle/>
            <a:p>
              <a:endParaRPr lang="en-US"/>
            </a:p>
          </p:txBody>
        </p:sp>
        <p:sp>
          <p:nvSpPr>
            <p:cNvPr id="5201" name="Freeform 68"/>
            <p:cNvSpPr>
              <a:spLocks/>
            </p:cNvSpPr>
            <p:nvPr/>
          </p:nvSpPr>
          <p:spPr bwMode="auto">
            <a:xfrm>
              <a:off x="1669" y="2256"/>
              <a:ext cx="2233" cy="65"/>
            </a:xfrm>
            <a:custGeom>
              <a:avLst/>
              <a:gdLst>
                <a:gd name="T0" fmla="*/ 0 w 2233"/>
                <a:gd name="T1" fmla="*/ 65 h 65"/>
                <a:gd name="T2" fmla="*/ 2225 w 2233"/>
                <a:gd name="T3" fmla="*/ 65 h 65"/>
                <a:gd name="T4" fmla="*/ 2233 w 2233"/>
                <a:gd name="T5" fmla="*/ 0 h 65"/>
                <a:gd name="T6" fmla="*/ 7 w 2233"/>
                <a:gd name="T7" fmla="*/ 0 h 65"/>
                <a:gd name="T8" fmla="*/ 0 w 2233"/>
                <a:gd name="T9" fmla="*/ 65 h 65"/>
                <a:gd name="T10" fmla="*/ 0 60000 65536"/>
                <a:gd name="T11" fmla="*/ 0 60000 65536"/>
                <a:gd name="T12" fmla="*/ 0 60000 65536"/>
                <a:gd name="T13" fmla="*/ 0 60000 65536"/>
                <a:gd name="T14" fmla="*/ 0 60000 65536"/>
                <a:gd name="T15" fmla="*/ 0 w 2233"/>
                <a:gd name="T16" fmla="*/ 0 h 65"/>
                <a:gd name="T17" fmla="*/ 2233 w 2233"/>
                <a:gd name="T18" fmla="*/ 65 h 65"/>
              </a:gdLst>
              <a:ahLst/>
              <a:cxnLst>
                <a:cxn ang="T10">
                  <a:pos x="T0" y="T1"/>
                </a:cxn>
                <a:cxn ang="T11">
                  <a:pos x="T2" y="T3"/>
                </a:cxn>
                <a:cxn ang="T12">
                  <a:pos x="T4" y="T5"/>
                </a:cxn>
                <a:cxn ang="T13">
                  <a:pos x="T6" y="T7"/>
                </a:cxn>
                <a:cxn ang="T14">
                  <a:pos x="T8" y="T9"/>
                </a:cxn>
              </a:cxnLst>
              <a:rect l="T15" t="T16" r="T17" b="T18"/>
              <a:pathLst>
                <a:path w="2233" h="65">
                  <a:moveTo>
                    <a:pt x="0" y="65"/>
                  </a:moveTo>
                  <a:lnTo>
                    <a:pt x="2225" y="65"/>
                  </a:lnTo>
                  <a:lnTo>
                    <a:pt x="2233" y="0"/>
                  </a:lnTo>
                  <a:lnTo>
                    <a:pt x="7" y="0"/>
                  </a:lnTo>
                  <a:lnTo>
                    <a:pt x="0" y="65"/>
                  </a:lnTo>
                  <a:close/>
                </a:path>
              </a:pathLst>
            </a:custGeom>
            <a:solidFill>
              <a:srgbClr val="291429"/>
            </a:solidFill>
            <a:ln w="9525">
              <a:noFill/>
              <a:round/>
              <a:headEnd/>
              <a:tailEnd/>
            </a:ln>
          </p:spPr>
          <p:txBody>
            <a:bodyPr/>
            <a:lstStyle/>
            <a:p>
              <a:endParaRPr lang="en-US"/>
            </a:p>
          </p:txBody>
        </p:sp>
        <p:sp>
          <p:nvSpPr>
            <p:cNvPr id="5202" name="Freeform 69"/>
            <p:cNvSpPr>
              <a:spLocks/>
            </p:cNvSpPr>
            <p:nvPr/>
          </p:nvSpPr>
          <p:spPr bwMode="auto">
            <a:xfrm>
              <a:off x="1672" y="2125"/>
              <a:ext cx="2232" cy="66"/>
            </a:xfrm>
            <a:custGeom>
              <a:avLst/>
              <a:gdLst>
                <a:gd name="T0" fmla="*/ 4 w 2232"/>
                <a:gd name="T1" fmla="*/ 66 h 66"/>
                <a:gd name="T2" fmla="*/ 2232 w 2232"/>
                <a:gd name="T3" fmla="*/ 66 h 66"/>
                <a:gd name="T4" fmla="*/ 2228 w 2232"/>
                <a:gd name="T5" fmla="*/ 0 h 66"/>
                <a:gd name="T6" fmla="*/ 0 w 2232"/>
                <a:gd name="T7" fmla="*/ 0 h 66"/>
                <a:gd name="T8" fmla="*/ 4 w 2232"/>
                <a:gd name="T9" fmla="*/ 66 h 66"/>
                <a:gd name="T10" fmla="*/ 0 60000 65536"/>
                <a:gd name="T11" fmla="*/ 0 60000 65536"/>
                <a:gd name="T12" fmla="*/ 0 60000 65536"/>
                <a:gd name="T13" fmla="*/ 0 60000 65536"/>
                <a:gd name="T14" fmla="*/ 0 60000 65536"/>
                <a:gd name="T15" fmla="*/ 0 w 2232"/>
                <a:gd name="T16" fmla="*/ 0 h 66"/>
                <a:gd name="T17" fmla="*/ 2232 w 2232"/>
                <a:gd name="T18" fmla="*/ 66 h 66"/>
              </a:gdLst>
              <a:ahLst/>
              <a:cxnLst>
                <a:cxn ang="T10">
                  <a:pos x="T0" y="T1"/>
                </a:cxn>
                <a:cxn ang="T11">
                  <a:pos x="T2" y="T3"/>
                </a:cxn>
                <a:cxn ang="T12">
                  <a:pos x="T4" y="T5"/>
                </a:cxn>
                <a:cxn ang="T13">
                  <a:pos x="T6" y="T7"/>
                </a:cxn>
                <a:cxn ang="T14">
                  <a:pos x="T8" y="T9"/>
                </a:cxn>
              </a:cxnLst>
              <a:rect l="T15" t="T16" r="T17" b="T18"/>
              <a:pathLst>
                <a:path w="2232" h="66">
                  <a:moveTo>
                    <a:pt x="4" y="66"/>
                  </a:moveTo>
                  <a:lnTo>
                    <a:pt x="2232" y="66"/>
                  </a:lnTo>
                  <a:lnTo>
                    <a:pt x="2228" y="0"/>
                  </a:lnTo>
                  <a:lnTo>
                    <a:pt x="0" y="0"/>
                  </a:lnTo>
                  <a:lnTo>
                    <a:pt x="4" y="66"/>
                  </a:lnTo>
                  <a:close/>
                </a:path>
              </a:pathLst>
            </a:custGeom>
            <a:solidFill>
              <a:srgbClr val="693869"/>
            </a:solidFill>
            <a:ln w="9525">
              <a:noFill/>
              <a:round/>
              <a:headEnd/>
              <a:tailEnd/>
            </a:ln>
          </p:spPr>
          <p:txBody>
            <a:bodyPr/>
            <a:lstStyle/>
            <a:p>
              <a:endParaRPr lang="en-US"/>
            </a:p>
          </p:txBody>
        </p:sp>
        <p:sp>
          <p:nvSpPr>
            <p:cNvPr id="5203" name="Freeform 70"/>
            <p:cNvSpPr>
              <a:spLocks/>
            </p:cNvSpPr>
            <p:nvPr/>
          </p:nvSpPr>
          <p:spPr bwMode="auto">
            <a:xfrm>
              <a:off x="1676" y="2191"/>
              <a:ext cx="2228" cy="65"/>
            </a:xfrm>
            <a:custGeom>
              <a:avLst/>
              <a:gdLst>
                <a:gd name="T0" fmla="*/ 0 w 2228"/>
                <a:gd name="T1" fmla="*/ 65 h 65"/>
                <a:gd name="T2" fmla="*/ 2226 w 2228"/>
                <a:gd name="T3" fmla="*/ 65 h 65"/>
                <a:gd name="T4" fmla="*/ 2228 w 2228"/>
                <a:gd name="T5" fmla="*/ 0 h 65"/>
                <a:gd name="T6" fmla="*/ 0 w 2228"/>
                <a:gd name="T7" fmla="*/ 0 h 65"/>
                <a:gd name="T8" fmla="*/ 0 w 2228"/>
                <a:gd name="T9" fmla="*/ 65 h 65"/>
                <a:gd name="T10" fmla="*/ 0 60000 65536"/>
                <a:gd name="T11" fmla="*/ 0 60000 65536"/>
                <a:gd name="T12" fmla="*/ 0 60000 65536"/>
                <a:gd name="T13" fmla="*/ 0 60000 65536"/>
                <a:gd name="T14" fmla="*/ 0 60000 65536"/>
                <a:gd name="T15" fmla="*/ 0 w 2228"/>
                <a:gd name="T16" fmla="*/ 0 h 65"/>
                <a:gd name="T17" fmla="*/ 2228 w 2228"/>
                <a:gd name="T18" fmla="*/ 65 h 65"/>
              </a:gdLst>
              <a:ahLst/>
              <a:cxnLst>
                <a:cxn ang="T10">
                  <a:pos x="T0" y="T1"/>
                </a:cxn>
                <a:cxn ang="T11">
                  <a:pos x="T2" y="T3"/>
                </a:cxn>
                <a:cxn ang="T12">
                  <a:pos x="T4" y="T5"/>
                </a:cxn>
                <a:cxn ang="T13">
                  <a:pos x="T6" y="T7"/>
                </a:cxn>
                <a:cxn ang="T14">
                  <a:pos x="T8" y="T9"/>
                </a:cxn>
              </a:cxnLst>
              <a:rect l="T15" t="T16" r="T17" b="T18"/>
              <a:pathLst>
                <a:path w="2228" h="65">
                  <a:moveTo>
                    <a:pt x="0" y="65"/>
                  </a:moveTo>
                  <a:lnTo>
                    <a:pt x="2226" y="65"/>
                  </a:lnTo>
                  <a:lnTo>
                    <a:pt x="2228" y="0"/>
                  </a:lnTo>
                  <a:lnTo>
                    <a:pt x="0" y="0"/>
                  </a:lnTo>
                  <a:lnTo>
                    <a:pt x="0" y="65"/>
                  </a:lnTo>
                  <a:close/>
                </a:path>
              </a:pathLst>
            </a:custGeom>
            <a:solidFill>
              <a:srgbClr val="472347"/>
            </a:solidFill>
            <a:ln w="9525">
              <a:noFill/>
              <a:round/>
              <a:headEnd/>
              <a:tailEnd/>
            </a:ln>
          </p:spPr>
          <p:txBody>
            <a:bodyPr/>
            <a:lstStyle/>
            <a:p>
              <a:endParaRPr lang="en-US"/>
            </a:p>
          </p:txBody>
        </p:sp>
        <p:sp>
          <p:nvSpPr>
            <p:cNvPr id="5204" name="Freeform 71"/>
            <p:cNvSpPr>
              <a:spLocks/>
            </p:cNvSpPr>
            <p:nvPr/>
          </p:nvSpPr>
          <p:spPr bwMode="auto">
            <a:xfrm>
              <a:off x="1371" y="1864"/>
              <a:ext cx="305" cy="684"/>
            </a:xfrm>
            <a:custGeom>
              <a:avLst/>
              <a:gdLst>
                <a:gd name="T0" fmla="*/ 23 w 305"/>
                <a:gd name="T1" fmla="*/ 164 h 684"/>
                <a:gd name="T2" fmla="*/ 10 w 305"/>
                <a:gd name="T3" fmla="*/ 225 h 684"/>
                <a:gd name="T4" fmla="*/ 2 w 305"/>
                <a:gd name="T5" fmla="*/ 290 h 684"/>
                <a:gd name="T6" fmla="*/ 0 w 305"/>
                <a:gd name="T7" fmla="*/ 358 h 684"/>
                <a:gd name="T8" fmla="*/ 4 w 305"/>
                <a:gd name="T9" fmla="*/ 423 h 684"/>
                <a:gd name="T10" fmla="*/ 13 w 305"/>
                <a:gd name="T11" fmla="*/ 484 h 684"/>
                <a:gd name="T12" fmla="*/ 29 w 305"/>
                <a:gd name="T13" fmla="*/ 542 h 684"/>
                <a:gd name="T14" fmla="*/ 50 w 305"/>
                <a:gd name="T15" fmla="*/ 592 h 684"/>
                <a:gd name="T16" fmla="*/ 73 w 305"/>
                <a:gd name="T17" fmla="*/ 634 h 684"/>
                <a:gd name="T18" fmla="*/ 102 w 305"/>
                <a:gd name="T19" fmla="*/ 665 h 684"/>
                <a:gd name="T20" fmla="*/ 131 w 305"/>
                <a:gd name="T21" fmla="*/ 680 h 684"/>
                <a:gd name="T22" fmla="*/ 159 w 305"/>
                <a:gd name="T23" fmla="*/ 684 h 684"/>
                <a:gd name="T24" fmla="*/ 190 w 305"/>
                <a:gd name="T25" fmla="*/ 674 h 684"/>
                <a:gd name="T26" fmla="*/ 217 w 305"/>
                <a:gd name="T27" fmla="*/ 653 h 684"/>
                <a:gd name="T28" fmla="*/ 242 w 305"/>
                <a:gd name="T29" fmla="*/ 621 h 684"/>
                <a:gd name="T30" fmla="*/ 265 w 305"/>
                <a:gd name="T31" fmla="*/ 576 h 684"/>
                <a:gd name="T32" fmla="*/ 284 w 305"/>
                <a:gd name="T33" fmla="*/ 521 h 684"/>
                <a:gd name="T34" fmla="*/ 298 w 305"/>
                <a:gd name="T35" fmla="*/ 457 h 684"/>
                <a:gd name="T36" fmla="*/ 305 w 305"/>
                <a:gd name="T37" fmla="*/ 392 h 684"/>
                <a:gd name="T38" fmla="*/ 305 w 305"/>
                <a:gd name="T39" fmla="*/ 327 h 684"/>
                <a:gd name="T40" fmla="*/ 301 w 305"/>
                <a:gd name="T41" fmla="*/ 261 h 684"/>
                <a:gd name="T42" fmla="*/ 292 w 305"/>
                <a:gd name="T43" fmla="*/ 200 h 684"/>
                <a:gd name="T44" fmla="*/ 278 w 305"/>
                <a:gd name="T45" fmla="*/ 142 h 684"/>
                <a:gd name="T46" fmla="*/ 257 w 305"/>
                <a:gd name="T47" fmla="*/ 93 h 684"/>
                <a:gd name="T48" fmla="*/ 232 w 305"/>
                <a:gd name="T49" fmla="*/ 50 h 684"/>
                <a:gd name="T50" fmla="*/ 205 w 305"/>
                <a:gd name="T51" fmla="*/ 20 h 684"/>
                <a:gd name="T52" fmla="*/ 177 w 305"/>
                <a:gd name="T53" fmla="*/ 4 h 684"/>
                <a:gd name="T54" fmla="*/ 146 w 305"/>
                <a:gd name="T55" fmla="*/ 0 h 684"/>
                <a:gd name="T56" fmla="*/ 117 w 305"/>
                <a:gd name="T57" fmla="*/ 10 h 684"/>
                <a:gd name="T58" fmla="*/ 90 w 305"/>
                <a:gd name="T59" fmla="*/ 31 h 684"/>
                <a:gd name="T60" fmla="*/ 63 w 305"/>
                <a:gd name="T61" fmla="*/ 64 h 684"/>
                <a:gd name="T62" fmla="*/ 42 w 305"/>
                <a:gd name="T63" fmla="*/ 108 h 684"/>
                <a:gd name="T64" fmla="*/ 23 w 305"/>
                <a:gd name="T65" fmla="*/ 164 h 68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5"/>
                <a:gd name="T100" fmla="*/ 0 h 684"/>
                <a:gd name="T101" fmla="*/ 305 w 305"/>
                <a:gd name="T102" fmla="*/ 684 h 68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5" h="684">
                  <a:moveTo>
                    <a:pt x="23" y="164"/>
                  </a:moveTo>
                  <a:lnTo>
                    <a:pt x="10" y="225"/>
                  </a:lnTo>
                  <a:lnTo>
                    <a:pt x="2" y="290"/>
                  </a:lnTo>
                  <a:lnTo>
                    <a:pt x="0" y="358"/>
                  </a:lnTo>
                  <a:lnTo>
                    <a:pt x="4" y="423"/>
                  </a:lnTo>
                  <a:lnTo>
                    <a:pt x="13" y="484"/>
                  </a:lnTo>
                  <a:lnTo>
                    <a:pt x="29" y="542"/>
                  </a:lnTo>
                  <a:lnTo>
                    <a:pt x="50" y="592"/>
                  </a:lnTo>
                  <a:lnTo>
                    <a:pt x="73" y="634"/>
                  </a:lnTo>
                  <a:lnTo>
                    <a:pt x="102" y="665"/>
                  </a:lnTo>
                  <a:lnTo>
                    <a:pt x="131" y="680"/>
                  </a:lnTo>
                  <a:lnTo>
                    <a:pt x="159" y="684"/>
                  </a:lnTo>
                  <a:lnTo>
                    <a:pt x="190" y="674"/>
                  </a:lnTo>
                  <a:lnTo>
                    <a:pt x="217" y="653"/>
                  </a:lnTo>
                  <a:lnTo>
                    <a:pt x="242" y="621"/>
                  </a:lnTo>
                  <a:lnTo>
                    <a:pt x="265" y="576"/>
                  </a:lnTo>
                  <a:lnTo>
                    <a:pt x="284" y="521"/>
                  </a:lnTo>
                  <a:lnTo>
                    <a:pt x="298" y="457"/>
                  </a:lnTo>
                  <a:lnTo>
                    <a:pt x="305" y="392"/>
                  </a:lnTo>
                  <a:lnTo>
                    <a:pt x="305" y="327"/>
                  </a:lnTo>
                  <a:lnTo>
                    <a:pt x="301" y="261"/>
                  </a:lnTo>
                  <a:lnTo>
                    <a:pt x="292" y="200"/>
                  </a:lnTo>
                  <a:lnTo>
                    <a:pt x="278" y="142"/>
                  </a:lnTo>
                  <a:lnTo>
                    <a:pt x="257" y="93"/>
                  </a:lnTo>
                  <a:lnTo>
                    <a:pt x="232" y="50"/>
                  </a:lnTo>
                  <a:lnTo>
                    <a:pt x="205" y="20"/>
                  </a:lnTo>
                  <a:lnTo>
                    <a:pt x="177" y="4"/>
                  </a:lnTo>
                  <a:lnTo>
                    <a:pt x="146" y="0"/>
                  </a:lnTo>
                  <a:lnTo>
                    <a:pt x="117" y="10"/>
                  </a:lnTo>
                  <a:lnTo>
                    <a:pt x="90" y="31"/>
                  </a:lnTo>
                  <a:lnTo>
                    <a:pt x="63" y="64"/>
                  </a:lnTo>
                  <a:lnTo>
                    <a:pt x="42" y="108"/>
                  </a:lnTo>
                  <a:lnTo>
                    <a:pt x="23" y="164"/>
                  </a:lnTo>
                  <a:close/>
                </a:path>
              </a:pathLst>
            </a:custGeom>
            <a:solidFill>
              <a:srgbClr val="C161C1"/>
            </a:solidFill>
            <a:ln w="9525">
              <a:noFill/>
              <a:round/>
              <a:headEnd/>
              <a:tailEnd/>
            </a:ln>
          </p:spPr>
          <p:txBody>
            <a:bodyPr/>
            <a:lstStyle/>
            <a:p>
              <a:endParaRPr lang="en-US"/>
            </a:p>
          </p:txBody>
        </p:sp>
        <p:sp>
          <p:nvSpPr>
            <p:cNvPr id="5205" name="Freeform 72"/>
            <p:cNvSpPr>
              <a:spLocks/>
            </p:cNvSpPr>
            <p:nvPr/>
          </p:nvSpPr>
          <p:spPr bwMode="auto">
            <a:xfrm>
              <a:off x="935" y="2051"/>
              <a:ext cx="520" cy="2"/>
            </a:xfrm>
            <a:custGeom>
              <a:avLst/>
              <a:gdLst>
                <a:gd name="T0" fmla="*/ 19 w 520"/>
                <a:gd name="T1" fmla="*/ 2 h 2"/>
                <a:gd name="T2" fmla="*/ 520 w 520"/>
                <a:gd name="T3" fmla="*/ 2 h 2"/>
                <a:gd name="T4" fmla="*/ 499 w 520"/>
                <a:gd name="T5" fmla="*/ 0 h 2"/>
                <a:gd name="T6" fmla="*/ 0 w 520"/>
                <a:gd name="T7" fmla="*/ 2 h 2"/>
                <a:gd name="T8" fmla="*/ 19 w 520"/>
                <a:gd name="T9" fmla="*/ 2 h 2"/>
                <a:gd name="T10" fmla="*/ 0 60000 65536"/>
                <a:gd name="T11" fmla="*/ 0 60000 65536"/>
                <a:gd name="T12" fmla="*/ 0 60000 65536"/>
                <a:gd name="T13" fmla="*/ 0 60000 65536"/>
                <a:gd name="T14" fmla="*/ 0 60000 65536"/>
                <a:gd name="T15" fmla="*/ 0 w 520"/>
                <a:gd name="T16" fmla="*/ 0 h 2"/>
                <a:gd name="T17" fmla="*/ 520 w 520"/>
                <a:gd name="T18" fmla="*/ 2 h 2"/>
              </a:gdLst>
              <a:ahLst/>
              <a:cxnLst>
                <a:cxn ang="T10">
                  <a:pos x="T0" y="T1"/>
                </a:cxn>
                <a:cxn ang="T11">
                  <a:pos x="T2" y="T3"/>
                </a:cxn>
                <a:cxn ang="T12">
                  <a:pos x="T4" y="T5"/>
                </a:cxn>
                <a:cxn ang="T13">
                  <a:pos x="T6" y="T7"/>
                </a:cxn>
                <a:cxn ang="T14">
                  <a:pos x="T8" y="T9"/>
                </a:cxn>
              </a:cxnLst>
              <a:rect l="T15" t="T16" r="T17" b="T18"/>
              <a:pathLst>
                <a:path w="520" h="2">
                  <a:moveTo>
                    <a:pt x="19" y="2"/>
                  </a:moveTo>
                  <a:lnTo>
                    <a:pt x="520" y="2"/>
                  </a:lnTo>
                  <a:lnTo>
                    <a:pt x="499" y="0"/>
                  </a:lnTo>
                  <a:lnTo>
                    <a:pt x="0" y="2"/>
                  </a:lnTo>
                  <a:lnTo>
                    <a:pt x="19" y="2"/>
                  </a:lnTo>
                  <a:close/>
                </a:path>
              </a:pathLst>
            </a:custGeom>
            <a:solidFill>
              <a:srgbClr val="8F0000"/>
            </a:solidFill>
            <a:ln w="9525">
              <a:noFill/>
              <a:round/>
              <a:headEnd/>
              <a:tailEnd/>
            </a:ln>
          </p:spPr>
          <p:txBody>
            <a:bodyPr/>
            <a:lstStyle/>
            <a:p>
              <a:endParaRPr lang="en-US"/>
            </a:p>
          </p:txBody>
        </p:sp>
        <p:sp>
          <p:nvSpPr>
            <p:cNvPr id="5206" name="Freeform 73"/>
            <p:cNvSpPr>
              <a:spLocks/>
            </p:cNvSpPr>
            <p:nvPr/>
          </p:nvSpPr>
          <p:spPr bwMode="auto">
            <a:xfrm>
              <a:off x="945" y="2356"/>
              <a:ext cx="520" cy="4"/>
            </a:xfrm>
            <a:custGeom>
              <a:avLst/>
              <a:gdLst>
                <a:gd name="T0" fmla="*/ 0 w 520"/>
                <a:gd name="T1" fmla="*/ 4 h 4"/>
                <a:gd name="T2" fmla="*/ 499 w 520"/>
                <a:gd name="T3" fmla="*/ 4 h 4"/>
                <a:gd name="T4" fmla="*/ 520 w 520"/>
                <a:gd name="T5" fmla="*/ 0 h 4"/>
                <a:gd name="T6" fmla="*/ 21 w 520"/>
                <a:gd name="T7" fmla="*/ 0 h 4"/>
                <a:gd name="T8" fmla="*/ 0 w 520"/>
                <a:gd name="T9" fmla="*/ 4 h 4"/>
                <a:gd name="T10" fmla="*/ 0 60000 65536"/>
                <a:gd name="T11" fmla="*/ 0 60000 65536"/>
                <a:gd name="T12" fmla="*/ 0 60000 65536"/>
                <a:gd name="T13" fmla="*/ 0 60000 65536"/>
                <a:gd name="T14" fmla="*/ 0 60000 65536"/>
                <a:gd name="T15" fmla="*/ 0 w 520"/>
                <a:gd name="T16" fmla="*/ 0 h 4"/>
                <a:gd name="T17" fmla="*/ 520 w 520"/>
                <a:gd name="T18" fmla="*/ 4 h 4"/>
              </a:gdLst>
              <a:ahLst/>
              <a:cxnLst>
                <a:cxn ang="T10">
                  <a:pos x="T0" y="T1"/>
                </a:cxn>
                <a:cxn ang="T11">
                  <a:pos x="T2" y="T3"/>
                </a:cxn>
                <a:cxn ang="T12">
                  <a:pos x="T4" y="T5"/>
                </a:cxn>
                <a:cxn ang="T13">
                  <a:pos x="T6" y="T7"/>
                </a:cxn>
                <a:cxn ang="T14">
                  <a:pos x="T8" y="T9"/>
                </a:cxn>
              </a:cxnLst>
              <a:rect l="T15" t="T16" r="T17" b="T18"/>
              <a:pathLst>
                <a:path w="520" h="4">
                  <a:moveTo>
                    <a:pt x="0" y="4"/>
                  </a:moveTo>
                  <a:lnTo>
                    <a:pt x="499" y="4"/>
                  </a:lnTo>
                  <a:lnTo>
                    <a:pt x="520" y="0"/>
                  </a:lnTo>
                  <a:lnTo>
                    <a:pt x="21" y="0"/>
                  </a:lnTo>
                  <a:lnTo>
                    <a:pt x="0" y="4"/>
                  </a:lnTo>
                  <a:close/>
                </a:path>
              </a:pathLst>
            </a:custGeom>
            <a:solidFill>
              <a:srgbClr val="000000"/>
            </a:solidFill>
            <a:ln w="9525">
              <a:noFill/>
              <a:round/>
              <a:headEnd/>
              <a:tailEnd/>
            </a:ln>
          </p:spPr>
          <p:txBody>
            <a:bodyPr/>
            <a:lstStyle/>
            <a:p>
              <a:endParaRPr lang="en-US"/>
            </a:p>
          </p:txBody>
        </p:sp>
        <p:sp>
          <p:nvSpPr>
            <p:cNvPr id="5207" name="Freeform 74"/>
            <p:cNvSpPr>
              <a:spLocks/>
            </p:cNvSpPr>
            <p:nvPr/>
          </p:nvSpPr>
          <p:spPr bwMode="auto">
            <a:xfrm>
              <a:off x="954" y="2053"/>
              <a:ext cx="521" cy="7"/>
            </a:xfrm>
            <a:custGeom>
              <a:avLst/>
              <a:gdLst>
                <a:gd name="T0" fmla="*/ 21 w 521"/>
                <a:gd name="T1" fmla="*/ 7 h 7"/>
                <a:gd name="T2" fmla="*/ 521 w 521"/>
                <a:gd name="T3" fmla="*/ 7 h 7"/>
                <a:gd name="T4" fmla="*/ 501 w 521"/>
                <a:gd name="T5" fmla="*/ 0 h 7"/>
                <a:gd name="T6" fmla="*/ 0 w 521"/>
                <a:gd name="T7" fmla="*/ 0 h 7"/>
                <a:gd name="T8" fmla="*/ 21 w 521"/>
                <a:gd name="T9" fmla="*/ 7 h 7"/>
                <a:gd name="T10" fmla="*/ 0 60000 65536"/>
                <a:gd name="T11" fmla="*/ 0 60000 65536"/>
                <a:gd name="T12" fmla="*/ 0 60000 65536"/>
                <a:gd name="T13" fmla="*/ 0 60000 65536"/>
                <a:gd name="T14" fmla="*/ 0 60000 65536"/>
                <a:gd name="T15" fmla="*/ 0 w 521"/>
                <a:gd name="T16" fmla="*/ 0 h 7"/>
                <a:gd name="T17" fmla="*/ 521 w 521"/>
                <a:gd name="T18" fmla="*/ 7 h 7"/>
              </a:gdLst>
              <a:ahLst/>
              <a:cxnLst>
                <a:cxn ang="T10">
                  <a:pos x="T0" y="T1"/>
                </a:cxn>
                <a:cxn ang="T11">
                  <a:pos x="T2" y="T3"/>
                </a:cxn>
                <a:cxn ang="T12">
                  <a:pos x="T4" y="T5"/>
                </a:cxn>
                <a:cxn ang="T13">
                  <a:pos x="T6" y="T7"/>
                </a:cxn>
                <a:cxn ang="T14">
                  <a:pos x="T8" y="T9"/>
                </a:cxn>
              </a:cxnLst>
              <a:rect l="T15" t="T16" r="T17" b="T18"/>
              <a:pathLst>
                <a:path w="521" h="7">
                  <a:moveTo>
                    <a:pt x="21" y="7"/>
                  </a:moveTo>
                  <a:lnTo>
                    <a:pt x="521" y="7"/>
                  </a:lnTo>
                  <a:lnTo>
                    <a:pt x="501" y="0"/>
                  </a:lnTo>
                  <a:lnTo>
                    <a:pt x="0" y="0"/>
                  </a:lnTo>
                  <a:lnTo>
                    <a:pt x="21" y="7"/>
                  </a:lnTo>
                  <a:close/>
                </a:path>
              </a:pathLst>
            </a:custGeom>
            <a:solidFill>
              <a:srgbClr val="990000"/>
            </a:solidFill>
            <a:ln w="9525">
              <a:noFill/>
              <a:round/>
              <a:headEnd/>
              <a:tailEnd/>
            </a:ln>
          </p:spPr>
          <p:txBody>
            <a:bodyPr/>
            <a:lstStyle/>
            <a:p>
              <a:endParaRPr lang="en-US"/>
            </a:p>
          </p:txBody>
        </p:sp>
        <p:sp>
          <p:nvSpPr>
            <p:cNvPr id="5208" name="Freeform 75"/>
            <p:cNvSpPr>
              <a:spLocks/>
            </p:cNvSpPr>
            <p:nvPr/>
          </p:nvSpPr>
          <p:spPr bwMode="auto">
            <a:xfrm>
              <a:off x="966" y="2346"/>
              <a:ext cx="518" cy="10"/>
            </a:xfrm>
            <a:custGeom>
              <a:avLst/>
              <a:gdLst>
                <a:gd name="T0" fmla="*/ 0 w 518"/>
                <a:gd name="T1" fmla="*/ 10 h 10"/>
                <a:gd name="T2" fmla="*/ 499 w 518"/>
                <a:gd name="T3" fmla="*/ 10 h 10"/>
                <a:gd name="T4" fmla="*/ 518 w 518"/>
                <a:gd name="T5" fmla="*/ 0 h 10"/>
                <a:gd name="T6" fmla="*/ 17 w 518"/>
                <a:gd name="T7" fmla="*/ 0 h 10"/>
                <a:gd name="T8" fmla="*/ 0 w 518"/>
                <a:gd name="T9" fmla="*/ 10 h 10"/>
                <a:gd name="T10" fmla="*/ 0 60000 65536"/>
                <a:gd name="T11" fmla="*/ 0 60000 65536"/>
                <a:gd name="T12" fmla="*/ 0 60000 65536"/>
                <a:gd name="T13" fmla="*/ 0 60000 65536"/>
                <a:gd name="T14" fmla="*/ 0 60000 65536"/>
                <a:gd name="T15" fmla="*/ 0 w 518"/>
                <a:gd name="T16" fmla="*/ 0 h 10"/>
                <a:gd name="T17" fmla="*/ 518 w 518"/>
                <a:gd name="T18" fmla="*/ 10 h 10"/>
              </a:gdLst>
              <a:ahLst/>
              <a:cxnLst>
                <a:cxn ang="T10">
                  <a:pos x="T0" y="T1"/>
                </a:cxn>
                <a:cxn ang="T11">
                  <a:pos x="T2" y="T3"/>
                </a:cxn>
                <a:cxn ang="T12">
                  <a:pos x="T4" y="T5"/>
                </a:cxn>
                <a:cxn ang="T13">
                  <a:pos x="T6" y="T7"/>
                </a:cxn>
                <a:cxn ang="T14">
                  <a:pos x="T8" y="T9"/>
                </a:cxn>
              </a:cxnLst>
              <a:rect l="T15" t="T16" r="T17" b="T18"/>
              <a:pathLst>
                <a:path w="518" h="10">
                  <a:moveTo>
                    <a:pt x="0" y="10"/>
                  </a:moveTo>
                  <a:lnTo>
                    <a:pt x="499" y="10"/>
                  </a:lnTo>
                  <a:lnTo>
                    <a:pt x="518" y="0"/>
                  </a:lnTo>
                  <a:lnTo>
                    <a:pt x="17" y="0"/>
                  </a:lnTo>
                  <a:lnTo>
                    <a:pt x="0" y="10"/>
                  </a:lnTo>
                  <a:close/>
                </a:path>
              </a:pathLst>
            </a:custGeom>
            <a:solidFill>
              <a:srgbClr val="000000"/>
            </a:solidFill>
            <a:ln w="9525">
              <a:noFill/>
              <a:round/>
              <a:headEnd/>
              <a:tailEnd/>
            </a:ln>
          </p:spPr>
          <p:txBody>
            <a:bodyPr/>
            <a:lstStyle/>
            <a:p>
              <a:endParaRPr lang="en-US"/>
            </a:p>
          </p:txBody>
        </p:sp>
        <p:sp>
          <p:nvSpPr>
            <p:cNvPr id="5209" name="Freeform 76"/>
            <p:cNvSpPr>
              <a:spLocks/>
            </p:cNvSpPr>
            <p:nvPr/>
          </p:nvSpPr>
          <p:spPr bwMode="auto">
            <a:xfrm>
              <a:off x="975" y="2060"/>
              <a:ext cx="519" cy="14"/>
            </a:xfrm>
            <a:custGeom>
              <a:avLst/>
              <a:gdLst>
                <a:gd name="T0" fmla="*/ 20 w 519"/>
                <a:gd name="T1" fmla="*/ 14 h 14"/>
                <a:gd name="T2" fmla="*/ 519 w 519"/>
                <a:gd name="T3" fmla="*/ 14 h 14"/>
                <a:gd name="T4" fmla="*/ 500 w 519"/>
                <a:gd name="T5" fmla="*/ 0 h 14"/>
                <a:gd name="T6" fmla="*/ 0 w 519"/>
                <a:gd name="T7" fmla="*/ 0 h 14"/>
                <a:gd name="T8" fmla="*/ 20 w 519"/>
                <a:gd name="T9" fmla="*/ 14 h 14"/>
                <a:gd name="T10" fmla="*/ 0 60000 65536"/>
                <a:gd name="T11" fmla="*/ 0 60000 65536"/>
                <a:gd name="T12" fmla="*/ 0 60000 65536"/>
                <a:gd name="T13" fmla="*/ 0 60000 65536"/>
                <a:gd name="T14" fmla="*/ 0 60000 65536"/>
                <a:gd name="T15" fmla="*/ 0 w 519"/>
                <a:gd name="T16" fmla="*/ 0 h 14"/>
                <a:gd name="T17" fmla="*/ 519 w 519"/>
                <a:gd name="T18" fmla="*/ 14 h 14"/>
              </a:gdLst>
              <a:ahLst/>
              <a:cxnLst>
                <a:cxn ang="T10">
                  <a:pos x="T0" y="T1"/>
                </a:cxn>
                <a:cxn ang="T11">
                  <a:pos x="T2" y="T3"/>
                </a:cxn>
                <a:cxn ang="T12">
                  <a:pos x="T4" y="T5"/>
                </a:cxn>
                <a:cxn ang="T13">
                  <a:pos x="T6" y="T7"/>
                </a:cxn>
                <a:cxn ang="T14">
                  <a:pos x="T8" y="T9"/>
                </a:cxn>
              </a:cxnLst>
              <a:rect l="T15" t="T16" r="T17" b="T18"/>
              <a:pathLst>
                <a:path w="519" h="14">
                  <a:moveTo>
                    <a:pt x="20" y="14"/>
                  </a:moveTo>
                  <a:lnTo>
                    <a:pt x="519" y="14"/>
                  </a:lnTo>
                  <a:lnTo>
                    <a:pt x="500" y="0"/>
                  </a:lnTo>
                  <a:lnTo>
                    <a:pt x="0" y="0"/>
                  </a:lnTo>
                  <a:lnTo>
                    <a:pt x="20" y="14"/>
                  </a:lnTo>
                  <a:close/>
                </a:path>
              </a:pathLst>
            </a:custGeom>
            <a:solidFill>
              <a:srgbClr val="9E0000"/>
            </a:solidFill>
            <a:ln w="9525">
              <a:noFill/>
              <a:round/>
              <a:headEnd/>
              <a:tailEnd/>
            </a:ln>
          </p:spPr>
          <p:txBody>
            <a:bodyPr/>
            <a:lstStyle/>
            <a:p>
              <a:endParaRPr lang="en-US"/>
            </a:p>
          </p:txBody>
        </p:sp>
        <p:sp>
          <p:nvSpPr>
            <p:cNvPr id="5210" name="Freeform 77"/>
            <p:cNvSpPr>
              <a:spLocks/>
            </p:cNvSpPr>
            <p:nvPr/>
          </p:nvSpPr>
          <p:spPr bwMode="auto">
            <a:xfrm>
              <a:off x="983" y="2331"/>
              <a:ext cx="519" cy="15"/>
            </a:xfrm>
            <a:custGeom>
              <a:avLst/>
              <a:gdLst>
                <a:gd name="T0" fmla="*/ 0 w 519"/>
                <a:gd name="T1" fmla="*/ 15 h 15"/>
                <a:gd name="T2" fmla="*/ 501 w 519"/>
                <a:gd name="T3" fmla="*/ 15 h 15"/>
                <a:gd name="T4" fmla="*/ 519 w 519"/>
                <a:gd name="T5" fmla="*/ 0 h 15"/>
                <a:gd name="T6" fmla="*/ 19 w 519"/>
                <a:gd name="T7" fmla="*/ 0 h 15"/>
                <a:gd name="T8" fmla="*/ 0 w 519"/>
                <a:gd name="T9" fmla="*/ 15 h 15"/>
                <a:gd name="T10" fmla="*/ 0 60000 65536"/>
                <a:gd name="T11" fmla="*/ 0 60000 65536"/>
                <a:gd name="T12" fmla="*/ 0 60000 65536"/>
                <a:gd name="T13" fmla="*/ 0 60000 65536"/>
                <a:gd name="T14" fmla="*/ 0 60000 65536"/>
                <a:gd name="T15" fmla="*/ 0 w 519"/>
                <a:gd name="T16" fmla="*/ 0 h 15"/>
                <a:gd name="T17" fmla="*/ 519 w 519"/>
                <a:gd name="T18" fmla="*/ 15 h 15"/>
              </a:gdLst>
              <a:ahLst/>
              <a:cxnLst>
                <a:cxn ang="T10">
                  <a:pos x="T0" y="T1"/>
                </a:cxn>
                <a:cxn ang="T11">
                  <a:pos x="T2" y="T3"/>
                </a:cxn>
                <a:cxn ang="T12">
                  <a:pos x="T4" y="T5"/>
                </a:cxn>
                <a:cxn ang="T13">
                  <a:pos x="T6" y="T7"/>
                </a:cxn>
                <a:cxn ang="T14">
                  <a:pos x="T8" y="T9"/>
                </a:cxn>
              </a:cxnLst>
              <a:rect l="T15" t="T16" r="T17" b="T18"/>
              <a:pathLst>
                <a:path w="519" h="15">
                  <a:moveTo>
                    <a:pt x="0" y="15"/>
                  </a:moveTo>
                  <a:lnTo>
                    <a:pt x="501" y="15"/>
                  </a:lnTo>
                  <a:lnTo>
                    <a:pt x="519" y="0"/>
                  </a:lnTo>
                  <a:lnTo>
                    <a:pt x="19" y="0"/>
                  </a:lnTo>
                  <a:lnTo>
                    <a:pt x="0" y="15"/>
                  </a:lnTo>
                  <a:close/>
                </a:path>
              </a:pathLst>
            </a:custGeom>
            <a:solidFill>
              <a:srgbClr val="000000"/>
            </a:solidFill>
            <a:ln w="9525">
              <a:noFill/>
              <a:round/>
              <a:headEnd/>
              <a:tailEnd/>
            </a:ln>
          </p:spPr>
          <p:txBody>
            <a:bodyPr/>
            <a:lstStyle/>
            <a:p>
              <a:endParaRPr lang="en-US"/>
            </a:p>
          </p:txBody>
        </p:sp>
        <p:sp>
          <p:nvSpPr>
            <p:cNvPr id="5211" name="Freeform 78"/>
            <p:cNvSpPr>
              <a:spLocks/>
            </p:cNvSpPr>
            <p:nvPr/>
          </p:nvSpPr>
          <p:spPr bwMode="auto">
            <a:xfrm>
              <a:off x="995" y="2074"/>
              <a:ext cx="516" cy="19"/>
            </a:xfrm>
            <a:custGeom>
              <a:avLst/>
              <a:gdLst>
                <a:gd name="T0" fmla="*/ 17 w 516"/>
                <a:gd name="T1" fmla="*/ 19 h 19"/>
                <a:gd name="T2" fmla="*/ 516 w 516"/>
                <a:gd name="T3" fmla="*/ 19 h 19"/>
                <a:gd name="T4" fmla="*/ 499 w 516"/>
                <a:gd name="T5" fmla="*/ 0 h 19"/>
                <a:gd name="T6" fmla="*/ 0 w 516"/>
                <a:gd name="T7" fmla="*/ 0 h 19"/>
                <a:gd name="T8" fmla="*/ 17 w 516"/>
                <a:gd name="T9" fmla="*/ 19 h 19"/>
                <a:gd name="T10" fmla="*/ 0 60000 65536"/>
                <a:gd name="T11" fmla="*/ 0 60000 65536"/>
                <a:gd name="T12" fmla="*/ 0 60000 65536"/>
                <a:gd name="T13" fmla="*/ 0 60000 65536"/>
                <a:gd name="T14" fmla="*/ 0 60000 65536"/>
                <a:gd name="T15" fmla="*/ 0 w 516"/>
                <a:gd name="T16" fmla="*/ 0 h 19"/>
                <a:gd name="T17" fmla="*/ 516 w 516"/>
                <a:gd name="T18" fmla="*/ 19 h 19"/>
              </a:gdLst>
              <a:ahLst/>
              <a:cxnLst>
                <a:cxn ang="T10">
                  <a:pos x="T0" y="T1"/>
                </a:cxn>
                <a:cxn ang="T11">
                  <a:pos x="T2" y="T3"/>
                </a:cxn>
                <a:cxn ang="T12">
                  <a:pos x="T4" y="T5"/>
                </a:cxn>
                <a:cxn ang="T13">
                  <a:pos x="T6" y="T7"/>
                </a:cxn>
                <a:cxn ang="T14">
                  <a:pos x="T8" y="T9"/>
                </a:cxn>
              </a:cxnLst>
              <a:rect l="T15" t="T16" r="T17" b="T18"/>
              <a:pathLst>
                <a:path w="516" h="19">
                  <a:moveTo>
                    <a:pt x="17" y="19"/>
                  </a:moveTo>
                  <a:lnTo>
                    <a:pt x="516" y="19"/>
                  </a:lnTo>
                  <a:lnTo>
                    <a:pt x="499" y="0"/>
                  </a:lnTo>
                  <a:lnTo>
                    <a:pt x="0" y="0"/>
                  </a:lnTo>
                  <a:lnTo>
                    <a:pt x="17" y="19"/>
                  </a:lnTo>
                  <a:close/>
                </a:path>
              </a:pathLst>
            </a:custGeom>
            <a:solidFill>
              <a:srgbClr val="9D0202"/>
            </a:solidFill>
            <a:ln w="9525">
              <a:noFill/>
              <a:round/>
              <a:headEnd/>
              <a:tailEnd/>
            </a:ln>
          </p:spPr>
          <p:txBody>
            <a:bodyPr/>
            <a:lstStyle/>
            <a:p>
              <a:endParaRPr lang="en-US"/>
            </a:p>
          </p:txBody>
        </p:sp>
        <p:sp>
          <p:nvSpPr>
            <p:cNvPr id="5212" name="Freeform 79"/>
            <p:cNvSpPr>
              <a:spLocks/>
            </p:cNvSpPr>
            <p:nvPr/>
          </p:nvSpPr>
          <p:spPr bwMode="auto">
            <a:xfrm>
              <a:off x="1002" y="2310"/>
              <a:ext cx="515" cy="21"/>
            </a:xfrm>
            <a:custGeom>
              <a:avLst/>
              <a:gdLst>
                <a:gd name="T0" fmla="*/ 0 w 515"/>
                <a:gd name="T1" fmla="*/ 21 h 21"/>
                <a:gd name="T2" fmla="*/ 500 w 515"/>
                <a:gd name="T3" fmla="*/ 21 h 21"/>
                <a:gd name="T4" fmla="*/ 515 w 515"/>
                <a:gd name="T5" fmla="*/ 0 h 21"/>
                <a:gd name="T6" fmla="*/ 16 w 515"/>
                <a:gd name="T7" fmla="*/ 2 h 21"/>
                <a:gd name="T8" fmla="*/ 0 w 515"/>
                <a:gd name="T9" fmla="*/ 21 h 21"/>
                <a:gd name="T10" fmla="*/ 0 60000 65536"/>
                <a:gd name="T11" fmla="*/ 0 60000 65536"/>
                <a:gd name="T12" fmla="*/ 0 60000 65536"/>
                <a:gd name="T13" fmla="*/ 0 60000 65536"/>
                <a:gd name="T14" fmla="*/ 0 60000 65536"/>
                <a:gd name="T15" fmla="*/ 0 w 515"/>
                <a:gd name="T16" fmla="*/ 0 h 21"/>
                <a:gd name="T17" fmla="*/ 515 w 515"/>
                <a:gd name="T18" fmla="*/ 21 h 21"/>
              </a:gdLst>
              <a:ahLst/>
              <a:cxnLst>
                <a:cxn ang="T10">
                  <a:pos x="T0" y="T1"/>
                </a:cxn>
                <a:cxn ang="T11">
                  <a:pos x="T2" y="T3"/>
                </a:cxn>
                <a:cxn ang="T12">
                  <a:pos x="T4" y="T5"/>
                </a:cxn>
                <a:cxn ang="T13">
                  <a:pos x="T6" y="T7"/>
                </a:cxn>
                <a:cxn ang="T14">
                  <a:pos x="T8" y="T9"/>
                </a:cxn>
              </a:cxnLst>
              <a:rect l="T15" t="T16" r="T17" b="T18"/>
              <a:pathLst>
                <a:path w="515" h="21">
                  <a:moveTo>
                    <a:pt x="0" y="21"/>
                  </a:moveTo>
                  <a:lnTo>
                    <a:pt x="500" y="21"/>
                  </a:lnTo>
                  <a:lnTo>
                    <a:pt x="515" y="0"/>
                  </a:lnTo>
                  <a:lnTo>
                    <a:pt x="16" y="2"/>
                  </a:lnTo>
                  <a:lnTo>
                    <a:pt x="0" y="21"/>
                  </a:lnTo>
                  <a:close/>
                </a:path>
              </a:pathLst>
            </a:custGeom>
            <a:solidFill>
              <a:srgbClr val="000000"/>
            </a:solidFill>
            <a:ln w="9525">
              <a:noFill/>
              <a:round/>
              <a:headEnd/>
              <a:tailEnd/>
            </a:ln>
          </p:spPr>
          <p:txBody>
            <a:bodyPr/>
            <a:lstStyle/>
            <a:p>
              <a:endParaRPr lang="en-US"/>
            </a:p>
          </p:txBody>
        </p:sp>
        <p:sp>
          <p:nvSpPr>
            <p:cNvPr id="5213" name="Freeform 80"/>
            <p:cNvSpPr>
              <a:spLocks/>
            </p:cNvSpPr>
            <p:nvPr/>
          </p:nvSpPr>
          <p:spPr bwMode="auto">
            <a:xfrm>
              <a:off x="1012" y="2093"/>
              <a:ext cx="513" cy="23"/>
            </a:xfrm>
            <a:custGeom>
              <a:avLst/>
              <a:gdLst>
                <a:gd name="T0" fmla="*/ 13 w 513"/>
                <a:gd name="T1" fmla="*/ 23 h 23"/>
                <a:gd name="T2" fmla="*/ 513 w 513"/>
                <a:gd name="T3" fmla="*/ 23 h 23"/>
                <a:gd name="T4" fmla="*/ 499 w 513"/>
                <a:gd name="T5" fmla="*/ 0 h 23"/>
                <a:gd name="T6" fmla="*/ 0 w 513"/>
                <a:gd name="T7" fmla="*/ 0 h 23"/>
                <a:gd name="T8" fmla="*/ 13 w 513"/>
                <a:gd name="T9" fmla="*/ 23 h 23"/>
                <a:gd name="T10" fmla="*/ 0 60000 65536"/>
                <a:gd name="T11" fmla="*/ 0 60000 65536"/>
                <a:gd name="T12" fmla="*/ 0 60000 65536"/>
                <a:gd name="T13" fmla="*/ 0 60000 65536"/>
                <a:gd name="T14" fmla="*/ 0 60000 65536"/>
                <a:gd name="T15" fmla="*/ 0 w 513"/>
                <a:gd name="T16" fmla="*/ 0 h 23"/>
                <a:gd name="T17" fmla="*/ 513 w 513"/>
                <a:gd name="T18" fmla="*/ 23 h 23"/>
              </a:gdLst>
              <a:ahLst/>
              <a:cxnLst>
                <a:cxn ang="T10">
                  <a:pos x="T0" y="T1"/>
                </a:cxn>
                <a:cxn ang="T11">
                  <a:pos x="T2" y="T3"/>
                </a:cxn>
                <a:cxn ang="T12">
                  <a:pos x="T4" y="T5"/>
                </a:cxn>
                <a:cxn ang="T13">
                  <a:pos x="T6" y="T7"/>
                </a:cxn>
                <a:cxn ang="T14">
                  <a:pos x="T8" y="T9"/>
                </a:cxn>
              </a:cxnLst>
              <a:rect l="T15" t="T16" r="T17" b="T18"/>
              <a:pathLst>
                <a:path w="513" h="23">
                  <a:moveTo>
                    <a:pt x="13" y="23"/>
                  </a:moveTo>
                  <a:lnTo>
                    <a:pt x="513" y="23"/>
                  </a:lnTo>
                  <a:lnTo>
                    <a:pt x="499" y="0"/>
                  </a:lnTo>
                  <a:lnTo>
                    <a:pt x="0" y="0"/>
                  </a:lnTo>
                  <a:lnTo>
                    <a:pt x="13" y="23"/>
                  </a:lnTo>
                  <a:close/>
                </a:path>
              </a:pathLst>
            </a:custGeom>
            <a:solidFill>
              <a:srgbClr val="9A0707"/>
            </a:solidFill>
            <a:ln w="9525">
              <a:noFill/>
              <a:round/>
              <a:headEnd/>
              <a:tailEnd/>
            </a:ln>
          </p:spPr>
          <p:txBody>
            <a:bodyPr/>
            <a:lstStyle/>
            <a:p>
              <a:endParaRPr lang="en-US"/>
            </a:p>
          </p:txBody>
        </p:sp>
        <p:sp>
          <p:nvSpPr>
            <p:cNvPr id="5214" name="Freeform 81"/>
            <p:cNvSpPr>
              <a:spLocks/>
            </p:cNvSpPr>
            <p:nvPr/>
          </p:nvSpPr>
          <p:spPr bwMode="auto">
            <a:xfrm>
              <a:off x="1018" y="2285"/>
              <a:ext cx="510" cy="27"/>
            </a:xfrm>
            <a:custGeom>
              <a:avLst/>
              <a:gdLst>
                <a:gd name="T0" fmla="*/ 0 w 510"/>
                <a:gd name="T1" fmla="*/ 27 h 27"/>
                <a:gd name="T2" fmla="*/ 499 w 510"/>
                <a:gd name="T3" fmla="*/ 25 h 27"/>
                <a:gd name="T4" fmla="*/ 510 w 510"/>
                <a:gd name="T5" fmla="*/ 0 h 27"/>
                <a:gd name="T6" fmla="*/ 11 w 510"/>
                <a:gd name="T7" fmla="*/ 2 h 27"/>
                <a:gd name="T8" fmla="*/ 0 w 510"/>
                <a:gd name="T9" fmla="*/ 27 h 27"/>
                <a:gd name="T10" fmla="*/ 0 60000 65536"/>
                <a:gd name="T11" fmla="*/ 0 60000 65536"/>
                <a:gd name="T12" fmla="*/ 0 60000 65536"/>
                <a:gd name="T13" fmla="*/ 0 60000 65536"/>
                <a:gd name="T14" fmla="*/ 0 60000 65536"/>
                <a:gd name="T15" fmla="*/ 0 w 510"/>
                <a:gd name="T16" fmla="*/ 0 h 27"/>
                <a:gd name="T17" fmla="*/ 510 w 510"/>
                <a:gd name="T18" fmla="*/ 27 h 27"/>
              </a:gdLst>
              <a:ahLst/>
              <a:cxnLst>
                <a:cxn ang="T10">
                  <a:pos x="T0" y="T1"/>
                </a:cxn>
                <a:cxn ang="T11">
                  <a:pos x="T2" y="T3"/>
                </a:cxn>
                <a:cxn ang="T12">
                  <a:pos x="T4" y="T5"/>
                </a:cxn>
                <a:cxn ang="T13">
                  <a:pos x="T6" y="T7"/>
                </a:cxn>
                <a:cxn ang="T14">
                  <a:pos x="T8" y="T9"/>
                </a:cxn>
              </a:cxnLst>
              <a:rect l="T15" t="T16" r="T17" b="T18"/>
              <a:pathLst>
                <a:path w="510" h="27">
                  <a:moveTo>
                    <a:pt x="0" y="27"/>
                  </a:moveTo>
                  <a:lnTo>
                    <a:pt x="499" y="25"/>
                  </a:lnTo>
                  <a:lnTo>
                    <a:pt x="510" y="0"/>
                  </a:lnTo>
                  <a:lnTo>
                    <a:pt x="11" y="2"/>
                  </a:lnTo>
                  <a:lnTo>
                    <a:pt x="0" y="27"/>
                  </a:lnTo>
                  <a:close/>
                </a:path>
              </a:pathLst>
            </a:custGeom>
            <a:solidFill>
              <a:srgbClr val="000000"/>
            </a:solidFill>
            <a:ln w="9525">
              <a:noFill/>
              <a:round/>
              <a:headEnd/>
              <a:tailEnd/>
            </a:ln>
          </p:spPr>
          <p:txBody>
            <a:bodyPr/>
            <a:lstStyle/>
            <a:p>
              <a:endParaRPr lang="en-US"/>
            </a:p>
          </p:txBody>
        </p:sp>
        <p:sp>
          <p:nvSpPr>
            <p:cNvPr id="5215" name="Freeform 82"/>
            <p:cNvSpPr>
              <a:spLocks/>
            </p:cNvSpPr>
            <p:nvPr/>
          </p:nvSpPr>
          <p:spPr bwMode="auto">
            <a:xfrm>
              <a:off x="1025" y="2116"/>
              <a:ext cx="509" cy="27"/>
            </a:xfrm>
            <a:custGeom>
              <a:avLst/>
              <a:gdLst>
                <a:gd name="T0" fmla="*/ 10 w 509"/>
                <a:gd name="T1" fmla="*/ 27 h 27"/>
                <a:gd name="T2" fmla="*/ 509 w 509"/>
                <a:gd name="T3" fmla="*/ 25 h 27"/>
                <a:gd name="T4" fmla="*/ 500 w 509"/>
                <a:gd name="T5" fmla="*/ 0 h 27"/>
                <a:gd name="T6" fmla="*/ 0 w 509"/>
                <a:gd name="T7" fmla="*/ 0 h 27"/>
                <a:gd name="T8" fmla="*/ 10 w 509"/>
                <a:gd name="T9" fmla="*/ 27 h 27"/>
                <a:gd name="T10" fmla="*/ 0 60000 65536"/>
                <a:gd name="T11" fmla="*/ 0 60000 65536"/>
                <a:gd name="T12" fmla="*/ 0 60000 65536"/>
                <a:gd name="T13" fmla="*/ 0 60000 65536"/>
                <a:gd name="T14" fmla="*/ 0 60000 65536"/>
                <a:gd name="T15" fmla="*/ 0 w 509"/>
                <a:gd name="T16" fmla="*/ 0 h 27"/>
                <a:gd name="T17" fmla="*/ 509 w 509"/>
                <a:gd name="T18" fmla="*/ 27 h 27"/>
              </a:gdLst>
              <a:ahLst/>
              <a:cxnLst>
                <a:cxn ang="T10">
                  <a:pos x="T0" y="T1"/>
                </a:cxn>
                <a:cxn ang="T11">
                  <a:pos x="T2" y="T3"/>
                </a:cxn>
                <a:cxn ang="T12">
                  <a:pos x="T4" y="T5"/>
                </a:cxn>
                <a:cxn ang="T13">
                  <a:pos x="T6" y="T7"/>
                </a:cxn>
                <a:cxn ang="T14">
                  <a:pos x="T8" y="T9"/>
                </a:cxn>
              </a:cxnLst>
              <a:rect l="T15" t="T16" r="T17" b="T18"/>
              <a:pathLst>
                <a:path w="509" h="27">
                  <a:moveTo>
                    <a:pt x="10" y="27"/>
                  </a:moveTo>
                  <a:lnTo>
                    <a:pt x="509" y="25"/>
                  </a:lnTo>
                  <a:lnTo>
                    <a:pt x="500" y="0"/>
                  </a:lnTo>
                  <a:lnTo>
                    <a:pt x="0" y="0"/>
                  </a:lnTo>
                  <a:lnTo>
                    <a:pt x="10" y="27"/>
                  </a:lnTo>
                  <a:close/>
                </a:path>
              </a:pathLst>
            </a:custGeom>
            <a:solidFill>
              <a:srgbClr val="8D0909"/>
            </a:solidFill>
            <a:ln w="9525">
              <a:noFill/>
              <a:round/>
              <a:headEnd/>
              <a:tailEnd/>
            </a:ln>
          </p:spPr>
          <p:txBody>
            <a:bodyPr/>
            <a:lstStyle/>
            <a:p>
              <a:endParaRPr lang="en-US"/>
            </a:p>
          </p:txBody>
        </p:sp>
        <p:sp>
          <p:nvSpPr>
            <p:cNvPr id="5216" name="Freeform 83"/>
            <p:cNvSpPr>
              <a:spLocks/>
            </p:cNvSpPr>
            <p:nvPr/>
          </p:nvSpPr>
          <p:spPr bwMode="auto">
            <a:xfrm>
              <a:off x="1029" y="2258"/>
              <a:ext cx="509" cy="29"/>
            </a:xfrm>
            <a:custGeom>
              <a:avLst/>
              <a:gdLst>
                <a:gd name="T0" fmla="*/ 0 w 509"/>
                <a:gd name="T1" fmla="*/ 29 h 29"/>
                <a:gd name="T2" fmla="*/ 499 w 509"/>
                <a:gd name="T3" fmla="*/ 27 h 29"/>
                <a:gd name="T4" fmla="*/ 509 w 509"/>
                <a:gd name="T5" fmla="*/ 0 h 29"/>
                <a:gd name="T6" fmla="*/ 10 w 509"/>
                <a:gd name="T7" fmla="*/ 0 h 29"/>
                <a:gd name="T8" fmla="*/ 0 w 509"/>
                <a:gd name="T9" fmla="*/ 29 h 29"/>
                <a:gd name="T10" fmla="*/ 0 60000 65536"/>
                <a:gd name="T11" fmla="*/ 0 60000 65536"/>
                <a:gd name="T12" fmla="*/ 0 60000 65536"/>
                <a:gd name="T13" fmla="*/ 0 60000 65536"/>
                <a:gd name="T14" fmla="*/ 0 60000 65536"/>
                <a:gd name="T15" fmla="*/ 0 w 509"/>
                <a:gd name="T16" fmla="*/ 0 h 29"/>
                <a:gd name="T17" fmla="*/ 509 w 509"/>
                <a:gd name="T18" fmla="*/ 29 h 29"/>
              </a:gdLst>
              <a:ahLst/>
              <a:cxnLst>
                <a:cxn ang="T10">
                  <a:pos x="T0" y="T1"/>
                </a:cxn>
                <a:cxn ang="T11">
                  <a:pos x="T2" y="T3"/>
                </a:cxn>
                <a:cxn ang="T12">
                  <a:pos x="T4" y="T5"/>
                </a:cxn>
                <a:cxn ang="T13">
                  <a:pos x="T6" y="T7"/>
                </a:cxn>
                <a:cxn ang="T14">
                  <a:pos x="T8" y="T9"/>
                </a:cxn>
              </a:cxnLst>
              <a:rect l="T15" t="T16" r="T17" b="T18"/>
              <a:pathLst>
                <a:path w="509" h="29">
                  <a:moveTo>
                    <a:pt x="0" y="29"/>
                  </a:moveTo>
                  <a:lnTo>
                    <a:pt x="499" y="27"/>
                  </a:lnTo>
                  <a:lnTo>
                    <a:pt x="509" y="0"/>
                  </a:lnTo>
                  <a:lnTo>
                    <a:pt x="10" y="0"/>
                  </a:lnTo>
                  <a:lnTo>
                    <a:pt x="0" y="29"/>
                  </a:lnTo>
                  <a:close/>
                </a:path>
              </a:pathLst>
            </a:custGeom>
            <a:solidFill>
              <a:srgbClr val="000000"/>
            </a:solidFill>
            <a:ln w="9525">
              <a:noFill/>
              <a:round/>
              <a:headEnd/>
              <a:tailEnd/>
            </a:ln>
          </p:spPr>
          <p:txBody>
            <a:bodyPr/>
            <a:lstStyle/>
            <a:p>
              <a:endParaRPr lang="en-US"/>
            </a:p>
          </p:txBody>
        </p:sp>
        <p:sp>
          <p:nvSpPr>
            <p:cNvPr id="5217" name="Freeform 84"/>
            <p:cNvSpPr>
              <a:spLocks/>
            </p:cNvSpPr>
            <p:nvPr/>
          </p:nvSpPr>
          <p:spPr bwMode="auto">
            <a:xfrm>
              <a:off x="1035" y="2141"/>
              <a:ext cx="507" cy="29"/>
            </a:xfrm>
            <a:custGeom>
              <a:avLst/>
              <a:gdLst>
                <a:gd name="T0" fmla="*/ 6 w 507"/>
                <a:gd name="T1" fmla="*/ 29 h 29"/>
                <a:gd name="T2" fmla="*/ 507 w 507"/>
                <a:gd name="T3" fmla="*/ 29 h 29"/>
                <a:gd name="T4" fmla="*/ 499 w 507"/>
                <a:gd name="T5" fmla="*/ 0 h 29"/>
                <a:gd name="T6" fmla="*/ 0 w 507"/>
                <a:gd name="T7" fmla="*/ 2 h 29"/>
                <a:gd name="T8" fmla="*/ 6 w 507"/>
                <a:gd name="T9" fmla="*/ 29 h 29"/>
                <a:gd name="T10" fmla="*/ 0 60000 65536"/>
                <a:gd name="T11" fmla="*/ 0 60000 65536"/>
                <a:gd name="T12" fmla="*/ 0 60000 65536"/>
                <a:gd name="T13" fmla="*/ 0 60000 65536"/>
                <a:gd name="T14" fmla="*/ 0 60000 65536"/>
                <a:gd name="T15" fmla="*/ 0 w 507"/>
                <a:gd name="T16" fmla="*/ 0 h 29"/>
                <a:gd name="T17" fmla="*/ 507 w 507"/>
                <a:gd name="T18" fmla="*/ 29 h 29"/>
              </a:gdLst>
              <a:ahLst/>
              <a:cxnLst>
                <a:cxn ang="T10">
                  <a:pos x="T0" y="T1"/>
                </a:cxn>
                <a:cxn ang="T11">
                  <a:pos x="T2" y="T3"/>
                </a:cxn>
                <a:cxn ang="T12">
                  <a:pos x="T4" y="T5"/>
                </a:cxn>
                <a:cxn ang="T13">
                  <a:pos x="T6" y="T7"/>
                </a:cxn>
                <a:cxn ang="T14">
                  <a:pos x="T8" y="T9"/>
                </a:cxn>
              </a:cxnLst>
              <a:rect l="T15" t="T16" r="T17" b="T18"/>
              <a:pathLst>
                <a:path w="507" h="29">
                  <a:moveTo>
                    <a:pt x="6" y="29"/>
                  </a:moveTo>
                  <a:lnTo>
                    <a:pt x="507" y="29"/>
                  </a:lnTo>
                  <a:lnTo>
                    <a:pt x="499" y="0"/>
                  </a:lnTo>
                  <a:lnTo>
                    <a:pt x="0" y="2"/>
                  </a:lnTo>
                  <a:lnTo>
                    <a:pt x="6" y="29"/>
                  </a:lnTo>
                  <a:close/>
                </a:path>
              </a:pathLst>
            </a:custGeom>
            <a:solidFill>
              <a:srgbClr val="770606"/>
            </a:solidFill>
            <a:ln w="9525">
              <a:noFill/>
              <a:round/>
              <a:headEnd/>
              <a:tailEnd/>
            </a:ln>
          </p:spPr>
          <p:txBody>
            <a:bodyPr/>
            <a:lstStyle/>
            <a:p>
              <a:endParaRPr lang="en-US"/>
            </a:p>
          </p:txBody>
        </p:sp>
        <p:sp>
          <p:nvSpPr>
            <p:cNvPr id="5218" name="Freeform 85"/>
            <p:cNvSpPr>
              <a:spLocks/>
            </p:cNvSpPr>
            <p:nvPr/>
          </p:nvSpPr>
          <p:spPr bwMode="auto">
            <a:xfrm>
              <a:off x="1039" y="2227"/>
              <a:ext cx="505" cy="31"/>
            </a:xfrm>
            <a:custGeom>
              <a:avLst/>
              <a:gdLst>
                <a:gd name="T0" fmla="*/ 0 w 505"/>
                <a:gd name="T1" fmla="*/ 31 h 31"/>
                <a:gd name="T2" fmla="*/ 499 w 505"/>
                <a:gd name="T3" fmla="*/ 31 h 31"/>
                <a:gd name="T4" fmla="*/ 505 w 505"/>
                <a:gd name="T5" fmla="*/ 0 h 31"/>
                <a:gd name="T6" fmla="*/ 4 w 505"/>
                <a:gd name="T7" fmla="*/ 2 h 31"/>
                <a:gd name="T8" fmla="*/ 0 w 505"/>
                <a:gd name="T9" fmla="*/ 31 h 31"/>
                <a:gd name="T10" fmla="*/ 0 60000 65536"/>
                <a:gd name="T11" fmla="*/ 0 60000 65536"/>
                <a:gd name="T12" fmla="*/ 0 60000 65536"/>
                <a:gd name="T13" fmla="*/ 0 60000 65536"/>
                <a:gd name="T14" fmla="*/ 0 60000 65536"/>
                <a:gd name="T15" fmla="*/ 0 w 505"/>
                <a:gd name="T16" fmla="*/ 0 h 31"/>
                <a:gd name="T17" fmla="*/ 505 w 505"/>
                <a:gd name="T18" fmla="*/ 31 h 31"/>
              </a:gdLst>
              <a:ahLst/>
              <a:cxnLst>
                <a:cxn ang="T10">
                  <a:pos x="T0" y="T1"/>
                </a:cxn>
                <a:cxn ang="T11">
                  <a:pos x="T2" y="T3"/>
                </a:cxn>
                <a:cxn ang="T12">
                  <a:pos x="T4" y="T5"/>
                </a:cxn>
                <a:cxn ang="T13">
                  <a:pos x="T6" y="T7"/>
                </a:cxn>
                <a:cxn ang="T14">
                  <a:pos x="T8" y="T9"/>
                </a:cxn>
              </a:cxnLst>
              <a:rect l="T15" t="T16" r="T17" b="T18"/>
              <a:pathLst>
                <a:path w="505" h="31">
                  <a:moveTo>
                    <a:pt x="0" y="31"/>
                  </a:moveTo>
                  <a:lnTo>
                    <a:pt x="499" y="31"/>
                  </a:lnTo>
                  <a:lnTo>
                    <a:pt x="505" y="0"/>
                  </a:lnTo>
                  <a:lnTo>
                    <a:pt x="4" y="2"/>
                  </a:lnTo>
                  <a:lnTo>
                    <a:pt x="0" y="31"/>
                  </a:lnTo>
                  <a:close/>
                </a:path>
              </a:pathLst>
            </a:custGeom>
            <a:solidFill>
              <a:srgbClr val="1F0000"/>
            </a:solidFill>
            <a:ln w="9525">
              <a:noFill/>
              <a:round/>
              <a:headEnd/>
              <a:tailEnd/>
            </a:ln>
          </p:spPr>
          <p:txBody>
            <a:bodyPr/>
            <a:lstStyle/>
            <a:p>
              <a:endParaRPr lang="en-US"/>
            </a:p>
          </p:txBody>
        </p:sp>
        <p:sp>
          <p:nvSpPr>
            <p:cNvPr id="5219" name="Freeform 86"/>
            <p:cNvSpPr>
              <a:spLocks/>
            </p:cNvSpPr>
            <p:nvPr/>
          </p:nvSpPr>
          <p:spPr bwMode="auto">
            <a:xfrm>
              <a:off x="1041" y="2170"/>
              <a:ext cx="503" cy="28"/>
            </a:xfrm>
            <a:custGeom>
              <a:avLst/>
              <a:gdLst>
                <a:gd name="T0" fmla="*/ 4 w 503"/>
                <a:gd name="T1" fmla="*/ 28 h 28"/>
                <a:gd name="T2" fmla="*/ 503 w 503"/>
                <a:gd name="T3" fmla="*/ 28 h 28"/>
                <a:gd name="T4" fmla="*/ 501 w 503"/>
                <a:gd name="T5" fmla="*/ 0 h 28"/>
                <a:gd name="T6" fmla="*/ 0 w 503"/>
                <a:gd name="T7" fmla="*/ 0 h 28"/>
                <a:gd name="T8" fmla="*/ 4 w 503"/>
                <a:gd name="T9" fmla="*/ 28 h 28"/>
                <a:gd name="T10" fmla="*/ 0 60000 65536"/>
                <a:gd name="T11" fmla="*/ 0 60000 65536"/>
                <a:gd name="T12" fmla="*/ 0 60000 65536"/>
                <a:gd name="T13" fmla="*/ 0 60000 65536"/>
                <a:gd name="T14" fmla="*/ 0 60000 65536"/>
                <a:gd name="T15" fmla="*/ 0 w 503"/>
                <a:gd name="T16" fmla="*/ 0 h 28"/>
                <a:gd name="T17" fmla="*/ 503 w 503"/>
                <a:gd name="T18" fmla="*/ 28 h 28"/>
              </a:gdLst>
              <a:ahLst/>
              <a:cxnLst>
                <a:cxn ang="T10">
                  <a:pos x="T0" y="T1"/>
                </a:cxn>
                <a:cxn ang="T11">
                  <a:pos x="T2" y="T3"/>
                </a:cxn>
                <a:cxn ang="T12">
                  <a:pos x="T4" y="T5"/>
                </a:cxn>
                <a:cxn ang="T13">
                  <a:pos x="T6" y="T7"/>
                </a:cxn>
                <a:cxn ang="T14">
                  <a:pos x="T8" y="T9"/>
                </a:cxn>
              </a:cxnLst>
              <a:rect l="T15" t="T16" r="T17" b="T18"/>
              <a:pathLst>
                <a:path w="503" h="28">
                  <a:moveTo>
                    <a:pt x="4" y="28"/>
                  </a:moveTo>
                  <a:lnTo>
                    <a:pt x="503" y="28"/>
                  </a:lnTo>
                  <a:lnTo>
                    <a:pt x="501" y="0"/>
                  </a:lnTo>
                  <a:lnTo>
                    <a:pt x="0" y="0"/>
                  </a:lnTo>
                  <a:lnTo>
                    <a:pt x="4" y="28"/>
                  </a:lnTo>
                  <a:close/>
                </a:path>
              </a:pathLst>
            </a:custGeom>
            <a:solidFill>
              <a:srgbClr val="5A0101"/>
            </a:solidFill>
            <a:ln w="9525">
              <a:noFill/>
              <a:round/>
              <a:headEnd/>
              <a:tailEnd/>
            </a:ln>
          </p:spPr>
          <p:txBody>
            <a:bodyPr/>
            <a:lstStyle/>
            <a:p>
              <a:endParaRPr lang="en-US"/>
            </a:p>
          </p:txBody>
        </p:sp>
        <p:sp>
          <p:nvSpPr>
            <p:cNvPr id="5220" name="Freeform 87"/>
            <p:cNvSpPr>
              <a:spLocks/>
            </p:cNvSpPr>
            <p:nvPr/>
          </p:nvSpPr>
          <p:spPr bwMode="auto">
            <a:xfrm>
              <a:off x="1043" y="2198"/>
              <a:ext cx="501" cy="31"/>
            </a:xfrm>
            <a:custGeom>
              <a:avLst/>
              <a:gdLst>
                <a:gd name="T0" fmla="*/ 0 w 501"/>
                <a:gd name="T1" fmla="*/ 31 h 31"/>
                <a:gd name="T2" fmla="*/ 501 w 501"/>
                <a:gd name="T3" fmla="*/ 29 h 31"/>
                <a:gd name="T4" fmla="*/ 501 w 501"/>
                <a:gd name="T5" fmla="*/ 0 h 31"/>
                <a:gd name="T6" fmla="*/ 2 w 501"/>
                <a:gd name="T7" fmla="*/ 0 h 31"/>
                <a:gd name="T8" fmla="*/ 0 w 501"/>
                <a:gd name="T9" fmla="*/ 31 h 31"/>
                <a:gd name="T10" fmla="*/ 0 60000 65536"/>
                <a:gd name="T11" fmla="*/ 0 60000 65536"/>
                <a:gd name="T12" fmla="*/ 0 60000 65536"/>
                <a:gd name="T13" fmla="*/ 0 60000 65536"/>
                <a:gd name="T14" fmla="*/ 0 60000 65536"/>
                <a:gd name="T15" fmla="*/ 0 w 501"/>
                <a:gd name="T16" fmla="*/ 0 h 31"/>
                <a:gd name="T17" fmla="*/ 501 w 501"/>
                <a:gd name="T18" fmla="*/ 31 h 31"/>
              </a:gdLst>
              <a:ahLst/>
              <a:cxnLst>
                <a:cxn ang="T10">
                  <a:pos x="T0" y="T1"/>
                </a:cxn>
                <a:cxn ang="T11">
                  <a:pos x="T2" y="T3"/>
                </a:cxn>
                <a:cxn ang="T12">
                  <a:pos x="T4" y="T5"/>
                </a:cxn>
                <a:cxn ang="T13">
                  <a:pos x="T6" y="T7"/>
                </a:cxn>
                <a:cxn ang="T14">
                  <a:pos x="T8" y="T9"/>
                </a:cxn>
              </a:cxnLst>
              <a:rect l="T15" t="T16" r="T17" b="T18"/>
              <a:pathLst>
                <a:path w="501" h="31">
                  <a:moveTo>
                    <a:pt x="0" y="31"/>
                  </a:moveTo>
                  <a:lnTo>
                    <a:pt x="501" y="29"/>
                  </a:lnTo>
                  <a:lnTo>
                    <a:pt x="501" y="0"/>
                  </a:lnTo>
                  <a:lnTo>
                    <a:pt x="2" y="0"/>
                  </a:lnTo>
                  <a:lnTo>
                    <a:pt x="0" y="31"/>
                  </a:lnTo>
                  <a:close/>
                </a:path>
              </a:pathLst>
            </a:custGeom>
            <a:solidFill>
              <a:srgbClr val="3D0000"/>
            </a:solidFill>
            <a:ln w="9525">
              <a:noFill/>
              <a:round/>
              <a:headEnd/>
              <a:tailEnd/>
            </a:ln>
          </p:spPr>
          <p:txBody>
            <a:bodyPr/>
            <a:lstStyle/>
            <a:p>
              <a:endParaRPr lang="en-US"/>
            </a:p>
          </p:txBody>
        </p:sp>
        <p:sp>
          <p:nvSpPr>
            <p:cNvPr id="5221" name="Freeform 88"/>
            <p:cNvSpPr>
              <a:spLocks/>
            </p:cNvSpPr>
            <p:nvPr/>
          </p:nvSpPr>
          <p:spPr bwMode="auto">
            <a:xfrm>
              <a:off x="835" y="2053"/>
              <a:ext cx="210" cy="307"/>
            </a:xfrm>
            <a:custGeom>
              <a:avLst/>
              <a:gdLst>
                <a:gd name="T0" fmla="*/ 16 w 210"/>
                <a:gd name="T1" fmla="*/ 72 h 307"/>
                <a:gd name="T2" fmla="*/ 6 w 210"/>
                <a:gd name="T3" fmla="*/ 101 h 307"/>
                <a:gd name="T4" fmla="*/ 2 w 210"/>
                <a:gd name="T5" fmla="*/ 130 h 307"/>
                <a:gd name="T6" fmla="*/ 0 w 210"/>
                <a:gd name="T7" fmla="*/ 161 h 307"/>
                <a:gd name="T8" fmla="*/ 4 w 210"/>
                <a:gd name="T9" fmla="*/ 190 h 307"/>
                <a:gd name="T10" fmla="*/ 10 w 210"/>
                <a:gd name="T11" fmla="*/ 217 h 307"/>
                <a:gd name="T12" fmla="*/ 19 w 210"/>
                <a:gd name="T13" fmla="*/ 243 h 307"/>
                <a:gd name="T14" fmla="*/ 33 w 210"/>
                <a:gd name="T15" fmla="*/ 266 h 307"/>
                <a:gd name="T16" fmla="*/ 50 w 210"/>
                <a:gd name="T17" fmla="*/ 286 h 307"/>
                <a:gd name="T18" fmla="*/ 69 w 210"/>
                <a:gd name="T19" fmla="*/ 299 h 307"/>
                <a:gd name="T20" fmla="*/ 90 w 210"/>
                <a:gd name="T21" fmla="*/ 307 h 307"/>
                <a:gd name="T22" fmla="*/ 110 w 210"/>
                <a:gd name="T23" fmla="*/ 307 h 307"/>
                <a:gd name="T24" fmla="*/ 131 w 210"/>
                <a:gd name="T25" fmla="*/ 303 h 307"/>
                <a:gd name="T26" fmla="*/ 148 w 210"/>
                <a:gd name="T27" fmla="*/ 293 h 307"/>
                <a:gd name="T28" fmla="*/ 167 w 210"/>
                <a:gd name="T29" fmla="*/ 278 h 307"/>
                <a:gd name="T30" fmla="*/ 183 w 210"/>
                <a:gd name="T31" fmla="*/ 259 h 307"/>
                <a:gd name="T32" fmla="*/ 194 w 210"/>
                <a:gd name="T33" fmla="*/ 234 h 307"/>
                <a:gd name="T34" fmla="*/ 204 w 210"/>
                <a:gd name="T35" fmla="*/ 205 h 307"/>
                <a:gd name="T36" fmla="*/ 208 w 210"/>
                <a:gd name="T37" fmla="*/ 176 h 307"/>
                <a:gd name="T38" fmla="*/ 210 w 210"/>
                <a:gd name="T39" fmla="*/ 145 h 307"/>
                <a:gd name="T40" fmla="*/ 206 w 210"/>
                <a:gd name="T41" fmla="*/ 117 h 307"/>
                <a:gd name="T42" fmla="*/ 200 w 210"/>
                <a:gd name="T43" fmla="*/ 90 h 307"/>
                <a:gd name="T44" fmla="*/ 190 w 210"/>
                <a:gd name="T45" fmla="*/ 63 h 307"/>
                <a:gd name="T46" fmla="*/ 177 w 210"/>
                <a:gd name="T47" fmla="*/ 40 h 307"/>
                <a:gd name="T48" fmla="*/ 160 w 210"/>
                <a:gd name="T49" fmla="*/ 21 h 307"/>
                <a:gd name="T50" fmla="*/ 140 w 210"/>
                <a:gd name="T51" fmla="*/ 7 h 307"/>
                <a:gd name="T52" fmla="*/ 119 w 210"/>
                <a:gd name="T53" fmla="*/ 0 h 307"/>
                <a:gd name="T54" fmla="*/ 100 w 210"/>
                <a:gd name="T55" fmla="*/ 0 h 307"/>
                <a:gd name="T56" fmla="*/ 79 w 210"/>
                <a:gd name="T57" fmla="*/ 3 h 307"/>
                <a:gd name="T58" fmla="*/ 62 w 210"/>
                <a:gd name="T59" fmla="*/ 13 h 307"/>
                <a:gd name="T60" fmla="*/ 44 w 210"/>
                <a:gd name="T61" fmla="*/ 28 h 307"/>
                <a:gd name="T62" fmla="*/ 27 w 210"/>
                <a:gd name="T63" fmla="*/ 48 h 307"/>
                <a:gd name="T64" fmla="*/ 16 w 210"/>
                <a:gd name="T65" fmla="*/ 72 h 30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0"/>
                <a:gd name="T100" fmla="*/ 0 h 307"/>
                <a:gd name="T101" fmla="*/ 210 w 210"/>
                <a:gd name="T102" fmla="*/ 307 h 30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0" h="307">
                  <a:moveTo>
                    <a:pt x="16" y="72"/>
                  </a:moveTo>
                  <a:lnTo>
                    <a:pt x="6" y="101"/>
                  </a:lnTo>
                  <a:lnTo>
                    <a:pt x="2" y="130"/>
                  </a:lnTo>
                  <a:lnTo>
                    <a:pt x="0" y="161"/>
                  </a:lnTo>
                  <a:lnTo>
                    <a:pt x="4" y="190"/>
                  </a:lnTo>
                  <a:lnTo>
                    <a:pt x="10" y="217"/>
                  </a:lnTo>
                  <a:lnTo>
                    <a:pt x="19" y="243"/>
                  </a:lnTo>
                  <a:lnTo>
                    <a:pt x="33" y="266"/>
                  </a:lnTo>
                  <a:lnTo>
                    <a:pt x="50" y="286"/>
                  </a:lnTo>
                  <a:lnTo>
                    <a:pt x="69" y="299"/>
                  </a:lnTo>
                  <a:lnTo>
                    <a:pt x="90" y="307"/>
                  </a:lnTo>
                  <a:lnTo>
                    <a:pt x="110" y="307"/>
                  </a:lnTo>
                  <a:lnTo>
                    <a:pt x="131" y="303"/>
                  </a:lnTo>
                  <a:lnTo>
                    <a:pt x="148" y="293"/>
                  </a:lnTo>
                  <a:lnTo>
                    <a:pt x="167" y="278"/>
                  </a:lnTo>
                  <a:lnTo>
                    <a:pt x="183" y="259"/>
                  </a:lnTo>
                  <a:lnTo>
                    <a:pt x="194" y="234"/>
                  </a:lnTo>
                  <a:lnTo>
                    <a:pt x="204" y="205"/>
                  </a:lnTo>
                  <a:lnTo>
                    <a:pt x="208" y="176"/>
                  </a:lnTo>
                  <a:lnTo>
                    <a:pt x="210" y="145"/>
                  </a:lnTo>
                  <a:lnTo>
                    <a:pt x="206" y="117"/>
                  </a:lnTo>
                  <a:lnTo>
                    <a:pt x="200" y="90"/>
                  </a:lnTo>
                  <a:lnTo>
                    <a:pt x="190" y="63"/>
                  </a:lnTo>
                  <a:lnTo>
                    <a:pt x="177" y="40"/>
                  </a:lnTo>
                  <a:lnTo>
                    <a:pt x="160" y="21"/>
                  </a:lnTo>
                  <a:lnTo>
                    <a:pt x="140" y="7"/>
                  </a:lnTo>
                  <a:lnTo>
                    <a:pt x="119" y="0"/>
                  </a:lnTo>
                  <a:lnTo>
                    <a:pt x="100" y="0"/>
                  </a:lnTo>
                  <a:lnTo>
                    <a:pt x="79" y="3"/>
                  </a:lnTo>
                  <a:lnTo>
                    <a:pt x="62" y="13"/>
                  </a:lnTo>
                  <a:lnTo>
                    <a:pt x="44" y="28"/>
                  </a:lnTo>
                  <a:lnTo>
                    <a:pt x="27" y="48"/>
                  </a:lnTo>
                  <a:lnTo>
                    <a:pt x="16" y="72"/>
                  </a:lnTo>
                  <a:close/>
                </a:path>
              </a:pathLst>
            </a:custGeom>
            <a:solidFill>
              <a:srgbClr val="C70101"/>
            </a:solidFill>
            <a:ln w="9525">
              <a:noFill/>
              <a:round/>
              <a:headEnd/>
              <a:tailEnd/>
            </a:ln>
          </p:spPr>
          <p:txBody>
            <a:bodyPr/>
            <a:lstStyle/>
            <a:p>
              <a:endParaRPr lang="en-US"/>
            </a:p>
          </p:txBody>
        </p:sp>
        <p:sp>
          <p:nvSpPr>
            <p:cNvPr id="5222" name="Freeform 89"/>
            <p:cNvSpPr>
              <a:spLocks/>
            </p:cNvSpPr>
            <p:nvPr/>
          </p:nvSpPr>
          <p:spPr bwMode="auto">
            <a:xfrm>
              <a:off x="766" y="1680"/>
              <a:ext cx="215" cy="6"/>
            </a:xfrm>
            <a:custGeom>
              <a:avLst/>
              <a:gdLst>
                <a:gd name="T0" fmla="*/ 48 w 215"/>
                <a:gd name="T1" fmla="*/ 6 h 6"/>
                <a:gd name="T2" fmla="*/ 215 w 215"/>
                <a:gd name="T3" fmla="*/ 6 h 6"/>
                <a:gd name="T4" fmla="*/ 167 w 215"/>
                <a:gd name="T5" fmla="*/ 0 h 6"/>
                <a:gd name="T6" fmla="*/ 0 w 215"/>
                <a:gd name="T7" fmla="*/ 0 h 6"/>
                <a:gd name="T8" fmla="*/ 48 w 215"/>
                <a:gd name="T9" fmla="*/ 6 h 6"/>
                <a:gd name="T10" fmla="*/ 0 60000 65536"/>
                <a:gd name="T11" fmla="*/ 0 60000 65536"/>
                <a:gd name="T12" fmla="*/ 0 60000 65536"/>
                <a:gd name="T13" fmla="*/ 0 60000 65536"/>
                <a:gd name="T14" fmla="*/ 0 60000 65536"/>
                <a:gd name="T15" fmla="*/ 0 w 215"/>
                <a:gd name="T16" fmla="*/ 0 h 6"/>
                <a:gd name="T17" fmla="*/ 215 w 215"/>
                <a:gd name="T18" fmla="*/ 6 h 6"/>
              </a:gdLst>
              <a:ahLst/>
              <a:cxnLst>
                <a:cxn ang="T10">
                  <a:pos x="T0" y="T1"/>
                </a:cxn>
                <a:cxn ang="T11">
                  <a:pos x="T2" y="T3"/>
                </a:cxn>
                <a:cxn ang="T12">
                  <a:pos x="T4" y="T5"/>
                </a:cxn>
                <a:cxn ang="T13">
                  <a:pos x="T6" y="T7"/>
                </a:cxn>
                <a:cxn ang="T14">
                  <a:pos x="T8" y="T9"/>
                </a:cxn>
              </a:cxnLst>
              <a:rect l="T15" t="T16" r="T17" b="T18"/>
              <a:pathLst>
                <a:path w="215" h="6">
                  <a:moveTo>
                    <a:pt x="48" y="6"/>
                  </a:moveTo>
                  <a:lnTo>
                    <a:pt x="215" y="6"/>
                  </a:lnTo>
                  <a:lnTo>
                    <a:pt x="167" y="0"/>
                  </a:lnTo>
                  <a:lnTo>
                    <a:pt x="0" y="0"/>
                  </a:lnTo>
                  <a:lnTo>
                    <a:pt x="48" y="6"/>
                  </a:lnTo>
                  <a:close/>
                </a:path>
              </a:pathLst>
            </a:custGeom>
            <a:solidFill>
              <a:srgbClr val="8B8B8B"/>
            </a:solidFill>
            <a:ln w="9525">
              <a:noFill/>
              <a:round/>
              <a:headEnd/>
              <a:tailEnd/>
            </a:ln>
          </p:spPr>
          <p:txBody>
            <a:bodyPr/>
            <a:lstStyle/>
            <a:p>
              <a:endParaRPr lang="en-US"/>
            </a:p>
          </p:txBody>
        </p:sp>
        <p:sp>
          <p:nvSpPr>
            <p:cNvPr id="5223" name="Freeform 90"/>
            <p:cNvSpPr>
              <a:spLocks/>
            </p:cNvSpPr>
            <p:nvPr/>
          </p:nvSpPr>
          <p:spPr bwMode="auto">
            <a:xfrm>
              <a:off x="791" y="2700"/>
              <a:ext cx="213" cy="13"/>
            </a:xfrm>
            <a:custGeom>
              <a:avLst/>
              <a:gdLst>
                <a:gd name="T0" fmla="*/ 0 w 213"/>
                <a:gd name="T1" fmla="*/ 13 h 13"/>
                <a:gd name="T2" fmla="*/ 165 w 213"/>
                <a:gd name="T3" fmla="*/ 13 h 13"/>
                <a:gd name="T4" fmla="*/ 213 w 213"/>
                <a:gd name="T5" fmla="*/ 0 h 13"/>
                <a:gd name="T6" fmla="*/ 48 w 213"/>
                <a:gd name="T7" fmla="*/ 0 h 13"/>
                <a:gd name="T8" fmla="*/ 0 w 213"/>
                <a:gd name="T9" fmla="*/ 13 h 13"/>
                <a:gd name="T10" fmla="*/ 0 60000 65536"/>
                <a:gd name="T11" fmla="*/ 0 60000 65536"/>
                <a:gd name="T12" fmla="*/ 0 60000 65536"/>
                <a:gd name="T13" fmla="*/ 0 60000 65536"/>
                <a:gd name="T14" fmla="*/ 0 60000 65536"/>
                <a:gd name="T15" fmla="*/ 0 w 213"/>
                <a:gd name="T16" fmla="*/ 0 h 13"/>
                <a:gd name="T17" fmla="*/ 213 w 213"/>
                <a:gd name="T18" fmla="*/ 13 h 13"/>
              </a:gdLst>
              <a:ahLst/>
              <a:cxnLst>
                <a:cxn ang="T10">
                  <a:pos x="T0" y="T1"/>
                </a:cxn>
                <a:cxn ang="T11">
                  <a:pos x="T2" y="T3"/>
                </a:cxn>
                <a:cxn ang="T12">
                  <a:pos x="T4" y="T5"/>
                </a:cxn>
                <a:cxn ang="T13">
                  <a:pos x="T6" y="T7"/>
                </a:cxn>
                <a:cxn ang="T14">
                  <a:pos x="T8" y="T9"/>
                </a:cxn>
              </a:cxnLst>
              <a:rect l="T15" t="T16" r="T17" b="T18"/>
              <a:pathLst>
                <a:path w="213" h="13">
                  <a:moveTo>
                    <a:pt x="0" y="13"/>
                  </a:moveTo>
                  <a:lnTo>
                    <a:pt x="165" y="13"/>
                  </a:lnTo>
                  <a:lnTo>
                    <a:pt x="213" y="0"/>
                  </a:lnTo>
                  <a:lnTo>
                    <a:pt x="48" y="0"/>
                  </a:lnTo>
                  <a:lnTo>
                    <a:pt x="0" y="13"/>
                  </a:lnTo>
                  <a:close/>
                </a:path>
              </a:pathLst>
            </a:custGeom>
            <a:solidFill>
              <a:srgbClr val="000000"/>
            </a:solidFill>
            <a:ln w="9525">
              <a:noFill/>
              <a:round/>
              <a:headEnd/>
              <a:tailEnd/>
            </a:ln>
          </p:spPr>
          <p:txBody>
            <a:bodyPr/>
            <a:lstStyle/>
            <a:p>
              <a:endParaRPr lang="en-US"/>
            </a:p>
          </p:txBody>
        </p:sp>
        <p:sp>
          <p:nvSpPr>
            <p:cNvPr id="5224" name="Freeform 91"/>
            <p:cNvSpPr>
              <a:spLocks/>
            </p:cNvSpPr>
            <p:nvPr/>
          </p:nvSpPr>
          <p:spPr bwMode="auto">
            <a:xfrm>
              <a:off x="814" y="1686"/>
              <a:ext cx="215" cy="25"/>
            </a:xfrm>
            <a:custGeom>
              <a:avLst/>
              <a:gdLst>
                <a:gd name="T0" fmla="*/ 48 w 215"/>
                <a:gd name="T1" fmla="*/ 25 h 25"/>
                <a:gd name="T2" fmla="*/ 215 w 215"/>
                <a:gd name="T3" fmla="*/ 25 h 25"/>
                <a:gd name="T4" fmla="*/ 167 w 215"/>
                <a:gd name="T5" fmla="*/ 0 h 25"/>
                <a:gd name="T6" fmla="*/ 0 w 215"/>
                <a:gd name="T7" fmla="*/ 0 h 25"/>
                <a:gd name="T8" fmla="*/ 48 w 215"/>
                <a:gd name="T9" fmla="*/ 25 h 25"/>
                <a:gd name="T10" fmla="*/ 0 60000 65536"/>
                <a:gd name="T11" fmla="*/ 0 60000 65536"/>
                <a:gd name="T12" fmla="*/ 0 60000 65536"/>
                <a:gd name="T13" fmla="*/ 0 60000 65536"/>
                <a:gd name="T14" fmla="*/ 0 60000 65536"/>
                <a:gd name="T15" fmla="*/ 0 w 215"/>
                <a:gd name="T16" fmla="*/ 0 h 25"/>
                <a:gd name="T17" fmla="*/ 215 w 215"/>
                <a:gd name="T18" fmla="*/ 25 h 25"/>
              </a:gdLst>
              <a:ahLst/>
              <a:cxnLst>
                <a:cxn ang="T10">
                  <a:pos x="T0" y="T1"/>
                </a:cxn>
                <a:cxn ang="T11">
                  <a:pos x="T2" y="T3"/>
                </a:cxn>
                <a:cxn ang="T12">
                  <a:pos x="T4" y="T5"/>
                </a:cxn>
                <a:cxn ang="T13">
                  <a:pos x="T6" y="T7"/>
                </a:cxn>
                <a:cxn ang="T14">
                  <a:pos x="T8" y="T9"/>
                </a:cxn>
              </a:cxnLst>
              <a:rect l="T15" t="T16" r="T17" b="T18"/>
              <a:pathLst>
                <a:path w="215" h="25">
                  <a:moveTo>
                    <a:pt x="48" y="25"/>
                  </a:moveTo>
                  <a:lnTo>
                    <a:pt x="215" y="25"/>
                  </a:lnTo>
                  <a:lnTo>
                    <a:pt x="167" y="0"/>
                  </a:lnTo>
                  <a:lnTo>
                    <a:pt x="0" y="0"/>
                  </a:lnTo>
                  <a:lnTo>
                    <a:pt x="48" y="25"/>
                  </a:lnTo>
                  <a:close/>
                </a:path>
              </a:pathLst>
            </a:custGeom>
            <a:solidFill>
              <a:srgbClr val="959595"/>
            </a:solidFill>
            <a:ln w="9525">
              <a:noFill/>
              <a:round/>
              <a:headEnd/>
              <a:tailEnd/>
            </a:ln>
          </p:spPr>
          <p:txBody>
            <a:bodyPr/>
            <a:lstStyle/>
            <a:p>
              <a:endParaRPr lang="en-US"/>
            </a:p>
          </p:txBody>
        </p:sp>
        <p:sp>
          <p:nvSpPr>
            <p:cNvPr id="5225" name="Freeform 92"/>
            <p:cNvSpPr>
              <a:spLocks/>
            </p:cNvSpPr>
            <p:nvPr/>
          </p:nvSpPr>
          <p:spPr bwMode="auto">
            <a:xfrm>
              <a:off x="839" y="2667"/>
              <a:ext cx="211" cy="33"/>
            </a:xfrm>
            <a:custGeom>
              <a:avLst/>
              <a:gdLst>
                <a:gd name="T0" fmla="*/ 0 w 211"/>
                <a:gd name="T1" fmla="*/ 33 h 33"/>
                <a:gd name="T2" fmla="*/ 165 w 211"/>
                <a:gd name="T3" fmla="*/ 33 h 33"/>
                <a:gd name="T4" fmla="*/ 211 w 211"/>
                <a:gd name="T5" fmla="*/ 0 h 33"/>
                <a:gd name="T6" fmla="*/ 44 w 211"/>
                <a:gd name="T7" fmla="*/ 0 h 33"/>
                <a:gd name="T8" fmla="*/ 0 w 211"/>
                <a:gd name="T9" fmla="*/ 33 h 33"/>
                <a:gd name="T10" fmla="*/ 0 60000 65536"/>
                <a:gd name="T11" fmla="*/ 0 60000 65536"/>
                <a:gd name="T12" fmla="*/ 0 60000 65536"/>
                <a:gd name="T13" fmla="*/ 0 60000 65536"/>
                <a:gd name="T14" fmla="*/ 0 60000 65536"/>
                <a:gd name="T15" fmla="*/ 0 w 211"/>
                <a:gd name="T16" fmla="*/ 0 h 33"/>
                <a:gd name="T17" fmla="*/ 211 w 211"/>
                <a:gd name="T18" fmla="*/ 33 h 33"/>
              </a:gdLst>
              <a:ahLst/>
              <a:cxnLst>
                <a:cxn ang="T10">
                  <a:pos x="T0" y="T1"/>
                </a:cxn>
                <a:cxn ang="T11">
                  <a:pos x="T2" y="T3"/>
                </a:cxn>
                <a:cxn ang="T12">
                  <a:pos x="T4" y="T5"/>
                </a:cxn>
                <a:cxn ang="T13">
                  <a:pos x="T6" y="T7"/>
                </a:cxn>
                <a:cxn ang="T14">
                  <a:pos x="T8" y="T9"/>
                </a:cxn>
              </a:cxnLst>
              <a:rect l="T15" t="T16" r="T17" b="T18"/>
              <a:pathLst>
                <a:path w="211" h="33">
                  <a:moveTo>
                    <a:pt x="0" y="33"/>
                  </a:moveTo>
                  <a:lnTo>
                    <a:pt x="165" y="33"/>
                  </a:lnTo>
                  <a:lnTo>
                    <a:pt x="211" y="0"/>
                  </a:lnTo>
                  <a:lnTo>
                    <a:pt x="44" y="0"/>
                  </a:lnTo>
                  <a:lnTo>
                    <a:pt x="0" y="33"/>
                  </a:lnTo>
                  <a:close/>
                </a:path>
              </a:pathLst>
            </a:custGeom>
            <a:solidFill>
              <a:srgbClr val="000000"/>
            </a:solidFill>
            <a:ln w="9525">
              <a:noFill/>
              <a:round/>
              <a:headEnd/>
              <a:tailEnd/>
            </a:ln>
          </p:spPr>
          <p:txBody>
            <a:bodyPr/>
            <a:lstStyle/>
            <a:p>
              <a:endParaRPr lang="en-US"/>
            </a:p>
          </p:txBody>
        </p:sp>
        <p:sp>
          <p:nvSpPr>
            <p:cNvPr id="5226" name="Freeform 93"/>
            <p:cNvSpPr>
              <a:spLocks/>
            </p:cNvSpPr>
            <p:nvPr/>
          </p:nvSpPr>
          <p:spPr bwMode="auto">
            <a:xfrm>
              <a:off x="862" y="1711"/>
              <a:ext cx="213" cy="44"/>
            </a:xfrm>
            <a:custGeom>
              <a:avLst/>
              <a:gdLst>
                <a:gd name="T0" fmla="*/ 46 w 213"/>
                <a:gd name="T1" fmla="*/ 44 h 44"/>
                <a:gd name="T2" fmla="*/ 213 w 213"/>
                <a:gd name="T3" fmla="*/ 44 h 44"/>
                <a:gd name="T4" fmla="*/ 167 w 213"/>
                <a:gd name="T5" fmla="*/ 0 h 44"/>
                <a:gd name="T6" fmla="*/ 0 w 213"/>
                <a:gd name="T7" fmla="*/ 0 h 44"/>
                <a:gd name="T8" fmla="*/ 46 w 213"/>
                <a:gd name="T9" fmla="*/ 44 h 44"/>
                <a:gd name="T10" fmla="*/ 0 60000 65536"/>
                <a:gd name="T11" fmla="*/ 0 60000 65536"/>
                <a:gd name="T12" fmla="*/ 0 60000 65536"/>
                <a:gd name="T13" fmla="*/ 0 60000 65536"/>
                <a:gd name="T14" fmla="*/ 0 60000 65536"/>
                <a:gd name="T15" fmla="*/ 0 w 213"/>
                <a:gd name="T16" fmla="*/ 0 h 44"/>
                <a:gd name="T17" fmla="*/ 213 w 213"/>
                <a:gd name="T18" fmla="*/ 44 h 44"/>
              </a:gdLst>
              <a:ahLst/>
              <a:cxnLst>
                <a:cxn ang="T10">
                  <a:pos x="T0" y="T1"/>
                </a:cxn>
                <a:cxn ang="T11">
                  <a:pos x="T2" y="T3"/>
                </a:cxn>
                <a:cxn ang="T12">
                  <a:pos x="T4" y="T5"/>
                </a:cxn>
                <a:cxn ang="T13">
                  <a:pos x="T6" y="T7"/>
                </a:cxn>
                <a:cxn ang="T14">
                  <a:pos x="T8" y="T9"/>
                </a:cxn>
              </a:cxnLst>
              <a:rect l="T15" t="T16" r="T17" b="T18"/>
              <a:pathLst>
                <a:path w="213" h="44">
                  <a:moveTo>
                    <a:pt x="46" y="44"/>
                  </a:moveTo>
                  <a:lnTo>
                    <a:pt x="213" y="44"/>
                  </a:lnTo>
                  <a:lnTo>
                    <a:pt x="167" y="0"/>
                  </a:lnTo>
                  <a:lnTo>
                    <a:pt x="0" y="0"/>
                  </a:lnTo>
                  <a:lnTo>
                    <a:pt x="46" y="44"/>
                  </a:lnTo>
                  <a:close/>
                </a:path>
              </a:pathLst>
            </a:custGeom>
            <a:solidFill>
              <a:srgbClr val="9A9A9A"/>
            </a:solidFill>
            <a:ln w="9525">
              <a:noFill/>
              <a:round/>
              <a:headEnd/>
              <a:tailEnd/>
            </a:ln>
          </p:spPr>
          <p:txBody>
            <a:bodyPr/>
            <a:lstStyle/>
            <a:p>
              <a:endParaRPr lang="en-US"/>
            </a:p>
          </p:txBody>
        </p:sp>
        <p:sp>
          <p:nvSpPr>
            <p:cNvPr id="5227" name="Freeform 94"/>
            <p:cNvSpPr>
              <a:spLocks/>
            </p:cNvSpPr>
            <p:nvPr/>
          </p:nvSpPr>
          <p:spPr bwMode="auto">
            <a:xfrm>
              <a:off x="883" y="2617"/>
              <a:ext cx="210" cy="50"/>
            </a:xfrm>
            <a:custGeom>
              <a:avLst/>
              <a:gdLst>
                <a:gd name="T0" fmla="*/ 0 w 210"/>
                <a:gd name="T1" fmla="*/ 50 h 50"/>
                <a:gd name="T2" fmla="*/ 167 w 210"/>
                <a:gd name="T3" fmla="*/ 50 h 50"/>
                <a:gd name="T4" fmla="*/ 210 w 210"/>
                <a:gd name="T5" fmla="*/ 0 h 50"/>
                <a:gd name="T6" fmla="*/ 42 w 210"/>
                <a:gd name="T7" fmla="*/ 0 h 50"/>
                <a:gd name="T8" fmla="*/ 0 w 210"/>
                <a:gd name="T9" fmla="*/ 50 h 50"/>
                <a:gd name="T10" fmla="*/ 0 60000 65536"/>
                <a:gd name="T11" fmla="*/ 0 60000 65536"/>
                <a:gd name="T12" fmla="*/ 0 60000 65536"/>
                <a:gd name="T13" fmla="*/ 0 60000 65536"/>
                <a:gd name="T14" fmla="*/ 0 60000 65536"/>
                <a:gd name="T15" fmla="*/ 0 w 210"/>
                <a:gd name="T16" fmla="*/ 0 h 50"/>
                <a:gd name="T17" fmla="*/ 210 w 210"/>
                <a:gd name="T18" fmla="*/ 50 h 50"/>
              </a:gdLst>
              <a:ahLst/>
              <a:cxnLst>
                <a:cxn ang="T10">
                  <a:pos x="T0" y="T1"/>
                </a:cxn>
                <a:cxn ang="T11">
                  <a:pos x="T2" y="T3"/>
                </a:cxn>
                <a:cxn ang="T12">
                  <a:pos x="T4" y="T5"/>
                </a:cxn>
                <a:cxn ang="T13">
                  <a:pos x="T6" y="T7"/>
                </a:cxn>
                <a:cxn ang="T14">
                  <a:pos x="T8" y="T9"/>
                </a:cxn>
              </a:cxnLst>
              <a:rect l="T15" t="T16" r="T17" b="T18"/>
              <a:pathLst>
                <a:path w="210" h="50">
                  <a:moveTo>
                    <a:pt x="0" y="50"/>
                  </a:moveTo>
                  <a:lnTo>
                    <a:pt x="167" y="50"/>
                  </a:lnTo>
                  <a:lnTo>
                    <a:pt x="210" y="0"/>
                  </a:lnTo>
                  <a:lnTo>
                    <a:pt x="42" y="0"/>
                  </a:lnTo>
                  <a:lnTo>
                    <a:pt x="0" y="50"/>
                  </a:lnTo>
                  <a:close/>
                </a:path>
              </a:pathLst>
            </a:custGeom>
            <a:solidFill>
              <a:srgbClr val="000000"/>
            </a:solidFill>
            <a:ln w="9525">
              <a:noFill/>
              <a:round/>
              <a:headEnd/>
              <a:tailEnd/>
            </a:ln>
          </p:spPr>
          <p:txBody>
            <a:bodyPr/>
            <a:lstStyle/>
            <a:p>
              <a:endParaRPr lang="en-US"/>
            </a:p>
          </p:txBody>
        </p:sp>
        <p:sp>
          <p:nvSpPr>
            <p:cNvPr id="5228" name="Freeform 95"/>
            <p:cNvSpPr>
              <a:spLocks/>
            </p:cNvSpPr>
            <p:nvPr/>
          </p:nvSpPr>
          <p:spPr bwMode="auto">
            <a:xfrm>
              <a:off x="908" y="1755"/>
              <a:ext cx="208" cy="63"/>
            </a:xfrm>
            <a:custGeom>
              <a:avLst/>
              <a:gdLst>
                <a:gd name="T0" fmla="*/ 41 w 208"/>
                <a:gd name="T1" fmla="*/ 63 h 63"/>
                <a:gd name="T2" fmla="*/ 208 w 208"/>
                <a:gd name="T3" fmla="*/ 63 h 63"/>
                <a:gd name="T4" fmla="*/ 167 w 208"/>
                <a:gd name="T5" fmla="*/ 0 h 63"/>
                <a:gd name="T6" fmla="*/ 0 w 208"/>
                <a:gd name="T7" fmla="*/ 0 h 63"/>
                <a:gd name="T8" fmla="*/ 41 w 208"/>
                <a:gd name="T9" fmla="*/ 63 h 63"/>
                <a:gd name="T10" fmla="*/ 0 60000 65536"/>
                <a:gd name="T11" fmla="*/ 0 60000 65536"/>
                <a:gd name="T12" fmla="*/ 0 60000 65536"/>
                <a:gd name="T13" fmla="*/ 0 60000 65536"/>
                <a:gd name="T14" fmla="*/ 0 60000 65536"/>
                <a:gd name="T15" fmla="*/ 0 w 208"/>
                <a:gd name="T16" fmla="*/ 0 h 63"/>
                <a:gd name="T17" fmla="*/ 208 w 208"/>
                <a:gd name="T18" fmla="*/ 63 h 63"/>
              </a:gdLst>
              <a:ahLst/>
              <a:cxnLst>
                <a:cxn ang="T10">
                  <a:pos x="T0" y="T1"/>
                </a:cxn>
                <a:cxn ang="T11">
                  <a:pos x="T2" y="T3"/>
                </a:cxn>
                <a:cxn ang="T12">
                  <a:pos x="T4" y="T5"/>
                </a:cxn>
                <a:cxn ang="T13">
                  <a:pos x="T6" y="T7"/>
                </a:cxn>
                <a:cxn ang="T14">
                  <a:pos x="T8" y="T9"/>
                </a:cxn>
              </a:cxnLst>
              <a:rect l="T15" t="T16" r="T17" b="T18"/>
              <a:pathLst>
                <a:path w="208" h="63">
                  <a:moveTo>
                    <a:pt x="41" y="63"/>
                  </a:moveTo>
                  <a:lnTo>
                    <a:pt x="208" y="63"/>
                  </a:lnTo>
                  <a:lnTo>
                    <a:pt x="167" y="0"/>
                  </a:lnTo>
                  <a:lnTo>
                    <a:pt x="0" y="0"/>
                  </a:lnTo>
                  <a:lnTo>
                    <a:pt x="41" y="63"/>
                  </a:lnTo>
                  <a:close/>
                </a:path>
              </a:pathLst>
            </a:custGeom>
            <a:solidFill>
              <a:srgbClr val="989898"/>
            </a:solidFill>
            <a:ln w="9525">
              <a:noFill/>
              <a:round/>
              <a:headEnd/>
              <a:tailEnd/>
            </a:ln>
          </p:spPr>
          <p:txBody>
            <a:bodyPr/>
            <a:lstStyle/>
            <a:p>
              <a:endParaRPr lang="en-US"/>
            </a:p>
          </p:txBody>
        </p:sp>
        <p:sp>
          <p:nvSpPr>
            <p:cNvPr id="5229" name="Freeform 96"/>
            <p:cNvSpPr>
              <a:spLocks/>
            </p:cNvSpPr>
            <p:nvPr/>
          </p:nvSpPr>
          <p:spPr bwMode="auto">
            <a:xfrm>
              <a:off x="925" y="2550"/>
              <a:ext cx="204" cy="67"/>
            </a:xfrm>
            <a:custGeom>
              <a:avLst/>
              <a:gdLst>
                <a:gd name="T0" fmla="*/ 0 w 204"/>
                <a:gd name="T1" fmla="*/ 67 h 67"/>
                <a:gd name="T2" fmla="*/ 168 w 204"/>
                <a:gd name="T3" fmla="*/ 67 h 67"/>
                <a:gd name="T4" fmla="*/ 204 w 204"/>
                <a:gd name="T5" fmla="*/ 0 h 67"/>
                <a:gd name="T6" fmla="*/ 37 w 204"/>
                <a:gd name="T7" fmla="*/ 0 h 67"/>
                <a:gd name="T8" fmla="*/ 0 w 204"/>
                <a:gd name="T9" fmla="*/ 67 h 67"/>
                <a:gd name="T10" fmla="*/ 0 60000 65536"/>
                <a:gd name="T11" fmla="*/ 0 60000 65536"/>
                <a:gd name="T12" fmla="*/ 0 60000 65536"/>
                <a:gd name="T13" fmla="*/ 0 60000 65536"/>
                <a:gd name="T14" fmla="*/ 0 60000 65536"/>
                <a:gd name="T15" fmla="*/ 0 w 204"/>
                <a:gd name="T16" fmla="*/ 0 h 67"/>
                <a:gd name="T17" fmla="*/ 204 w 204"/>
                <a:gd name="T18" fmla="*/ 67 h 67"/>
              </a:gdLst>
              <a:ahLst/>
              <a:cxnLst>
                <a:cxn ang="T10">
                  <a:pos x="T0" y="T1"/>
                </a:cxn>
                <a:cxn ang="T11">
                  <a:pos x="T2" y="T3"/>
                </a:cxn>
                <a:cxn ang="T12">
                  <a:pos x="T4" y="T5"/>
                </a:cxn>
                <a:cxn ang="T13">
                  <a:pos x="T6" y="T7"/>
                </a:cxn>
                <a:cxn ang="T14">
                  <a:pos x="T8" y="T9"/>
                </a:cxn>
              </a:cxnLst>
              <a:rect l="T15" t="T16" r="T17" b="T18"/>
              <a:pathLst>
                <a:path w="204" h="67">
                  <a:moveTo>
                    <a:pt x="0" y="67"/>
                  </a:moveTo>
                  <a:lnTo>
                    <a:pt x="168" y="67"/>
                  </a:lnTo>
                  <a:lnTo>
                    <a:pt x="204" y="0"/>
                  </a:lnTo>
                  <a:lnTo>
                    <a:pt x="37" y="0"/>
                  </a:lnTo>
                  <a:lnTo>
                    <a:pt x="0" y="67"/>
                  </a:lnTo>
                  <a:close/>
                </a:path>
              </a:pathLst>
            </a:custGeom>
            <a:solidFill>
              <a:srgbClr val="000000"/>
            </a:solidFill>
            <a:ln w="9525">
              <a:noFill/>
              <a:round/>
              <a:headEnd/>
              <a:tailEnd/>
            </a:ln>
          </p:spPr>
          <p:txBody>
            <a:bodyPr/>
            <a:lstStyle/>
            <a:p>
              <a:endParaRPr lang="en-US"/>
            </a:p>
          </p:txBody>
        </p:sp>
        <p:sp>
          <p:nvSpPr>
            <p:cNvPr id="5230" name="Freeform 97"/>
            <p:cNvSpPr>
              <a:spLocks/>
            </p:cNvSpPr>
            <p:nvPr/>
          </p:nvSpPr>
          <p:spPr bwMode="auto">
            <a:xfrm>
              <a:off x="949" y="1818"/>
              <a:ext cx="199" cy="77"/>
            </a:xfrm>
            <a:custGeom>
              <a:avLst/>
              <a:gdLst>
                <a:gd name="T0" fmla="*/ 32 w 199"/>
                <a:gd name="T1" fmla="*/ 77 h 77"/>
                <a:gd name="T2" fmla="*/ 199 w 199"/>
                <a:gd name="T3" fmla="*/ 77 h 77"/>
                <a:gd name="T4" fmla="*/ 167 w 199"/>
                <a:gd name="T5" fmla="*/ 0 h 77"/>
                <a:gd name="T6" fmla="*/ 0 w 199"/>
                <a:gd name="T7" fmla="*/ 0 h 77"/>
                <a:gd name="T8" fmla="*/ 32 w 199"/>
                <a:gd name="T9" fmla="*/ 77 h 77"/>
                <a:gd name="T10" fmla="*/ 0 60000 65536"/>
                <a:gd name="T11" fmla="*/ 0 60000 65536"/>
                <a:gd name="T12" fmla="*/ 0 60000 65536"/>
                <a:gd name="T13" fmla="*/ 0 60000 65536"/>
                <a:gd name="T14" fmla="*/ 0 60000 65536"/>
                <a:gd name="T15" fmla="*/ 0 w 199"/>
                <a:gd name="T16" fmla="*/ 0 h 77"/>
                <a:gd name="T17" fmla="*/ 199 w 199"/>
                <a:gd name="T18" fmla="*/ 77 h 77"/>
              </a:gdLst>
              <a:ahLst/>
              <a:cxnLst>
                <a:cxn ang="T10">
                  <a:pos x="T0" y="T1"/>
                </a:cxn>
                <a:cxn ang="T11">
                  <a:pos x="T2" y="T3"/>
                </a:cxn>
                <a:cxn ang="T12">
                  <a:pos x="T4" y="T5"/>
                </a:cxn>
                <a:cxn ang="T13">
                  <a:pos x="T6" y="T7"/>
                </a:cxn>
                <a:cxn ang="T14">
                  <a:pos x="T8" y="T9"/>
                </a:cxn>
              </a:cxnLst>
              <a:rect l="T15" t="T16" r="T17" b="T18"/>
              <a:pathLst>
                <a:path w="199" h="77">
                  <a:moveTo>
                    <a:pt x="32" y="77"/>
                  </a:moveTo>
                  <a:lnTo>
                    <a:pt x="199" y="77"/>
                  </a:lnTo>
                  <a:lnTo>
                    <a:pt x="167" y="0"/>
                  </a:lnTo>
                  <a:lnTo>
                    <a:pt x="0" y="0"/>
                  </a:lnTo>
                  <a:lnTo>
                    <a:pt x="32" y="77"/>
                  </a:lnTo>
                  <a:close/>
                </a:path>
              </a:pathLst>
            </a:custGeom>
            <a:solidFill>
              <a:srgbClr val="939393"/>
            </a:solidFill>
            <a:ln w="9525">
              <a:noFill/>
              <a:round/>
              <a:headEnd/>
              <a:tailEnd/>
            </a:ln>
          </p:spPr>
          <p:txBody>
            <a:bodyPr/>
            <a:lstStyle/>
            <a:p>
              <a:endParaRPr lang="en-US"/>
            </a:p>
          </p:txBody>
        </p:sp>
        <p:sp>
          <p:nvSpPr>
            <p:cNvPr id="5231" name="Freeform 98"/>
            <p:cNvSpPr>
              <a:spLocks/>
            </p:cNvSpPr>
            <p:nvPr/>
          </p:nvSpPr>
          <p:spPr bwMode="auto">
            <a:xfrm>
              <a:off x="962" y="2465"/>
              <a:ext cx="198" cy="85"/>
            </a:xfrm>
            <a:custGeom>
              <a:avLst/>
              <a:gdLst>
                <a:gd name="T0" fmla="*/ 0 w 198"/>
                <a:gd name="T1" fmla="*/ 85 h 85"/>
                <a:gd name="T2" fmla="*/ 167 w 198"/>
                <a:gd name="T3" fmla="*/ 85 h 85"/>
                <a:gd name="T4" fmla="*/ 198 w 198"/>
                <a:gd name="T5" fmla="*/ 0 h 85"/>
                <a:gd name="T6" fmla="*/ 31 w 198"/>
                <a:gd name="T7" fmla="*/ 0 h 85"/>
                <a:gd name="T8" fmla="*/ 0 w 198"/>
                <a:gd name="T9" fmla="*/ 85 h 85"/>
                <a:gd name="T10" fmla="*/ 0 60000 65536"/>
                <a:gd name="T11" fmla="*/ 0 60000 65536"/>
                <a:gd name="T12" fmla="*/ 0 60000 65536"/>
                <a:gd name="T13" fmla="*/ 0 60000 65536"/>
                <a:gd name="T14" fmla="*/ 0 60000 65536"/>
                <a:gd name="T15" fmla="*/ 0 w 198"/>
                <a:gd name="T16" fmla="*/ 0 h 85"/>
                <a:gd name="T17" fmla="*/ 198 w 198"/>
                <a:gd name="T18" fmla="*/ 85 h 85"/>
              </a:gdLst>
              <a:ahLst/>
              <a:cxnLst>
                <a:cxn ang="T10">
                  <a:pos x="T0" y="T1"/>
                </a:cxn>
                <a:cxn ang="T11">
                  <a:pos x="T2" y="T3"/>
                </a:cxn>
                <a:cxn ang="T12">
                  <a:pos x="T4" y="T5"/>
                </a:cxn>
                <a:cxn ang="T13">
                  <a:pos x="T6" y="T7"/>
                </a:cxn>
                <a:cxn ang="T14">
                  <a:pos x="T8" y="T9"/>
                </a:cxn>
              </a:cxnLst>
              <a:rect l="T15" t="T16" r="T17" b="T18"/>
              <a:pathLst>
                <a:path w="198" h="85">
                  <a:moveTo>
                    <a:pt x="0" y="85"/>
                  </a:moveTo>
                  <a:lnTo>
                    <a:pt x="167" y="85"/>
                  </a:lnTo>
                  <a:lnTo>
                    <a:pt x="198" y="0"/>
                  </a:lnTo>
                  <a:lnTo>
                    <a:pt x="31" y="0"/>
                  </a:lnTo>
                  <a:lnTo>
                    <a:pt x="0" y="85"/>
                  </a:lnTo>
                  <a:close/>
                </a:path>
              </a:pathLst>
            </a:custGeom>
            <a:solidFill>
              <a:srgbClr val="000000"/>
            </a:solidFill>
            <a:ln w="9525">
              <a:noFill/>
              <a:round/>
              <a:headEnd/>
              <a:tailEnd/>
            </a:ln>
          </p:spPr>
          <p:txBody>
            <a:bodyPr/>
            <a:lstStyle/>
            <a:p>
              <a:endParaRPr lang="en-US"/>
            </a:p>
          </p:txBody>
        </p:sp>
        <p:sp>
          <p:nvSpPr>
            <p:cNvPr id="5232" name="Freeform 99"/>
            <p:cNvSpPr>
              <a:spLocks/>
            </p:cNvSpPr>
            <p:nvPr/>
          </p:nvSpPr>
          <p:spPr bwMode="auto">
            <a:xfrm>
              <a:off x="981" y="1895"/>
              <a:ext cx="192" cy="86"/>
            </a:xfrm>
            <a:custGeom>
              <a:avLst/>
              <a:gdLst>
                <a:gd name="T0" fmla="*/ 25 w 192"/>
                <a:gd name="T1" fmla="*/ 86 h 86"/>
                <a:gd name="T2" fmla="*/ 192 w 192"/>
                <a:gd name="T3" fmla="*/ 86 h 86"/>
                <a:gd name="T4" fmla="*/ 167 w 192"/>
                <a:gd name="T5" fmla="*/ 0 h 86"/>
                <a:gd name="T6" fmla="*/ 0 w 192"/>
                <a:gd name="T7" fmla="*/ 0 h 86"/>
                <a:gd name="T8" fmla="*/ 25 w 192"/>
                <a:gd name="T9" fmla="*/ 86 h 86"/>
                <a:gd name="T10" fmla="*/ 0 60000 65536"/>
                <a:gd name="T11" fmla="*/ 0 60000 65536"/>
                <a:gd name="T12" fmla="*/ 0 60000 65536"/>
                <a:gd name="T13" fmla="*/ 0 60000 65536"/>
                <a:gd name="T14" fmla="*/ 0 60000 65536"/>
                <a:gd name="T15" fmla="*/ 0 w 192"/>
                <a:gd name="T16" fmla="*/ 0 h 86"/>
                <a:gd name="T17" fmla="*/ 192 w 192"/>
                <a:gd name="T18" fmla="*/ 86 h 86"/>
              </a:gdLst>
              <a:ahLst/>
              <a:cxnLst>
                <a:cxn ang="T10">
                  <a:pos x="T0" y="T1"/>
                </a:cxn>
                <a:cxn ang="T11">
                  <a:pos x="T2" y="T3"/>
                </a:cxn>
                <a:cxn ang="T12">
                  <a:pos x="T4" y="T5"/>
                </a:cxn>
                <a:cxn ang="T13">
                  <a:pos x="T6" y="T7"/>
                </a:cxn>
                <a:cxn ang="T14">
                  <a:pos x="T8" y="T9"/>
                </a:cxn>
              </a:cxnLst>
              <a:rect l="T15" t="T16" r="T17" b="T18"/>
              <a:pathLst>
                <a:path w="192" h="86">
                  <a:moveTo>
                    <a:pt x="25" y="86"/>
                  </a:moveTo>
                  <a:lnTo>
                    <a:pt x="192" y="86"/>
                  </a:lnTo>
                  <a:lnTo>
                    <a:pt x="167" y="0"/>
                  </a:lnTo>
                  <a:lnTo>
                    <a:pt x="0" y="0"/>
                  </a:lnTo>
                  <a:lnTo>
                    <a:pt x="25" y="86"/>
                  </a:lnTo>
                  <a:close/>
                </a:path>
              </a:pathLst>
            </a:custGeom>
            <a:solidFill>
              <a:srgbClr val="868686"/>
            </a:solidFill>
            <a:ln w="9525">
              <a:noFill/>
              <a:round/>
              <a:headEnd/>
              <a:tailEnd/>
            </a:ln>
          </p:spPr>
          <p:txBody>
            <a:bodyPr/>
            <a:lstStyle/>
            <a:p>
              <a:endParaRPr lang="en-US"/>
            </a:p>
          </p:txBody>
        </p:sp>
        <p:sp>
          <p:nvSpPr>
            <p:cNvPr id="5233" name="Freeform 100"/>
            <p:cNvSpPr>
              <a:spLocks/>
            </p:cNvSpPr>
            <p:nvPr/>
          </p:nvSpPr>
          <p:spPr bwMode="auto">
            <a:xfrm>
              <a:off x="993" y="2371"/>
              <a:ext cx="188" cy="94"/>
            </a:xfrm>
            <a:custGeom>
              <a:avLst/>
              <a:gdLst>
                <a:gd name="T0" fmla="*/ 0 w 188"/>
                <a:gd name="T1" fmla="*/ 94 h 94"/>
                <a:gd name="T2" fmla="*/ 167 w 188"/>
                <a:gd name="T3" fmla="*/ 94 h 94"/>
                <a:gd name="T4" fmla="*/ 188 w 188"/>
                <a:gd name="T5" fmla="*/ 0 h 94"/>
                <a:gd name="T6" fmla="*/ 23 w 188"/>
                <a:gd name="T7" fmla="*/ 0 h 94"/>
                <a:gd name="T8" fmla="*/ 0 w 188"/>
                <a:gd name="T9" fmla="*/ 94 h 94"/>
                <a:gd name="T10" fmla="*/ 0 60000 65536"/>
                <a:gd name="T11" fmla="*/ 0 60000 65536"/>
                <a:gd name="T12" fmla="*/ 0 60000 65536"/>
                <a:gd name="T13" fmla="*/ 0 60000 65536"/>
                <a:gd name="T14" fmla="*/ 0 60000 65536"/>
                <a:gd name="T15" fmla="*/ 0 w 188"/>
                <a:gd name="T16" fmla="*/ 0 h 94"/>
                <a:gd name="T17" fmla="*/ 188 w 188"/>
                <a:gd name="T18" fmla="*/ 94 h 94"/>
              </a:gdLst>
              <a:ahLst/>
              <a:cxnLst>
                <a:cxn ang="T10">
                  <a:pos x="T0" y="T1"/>
                </a:cxn>
                <a:cxn ang="T11">
                  <a:pos x="T2" y="T3"/>
                </a:cxn>
                <a:cxn ang="T12">
                  <a:pos x="T4" y="T5"/>
                </a:cxn>
                <a:cxn ang="T13">
                  <a:pos x="T6" y="T7"/>
                </a:cxn>
                <a:cxn ang="T14">
                  <a:pos x="T8" y="T9"/>
                </a:cxn>
              </a:cxnLst>
              <a:rect l="T15" t="T16" r="T17" b="T18"/>
              <a:pathLst>
                <a:path w="188" h="94">
                  <a:moveTo>
                    <a:pt x="0" y="94"/>
                  </a:moveTo>
                  <a:lnTo>
                    <a:pt x="167" y="94"/>
                  </a:lnTo>
                  <a:lnTo>
                    <a:pt x="188" y="0"/>
                  </a:lnTo>
                  <a:lnTo>
                    <a:pt x="23" y="0"/>
                  </a:lnTo>
                  <a:lnTo>
                    <a:pt x="0" y="94"/>
                  </a:lnTo>
                  <a:close/>
                </a:path>
              </a:pathLst>
            </a:custGeom>
            <a:solidFill>
              <a:srgbClr val="000000"/>
            </a:solidFill>
            <a:ln w="9525">
              <a:noFill/>
              <a:round/>
              <a:headEnd/>
              <a:tailEnd/>
            </a:ln>
          </p:spPr>
          <p:txBody>
            <a:bodyPr/>
            <a:lstStyle/>
            <a:p>
              <a:endParaRPr lang="en-US"/>
            </a:p>
          </p:txBody>
        </p:sp>
        <p:sp>
          <p:nvSpPr>
            <p:cNvPr id="5234" name="Freeform 101"/>
            <p:cNvSpPr>
              <a:spLocks/>
            </p:cNvSpPr>
            <p:nvPr/>
          </p:nvSpPr>
          <p:spPr bwMode="auto">
            <a:xfrm>
              <a:off x="1006" y="1981"/>
              <a:ext cx="183" cy="95"/>
            </a:xfrm>
            <a:custGeom>
              <a:avLst/>
              <a:gdLst>
                <a:gd name="T0" fmla="*/ 16 w 183"/>
                <a:gd name="T1" fmla="*/ 95 h 95"/>
                <a:gd name="T2" fmla="*/ 183 w 183"/>
                <a:gd name="T3" fmla="*/ 95 h 95"/>
                <a:gd name="T4" fmla="*/ 167 w 183"/>
                <a:gd name="T5" fmla="*/ 0 h 95"/>
                <a:gd name="T6" fmla="*/ 0 w 183"/>
                <a:gd name="T7" fmla="*/ 0 h 95"/>
                <a:gd name="T8" fmla="*/ 16 w 183"/>
                <a:gd name="T9" fmla="*/ 95 h 95"/>
                <a:gd name="T10" fmla="*/ 0 60000 65536"/>
                <a:gd name="T11" fmla="*/ 0 60000 65536"/>
                <a:gd name="T12" fmla="*/ 0 60000 65536"/>
                <a:gd name="T13" fmla="*/ 0 60000 65536"/>
                <a:gd name="T14" fmla="*/ 0 60000 65536"/>
                <a:gd name="T15" fmla="*/ 0 w 183"/>
                <a:gd name="T16" fmla="*/ 0 h 95"/>
                <a:gd name="T17" fmla="*/ 183 w 183"/>
                <a:gd name="T18" fmla="*/ 95 h 95"/>
              </a:gdLst>
              <a:ahLst/>
              <a:cxnLst>
                <a:cxn ang="T10">
                  <a:pos x="T0" y="T1"/>
                </a:cxn>
                <a:cxn ang="T11">
                  <a:pos x="T2" y="T3"/>
                </a:cxn>
                <a:cxn ang="T12">
                  <a:pos x="T4" y="T5"/>
                </a:cxn>
                <a:cxn ang="T13">
                  <a:pos x="T6" y="T7"/>
                </a:cxn>
                <a:cxn ang="T14">
                  <a:pos x="T8" y="T9"/>
                </a:cxn>
              </a:cxnLst>
              <a:rect l="T15" t="T16" r="T17" b="T18"/>
              <a:pathLst>
                <a:path w="183" h="95">
                  <a:moveTo>
                    <a:pt x="16" y="95"/>
                  </a:moveTo>
                  <a:lnTo>
                    <a:pt x="183" y="95"/>
                  </a:lnTo>
                  <a:lnTo>
                    <a:pt x="167" y="0"/>
                  </a:lnTo>
                  <a:lnTo>
                    <a:pt x="0" y="0"/>
                  </a:lnTo>
                  <a:lnTo>
                    <a:pt x="16" y="95"/>
                  </a:lnTo>
                  <a:close/>
                </a:path>
              </a:pathLst>
            </a:custGeom>
            <a:solidFill>
              <a:srgbClr val="717171"/>
            </a:solidFill>
            <a:ln w="9525">
              <a:noFill/>
              <a:round/>
              <a:headEnd/>
              <a:tailEnd/>
            </a:ln>
          </p:spPr>
          <p:txBody>
            <a:bodyPr/>
            <a:lstStyle/>
            <a:p>
              <a:endParaRPr lang="en-US"/>
            </a:p>
          </p:txBody>
        </p:sp>
        <p:sp>
          <p:nvSpPr>
            <p:cNvPr id="5235" name="Freeform 102"/>
            <p:cNvSpPr>
              <a:spLocks/>
            </p:cNvSpPr>
            <p:nvPr/>
          </p:nvSpPr>
          <p:spPr bwMode="auto">
            <a:xfrm>
              <a:off x="1016" y="2273"/>
              <a:ext cx="176" cy="98"/>
            </a:xfrm>
            <a:custGeom>
              <a:avLst/>
              <a:gdLst>
                <a:gd name="T0" fmla="*/ 0 w 176"/>
                <a:gd name="T1" fmla="*/ 98 h 98"/>
                <a:gd name="T2" fmla="*/ 165 w 176"/>
                <a:gd name="T3" fmla="*/ 98 h 98"/>
                <a:gd name="T4" fmla="*/ 176 w 176"/>
                <a:gd name="T5" fmla="*/ 0 h 98"/>
                <a:gd name="T6" fmla="*/ 11 w 176"/>
                <a:gd name="T7" fmla="*/ 0 h 98"/>
                <a:gd name="T8" fmla="*/ 0 w 176"/>
                <a:gd name="T9" fmla="*/ 98 h 98"/>
                <a:gd name="T10" fmla="*/ 0 60000 65536"/>
                <a:gd name="T11" fmla="*/ 0 60000 65536"/>
                <a:gd name="T12" fmla="*/ 0 60000 65536"/>
                <a:gd name="T13" fmla="*/ 0 60000 65536"/>
                <a:gd name="T14" fmla="*/ 0 60000 65536"/>
                <a:gd name="T15" fmla="*/ 0 w 176"/>
                <a:gd name="T16" fmla="*/ 0 h 98"/>
                <a:gd name="T17" fmla="*/ 176 w 176"/>
                <a:gd name="T18" fmla="*/ 98 h 98"/>
              </a:gdLst>
              <a:ahLst/>
              <a:cxnLst>
                <a:cxn ang="T10">
                  <a:pos x="T0" y="T1"/>
                </a:cxn>
                <a:cxn ang="T11">
                  <a:pos x="T2" y="T3"/>
                </a:cxn>
                <a:cxn ang="T12">
                  <a:pos x="T4" y="T5"/>
                </a:cxn>
                <a:cxn ang="T13">
                  <a:pos x="T6" y="T7"/>
                </a:cxn>
                <a:cxn ang="T14">
                  <a:pos x="T8" y="T9"/>
                </a:cxn>
              </a:cxnLst>
              <a:rect l="T15" t="T16" r="T17" b="T18"/>
              <a:pathLst>
                <a:path w="176" h="98">
                  <a:moveTo>
                    <a:pt x="0" y="98"/>
                  </a:moveTo>
                  <a:lnTo>
                    <a:pt x="165" y="98"/>
                  </a:lnTo>
                  <a:lnTo>
                    <a:pt x="176" y="0"/>
                  </a:lnTo>
                  <a:lnTo>
                    <a:pt x="11" y="0"/>
                  </a:lnTo>
                  <a:lnTo>
                    <a:pt x="0" y="98"/>
                  </a:lnTo>
                  <a:close/>
                </a:path>
              </a:pathLst>
            </a:custGeom>
            <a:solidFill>
              <a:srgbClr val="1E1E1E"/>
            </a:solidFill>
            <a:ln w="9525">
              <a:noFill/>
              <a:round/>
              <a:headEnd/>
              <a:tailEnd/>
            </a:ln>
          </p:spPr>
          <p:txBody>
            <a:bodyPr/>
            <a:lstStyle/>
            <a:p>
              <a:endParaRPr lang="en-US"/>
            </a:p>
          </p:txBody>
        </p:sp>
        <p:sp>
          <p:nvSpPr>
            <p:cNvPr id="5236" name="Freeform 103"/>
            <p:cNvSpPr>
              <a:spLocks/>
            </p:cNvSpPr>
            <p:nvPr/>
          </p:nvSpPr>
          <p:spPr bwMode="auto">
            <a:xfrm>
              <a:off x="1022" y="2076"/>
              <a:ext cx="172" cy="97"/>
            </a:xfrm>
            <a:custGeom>
              <a:avLst/>
              <a:gdLst>
                <a:gd name="T0" fmla="*/ 7 w 172"/>
                <a:gd name="T1" fmla="*/ 97 h 97"/>
                <a:gd name="T2" fmla="*/ 172 w 172"/>
                <a:gd name="T3" fmla="*/ 97 h 97"/>
                <a:gd name="T4" fmla="*/ 167 w 172"/>
                <a:gd name="T5" fmla="*/ 0 h 97"/>
                <a:gd name="T6" fmla="*/ 0 w 172"/>
                <a:gd name="T7" fmla="*/ 0 h 97"/>
                <a:gd name="T8" fmla="*/ 7 w 172"/>
                <a:gd name="T9" fmla="*/ 97 h 97"/>
                <a:gd name="T10" fmla="*/ 0 60000 65536"/>
                <a:gd name="T11" fmla="*/ 0 60000 65536"/>
                <a:gd name="T12" fmla="*/ 0 60000 65536"/>
                <a:gd name="T13" fmla="*/ 0 60000 65536"/>
                <a:gd name="T14" fmla="*/ 0 60000 65536"/>
                <a:gd name="T15" fmla="*/ 0 w 172"/>
                <a:gd name="T16" fmla="*/ 0 h 97"/>
                <a:gd name="T17" fmla="*/ 172 w 172"/>
                <a:gd name="T18" fmla="*/ 97 h 97"/>
              </a:gdLst>
              <a:ahLst/>
              <a:cxnLst>
                <a:cxn ang="T10">
                  <a:pos x="T0" y="T1"/>
                </a:cxn>
                <a:cxn ang="T11">
                  <a:pos x="T2" y="T3"/>
                </a:cxn>
                <a:cxn ang="T12">
                  <a:pos x="T4" y="T5"/>
                </a:cxn>
                <a:cxn ang="T13">
                  <a:pos x="T6" y="T7"/>
                </a:cxn>
                <a:cxn ang="T14">
                  <a:pos x="T8" y="T9"/>
                </a:cxn>
              </a:cxnLst>
              <a:rect l="T15" t="T16" r="T17" b="T18"/>
              <a:pathLst>
                <a:path w="172" h="97">
                  <a:moveTo>
                    <a:pt x="7" y="97"/>
                  </a:moveTo>
                  <a:lnTo>
                    <a:pt x="172" y="97"/>
                  </a:lnTo>
                  <a:lnTo>
                    <a:pt x="167" y="0"/>
                  </a:lnTo>
                  <a:lnTo>
                    <a:pt x="0" y="0"/>
                  </a:lnTo>
                  <a:lnTo>
                    <a:pt x="7" y="97"/>
                  </a:lnTo>
                  <a:close/>
                </a:path>
              </a:pathLst>
            </a:custGeom>
            <a:solidFill>
              <a:srgbClr val="565656"/>
            </a:solidFill>
            <a:ln w="9525">
              <a:noFill/>
              <a:round/>
              <a:headEnd/>
              <a:tailEnd/>
            </a:ln>
          </p:spPr>
          <p:txBody>
            <a:bodyPr/>
            <a:lstStyle/>
            <a:p>
              <a:endParaRPr lang="en-US"/>
            </a:p>
          </p:txBody>
        </p:sp>
        <p:sp>
          <p:nvSpPr>
            <p:cNvPr id="5237" name="Freeform 104"/>
            <p:cNvSpPr>
              <a:spLocks/>
            </p:cNvSpPr>
            <p:nvPr/>
          </p:nvSpPr>
          <p:spPr bwMode="auto">
            <a:xfrm>
              <a:off x="1027" y="2173"/>
              <a:ext cx="167" cy="100"/>
            </a:xfrm>
            <a:custGeom>
              <a:avLst/>
              <a:gdLst>
                <a:gd name="T0" fmla="*/ 0 w 167"/>
                <a:gd name="T1" fmla="*/ 100 h 100"/>
                <a:gd name="T2" fmla="*/ 165 w 167"/>
                <a:gd name="T3" fmla="*/ 100 h 100"/>
                <a:gd name="T4" fmla="*/ 167 w 167"/>
                <a:gd name="T5" fmla="*/ 0 h 100"/>
                <a:gd name="T6" fmla="*/ 2 w 167"/>
                <a:gd name="T7" fmla="*/ 0 h 100"/>
                <a:gd name="T8" fmla="*/ 0 w 167"/>
                <a:gd name="T9" fmla="*/ 100 h 100"/>
                <a:gd name="T10" fmla="*/ 0 60000 65536"/>
                <a:gd name="T11" fmla="*/ 0 60000 65536"/>
                <a:gd name="T12" fmla="*/ 0 60000 65536"/>
                <a:gd name="T13" fmla="*/ 0 60000 65536"/>
                <a:gd name="T14" fmla="*/ 0 60000 65536"/>
                <a:gd name="T15" fmla="*/ 0 w 167"/>
                <a:gd name="T16" fmla="*/ 0 h 100"/>
                <a:gd name="T17" fmla="*/ 167 w 167"/>
                <a:gd name="T18" fmla="*/ 100 h 100"/>
              </a:gdLst>
              <a:ahLst/>
              <a:cxnLst>
                <a:cxn ang="T10">
                  <a:pos x="T0" y="T1"/>
                </a:cxn>
                <a:cxn ang="T11">
                  <a:pos x="T2" y="T3"/>
                </a:cxn>
                <a:cxn ang="T12">
                  <a:pos x="T4" y="T5"/>
                </a:cxn>
                <a:cxn ang="T13">
                  <a:pos x="T6" y="T7"/>
                </a:cxn>
                <a:cxn ang="T14">
                  <a:pos x="T8" y="T9"/>
                </a:cxn>
              </a:cxnLst>
              <a:rect l="T15" t="T16" r="T17" b="T18"/>
              <a:pathLst>
                <a:path w="167" h="100">
                  <a:moveTo>
                    <a:pt x="0" y="100"/>
                  </a:moveTo>
                  <a:lnTo>
                    <a:pt x="165" y="100"/>
                  </a:lnTo>
                  <a:lnTo>
                    <a:pt x="167" y="0"/>
                  </a:lnTo>
                  <a:lnTo>
                    <a:pt x="2" y="0"/>
                  </a:lnTo>
                  <a:lnTo>
                    <a:pt x="0" y="100"/>
                  </a:lnTo>
                  <a:close/>
                </a:path>
              </a:pathLst>
            </a:custGeom>
            <a:solidFill>
              <a:srgbClr val="3C3C3C"/>
            </a:solidFill>
            <a:ln w="9525">
              <a:noFill/>
              <a:round/>
              <a:headEnd/>
              <a:tailEnd/>
            </a:ln>
          </p:spPr>
          <p:txBody>
            <a:bodyPr/>
            <a:lstStyle/>
            <a:p>
              <a:endParaRPr lang="en-US"/>
            </a:p>
          </p:txBody>
        </p:sp>
        <p:sp>
          <p:nvSpPr>
            <p:cNvPr id="5238" name="Freeform 105"/>
            <p:cNvSpPr>
              <a:spLocks/>
            </p:cNvSpPr>
            <p:nvPr/>
          </p:nvSpPr>
          <p:spPr bwMode="auto">
            <a:xfrm>
              <a:off x="528" y="1680"/>
              <a:ext cx="501" cy="1033"/>
            </a:xfrm>
            <a:custGeom>
              <a:avLst/>
              <a:gdLst>
                <a:gd name="T0" fmla="*/ 36 w 501"/>
                <a:gd name="T1" fmla="*/ 248 h 1033"/>
                <a:gd name="T2" fmla="*/ 13 w 501"/>
                <a:gd name="T3" fmla="*/ 342 h 1033"/>
                <a:gd name="T4" fmla="*/ 2 w 501"/>
                <a:gd name="T5" fmla="*/ 440 h 1033"/>
                <a:gd name="T6" fmla="*/ 0 w 501"/>
                <a:gd name="T7" fmla="*/ 540 h 1033"/>
                <a:gd name="T8" fmla="*/ 8 w 501"/>
                <a:gd name="T9" fmla="*/ 638 h 1033"/>
                <a:gd name="T10" fmla="*/ 23 w 501"/>
                <a:gd name="T11" fmla="*/ 732 h 1033"/>
                <a:gd name="T12" fmla="*/ 48 w 501"/>
                <a:gd name="T13" fmla="*/ 818 h 1033"/>
                <a:gd name="T14" fmla="*/ 81 w 501"/>
                <a:gd name="T15" fmla="*/ 895 h 1033"/>
                <a:gd name="T16" fmla="*/ 121 w 501"/>
                <a:gd name="T17" fmla="*/ 958 h 1033"/>
                <a:gd name="T18" fmla="*/ 167 w 501"/>
                <a:gd name="T19" fmla="*/ 1002 h 1033"/>
                <a:gd name="T20" fmla="*/ 215 w 501"/>
                <a:gd name="T21" fmla="*/ 1027 h 1033"/>
                <a:gd name="T22" fmla="*/ 263 w 501"/>
                <a:gd name="T23" fmla="*/ 1033 h 1033"/>
                <a:gd name="T24" fmla="*/ 311 w 501"/>
                <a:gd name="T25" fmla="*/ 1020 h 1033"/>
                <a:gd name="T26" fmla="*/ 355 w 501"/>
                <a:gd name="T27" fmla="*/ 987 h 1033"/>
                <a:gd name="T28" fmla="*/ 397 w 501"/>
                <a:gd name="T29" fmla="*/ 937 h 1033"/>
                <a:gd name="T30" fmla="*/ 434 w 501"/>
                <a:gd name="T31" fmla="*/ 870 h 1033"/>
                <a:gd name="T32" fmla="*/ 465 w 501"/>
                <a:gd name="T33" fmla="*/ 785 h 1033"/>
                <a:gd name="T34" fmla="*/ 488 w 501"/>
                <a:gd name="T35" fmla="*/ 691 h 1033"/>
                <a:gd name="T36" fmla="*/ 499 w 501"/>
                <a:gd name="T37" fmla="*/ 593 h 1033"/>
                <a:gd name="T38" fmla="*/ 501 w 501"/>
                <a:gd name="T39" fmla="*/ 493 h 1033"/>
                <a:gd name="T40" fmla="*/ 494 w 501"/>
                <a:gd name="T41" fmla="*/ 396 h 1033"/>
                <a:gd name="T42" fmla="*/ 478 w 501"/>
                <a:gd name="T43" fmla="*/ 301 h 1033"/>
                <a:gd name="T44" fmla="*/ 453 w 501"/>
                <a:gd name="T45" fmla="*/ 215 h 1033"/>
                <a:gd name="T46" fmla="*/ 421 w 501"/>
                <a:gd name="T47" fmla="*/ 138 h 1033"/>
                <a:gd name="T48" fmla="*/ 380 w 501"/>
                <a:gd name="T49" fmla="*/ 75 h 1033"/>
                <a:gd name="T50" fmla="*/ 334 w 501"/>
                <a:gd name="T51" fmla="*/ 31 h 1033"/>
                <a:gd name="T52" fmla="*/ 286 w 501"/>
                <a:gd name="T53" fmla="*/ 6 h 1033"/>
                <a:gd name="T54" fmla="*/ 238 w 501"/>
                <a:gd name="T55" fmla="*/ 0 h 1033"/>
                <a:gd name="T56" fmla="*/ 190 w 501"/>
                <a:gd name="T57" fmla="*/ 15 h 1033"/>
                <a:gd name="T58" fmla="*/ 146 w 501"/>
                <a:gd name="T59" fmla="*/ 46 h 1033"/>
                <a:gd name="T60" fmla="*/ 104 w 501"/>
                <a:gd name="T61" fmla="*/ 96 h 1033"/>
                <a:gd name="T62" fmla="*/ 67 w 501"/>
                <a:gd name="T63" fmla="*/ 163 h 1033"/>
                <a:gd name="T64" fmla="*/ 36 w 501"/>
                <a:gd name="T65" fmla="*/ 248 h 10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1"/>
                <a:gd name="T100" fmla="*/ 0 h 1033"/>
                <a:gd name="T101" fmla="*/ 501 w 501"/>
                <a:gd name="T102" fmla="*/ 1033 h 10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1" h="1033">
                  <a:moveTo>
                    <a:pt x="36" y="248"/>
                  </a:moveTo>
                  <a:lnTo>
                    <a:pt x="13" y="342"/>
                  </a:lnTo>
                  <a:lnTo>
                    <a:pt x="2" y="440"/>
                  </a:lnTo>
                  <a:lnTo>
                    <a:pt x="0" y="540"/>
                  </a:lnTo>
                  <a:lnTo>
                    <a:pt x="8" y="638"/>
                  </a:lnTo>
                  <a:lnTo>
                    <a:pt x="23" y="732"/>
                  </a:lnTo>
                  <a:lnTo>
                    <a:pt x="48" y="818"/>
                  </a:lnTo>
                  <a:lnTo>
                    <a:pt x="81" y="895"/>
                  </a:lnTo>
                  <a:lnTo>
                    <a:pt x="121" y="958"/>
                  </a:lnTo>
                  <a:lnTo>
                    <a:pt x="167" y="1002"/>
                  </a:lnTo>
                  <a:lnTo>
                    <a:pt x="215" y="1027"/>
                  </a:lnTo>
                  <a:lnTo>
                    <a:pt x="263" y="1033"/>
                  </a:lnTo>
                  <a:lnTo>
                    <a:pt x="311" y="1020"/>
                  </a:lnTo>
                  <a:lnTo>
                    <a:pt x="355" y="987"/>
                  </a:lnTo>
                  <a:lnTo>
                    <a:pt x="397" y="937"/>
                  </a:lnTo>
                  <a:lnTo>
                    <a:pt x="434" y="870"/>
                  </a:lnTo>
                  <a:lnTo>
                    <a:pt x="465" y="785"/>
                  </a:lnTo>
                  <a:lnTo>
                    <a:pt x="488" y="691"/>
                  </a:lnTo>
                  <a:lnTo>
                    <a:pt x="499" y="593"/>
                  </a:lnTo>
                  <a:lnTo>
                    <a:pt x="501" y="493"/>
                  </a:lnTo>
                  <a:lnTo>
                    <a:pt x="494" y="396"/>
                  </a:lnTo>
                  <a:lnTo>
                    <a:pt x="478" y="301"/>
                  </a:lnTo>
                  <a:lnTo>
                    <a:pt x="453" y="215"/>
                  </a:lnTo>
                  <a:lnTo>
                    <a:pt x="421" y="138"/>
                  </a:lnTo>
                  <a:lnTo>
                    <a:pt x="380" y="75"/>
                  </a:lnTo>
                  <a:lnTo>
                    <a:pt x="334" y="31"/>
                  </a:lnTo>
                  <a:lnTo>
                    <a:pt x="286" y="6"/>
                  </a:lnTo>
                  <a:lnTo>
                    <a:pt x="238" y="0"/>
                  </a:lnTo>
                  <a:lnTo>
                    <a:pt x="190" y="15"/>
                  </a:lnTo>
                  <a:lnTo>
                    <a:pt x="146" y="46"/>
                  </a:lnTo>
                  <a:lnTo>
                    <a:pt x="104" y="96"/>
                  </a:lnTo>
                  <a:lnTo>
                    <a:pt x="67" y="163"/>
                  </a:lnTo>
                  <a:lnTo>
                    <a:pt x="36" y="248"/>
                  </a:lnTo>
                  <a:close/>
                </a:path>
              </a:pathLst>
            </a:custGeom>
            <a:solidFill>
              <a:srgbClr val="CBCBCB"/>
            </a:solidFill>
            <a:ln w="9525">
              <a:noFill/>
              <a:round/>
              <a:headEnd/>
              <a:tailEnd/>
            </a:ln>
          </p:spPr>
          <p:txBody>
            <a:bodyPr/>
            <a:lstStyle/>
            <a:p>
              <a:endParaRPr lang="en-US"/>
            </a:p>
          </p:txBody>
        </p:sp>
      </p:grpSp>
      <p:sp>
        <p:nvSpPr>
          <p:cNvPr id="71787" name="Text Box 107"/>
          <p:cNvSpPr txBox="1">
            <a:spLocks noChangeArrowheads="1"/>
          </p:cNvSpPr>
          <p:nvPr/>
        </p:nvSpPr>
        <p:spPr bwMode="auto">
          <a:xfrm>
            <a:off x="7956550" y="3644900"/>
            <a:ext cx="1055688" cy="457200"/>
          </a:xfrm>
          <a:prstGeom prst="rect">
            <a:avLst/>
          </a:prstGeom>
          <a:noFill/>
          <a:ln w="9525">
            <a:noFill/>
            <a:miter lim="800000"/>
            <a:headEnd/>
            <a:tailEnd/>
          </a:ln>
        </p:spPr>
        <p:txBody>
          <a:bodyPr>
            <a:spAutoFit/>
          </a:bodyPr>
          <a:lstStyle/>
          <a:p>
            <a:pPr eaLnBrk="0" hangingPunct="0">
              <a:spcBef>
                <a:spcPct val="50000"/>
              </a:spcBef>
            </a:pPr>
            <a:r>
              <a:rPr lang="en-US" sz="2400" b="0">
                <a:solidFill>
                  <a:schemeClr val="tx1"/>
                </a:solidFill>
                <a:latin typeface="Arial" charset="0"/>
              </a:rPr>
              <a:t>Beam</a:t>
            </a:r>
          </a:p>
        </p:txBody>
      </p:sp>
      <p:sp>
        <p:nvSpPr>
          <p:cNvPr id="71788" name="Text Box 108"/>
          <p:cNvSpPr txBox="1">
            <a:spLocks noChangeArrowheads="1"/>
          </p:cNvSpPr>
          <p:nvPr/>
        </p:nvSpPr>
        <p:spPr bwMode="auto">
          <a:xfrm>
            <a:off x="2638425" y="3219450"/>
            <a:ext cx="2460625" cy="466725"/>
          </a:xfrm>
          <a:prstGeom prst="rect">
            <a:avLst/>
          </a:prstGeom>
          <a:solidFill>
            <a:srgbClr val="000066"/>
          </a:solidFill>
          <a:ln w="9525">
            <a:solidFill>
              <a:schemeClr val="tx1"/>
            </a:solidFill>
            <a:miter lim="800000"/>
            <a:headEnd/>
            <a:tailEnd/>
          </a:ln>
        </p:spPr>
        <p:txBody>
          <a:bodyPr>
            <a:spAutoFit/>
          </a:bodyPr>
          <a:lstStyle/>
          <a:p>
            <a:pPr eaLnBrk="0" hangingPunct="0">
              <a:spcBef>
                <a:spcPct val="50000"/>
              </a:spcBef>
            </a:pPr>
            <a:r>
              <a:rPr lang="en-US" sz="2400" b="0">
                <a:solidFill>
                  <a:schemeClr val="bg1"/>
                </a:solidFill>
                <a:latin typeface="Arial" charset="0"/>
              </a:rPr>
              <a:t>Lasing medium</a:t>
            </a:r>
          </a:p>
        </p:txBody>
      </p:sp>
      <p:grpSp>
        <p:nvGrpSpPr>
          <p:cNvPr id="3" name="Group 109"/>
          <p:cNvGrpSpPr>
            <a:grpSpLocks/>
          </p:cNvGrpSpPr>
          <p:nvPr/>
        </p:nvGrpSpPr>
        <p:grpSpPr bwMode="auto">
          <a:xfrm>
            <a:off x="1547813" y="2133600"/>
            <a:ext cx="4572000" cy="838200"/>
            <a:chOff x="1056" y="1344"/>
            <a:chExt cx="3120" cy="528"/>
          </a:xfrm>
        </p:grpSpPr>
        <p:sp>
          <p:nvSpPr>
            <p:cNvPr id="5134" name="Text Box 110"/>
            <p:cNvSpPr txBox="1">
              <a:spLocks noChangeArrowheads="1"/>
            </p:cNvSpPr>
            <p:nvPr/>
          </p:nvSpPr>
          <p:spPr bwMode="auto">
            <a:xfrm>
              <a:off x="2352" y="1344"/>
              <a:ext cx="817" cy="288"/>
            </a:xfrm>
            <a:prstGeom prst="rect">
              <a:avLst/>
            </a:prstGeom>
            <a:noFill/>
            <a:ln w="9525">
              <a:noFill/>
              <a:miter lim="800000"/>
              <a:headEnd/>
              <a:tailEnd/>
            </a:ln>
          </p:spPr>
          <p:txBody>
            <a:bodyPr>
              <a:spAutoFit/>
            </a:bodyPr>
            <a:lstStyle/>
            <a:p>
              <a:pPr eaLnBrk="0" hangingPunct="0">
                <a:spcBef>
                  <a:spcPct val="50000"/>
                </a:spcBef>
              </a:pPr>
              <a:r>
                <a:rPr lang="en-US" sz="2400" b="0">
                  <a:solidFill>
                    <a:schemeClr val="tx1"/>
                  </a:solidFill>
                  <a:latin typeface="Arial" charset="0"/>
                </a:rPr>
                <a:t>Mirrors</a:t>
              </a:r>
            </a:p>
          </p:txBody>
        </p:sp>
        <p:sp>
          <p:nvSpPr>
            <p:cNvPr id="5135" name="Line 111"/>
            <p:cNvSpPr>
              <a:spLocks noChangeShapeType="1"/>
            </p:cNvSpPr>
            <p:nvPr/>
          </p:nvSpPr>
          <p:spPr bwMode="auto">
            <a:xfrm flipH="1">
              <a:off x="1056" y="1536"/>
              <a:ext cx="1296" cy="336"/>
            </a:xfrm>
            <a:prstGeom prst="line">
              <a:avLst/>
            </a:prstGeom>
            <a:noFill/>
            <a:ln w="28575">
              <a:solidFill>
                <a:schemeClr val="tx1"/>
              </a:solidFill>
              <a:round/>
              <a:headEnd/>
              <a:tailEnd type="triangle" w="med" len="med"/>
            </a:ln>
          </p:spPr>
          <p:txBody>
            <a:bodyPr wrap="none" anchor="ctr"/>
            <a:lstStyle/>
            <a:p>
              <a:endParaRPr lang="en-GB"/>
            </a:p>
          </p:txBody>
        </p:sp>
        <p:sp>
          <p:nvSpPr>
            <p:cNvPr id="5136" name="Line 112"/>
            <p:cNvSpPr>
              <a:spLocks noChangeShapeType="1"/>
            </p:cNvSpPr>
            <p:nvPr/>
          </p:nvSpPr>
          <p:spPr bwMode="auto">
            <a:xfrm>
              <a:off x="3120" y="1536"/>
              <a:ext cx="1056" cy="336"/>
            </a:xfrm>
            <a:prstGeom prst="line">
              <a:avLst/>
            </a:prstGeom>
            <a:noFill/>
            <a:ln w="28575">
              <a:solidFill>
                <a:schemeClr val="tx1"/>
              </a:solidFill>
              <a:round/>
              <a:headEnd/>
              <a:tailEnd type="triangle" w="med" len="med"/>
            </a:ln>
          </p:spPr>
          <p:txBody>
            <a:bodyPr wrap="none" anchor="ctr"/>
            <a:lstStyle/>
            <a:p>
              <a:endParaRPr lang="en-GB"/>
            </a:p>
          </p:txBody>
        </p:sp>
      </p:grpSp>
      <p:sp>
        <p:nvSpPr>
          <p:cNvPr id="71793" name="Text Box 113"/>
          <p:cNvSpPr txBox="1">
            <a:spLocks noChangeArrowheads="1"/>
          </p:cNvSpPr>
          <p:nvPr/>
        </p:nvSpPr>
        <p:spPr bwMode="auto">
          <a:xfrm>
            <a:off x="2555875" y="5157788"/>
            <a:ext cx="2690813" cy="831850"/>
          </a:xfrm>
          <a:prstGeom prst="rect">
            <a:avLst/>
          </a:prstGeom>
          <a:solidFill>
            <a:srgbClr val="000066"/>
          </a:solidFill>
          <a:ln w="9525">
            <a:solidFill>
              <a:schemeClr val="tx1"/>
            </a:solidFill>
            <a:miter lim="800000"/>
            <a:headEnd/>
            <a:tailEnd/>
          </a:ln>
        </p:spPr>
        <p:txBody>
          <a:bodyPr>
            <a:spAutoFit/>
          </a:bodyPr>
          <a:lstStyle/>
          <a:p>
            <a:pPr algn="ctr" eaLnBrk="0" hangingPunct="0">
              <a:spcBef>
                <a:spcPct val="50000"/>
              </a:spcBef>
            </a:pPr>
            <a:r>
              <a:rPr lang="en-US" sz="2400" b="0">
                <a:solidFill>
                  <a:schemeClr val="bg1"/>
                </a:solidFill>
                <a:latin typeface="Arial" charset="0"/>
              </a:rPr>
              <a:t>Energy input e.g. high voltage</a:t>
            </a:r>
          </a:p>
        </p:txBody>
      </p:sp>
      <p:grpSp>
        <p:nvGrpSpPr>
          <p:cNvPr id="4" name="Group 114"/>
          <p:cNvGrpSpPr>
            <a:grpSpLocks/>
          </p:cNvGrpSpPr>
          <p:nvPr/>
        </p:nvGrpSpPr>
        <p:grpSpPr bwMode="auto">
          <a:xfrm>
            <a:off x="1970088" y="4019550"/>
            <a:ext cx="3465512" cy="1425575"/>
            <a:chOff x="1344" y="2532"/>
            <a:chExt cx="2400" cy="1344"/>
          </a:xfrm>
        </p:grpSpPr>
        <p:sp>
          <p:nvSpPr>
            <p:cNvPr id="5130" name="Line 115"/>
            <p:cNvSpPr>
              <a:spLocks noChangeShapeType="1"/>
            </p:cNvSpPr>
            <p:nvPr/>
          </p:nvSpPr>
          <p:spPr bwMode="auto">
            <a:xfrm>
              <a:off x="3624" y="3876"/>
              <a:ext cx="120" cy="0"/>
            </a:xfrm>
            <a:prstGeom prst="line">
              <a:avLst/>
            </a:prstGeom>
            <a:noFill/>
            <a:ln w="28575">
              <a:solidFill>
                <a:schemeClr val="tx1"/>
              </a:solidFill>
              <a:round/>
              <a:headEnd/>
              <a:tailEnd/>
            </a:ln>
          </p:spPr>
          <p:txBody>
            <a:bodyPr wrap="none" anchor="ctr"/>
            <a:lstStyle/>
            <a:p>
              <a:endParaRPr lang="en-GB"/>
            </a:p>
          </p:txBody>
        </p:sp>
        <p:sp>
          <p:nvSpPr>
            <p:cNvPr id="5131" name="Line 116"/>
            <p:cNvSpPr>
              <a:spLocks noChangeShapeType="1"/>
            </p:cNvSpPr>
            <p:nvPr/>
          </p:nvSpPr>
          <p:spPr bwMode="auto">
            <a:xfrm flipV="1">
              <a:off x="3744" y="2532"/>
              <a:ext cx="0" cy="1344"/>
            </a:xfrm>
            <a:prstGeom prst="line">
              <a:avLst/>
            </a:prstGeom>
            <a:noFill/>
            <a:ln w="28575">
              <a:solidFill>
                <a:schemeClr val="tx1"/>
              </a:solidFill>
              <a:round/>
              <a:headEnd/>
              <a:tailEnd type="triangle" w="med" len="med"/>
            </a:ln>
          </p:spPr>
          <p:txBody>
            <a:bodyPr wrap="none" anchor="ctr"/>
            <a:lstStyle/>
            <a:p>
              <a:endParaRPr lang="en-GB"/>
            </a:p>
          </p:txBody>
        </p:sp>
        <p:sp>
          <p:nvSpPr>
            <p:cNvPr id="5132" name="Line 117"/>
            <p:cNvSpPr>
              <a:spLocks noChangeShapeType="1"/>
            </p:cNvSpPr>
            <p:nvPr/>
          </p:nvSpPr>
          <p:spPr bwMode="auto">
            <a:xfrm flipH="1">
              <a:off x="1344" y="3876"/>
              <a:ext cx="432" cy="0"/>
            </a:xfrm>
            <a:prstGeom prst="line">
              <a:avLst/>
            </a:prstGeom>
            <a:noFill/>
            <a:ln w="28575">
              <a:solidFill>
                <a:schemeClr val="tx1"/>
              </a:solidFill>
              <a:round/>
              <a:headEnd/>
              <a:tailEnd/>
            </a:ln>
          </p:spPr>
          <p:txBody>
            <a:bodyPr wrap="none" anchor="ctr"/>
            <a:lstStyle/>
            <a:p>
              <a:endParaRPr lang="en-GB"/>
            </a:p>
          </p:txBody>
        </p:sp>
        <p:sp>
          <p:nvSpPr>
            <p:cNvPr id="5133" name="Line 118"/>
            <p:cNvSpPr>
              <a:spLocks noChangeShapeType="1"/>
            </p:cNvSpPr>
            <p:nvPr/>
          </p:nvSpPr>
          <p:spPr bwMode="auto">
            <a:xfrm flipV="1">
              <a:off x="1344" y="2544"/>
              <a:ext cx="0" cy="1332"/>
            </a:xfrm>
            <a:prstGeom prst="line">
              <a:avLst/>
            </a:prstGeom>
            <a:noFill/>
            <a:ln w="28575">
              <a:solidFill>
                <a:schemeClr val="tx1"/>
              </a:solidFill>
              <a:round/>
              <a:headEnd/>
              <a:tailEnd type="triangle" w="med" len="med"/>
            </a:ln>
          </p:spPr>
          <p:txBody>
            <a:bodyPr wrap="none" anchor="ctr"/>
            <a:lstStyle/>
            <a:p>
              <a:endParaRPr lang="en-GB"/>
            </a:p>
          </p:txBody>
        </p:sp>
      </p:gr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71788"/>
                                        </p:tgtEl>
                                        <p:attrNameLst>
                                          <p:attrName>style.visibility</p:attrName>
                                        </p:attrNameLst>
                                      </p:cBhvr>
                                      <p:to>
                                        <p:strVal val="visible"/>
                                      </p:to>
                                    </p:set>
                                    <p:animEffect transition="in" filter="dissolve">
                                      <p:cBhvr>
                                        <p:cTn id="11" dur="500"/>
                                        <p:tgtEl>
                                          <p:spTgt spid="7178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1793"/>
                                        </p:tgtEl>
                                        <p:attrNameLst>
                                          <p:attrName>style.visibility</p:attrName>
                                        </p:attrNameLst>
                                      </p:cBhvr>
                                      <p:to>
                                        <p:strVal val="visible"/>
                                      </p:to>
                                    </p:set>
                                    <p:anim calcmode="lin" valueType="num">
                                      <p:cBhvr additive="base">
                                        <p:cTn id="16" dur="500" fill="hold"/>
                                        <p:tgtEl>
                                          <p:spTgt spid="71793"/>
                                        </p:tgtEl>
                                        <p:attrNameLst>
                                          <p:attrName>ppt_x</p:attrName>
                                        </p:attrNameLst>
                                      </p:cBhvr>
                                      <p:tavLst>
                                        <p:tav tm="0">
                                          <p:val>
                                            <p:strVal val="#ppt_x"/>
                                          </p:val>
                                        </p:tav>
                                        <p:tav tm="100000">
                                          <p:val>
                                            <p:strVal val="#ppt_x"/>
                                          </p:val>
                                        </p:tav>
                                      </p:tavLst>
                                    </p:anim>
                                    <p:anim calcmode="lin" valueType="num">
                                      <p:cBhvr additive="base">
                                        <p:cTn id="17" dur="500" fill="hold"/>
                                        <p:tgtEl>
                                          <p:spTgt spid="71793"/>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22" presetClass="entr" presetSubtype="4" fill="hold" nodeType="afterEffect">
                                  <p:stCondLst>
                                    <p:cond delay="100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786"/>
                                        </p:tgtEl>
                                        <p:attrNameLst>
                                          <p:attrName>style.visibility</p:attrName>
                                        </p:attrNameLst>
                                      </p:cBhvr>
                                      <p:to>
                                        <p:strVal val="visible"/>
                                      </p:to>
                                    </p:set>
                                    <p:anim calcmode="lin" valueType="num">
                                      <p:cBhvr additive="base">
                                        <p:cTn id="31" dur="500" fill="hold"/>
                                        <p:tgtEl>
                                          <p:spTgt spid="71786"/>
                                        </p:tgtEl>
                                        <p:attrNameLst>
                                          <p:attrName>ppt_x</p:attrName>
                                        </p:attrNameLst>
                                      </p:cBhvr>
                                      <p:tavLst>
                                        <p:tav tm="0">
                                          <p:val>
                                            <p:strVal val="0-#ppt_w/2"/>
                                          </p:val>
                                        </p:tav>
                                        <p:tav tm="100000">
                                          <p:val>
                                            <p:strVal val="#ppt_x"/>
                                          </p:val>
                                        </p:tav>
                                      </p:tavLst>
                                    </p:anim>
                                    <p:anim calcmode="lin" valueType="num">
                                      <p:cBhvr additive="base">
                                        <p:cTn id="32" dur="500" fill="hold"/>
                                        <p:tgtEl>
                                          <p:spTgt spid="71786"/>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9" presetClass="entr" presetSubtype="0" fill="hold" grpId="0" nodeType="afterEffect">
                                  <p:stCondLst>
                                    <p:cond delay="0"/>
                                  </p:stCondLst>
                                  <p:childTnLst>
                                    <p:set>
                                      <p:cBhvr>
                                        <p:cTn id="35" dur="1" fill="hold">
                                          <p:stCondLst>
                                            <p:cond delay="0"/>
                                          </p:stCondLst>
                                        </p:cTn>
                                        <p:tgtEl>
                                          <p:spTgt spid="71787"/>
                                        </p:tgtEl>
                                        <p:attrNameLst>
                                          <p:attrName>style.visibility</p:attrName>
                                        </p:attrNameLst>
                                      </p:cBhvr>
                                      <p:to>
                                        <p:strVal val="visible"/>
                                      </p:to>
                                    </p:set>
                                    <p:animEffect transition="in" filter="dissolve">
                                      <p:cBhvr>
                                        <p:cTn id="36" dur="500"/>
                                        <p:tgtEl>
                                          <p:spTgt spid="71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6" grpId="0" animBg="1"/>
      <p:bldP spid="71787" grpId="0" autoUpdateAnimBg="0"/>
      <p:bldP spid="71788" grpId="0" animBg="1" autoUpdateAnimBg="0"/>
      <p:bldP spid="71793"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4213" y="476250"/>
            <a:ext cx="7772400" cy="587375"/>
          </a:xfrm>
        </p:spPr>
        <p:txBody>
          <a:bodyPr/>
          <a:lstStyle/>
          <a:p>
            <a:pPr eaLnBrk="1" hangingPunct="1"/>
            <a:r>
              <a:rPr lang="en-US" sz="3600" b="1" smtClean="0">
                <a:solidFill>
                  <a:srgbClr val="FF0000"/>
                </a:solidFill>
                <a:cs typeface="Times New Roman" pitchFamily="18" charset="0"/>
              </a:rPr>
              <a:t>Engineering Controls</a:t>
            </a:r>
            <a:endParaRPr lang="en-GB" sz="3600" b="1" smtClean="0">
              <a:solidFill>
                <a:srgbClr val="FF0000"/>
              </a:solidFill>
              <a:cs typeface="Times New Roman" pitchFamily="18" charset="0"/>
            </a:endParaRPr>
          </a:p>
        </p:txBody>
      </p:sp>
      <p:sp>
        <p:nvSpPr>
          <p:cNvPr id="41987" name="Rectangle 3"/>
          <p:cNvSpPr>
            <a:spLocks noGrp="1" noChangeArrowheads="1"/>
          </p:cNvSpPr>
          <p:nvPr>
            <p:ph type="body" idx="1"/>
          </p:nvPr>
        </p:nvSpPr>
        <p:spPr>
          <a:xfrm>
            <a:off x="684213" y="1268413"/>
            <a:ext cx="7848600" cy="4895850"/>
          </a:xfrm>
        </p:spPr>
        <p:txBody>
          <a:bodyPr/>
          <a:lstStyle/>
          <a:p>
            <a:pPr eaLnBrk="1" hangingPunct="1">
              <a:buFontTx/>
              <a:buNone/>
            </a:pPr>
            <a:r>
              <a:rPr lang="en-US" sz="3500" smtClean="0">
                <a:solidFill>
                  <a:srgbClr val="CC0000"/>
                </a:solidFill>
                <a:cs typeface="Times New Roman" pitchFamily="18" charset="0"/>
              </a:rPr>
              <a:t>Controls should not be over restrictive and hamper ease of working</a:t>
            </a:r>
          </a:p>
          <a:p>
            <a:pPr eaLnBrk="1" hangingPunct="1">
              <a:buFontTx/>
              <a:buNone/>
            </a:pPr>
            <a:endParaRPr lang="en-US" sz="1600" smtClean="0">
              <a:solidFill>
                <a:srgbClr val="CC0000"/>
              </a:solidFill>
              <a:cs typeface="Times New Roman" pitchFamily="18" charset="0"/>
            </a:endParaRPr>
          </a:p>
          <a:p>
            <a:pPr eaLnBrk="1" hangingPunct="1">
              <a:buFontTx/>
              <a:buNone/>
            </a:pPr>
            <a:r>
              <a:rPr lang="en-US" sz="3500" smtClean="0">
                <a:solidFill>
                  <a:srgbClr val="CC0000"/>
                </a:solidFill>
                <a:cs typeface="Times New Roman" pitchFamily="18" charset="0"/>
              </a:rPr>
              <a:t>Engineering controls may not provide adequate protection in cases such as: </a:t>
            </a:r>
          </a:p>
          <a:p>
            <a:pPr eaLnBrk="1" hangingPunct="1">
              <a:buClr>
                <a:schemeClr val="accent2"/>
              </a:buClr>
              <a:buFont typeface="Wingdings" pitchFamily="2" charset="2"/>
              <a:buChar char="Ø"/>
            </a:pPr>
            <a:r>
              <a:rPr lang="en-US" smtClean="0">
                <a:cs typeface="Times New Roman" pitchFamily="18" charset="0"/>
              </a:rPr>
              <a:t>Phases of research when laser system is   being commissioned or aligned</a:t>
            </a:r>
          </a:p>
          <a:p>
            <a:pPr eaLnBrk="1" hangingPunct="1">
              <a:buClr>
                <a:schemeClr val="accent2"/>
              </a:buClr>
              <a:buFont typeface="Wingdings" pitchFamily="2" charset="2"/>
              <a:buChar char="Ø"/>
            </a:pPr>
            <a:r>
              <a:rPr lang="en-US" smtClean="0">
                <a:cs typeface="Times New Roman" pitchFamily="18" charset="0"/>
              </a:rPr>
              <a:t>Manufacture or research into laser design</a:t>
            </a:r>
          </a:p>
          <a:p>
            <a:pPr eaLnBrk="1" hangingPunct="1">
              <a:buClr>
                <a:schemeClr val="accent2"/>
              </a:buClr>
              <a:buFont typeface="Wingdings" pitchFamily="2" charset="2"/>
              <a:buChar char="Ø"/>
            </a:pPr>
            <a:r>
              <a:rPr lang="en-US" smtClean="0">
                <a:cs typeface="Times New Roman" pitchFamily="18" charset="0"/>
              </a:rPr>
              <a:t>Servicing of laser equipment</a:t>
            </a:r>
          </a:p>
          <a:p>
            <a:pPr eaLnBrk="1" hangingPunct="1"/>
            <a:endParaRPr lang="en-GB" smtClean="0"/>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5003800" y="1628775"/>
            <a:ext cx="3600450" cy="1471613"/>
          </a:xfrm>
          <a:prstGeom prst="rect">
            <a:avLst/>
          </a:prstGeom>
          <a:noFill/>
          <a:ln w="9525">
            <a:noFill/>
            <a:miter lim="800000"/>
            <a:headEnd/>
            <a:tailEnd/>
          </a:ln>
        </p:spPr>
        <p:txBody>
          <a:bodyPr anchor="ctr"/>
          <a:lstStyle/>
          <a:p>
            <a:pPr algn="ctr"/>
            <a:r>
              <a:rPr lang="en-US" sz="4000">
                <a:solidFill>
                  <a:srgbClr val="FF0000"/>
                </a:solidFill>
                <a:cs typeface="Times New Roman" pitchFamily="18" charset="0"/>
              </a:rPr>
              <a:t>Administrative</a:t>
            </a:r>
          </a:p>
          <a:p>
            <a:pPr algn="ctr"/>
            <a:r>
              <a:rPr lang="en-US" sz="4000">
                <a:solidFill>
                  <a:srgbClr val="FF0000"/>
                </a:solidFill>
                <a:cs typeface="Times New Roman" pitchFamily="18" charset="0"/>
              </a:rPr>
              <a:t>Controls  </a:t>
            </a:r>
            <a:endParaRPr lang="en-GB" sz="4000">
              <a:solidFill>
                <a:srgbClr val="FF0000"/>
              </a:solidFill>
              <a:cs typeface="Times New Roman" pitchFamily="18" charset="0"/>
            </a:endParaRPr>
          </a:p>
        </p:txBody>
      </p:sp>
      <p:pic>
        <p:nvPicPr>
          <p:cNvPr id="43011" name="Picture 3" descr="cartoon"/>
          <p:cNvPicPr>
            <a:picLocks noChangeAspect="1" noChangeArrowheads="1"/>
          </p:cNvPicPr>
          <p:nvPr/>
        </p:nvPicPr>
        <p:blipFill>
          <a:blip r:embed="rId2" cstate="print"/>
          <a:srcRect/>
          <a:stretch>
            <a:fillRect/>
          </a:stretch>
        </p:blipFill>
        <p:spPr bwMode="auto">
          <a:xfrm>
            <a:off x="839788" y="762000"/>
            <a:ext cx="3884612" cy="5867400"/>
          </a:xfrm>
          <a:prstGeom prst="rect">
            <a:avLst/>
          </a:prstGeom>
          <a:noFill/>
          <a:ln w="9525">
            <a:noFill/>
            <a:miter lim="800000"/>
            <a:headEnd/>
            <a:tailEnd/>
          </a:ln>
        </p:spPr>
      </p:pic>
      <p:sp>
        <p:nvSpPr>
          <p:cNvPr id="49156" name="Rectangle 4"/>
          <p:cNvSpPr>
            <a:spLocks noChangeArrowheads="1"/>
          </p:cNvSpPr>
          <p:nvPr/>
        </p:nvSpPr>
        <p:spPr bwMode="auto">
          <a:xfrm>
            <a:off x="5076825" y="3500438"/>
            <a:ext cx="3340100" cy="1933575"/>
          </a:xfrm>
          <a:prstGeom prst="rect">
            <a:avLst/>
          </a:prstGeom>
          <a:solidFill>
            <a:srgbClr val="FFFF00"/>
          </a:solidFill>
          <a:ln w="12700">
            <a:solidFill>
              <a:schemeClr val="tx1"/>
            </a:solidFill>
            <a:miter lim="800000"/>
            <a:headEnd/>
            <a:tailEnd/>
          </a:ln>
          <a:effectLst/>
        </p:spPr>
        <p:txBody>
          <a:bodyPr wrap="none">
            <a:spAutoFit/>
          </a:bodyPr>
          <a:lstStyle/>
          <a:p>
            <a:pPr algn="ctr">
              <a:defRPr/>
            </a:pPr>
            <a:r>
              <a:rPr lang="en-US" sz="3000">
                <a:effectLst>
                  <a:outerShdw blurRad="38100" dist="38100" dir="2700000" algn="tl">
                    <a:srgbClr val="000000"/>
                  </a:outerShdw>
                </a:effectLst>
                <a:cs typeface="Times New Roman" pitchFamily="18" charset="0"/>
              </a:rPr>
              <a:t>Clear instructions</a:t>
            </a:r>
          </a:p>
          <a:p>
            <a:pPr algn="ctr">
              <a:defRPr/>
            </a:pPr>
            <a:r>
              <a:rPr lang="en-US" sz="3000">
                <a:effectLst>
                  <a:outerShdw blurRad="38100" dist="38100" dir="2700000" algn="tl">
                    <a:srgbClr val="000000"/>
                  </a:outerShdw>
                </a:effectLst>
                <a:cs typeface="Times New Roman" pitchFamily="18" charset="0"/>
              </a:rPr>
              <a:t>Clearly understood</a:t>
            </a:r>
          </a:p>
          <a:p>
            <a:pPr algn="ctr">
              <a:defRPr/>
            </a:pPr>
            <a:endParaRPr lang="en-US" sz="3000">
              <a:effectLst>
                <a:outerShdw blurRad="38100" dist="38100" dir="2700000" algn="tl">
                  <a:srgbClr val="000000"/>
                </a:outerShdw>
              </a:effectLst>
              <a:cs typeface="Times New Roman" pitchFamily="18" charset="0"/>
            </a:endParaRPr>
          </a:p>
          <a:p>
            <a:pPr algn="ctr">
              <a:defRPr/>
            </a:pPr>
            <a:r>
              <a:rPr lang="en-US" sz="3000">
                <a:effectLst>
                  <a:outerShdw blurRad="38100" dist="38100" dir="2700000" algn="tl">
                    <a:srgbClr val="000000"/>
                  </a:outerShdw>
                </a:effectLst>
                <a:cs typeface="Times New Roman" pitchFamily="18" charset="0"/>
              </a:rPr>
              <a:t>LOCAL RULES</a:t>
            </a:r>
            <a:endParaRPr lang="en-GB" sz="3000">
              <a:effectLst>
                <a:outerShdw blurRad="38100" dist="38100" dir="2700000" algn="tl">
                  <a:srgbClr val="000000"/>
                </a:outerShdw>
              </a:effectLst>
              <a:cs typeface="Times New Roman" pitchFamily="18" charset="0"/>
            </a:endParaRP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260350"/>
            <a:ext cx="9144000" cy="533400"/>
          </a:xfrm>
        </p:spPr>
        <p:txBody>
          <a:bodyPr/>
          <a:lstStyle/>
          <a:p>
            <a:pPr eaLnBrk="1" hangingPunct="1"/>
            <a:r>
              <a:rPr lang="en-US" sz="3600" b="1" smtClean="0">
                <a:solidFill>
                  <a:srgbClr val="FF0000"/>
                </a:solidFill>
                <a:cs typeface="Times New Roman" pitchFamily="18" charset="0"/>
              </a:rPr>
              <a:t>Administrative Controls</a:t>
            </a:r>
            <a:r>
              <a:rPr lang="en-US" sz="3000" b="1" smtClean="0">
                <a:solidFill>
                  <a:srgbClr val="FF0000"/>
                </a:solidFill>
                <a:cs typeface="Times New Roman" pitchFamily="18" charset="0"/>
              </a:rPr>
              <a:t> </a:t>
            </a:r>
            <a:endParaRPr lang="en-GB" sz="3000" b="1" smtClean="0">
              <a:solidFill>
                <a:srgbClr val="FF0000"/>
              </a:solidFill>
              <a:cs typeface="Times New Roman" pitchFamily="18" charset="0"/>
            </a:endParaRPr>
          </a:p>
        </p:txBody>
      </p:sp>
      <p:sp>
        <p:nvSpPr>
          <p:cNvPr id="44035" name="Rectangle 3"/>
          <p:cNvSpPr>
            <a:spLocks noGrp="1" noChangeArrowheads="1"/>
          </p:cNvSpPr>
          <p:nvPr>
            <p:ph type="body" idx="1"/>
          </p:nvPr>
        </p:nvSpPr>
        <p:spPr>
          <a:xfrm>
            <a:off x="395288" y="836613"/>
            <a:ext cx="8534400" cy="5775325"/>
          </a:xfrm>
        </p:spPr>
        <p:txBody>
          <a:bodyPr/>
          <a:lstStyle/>
          <a:p>
            <a:pPr marL="387350" indent="-387350" eaLnBrk="1" hangingPunct="1">
              <a:lnSpc>
                <a:spcPct val="80000"/>
              </a:lnSpc>
              <a:buFontTx/>
              <a:buNone/>
            </a:pPr>
            <a:r>
              <a:rPr lang="en-US" sz="2800" b="1" smtClean="0">
                <a:cs typeface="Times New Roman" pitchFamily="18" charset="0"/>
              </a:rPr>
              <a:t>1. Warning Signs &amp; Notices</a:t>
            </a:r>
            <a:r>
              <a:rPr lang="en-US" sz="2800" smtClean="0">
                <a:cs typeface="Times New Roman" pitchFamily="18" charset="0"/>
              </a:rPr>
              <a:t> </a:t>
            </a:r>
            <a:r>
              <a:rPr lang="en-US" sz="2800" b="1" smtClean="0">
                <a:cs typeface="Times New Roman" pitchFamily="18" charset="0"/>
              </a:rPr>
              <a:t>Prominently displayed – clear and unambiguous </a:t>
            </a:r>
          </a:p>
          <a:p>
            <a:pPr marL="858838" lvl="1" indent="-192088" eaLnBrk="1" hangingPunct="1">
              <a:lnSpc>
                <a:spcPct val="80000"/>
              </a:lnSpc>
              <a:buClr>
                <a:schemeClr val="accent2"/>
              </a:buClr>
              <a:buFont typeface="Wingdings" pitchFamily="2" charset="2"/>
              <a:buChar char="Ø"/>
            </a:pPr>
            <a:r>
              <a:rPr lang="en-US" sz="2400" smtClean="0">
                <a:cs typeface="Times New Roman" pitchFamily="18" charset="0"/>
              </a:rPr>
              <a:t> If laser performance or function is modified by user, re-classification and/or re-labe</a:t>
            </a:r>
            <a:r>
              <a:rPr lang="en-GB" sz="2400" smtClean="0">
                <a:cs typeface="Times New Roman" pitchFamily="18" charset="0"/>
              </a:rPr>
              <a:t>ll</a:t>
            </a:r>
            <a:r>
              <a:rPr lang="en-US" sz="2400" smtClean="0">
                <a:cs typeface="Times New Roman" pitchFamily="18" charset="0"/>
              </a:rPr>
              <a:t>ing may be required</a:t>
            </a:r>
          </a:p>
          <a:p>
            <a:pPr marL="858838" lvl="1" indent="-192088" eaLnBrk="1" hangingPunct="1">
              <a:lnSpc>
                <a:spcPct val="80000"/>
              </a:lnSpc>
              <a:buClr>
                <a:schemeClr val="accent2"/>
              </a:buClr>
              <a:buFont typeface="Wingdings" pitchFamily="2" charset="2"/>
              <a:buChar char="Ø"/>
            </a:pPr>
            <a:r>
              <a:rPr lang="en-US" sz="2400" smtClean="0">
                <a:cs typeface="Times New Roman" pitchFamily="18" charset="0"/>
              </a:rPr>
              <a:t> There should be labels at entrances to lab or workshop containing Class 3B or 4 laser.</a:t>
            </a:r>
          </a:p>
          <a:p>
            <a:pPr marL="858838" lvl="1" indent="-192088" eaLnBrk="1" hangingPunct="1">
              <a:lnSpc>
                <a:spcPct val="80000"/>
              </a:lnSpc>
              <a:spcAft>
                <a:spcPct val="30000"/>
              </a:spcAft>
              <a:buClr>
                <a:schemeClr val="accent2"/>
              </a:buClr>
              <a:buFont typeface="Wingdings" pitchFamily="2" charset="2"/>
              <a:buChar char="Ø"/>
            </a:pPr>
            <a:r>
              <a:rPr lang="en-US" sz="2400" smtClean="0">
                <a:cs typeface="Times New Roman" pitchFamily="18" charset="0"/>
              </a:rPr>
              <a:t> All safety signs should comply with Health &amp; Safety (Safety Signs &amp; Signals) regulations 1996</a:t>
            </a:r>
          </a:p>
          <a:p>
            <a:pPr marL="387350" indent="-387350" eaLnBrk="1" hangingPunct="1">
              <a:lnSpc>
                <a:spcPct val="80000"/>
              </a:lnSpc>
              <a:buFontTx/>
              <a:buNone/>
            </a:pPr>
            <a:r>
              <a:rPr lang="en-US" sz="2800" b="1" smtClean="0">
                <a:cs typeface="Times New Roman" pitchFamily="18" charset="0"/>
              </a:rPr>
              <a:t>2. Key Control</a:t>
            </a:r>
            <a:r>
              <a:rPr lang="en-US" sz="2800" smtClean="0">
                <a:cs typeface="Times New Roman" pitchFamily="18" charset="0"/>
              </a:rPr>
              <a:t>   </a:t>
            </a:r>
          </a:p>
          <a:p>
            <a:pPr marL="858838" lvl="1" indent="-192088" eaLnBrk="1" hangingPunct="1">
              <a:lnSpc>
                <a:spcPct val="80000"/>
              </a:lnSpc>
              <a:buClr>
                <a:schemeClr val="accent2"/>
              </a:buClr>
              <a:buFont typeface="Wingdings" pitchFamily="2" charset="2"/>
              <a:buChar char="Ø"/>
            </a:pPr>
            <a:r>
              <a:rPr lang="en-US" sz="2400" smtClean="0">
                <a:cs typeface="Times New Roman" pitchFamily="18" charset="0"/>
              </a:rPr>
              <a:t> Class 3B &amp; 4 laser keys removed when not in use</a:t>
            </a:r>
          </a:p>
          <a:p>
            <a:pPr marL="858838" lvl="1" indent="-192088" eaLnBrk="1" hangingPunct="1">
              <a:lnSpc>
                <a:spcPct val="80000"/>
              </a:lnSpc>
              <a:buClr>
                <a:schemeClr val="accent2"/>
              </a:buClr>
              <a:buFont typeface="Wingdings" pitchFamily="2" charset="2"/>
              <a:buChar char="Ø"/>
            </a:pPr>
            <a:r>
              <a:rPr lang="en-US" sz="2400" smtClean="0">
                <a:cs typeface="Times New Roman" pitchFamily="18" charset="0"/>
              </a:rPr>
              <a:t> Key security is responsibility of laser user</a:t>
            </a:r>
          </a:p>
          <a:p>
            <a:pPr marL="858838" lvl="1" indent="-192088" eaLnBrk="1" hangingPunct="1">
              <a:lnSpc>
                <a:spcPct val="80000"/>
              </a:lnSpc>
              <a:buClr>
                <a:schemeClr val="accent2"/>
              </a:buClr>
              <a:buFont typeface="Wingdings" pitchFamily="2" charset="2"/>
              <a:buChar char="Ø"/>
            </a:pPr>
            <a:r>
              <a:rPr lang="en-US" sz="2400" smtClean="0">
                <a:cs typeface="Times New Roman" pitchFamily="18" charset="0"/>
              </a:rPr>
              <a:t> Kept secure in key cabinet to which authorised users only have access</a:t>
            </a:r>
          </a:p>
          <a:p>
            <a:pPr marL="858838" lvl="1" indent="-192088" eaLnBrk="1" hangingPunct="1">
              <a:lnSpc>
                <a:spcPct val="80000"/>
              </a:lnSpc>
              <a:buClr>
                <a:schemeClr val="accent2"/>
              </a:buClr>
              <a:buFont typeface="Wingdings" pitchFamily="2" charset="2"/>
              <a:buChar char="Ø"/>
            </a:pPr>
            <a:r>
              <a:rPr lang="en-US" sz="2400" smtClean="0">
                <a:cs typeface="Times New Roman" pitchFamily="18" charset="0"/>
              </a:rPr>
              <a:t> Key location, use, means of obtaining are detailed in the Local Rules</a:t>
            </a: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11188" y="333375"/>
            <a:ext cx="7772400" cy="587375"/>
          </a:xfrm>
        </p:spPr>
        <p:txBody>
          <a:bodyPr/>
          <a:lstStyle/>
          <a:p>
            <a:pPr eaLnBrk="1" hangingPunct="1"/>
            <a:r>
              <a:rPr lang="en-US" sz="3600" b="1" smtClean="0">
                <a:solidFill>
                  <a:srgbClr val="FF0000"/>
                </a:solidFill>
                <a:cs typeface="Times New Roman" pitchFamily="18" charset="0"/>
              </a:rPr>
              <a:t>Administrative Controls</a:t>
            </a:r>
            <a:endParaRPr lang="en-GB" sz="3600" b="1" smtClean="0">
              <a:solidFill>
                <a:srgbClr val="FF0000"/>
              </a:solidFill>
              <a:cs typeface="Times New Roman" pitchFamily="18" charset="0"/>
            </a:endParaRPr>
          </a:p>
        </p:txBody>
      </p:sp>
      <p:sp>
        <p:nvSpPr>
          <p:cNvPr id="45059" name="Rectangle 3"/>
          <p:cNvSpPr>
            <a:spLocks noGrp="1" noChangeArrowheads="1"/>
          </p:cNvSpPr>
          <p:nvPr>
            <p:ph type="body" idx="1"/>
          </p:nvPr>
        </p:nvSpPr>
        <p:spPr>
          <a:xfrm>
            <a:off x="684213" y="1052513"/>
            <a:ext cx="7777162" cy="4897437"/>
          </a:xfrm>
        </p:spPr>
        <p:txBody>
          <a:bodyPr/>
          <a:lstStyle/>
          <a:p>
            <a:pPr eaLnBrk="1" hangingPunct="1">
              <a:lnSpc>
                <a:spcPct val="80000"/>
              </a:lnSpc>
              <a:spcAft>
                <a:spcPct val="30000"/>
              </a:spcAft>
              <a:buFontTx/>
              <a:buNone/>
            </a:pPr>
            <a:r>
              <a:rPr lang="en-US" sz="2800" b="1" smtClean="0">
                <a:cs typeface="Times New Roman" pitchFamily="18" charset="0"/>
              </a:rPr>
              <a:t>3. Maintenance &amp; Service Manuals</a:t>
            </a:r>
            <a:r>
              <a:rPr lang="en-US" sz="2800" smtClean="0">
                <a:cs typeface="Times New Roman" pitchFamily="18" charset="0"/>
              </a:rPr>
              <a:t> - </a:t>
            </a:r>
            <a:r>
              <a:rPr lang="en-US" sz="2800" b="1" smtClean="0">
                <a:cs typeface="Times New Roman" pitchFamily="18" charset="0"/>
              </a:rPr>
              <a:t>should be easily accessible to laser users</a:t>
            </a:r>
          </a:p>
          <a:p>
            <a:pPr eaLnBrk="1" hangingPunct="1">
              <a:lnSpc>
                <a:spcPct val="80000"/>
              </a:lnSpc>
              <a:buFontTx/>
              <a:buNone/>
            </a:pPr>
            <a:r>
              <a:rPr lang="en-US" sz="2800" b="1" smtClean="0">
                <a:cs typeface="Times New Roman" pitchFamily="18" charset="0"/>
              </a:rPr>
              <a:t>4. Education &amp; Training</a:t>
            </a:r>
          </a:p>
          <a:p>
            <a:pPr lvl="1" eaLnBrk="1" hangingPunct="1">
              <a:lnSpc>
                <a:spcPct val="80000"/>
              </a:lnSpc>
              <a:spcAft>
                <a:spcPct val="30000"/>
              </a:spcAft>
              <a:buClr>
                <a:schemeClr val="accent2"/>
              </a:buClr>
              <a:buFont typeface="Wingdings" pitchFamily="2" charset="2"/>
              <a:buChar char="Ø"/>
            </a:pPr>
            <a:r>
              <a:rPr lang="en-US" sz="2400" smtClean="0">
                <a:cs typeface="Times New Roman" pitchFamily="18" charset="0"/>
              </a:rPr>
              <a:t>Only trained persons are allowed to use Class 3B and 4 lasers</a:t>
            </a:r>
          </a:p>
          <a:p>
            <a:pPr eaLnBrk="1" hangingPunct="1">
              <a:lnSpc>
                <a:spcPct val="80000"/>
              </a:lnSpc>
              <a:buFontTx/>
              <a:buNone/>
            </a:pPr>
            <a:r>
              <a:rPr lang="en-US" sz="2800" b="1" smtClean="0">
                <a:cs typeface="Times New Roman" pitchFamily="18" charset="0"/>
              </a:rPr>
              <a:t>5. Marking of Protective Devices</a:t>
            </a:r>
            <a:r>
              <a:rPr lang="en-US" sz="2800" smtClean="0">
                <a:cs typeface="Times New Roman" pitchFamily="18" charset="0"/>
              </a:rPr>
              <a:t> </a:t>
            </a:r>
          </a:p>
          <a:p>
            <a:pPr lvl="1" eaLnBrk="1" hangingPunct="1">
              <a:lnSpc>
                <a:spcPct val="80000"/>
              </a:lnSpc>
              <a:spcAft>
                <a:spcPct val="30000"/>
              </a:spcAft>
              <a:buClr>
                <a:schemeClr val="accent2"/>
              </a:buClr>
              <a:buFont typeface="Wingdings" pitchFamily="2" charset="2"/>
              <a:buChar char="Ø"/>
            </a:pPr>
            <a:r>
              <a:rPr lang="en-US" sz="2400" smtClean="0">
                <a:cs typeface="Times New Roman" pitchFamily="18" charset="0"/>
              </a:rPr>
              <a:t>Users should always check markings on laser safety eyewear</a:t>
            </a:r>
          </a:p>
          <a:p>
            <a:pPr eaLnBrk="1" hangingPunct="1">
              <a:lnSpc>
                <a:spcPct val="80000"/>
              </a:lnSpc>
              <a:buFontTx/>
              <a:buNone/>
            </a:pPr>
            <a:r>
              <a:rPr lang="en-US" sz="2800" b="1" smtClean="0">
                <a:cs typeface="Times New Roman" pitchFamily="18" charset="0"/>
              </a:rPr>
              <a:t>6. Laser Controlled Area – where exposure &gt; MPE</a:t>
            </a:r>
          </a:p>
          <a:p>
            <a:pPr lvl="1" eaLnBrk="1" hangingPunct="1">
              <a:lnSpc>
                <a:spcPct val="80000"/>
              </a:lnSpc>
              <a:buClr>
                <a:schemeClr val="accent2"/>
              </a:buClr>
              <a:buFont typeface="Wingdings" pitchFamily="2" charset="2"/>
              <a:buChar char="Ø"/>
            </a:pPr>
            <a:r>
              <a:rPr lang="en-US" sz="2400" smtClean="0">
                <a:cs typeface="Times New Roman" pitchFamily="18" charset="0"/>
              </a:rPr>
              <a:t>Restricted to authorised persons</a:t>
            </a:r>
          </a:p>
          <a:p>
            <a:pPr lvl="1" eaLnBrk="1" hangingPunct="1">
              <a:lnSpc>
                <a:spcPct val="80000"/>
              </a:lnSpc>
              <a:buClr>
                <a:schemeClr val="accent2"/>
              </a:buClr>
              <a:buFont typeface="Wingdings" pitchFamily="2" charset="2"/>
              <a:buChar char="Ø"/>
            </a:pPr>
            <a:r>
              <a:rPr lang="en-US" sz="2400" smtClean="0">
                <a:cs typeface="Times New Roman" pitchFamily="18" charset="0"/>
              </a:rPr>
              <a:t>By physical means: walls, doors, locks, number pads</a:t>
            </a:r>
            <a:endParaRPr lang="en-GB" sz="2000" smtClean="0"/>
          </a:p>
          <a:p>
            <a:pPr eaLnBrk="1" hangingPunct="1">
              <a:lnSpc>
                <a:spcPct val="80000"/>
              </a:lnSpc>
            </a:pPr>
            <a:endParaRPr lang="en-GB" sz="2800" smtClean="0"/>
          </a:p>
        </p:txBody>
      </p:sp>
      <p:sp>
        <p:nvSpPr>
          <p:cNvPr id="45060" name="Text Box 4"/>
          <p:cNvSpPr txBox="1">
            <a:spLocks noChangeArrowheads="1"/>
          </p:cNvSpPr>
          <p:nvPr/>
        </p:nvSpPr>
        <p:spPr bwMode="auto">
          <a:xfrm>
            <a:off x="1428728" y="6000768"/>
            <a:ext cx="6587060" cy="461665"/>
          </a:xfrm>
          <a:prstGeom prst="rect">
            <a:avLst/>
          </a:prstGeom>
          <a:noFill/>
          <a:ln w="12700">
            <a:noFill/>
            <a:miter lim="800000"/>
            <a:headEnd/>
            <a:tailEnd/>
          </a:ln>
        </p:spPr>
        <p:txBody>
          <a:bodyPr wrap="none">
            <a:spAutoFit/>
          </a:bodyPr>
          <a:lstStyle/>
          <a:p>
            <a:r>
              <a:rPr lang="en-GB" sz="2400" dirty="0">
                <a:latin typeface="Verdana" pitchFamily="34" charset="0"/>
              </a:rPr>
              <a:t>VIDEO </a:t>
            </a:r>
            <a:r>
              <a:rPr lang="en-GB" sz="2400" dirty="0" smtClean="0">
                <a:latin typeface="Verdana" pitchFamily="34" charset="0"/>
              </a:rPr>
              <a:t>CLIP No.8 </a:t>
            </a:r>
            <a:r>
              <a:rPr lang="en-GB" sz="2400" dirty="0">
                <a:latin typeface="Verdana" pitchFamily="34" charset="0"/>
              </a:rPr>
              <a:t>– Control Measures</a:t>
            </a: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152400"/>
            <a:ext cx="9144000" cy="684213"/>
          </a:xfrm>
        </p:spPr>
        <p:txBody>
          <a:bodyPr/>
          <a:lstStyle/>
          <a:p>
            <a:pPr eaLnBrk="1" hangingPunct="1"/>
            <a:r>
              <a:rPr lang="en-US" sz="3600" b="1" smtClean="0">
                <a:solidFill>
                  <a:srgbClr val="FF0000"/>
                </a:solidFill>
                <a:cs typeface="Times New Roman" pitchFamily="18" charset="0"/>
              </a:rPr>
              <a:t>Personal Protective Equipment</a:t>
            </a:r>
            <a:endParaRPr lang="en-GB" sz="3600" b="1" smtClean="0">
              <a:solidFill>
                <a:srgbClr val="FF0000"/>
              </a:solidFill>
              <a:cs typeface="Times New Roman" pitchFamily="18" charset="0"/>
            </a:endParaRPr>
          </a:p>
        </p:txBody>
      </p:sp>
      <p:sp>
        <p:nvSpPr>
          <p:cNvPr id="46083" name="Rectangle 3"/>
          <p:cNvSpPr>
            <a:spLocks noGrp="1" noChangeArrowheads="1"/>
          </p:cNvSpPr>
          <p:nvPr>
            <p:ph type="body" idx="1"/>
          </p:nvPr>
        </p:nvSpPr>
        <p:spPr>
          <a:xfrm>
            <a:off x="152400" y="836613"/>
            <a:ext cx="8991600" cy="5616575"/>
          </a:xfrm>
        </p:spPr>
        <p:txBody>
          <a:bodyPr/>
          <a:lstStyle/>
          <a:p>
            <a:pPr marL="460375" indent="-460375" eaLnBrk="1" hangingPunct="1">
              <a:lnSpc>
                <a:spcPct val="90000"/>
              </a:lnSpc>
              <a:buClr>
                <a:schemeClr val="accent2"/>
              </a:buClr>
              <a:buFont typeface="Wingdings" pitchFamily="2" charset="2"/>
              <a:buChar char="Ø"/>
            </a:pPr>
            <a:r>
              <a:rPr lang="en-US" sz="2200" smtClean="0">
                <a:cs typeface="Times New Roman" pitchFamily="18" charset="0"/>
              </a:rPr>
              <a:t>Laser safety goggles</a:t>
            </a:r>
          </a:p>
          <a:p>
            <a:pPr marL="460375" indent="-460375" eaLnBrk="1" hangingPunct="1">
              <a:lnSpc>
                <a:spcPct val="90000"/>
              </a:lnSpc>
              <a:buClr>
                <a:schemeClr val="accent2"/>
              </a:buClr>
              <a:buFont typeface="Wingdings" pitchFamily="2" charset="2"/>
              <a:buChar char="Ø"/>
            </a:pPr>
            <a:r>
              <a:rPr lang="en-US" sz="2200" smtClean="0">
                <a:cs typeface="Times New Roman" pitchFamily="18" charset="0"/>
              </a:rPr>
              <a:t>Fire resistant clothing and gloves</a:t>
            </a:r>
          </a:p>
          <a:p>
            <a:pPr marL="460375" indent="-460375" eaLnBrk="1" hangingPunct="1">
              <a:lnSpc>
                <a:spcPct val="90000"/>
              </a:lnSpc>
              <a:buFontTx/>
              <a:buNone/>
            </a:pPr>
            <a:endParaRPr lang="en-GB" sz="1000" smtClean="0">
              <a:cs typeface="Times New Roman" pitchFamily="18" charset="0"/>
            </a:endParaRPr>
          </a:p>
          <a:p>
            <a:pPr marL="460375" indent="-460375" eaLnBrk="1" hangingPunct="1">
              <a:lnSpc>
                <a:spcPct val="90000"/>
              </a:lnSpc>
              <a:buFontTx/>
              <a:buNone/>
            </a:pPr>
            <a:r>
              <a:rPr lang="en-US" sz="2800" b="1" smtClean="0">
                <a:solidFill>
                  <a:srgbClr val="CC0000"/>
                </a:solidFill>
                <a:cs typeface="Times New Roman" pitchFamily="18" charset="0"/>
              </a:rPr>
              <a:t>Used when:</a:t>
            </a:r>
          </a:p>
          <a:p>
            <a:pPr marL="460375" indent="-460375" eaLnBrk="1" hangingPunct="1">
              <a:lnSpc>
                <a:spcPct val="90000"/>
              </a:lnSpc>
              <a:buClr>
                <a:schemeClr val="accent2"/>
              </a:buClr>
              <a:buFont typeface="Wingdings" pitchFamily="2" charset="2"/>
              <a:buChar char="Ø"/>
            </a:pPr>
            <a:r>
              <a:rPr lang="en-GB" sz="2000" smtClean="0">
                <a:cs typeface="Times New Roman" pitchFamily="18" charset="0"/>
              </a:rPr>
              <a:t>R</a:t>
            </a:r>
            <a:r>
              <a:rPr lang="en-US" sz="2000" smtClean="0">
                <a:cs typeface="Times New Roman" pitchFamily="18" charset="0"/>
              </a:rPr>
              <a:t>isk of injury or harm can not be suitably minimised by engineering controls etc</a:t>
            </a:r>
          </a:p>
          <a:p>
            <a:pPr marL="460375" indent="-460375" eaLnBrk="1" hangingPunct="1">
              <a:lnSpc>
                <a:spcPct val="90000"/>
              </a:lnSpc>
              <a:buClr>
                <a:schemeClr val="accent2"/>
              </a:buClr>
              <a:buFont typeface="Wingdings" pitchFamily="2" charset="2"/>
              <a:buChar char="Ø"/>
            </a:pPr>
            <a:r>
              <a:rPr lang="en-GB" sz="2000" smtClean="0">
                <a:cs typeface="Times New Roman" pitchFamily="18" charset="0"/>
              </a:rPr>
              <a:t>P</a:t>
            </a:r>
            <a:r>
              <a:rPr lang="en-US" sz="2000" smtClean="0">
                <a:cs typeface="Times New Roman" pitchFamily="18" charset="0"/>
              </a:rPr>
              <a:t>rotection is required against hazards associated with lasers (noise, chemical etc)</a:t>
            </a:r>
          </a:p>
          <a:p>
            <a:pPr marL="460375" indent="-460375" eaLnBrk="1" hangingPunct="1">
              <a:lnSpc>
                <a:spcPct val="90000"/>
              </a:lnSpc>
              <a:buClr>
                <a:schemeClr val="accent2"/>
              </a:buClr>
              <a:buFont typeface="Wingdings" pitchFamily="2" charset="2"/>
              <a:buChar char="Ø"/>
            </a:pPr>
            <a:r>
              <a:rPr lang="en-US" sz="2000" smtClean="0">
                <a:cs typeface="Times New Roman" pitchFamily="18" charset="0"/>
              </a:rPr>
              <a:t>PPE </a:t>
            </a:r>
            <a:r>
              <a:rPr lang="en-GB" sz="2000" smtClean="0">
                <a:cs typeface="Times New Roman" pitchFamily="18" charset="0"/>
              </a:rPr>
              <a:t>is </a:t>
            </a:r>
            <a:r>
              <a:rPr lang="en-US" sz="2000" smtClean="0">
                <a:cs typeface="Times New Roman" pitchFamily="18" charset="0"/>
              </a:rPr>
              <a:t>required for Class 3B and 4</a:t>
            </a:r>
          </a:p>
          <a:p>
            <a:pPr marL="460375" indent="-460375" eaLnBrk="1" hangingPunct="1">
              <a:lnSpc>
                <a:spcPct val="90000"/>
              </a:lnSpc>
              <a:buClr>
                <a:schemeClr val="accent2"/>
              </a:buClr>
              <a:buFont typeface="Wingdings" pitchFamily="2" charset="2"/>
              <a:buChar char="Ø"/>
            </a:pPr>
            <a:r>
              <a:rPr lang="en-US" sz="2000" smtClean="0">
                <a:cs typeface="Times New Roman" pitchFamily="18" charset="0"/>
              </a:rPr>
              <a:t>Protective clothing when exposure to radiation exceeding maximum permissible for skin (MPE)</a:t>
            </a:r>
            <a:endParaRPr lang="en-GB" sz="2000" smtClean="0">
              <a:cs typeface="Times New Roman" pitchFamily="18" charset="0"/>
            </a:endParaRPr>
          </a:p>
          <a:p>
            <a:pPr marL="460375" indent="-460375" eaLnBrk="1" hangingPunct="1">
              <a:lnSpc>
                <a:spcPct val="90000"/>
              </a:lnSpc>
              <a:buClr>
                <a:schemeClr val="accent2"/>
              </a:buClr>
              <a:buFont typeface="Wingdings" pitchFamily="2" charset="2"/>
              <a:buNone/>
            </a:pPr>
            <a:endParaRPr lang="en-US" sz="1000" smtClean="0">
              <a:cs typeface="Times New Roman" pitchFamily="18" charset="0"/>
            </a:endParaRPr>
          </a:p>
          <a:p>
            <a:pPr marL="460375" indent="-460375" eaLnBrk="1" hangingPunct="1">
              <a:lnSpc>
                <a:spcPct val="90000"/>
              </a:lnSpc>
              <a:buFontTx/>
              <a:buNone/>
            </a:pPr>
            <a:r>
              <a:rPr lang="en-US" sz="2400" b="1" smtClean="0">
                <a:solidFill>
                  <a:srgbClr val="CC0000"/>
                </a:solidFill>
                <a:cs typeface="Times New Roman" pitchFamily="18" charset="0"/>
              </a:rPr>
              <a:t>PPE will be required for the following procedures:</a:t>
            </a:r>
          </a:p>
          <a:p>
            <a:pPr marL="460375" indent="-460375" eaLnBrk="1" hangingPunct="1">
              <a:lnSpc>
                <a:spcPct val="90000"/>
              </a:lnSpc>
              <a:buClr>
                <a:schemeClr val="accent2"/>
              </a:buClr>
              <a:buFont typeface="Wingdings" pitchFamily="2" charset="2"/>
              <a:buChar char="Ø"/>
            </a:pPr>
            <a:r>
              <a:rPr lang="en-US" sz="2000" smtClean="0">
                <a:cs typeface="Times New Roman" pitchFamily="18" charset="0"/>
              </a:rPr>
              <a:t>Alignment</a:t>
            </a:r>
          </a:p>
          <a:p>
            <a:pPr marL="460375" indent="-460375" eaLnBrk="1" hangingPunct="1">
              <a:lnSpc>
                <a:spcPct val="90000"/>
              </a:lnSpc>
              <a:buClr>
                <a:schemeClr val="accent2"/>
              </a:buClr>
              <a:buFont typeface="Wingdings" pitchFamily="2" charset="2"/>
              <a:buChar char="Ø"/>
            </a:pPr>
            <a:r>
              <a:rPr lang="en-US" sz="2000" smtClean="0">
                <a:cs typeface="Times New Roman" pitchFamily="18" charset="0"/>
              </a:rPr>
              <a:t>Open beam experiments</a:t>
            </a:r>
          </a:p>
          <a:p>
            <a:pPr marL="460375" indent="-460375" eaLnBrk="1" hangingPunct="1">
              <a:lnSpc>
                <a:spcPct val="90000"/>
              </a:lnSpc>
              <a:buClr>
                <a:schemeClr val="accent2"/>
              </a:buClr>
              <a:buFont typeface="Wingdings" pitchFamily="2" charset="2"/>
              <a:buChar char="Ø"/>
            </a:pPr>
            <a:r>
              <a:rPr lang="en-US" sz="2000" smtClean="0">
                <a:cs typeface="Times New Roman" pitchFamily="18" charset="0"/>
              </a:rPr>
              <a:t>Maintenance or servicing laser systems</a:t>
            </a:r>
            <a:endParaRPr lang="en-GB" sz="2000" smtClean="0">
              <a:cs typeface="Times New Roman" pitchFamily="18" charset="0"/>
            </a:endParaRPr>
          </a:p>
          <a:p>
            <a:pPr marL="460375" indent="-460375" eaLnBrk="1" hangingPunct="1">
              <a:lnSpc>
                <a:spcPct val="90000"/>
              </a:lnSpc>
              <a:buClr>
                <a:schemeClr val="accent2"/>
              </a:buClr>
              <a:buFont typeface="Wingdings" pitchFamily="2" charset="2"/>
              <a:buNone/>
            </a:pPr>
            <a:endParaRPr lang="en-US" sz="1000" smtClean="0">
              <a:cs typeface="Times New Roman" pitchFamily="18" charset="0"/>
            </a:endParaRPr>
          </a:p>
          <a:p>
            <a:pPr marL="460375" indent="-460375" eaLnBrk="1" hangingPunct="1">
              <a:lnSpc>
                <a:spcPct val="90000"/>
              </a:lnSpc>
              <a:buClr>
                <a:schemeClr val="accent2"/>
              </a:buClr>
              <a:buFont typeface="Wingdings" pitchFamily="2" charset="2"/>
              <a:buChar char="ü"/>
            </a:pPr>
            <a:r>
              <a:rPr lang="en-US" sz="2600" b="1" smtClean="0">
                <a:solidFill>
                  <a:schemeClr val="accent2"/>
                </a:solidFill>
                <a:cs typeface="Times New Roman" pitchFamily="18" charset="0"/>
              </a:rPr>
              <a:t>Employers are obliged to provide employees with PPE</a:t>
            </a:r>
            <a:endParaRPr lang="en-GB" sz="2600" b="1" smtClean="0">
              <a:solidFill>
                <a:schemeClr val="accent2"/>
              </a:solidFill>
            </a:endParaRP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549275"/>
            <a:ext cx="9144000" cy="457200"/>
          </a:xfrm>
        </p:spPr>
        <p:txBody>
          <a:bodyPr/>
          <a:lstStyle/>
          <a:p>
            <a:pPr eaLnBrk="1" hangingPunct="1"/>
            <a:r>
              <a:rPr lang="en-US" sz="3600" b="1" smtClean="0">
                <a:solidFill>
                  <a:srgbClr val="FF0000"/>
                </a:solidFill>
                <a:cs typeface="Times New Roman" pitchFamily="18" charset="0"/>
              </a:rPr>
              <a:t>Protective Eyewear</a:t>
            </a:r>
            <a:r>
              <a:rPr lang="en-GB" sz="3600" b="1" smtClean="0"/>
              <a:t> </a:t>
            </a:r>
          </a:p>
        </p:txBody>
      </p:sp>
      <p:sp>
        <p:nvSpPr>
          <p:cNvPr id="47107" name="Rectangle 3"/>
          <p:cNvSpPr>
            <a:spLocks noGrp="1" noChangeArrowheads="1"/>
          </p:cNvSpPr>
          <p:nvPr>
            <p:ph type="body" idx="1"/>
          </p:nvPr>
        </p:nvSpPr>
        <p:spPr>
          <a:xfrm>
            <a:off x="250825" y="1268413"/>
            <a:ext cx="8675688" cy="5184775"/>
          </a:xfrm>
        </p:spPr>
        <p:txBody>
          <a:bodyPr/>
          <a:lstStyle/>
          <a:p>
            <a:pPr marL="533400" indent="-533400" eaLnBrk="1" hangingPunct="1">
              <a:lnSpc>
                <a:spcPct val="90000"/>
              </a:lnSpc>
              <a:buClr>
                <a:schemeClr val="accent2"/>
              </a:buClr>
              <a:buFont typeface="Wingdings" pitchFamily="2" charset="2"/>
              <a:buChar char="Ø"/>
            </a:pPr>
            <a:r>
              <a:rPr lang="en-US" sz="2200" u="sng" smtClean="0">
                <a:solidFill>
                  <a:srgbClr val="0033CC"/>
                </a:solidFill>
                <a:cs typeface="Times New Roman" pitchFamily="18" charset="0"/>
              </a:rPr>
              <a:t>Purpose</a:t>
            </a:r>
            <a:r>
              <a:rPr lang="en-US" sz="2200" smtClean="0">
                <a:cs typeface="Times New Roman" pitchFamily="18" charset="0"/>
              </a:rPr>
              <a:t>: to reduce level of incident laser radiation upon cornea, to below MPE (Maximum Permissible Exposure)</a:t>
            </a:r>
          </a:p>
          <a:p>
            <a:pPr marL="533400" indent="-533400" eaLnBrk="1" hangingPunct="1">
              <a:lnSpc>
                <a:spcPct val="90000"/>
              </a:lnSpc>
              <a:buClr>
                <a:schemeClr val="accent2"/>
              </a:buClr>
              <a:buFont typeface="Wingdings" pitchFamily="2" charset="2"/>
              <a:buChar char="Ø"/>
            </a:pPr>
            <a:r>
              <a:rPr lang="en-US" sz="2200" u="sng" smtClean="0">
                <a:solidFill>
                  <a:srgbClr val="0033CC"/>
                </a:solidFill>
                <a:cs typeface="Times New Roman" pitchFamily="18" charset="0"/>
              </a:rPr>
              <a:t>Filter</a:t>
            </a:r>
            <a:r>
              <a:rPr lang="en-US" sz="2200" smtClean="0">
                <a:cs typeface="Times New Roman" pitchFamily="18" charset="0"/>
              </a:rPr>
              <a:t>: </a:t>
            </a:r>
            <a:r>
              <a:rPr lang="en-GB" sz="2200" smtClean="0">
                <a:cs typeface="Times New Roman" pitchFamily="18" charset="0"/>
              </a:rPr>
              <a:t>S</a:t>
            </a:r>
            <a:r>
              <a:rPr lang="en-US" sz="2200" smtClean="0">
                <a:cs typeface="Times New Roman" pitchFamily="18" charset="0"/>
              </a:rPr>
              <a:t>ufficient Optical Density </a:t>
            </a:r>
            <a:r>
              <a:rPr lang="en-GB" sz="2200" smtClean="0">
                <a:cs typeface="Times New Roman" pitchFamily="18" charset="0"/>
              </a:rPr>
              <a:t>(</a:t>
            </a:r>
            <a:r>
              <a:rPr lang="en-US" sz="2200" smtClean="0">
                <a:cs typeface="Times New Roman" pitchFamily="18" charset="0"/>
              </a:rPr>
              <a:t>OD) to attenuate incident radiation to MPE</a:t>
            </a:r>
          </a:p>
          <a:p>
            <a:pPr marL="533400" indent="-533400" eaLnBrk="1" hangingPunct="1">
              <a:lnSpc>
                <a:spcPct val="90000"/>
              </a:lnSpc>
              <a:buClr>
                <a:schemeClr val="accent2"/>
              </a:buClr>
              <a:buFont typeface="Wingdings" pitchFamily="2" charset="2"/>
              <a:buChar char="Ø"/>
            </a:pPr>
            <a:r>
              <a:rPr lang="en-US" sz="2200" u="sng" smtClean="0">
                <a:solidFill>
                  <a:srgbClr val="0033CC"/>
                </a:solidFill>
                <a:cs typeface="Times New Roman" pitchFamily="18" charset="0"/>
              </a:rPr>
              <a:t>Legal requirement to comply</a:t>
            </a:r>
            <a:r>
              <a:rPr lang="en-US" sz="2200" smtClean="0">
                <a:cs typeface="Times New Roman" pitchFamily="18" charset="0"/>
              </a:rPr>
              <a:t> with British Standards</a:t>
            </a:r>
            <a:r>
              <a:rPr lang="en-GB" sz="2200" smtClean="0">
                <a:cs typeface="Times New Roman" pitchFamily="18" charset="0"/>
              </a:rPr>
              <a:t>:</a:t>
            </a:r>
            <a:endParaRPr lang="en-US" sz="2400" smtClean="0">
              <a:solidFill>
                <a:srgbClr val="CC0000"/>
              </a:solidFill>
              <a:cs typeface="Times New Roman" pitchFamily="18" charset="0"/>
            </a:endParaRPr>
          </a:p>
          <a:p>
            <a:pPr marL="936625" lvl="1" indent="-288925" eaLnBrk="1" hangingPunct="1">
              <a:lnSpc>
                <a:spcPct val="90000"/>
              </a:lnSpc>
              <a:buClr>
                <a:schemeClr val="accent2"/>
              </a:buClr>
              <a:buFont typeface="Wingdings" pitchFamily="2" charset="2"/>
              <a:buChar char="§"/>
            </a:pPr>
            <a:r>
              <a:rPr lang="en-US" sz="2000" b="1" smtClean="0">
                <a:solidFill>
                  <a:schemeClr val="accent2"/>
                </a:solidFill>
                <a:cs typeface="Times New Roman" pitchFamily="18" charset="0"/>
              </a:rPr>
              <a:t>BS EN 207:</a:t>
            </a:r>
            <a:r>
              <a:rPr lang="en-US" sz="2000" smtClean="0">
                <a:solidFill>
                  <a:schemeClr val="accent2"/>
                </a:solidFill>
                <a:cs typeface="Times New Roman" pitchFamily="18" charset="0"/>
              </a:rPr>
              <a:t> Filters &amp; equipment used for personal eye protection against laser</a:t>
            </a:r>
            <a:r>
              <a:rPr lang="en-GB" sz="2000" smtClean="0">
                <a:solidFill>
                  <a:schemeClr val="accent2"/>
                </a:solidFill>
                <a:cs typeface="Times New Roman" pitchFamily="18" charset="0"/>
              </a:rPr>
              <a:t> </a:t>
            </a:r>
            <a:r>
              <a:rPr lang="en-US" sz="2000" smtClean="0">
                <a:solidFill>
                  <a:schemeClr val="accent2"/>
                </a:solidFill>
                <a:cs typeface="Times New Roman" pitchFamily="18" charset="0"/>
              </a:rPr>
              <a:t>radiation </a:t>
            </a:r>
          </a:p>
          <a:p>
            <a:pPr marL="936625" lvl="1" indent="-288925" eaLnBrk="1" hangingPunct="1">
              <a:lnSpc>
                <a:spcPct val="90000"/>
              </a:lnSpc>
              <a:buClr>
                <a:schemeClr val="accent2"/>
              </a:buClr>
              <a:buFont typeface="Wingdings" pitchFamily="2" charset="2"/>
              <a:buChar char="§"/>
            </a:pPr>
            <a:r>
              <a:rPr lang="en-US" sz="2000" b="1" smtClean="0">
                <a:solidFill>
                  <a:schemeClr val="accent2"/>
                </a:solidFill>
                <a:cs typeface="Times New Roman" pitchFamily="18" charset="0"/>
              </a:rPr>
              <a:t>BS EN 208:</a:t>
            </a:r>
            <a:r>
              <a:rPr lang="en-US" sz="2000" smtClean="0">
                <a:solidFill>
                  <a:schemeClr val="accent2"/>
                </a:solidFill>
                <a:cs typeface="Times New Roman" pitchFamily="18" charset="0"/>
              </a:rPr>
              <a:t> Personal eye-protectors used for adjustment work on lasers and laser systems</a:t>
            </a:r>
            <a:endParaRPr lang="en-GB" sz="2000" smtClean="0">
              <a:solidFill>
                <a:schemeClr val="accent2"/>
              </a:solidFill>
              <a:cs typeface="Times New Roman" pitchFamily="18" charset="0"/>
            </a:endParaRPr>
          </a:p>
          <a:p>
            <a:pPr marL="1408113" lvl="2" indent="-209550" eaLnBrk="1" hangingPunct="1">
              <a:lnSpc>
                <a:spcPct val="90000"/>
              </a:lnSpc>
              <a:buClr>
                <a:schemeClr val="accent2"/>
              </a:buClr>
              <a:buFont typeface="Wingdings" pitchFamily="2" charset="2"/>
              <a:buNone/>
            </a:pPr>
            <a:endParaRPr lang="en-US" sz="1000" smtClean="0">
              <a:solidFill>
                <a:schemeClr val="accent2"/>
              </a:solidFill>
              <a:cs typeface="Times New Roman" pitchFamily="18" charset="0"/>
            </a:endParaRPr>
          </a:p>
          <a:p>
            <a:pPr marL="533400" indent="-533400" eaLnBrk="1" hangingPunct="1">
              <a:lnSpc>
                <a:spcPct val="90000"/>
              </a:lnSpc>
              <a:buClr>
                <a:schemeClr val="accent2"/>
              </a:buClr>
              <a:buFont typeface="Wingdings" pitchFamily="2" charset="2"/>
              <a:buChar char="Ø"/>
            </a:pPr>
            <a:r>
              <a:rPr lang="en-US" sz="2400" smtClean="0">
                <a:cs typeface="Times New Roman" pitchFamily="18" charset="0"/>
              </a:rPr>
              <a:t>Eye protection filters and equipment must be marked with:</a:t>
            </a:r>
            <a:endParaRPr lang="en-GB" sz="2400" smtClean="0">
              <a:cs typeface="Times New Roman" pitchFamily="18" charset="0"/>
            </a:endParaRPr>
          </a:p>
          <a:p>
            <a:pPr marL="533400" indent="-533400" eaLnBrk="1" hangingPunct="1">
              <a:lnSpc>
                <a:spcPct val="90000"/>
              </a:lnSpc>
              <a:buClr>
                <a:schemeClr val="accent2"/>
              </a:buClr>
              <a:buFont typeface="Wingdings" pitchFamily="2" charset="2"/>
              <a:buNone/>
            </a:pPr>
            <a:endParaRPr lang="en-US" sz="500" smtClean="0">
              <a:cs typeface="Times New Roman" pitchFamily="18" charset="0"/>
            </a:endParaRPr>
          </a:p>
          <a:p>
            <a:pPr marL="936625" lvl="1" indent="-288925" eaLnBrk="1" hangingPunct="1">
              <a:lnSpc>
                <a:spcPct val="90000"/>
              </a:lnSpc>
              <a:buClr>
                <a:schemeClr val="accent2"/>
              </a:buClr>
              <a:buFontTx/>
              <a:buAutoNum type="arabicPeriod"/>
            </a:pPr>
            <a:r>
              <a:rPr lang="en-US" sz="1800" smtClean="0">
                <a:solidFill>
                  <a:srgbClr val="CC0000"/>
                </a:solidFill>
                <a:cs typeface="Times New Roman" pitchFamily="18" charset="0"/>
              </a:rPr>
              <a:t>Wavelength (or wavelength range) in nm against which protection is afforded</a:t>
            </a:r>
          </a:p>
          <a:p>
            <a:pPr marL="936625" lvl="1" indent="-288925" eaLnBrk="1" hangingPunct="1">
              <a:lnSpc>
                <a:spcPct val="90000"/>
              </a:lnSpc>
              <a:buClr>
                <a:schemeClr val="accent2"/>
              </a:buClr>
              <a:buFontTx/>
              <a:buAutoNum type="arabicPeriod"/>
            </a:pPr>
            <a:r>
              <a:rPr lang="en-US" sz="1800" smtClean="0">
                <a:solidFill>
                  <a:srgbClr val="CC0000"/>
                </a:solidFill>
                <a:cs typeface="Times New Roman" pitchFamily="18" charset="0"/>
              </a:rPr>
              <a:t>Scale </a:t>
            </a:r>
            <a:r>
              <a:rPr lang="en-GB" sz="1800" smtClean="0">
                <a:solidFill>
                  <a:srgbClr val="CC0000"/>
                </a:solidFill>
                <a:cs typeface="Times New Roman" pitchFamily="18" charset="0"/>
              </a:rPr>
              <a:t>Number at which wavelengths (or at least Optical Density)</a:t>
            </a:r>
            <a:endParaRPr lang="en-US" sz="1800" smtClean="0">
              <a:solidFill>
                <a:srgbClr val="CC0000"/>
              </a:solidFill>
              <a:cs typeface="Times New Roman" pitchFamily="18" charset="0"/>
            </a:endParaRPr>
          </a:p>
          <a:p>
            <a:pPr marL="936625" lvl="1" indent="-288925" eaLnBrk="1" hangingPunct="1">
              <a:lnSpc>
                <a:spcPct val="90000"/>
              </a:lnSpc>
              <a:buClr>
                <a:schemeClr val="accent2"/>
              </a:buClr>
              <a:buFontTx/>
              <a:buAutoNum type="arabicPeriod"/>
            </a:pPr>
            <a:r>
              <a:rPr lang="en-US" sz="1800" smtClean="0">
                <a:solidFill>
                  <a:srgbClr val="CC0000"/>
                </a:solidFill>
                <a:cs typeface="Times New Roman" pitchFamily="18" charset="0"/>
              </a:rPr>
              <a:t>The manufacturers identification mark</a:t>
            </a:r>
          </a:p>
          <a:p>
            <a:pPr marL="936625" lvl="1" indent="-288925" eaLnBrk="1" hangingPunct="1">
              <a:lnSpc>
                <a:spcPct val="90000"/>
              </a:lnSpc>
              <a:buClr>
                <a:schemeClr val="accent2"/>
              </a:buClr>
              <a:buFontTx/>
              <a:buAutoNum type="arabicPeriod"/>
            </a:pPr>
            <a:r>
              <a:rPr lang="en-US" sz="1800" smtClean="0">
                <a:solidFill>
                  <a:srgbClr val="CC0000"/>
                </a:solidFill>
                <a:cs typeface="Times New Roman" pitchFamily="18" charset="0"/>
              </a:rPr>
              <a:t>Appropriate CE mark</a:t>
            </a:r>
            <a:endParaRPr lang="en-GB" sz="1800" smtClean="0">
              <a:solidFill>
                <a:srgbClr val="CC0000"/>
              </a:solidFill>
            </a:endParaRPr>
          </a:p>
        </p:txBody>
      </p: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a:xfrm>
            <a:off x="971550" y="1052513"/>
            <a:ext cx="7848600" cy="5616575"/>
          </a:xfrm>
        </p:spPr>
        <p:txBody>
          <a:bodyPr/>
          <a:lstStyle/>
          <a:p>
            <a:pPr marL="798513" indent="-746125" eaLnBrk="1" hangingPunct="1">
              <a:buClr>
                <a:schemeClr val="accent2"/>
              </a:buClr>
              <a:buFont typeface="Wingdings" pitchFamily="2" charset="2"/>
              <a:buChar char="Ø"/>
            </a:pPr>
            <a:r>
              <a:rPr lang="en-US" sz="2000" smtClean="0">
                <a:cs typeface="Times New Roman" pitchFamily="18" charset="0"/>
              </a:rPr>
              <a:t>Eye protection not used when required</a:t>
            </a:r>
          </a:p>
          <a:p>
            <a:pPr marL="798513" indent="-746125" eaLnBrk="1" hangingPunct="1">
              <a:buClr>
                <a:schemeClr val="accent2"/>
              </a:buClr>
              <a:buFont typeface="Wingdings" pitchFamily="2" charset="2"/>
              <a:buChar char="Ø"/>
            </a:pPr>
            <a:r>
              <a:rPr lang="en-US" sz="2000" smtClean="0">
                <a:cs typeface="Times New Roman" pitchFamily="18" charset="0"/>
              </a:rPr>
              <a:t>Badly aligned optics</a:t>
            </a:r>
          </a:p>
          <a:p>
            <a:pPr marL="798513" indent="-746125" eaLnBrk="1" hangingPunct="1">
              <a:buClr>
                <a:schemeClr val="accent2"/>
              </a:buClr>
              <a:buFont typeface="Wingdings" pitchFamily="2" charset="2"/>
              <a:buChar char="Ø"/>
            </a:pPr>
            <a:r>
              <a:rPr lang="en-GB" sz="2000" smtClean="0">
                <a:cs typeface="Times New Roman" pitchFamily="18" charset="0"/>
              </a:rPr>
              <a:t>Altering beam path (e.g., adding optical components without regard to beam path</a:t>
            </a:r>
          </a:p>
          <a:p>
            <a:pPr marL="798513" indent="-746125" eaLnBrk="1" hangingPunct="1">
              <a:buClr>
                <a:schemeClr val="accent2"/>
              </a:buClr>
              <a:buFont typeface="Wingdings" pitchFamily="2" charset="2"/>
              <a:buChar char="Ø"/>
            </a:pPr>
            <a:r>
              <a:rPr lang="en-GB" sz="2000" smtClean="0">
                <a:cs typeface="Times New Roman" pitchFamily="18" charset="0"/>
              </a:rPr>
              <a:t>Inserting reflective objects into beam path</a:t>
            </a:r>
          </a:p>
          <a:p>
            <a:pPr marL="798513" indent="-746125" eaLnBrk="1" hangingPunct="1">
              <a:buClr>
                <a:schemeClr val="accent2"/>
              </a:buClr>
              <a:buFont typeface="Wingdings" pitchFamily="2" charset="2"/>
              <a:buChar char="Ø"/>
            </a:pPr>
            <a:r>
              <a:rPr lang="en-GB" sz="2000" smtClean="0">
                <a:cs typeface="Times New Roman" pitchFamily="18" charset="0"/>
              </a:rPr>
              <a:t>Bypassing interlock (particularly during servicing and alignment)</a:t>
            </a:r>
          </a:p>
          <a:p>
            <a:pPr marL="798513" indent="-746125" eaLnBrk="1" hangingPunct="1">
              <a:buClr>
                <a:schemeClr val="accent2"/>
              </a:buClr>
              <a:buFont typeface="Wingdings" pitchFamily="2" charset="2"/>
              <a:buChar char="Ø"/>
            </a:pPr>
            <a:r>
              <a:rPr lang="en-GB" sz="2000" smtClean="0">
                <a:cs typeface="Times New Roman" pitchFamily="18" charset="0"/>
              </a:rPr>
              <a:t>Inappropriately turning on power supply or firing of laser</a:t>
            </a:r>
            <a:endParaRPr lang="en-US" sz="2000" smtClean="0">
              <a:cs typeface="Times New Roman" pitchFamily="18" charset="0"/>
            </a:endParaRPr>
          </a:p>
          <a:p>
            <a:pPr marL="798513" indent="-746125" eaLnBrk="1" hangingPunct="1">
              <a:buClr>
                <a:schemeClr val="accent2"/>
              </a:buClr>
              <a:buFont typeface="Wingdings" pitchFamily="2" charset="2"/>
              <a:buChar char="Ø"/>
            </a:pPr>
            <a:r>
              <a:rPr lang="en-US" sz="2000" smtClean="0">
                <a:cs typeface="Times New Roman" pitchFamily="18" charset="0"/>
              </a:rPr>
              <a:t>Exposure of unprotected third party personnel</a:t>
            </a:r>
          </a:p>
          <a:p>
            <a:pPr marL="798513" indent="-746125" eaLnBrk="1" hangingPunct="1">
              <a:buClr>
                <a:schemeClr val="accent2"/>
              </a:buClr>
              <a:buFont typeface="Wingdings" pitchFamily="2" charset="2"/>
              <a:buChar char="Ø"/>
            </a:pPr>
            <a:r>
              <a:rPr lang="en-US" sz="2000" smtClean="0">
                <a:cs typeface="Times New Roman" pitchFamily="18" charset="0"/>
              </a:rPr>
              <a:t>Equipment breakdown</a:t>
            </a:r>
          </a:p>
          <a:p>
            <a:pPr marL="798513" indent="-746125" eaLnBrk="1" hangingPunct="1">
              <a:buClr>
                <a:schemeClr val="accent2"/>
              </a:buClr>
              <a:buFont typeface="Wingdings" pitchFamily="2" charset="2"/>
              <a:buChar char="Ø"/>
            </a:pPr>
            <a:r>
              <a:rPr lang="en-US" sz="2000" smtClean="0">
                <a:cs typeface="Times New Roman" pitchFamily="18" charset="0"/>
              </a:rPr>
              <a:t>Covers not replaced after service/alignment</a:t>
            </a:r>
          </a:p>
          <a:p>
            <a:pPr marL="798513" indent="-746125" eaLnBrk="1" hangingPunct="1">
              <a:buClr>
                <a:schemeClr val="accent2"/>
              </a:buClr>
              <a:buFont typeface="Wingdings" pitchFamily="2" charset="2"/>
              <a:buChar char="Ø"/>
            </a:pPr>
            <a:r>
              <a:rPr lang="en-US" sz="2000" smtClean="0">
                <a:cs typeface="Times New Roman" pitchFamily="18" charset="0"/>
              </a:rPr>
              <a:t>Lack of operator training</a:t>
            </a:r>
            <a:endParaRPr lang="en-GB" sz="2000" smtClean="0">
              <a:cs typeface="Times New Roman" pitchFamily="18" charset="0"/>
            </a:endParaRPr>
          </a:p>
          <a:p>
            <a:pPr marL="798513" indent="-746125" eaLnBrk="1" hangingPunct="1">
              <a:buClr>
                <a:schemeClr val="accent2"/>
              </a:buClr>
              <a:buFont typeface="Wingdings" pitchFamily="2" charset="2"/>
              <a:buChar char="Ø"/>
            </a:pPr>
            <a:r>
              <a:rPr lang="en-US" sz="2000" smtClean="0">
                <a:cs typeface="Times New Roman" pitchFamily="18" charset="0"/>
              </a:rPr>
              <a:t>Not anticipating associated hazards</a:t>
            </a:r>
            <a:endParaRPr lang="en-GB" sz="1000" smtClean="0">
              <a:cs typeface="Times New Roman" pitchFamily="18" charset="0"/>
            </a:endParaRPr>
          </a:p>
          <a:p>
            <a:pPr marL="798513" indent="-746125" eaLnBrk="1" hangingPunct="1">
              <a:spcBef>
                <a:spcPct val="75000"/>
              </a:spcBef>
              <a:buClr>
                <a:schemeClr val="accent2"/>
              </a:buClr>
              <a:buFont typeface="Wingdings" pitchFamily="2" charset="2"/>
              <a:buChar char="Ø"/>
            </a:pPr>
            <a:r>
              <a:rPr lang="en-GB" sz="2000" smtClean="0">
                <a:cs typeface="Times New Roman" pitchFamily="18" charset="0"/>
              </a:rPr>
              <a:t>Worth Noting:</a:t>
            </a:r>
          </a:p>
          <a:p>
            <a:pPr marL="1198563" lvl="1" eaLnBrk="1" hangingPunct="1">
              <a:buClr>
                <a:schemeClr val="accent2"/>
              </a:buClr>
              <a:buFont typeface="Wingdings" pitchFamily="2" charset="2"/>
              <a:buChar char="§"/>
            </a:pPr>
            <a:r>
              <a:rPr lang="en-US" sz="2000" smtClean="0">
                <a:solidFill>
                  <a:srgbClr val="CC0000"/>
                </a:solidFill>
                <a:cs typeface="Times New Roman" pitchFamily="18" charset="0"/>
              </a:rPr>
              <a:t>Majority of accidents are caused by </a:t>
            </a:r>
            <a:r>
              <a:rPr lang="en-US" sz="2000" u="sng" smtClean="0">
                <a:solidFill>
                  <a:srgbClr val="CC0000"/>
                </a:solidFill>
                <a:cs typeface="Times New Roman" pitchFamily="18" charset="0"/>
              </a:rPr>
              <a:t>associated hazards</a:t>
            </a:r>
            <a:r>
              <a:rPr lang="en-US" sz="2000" smtClean="0">
                <a:solidFill>
                  <a:srgbClr val="CC0000"/>
                </a:solidFill>
                <a:cs typeface="Times New Roman" pitchFamily="18" charset="0"/>
              </a:rPr>
              <a:t> </a:t>
            </a:r>
            <a:endParaRPr lang="en-GB" sz="2000" smtClean="0">
              <a:solidFill>
                <a:srgbClr val="CC0000"/>
              </a:solidFill>
              <a:cs typeface="Times New Roman" pitchFamily="18" charset="0"/>
            </a:endParaRPr>
          </a:p>
        </p:txBody>
      </p:sp>
      <p:sp>
        <p:nvSpPr>
          <p:cNvPr id="48131" name="Rectangle 5"/>
          <p:cNvSpPr>
            <a:spLocks noChangeArrowheads="1"/>
          </p:cNvSpPr>
          <p:nvPr/>
        </p:nvSpPr>
        <p:spPr bwMode="auto">
          <a:xfrm>
            <a:off x="0" y="333375"/>
            <a:ext cx="9144000" cy="609600"/>
          </a:xfrm>
          <a:prstGeom prst="rect">
            <a:avLst/>
          </a:prstGeom>
          <a:noFill/>
          <a:ln w="9525">
            <a:noFill/>
            <a:miter lim="800000"/>
            <a:headEnd/>
            <a:tailEnd/>
          </a:ln>
        </p:spPr>
        <p:txBody>
          <a:bodyPr anchor="ctr"/>
          <a:lstStyle/>
          <a:p>
            <a:pPr algn="ctr"/>
            <a:r>
              <a:rPr lang="en-US" sz="3000">
                <a:solidFill>
                  <a:srgbClr val="FF0000"/>
                </a:solidFill>
                <a:cs typeface="Times New Roman" pitchFamily="18" charset="0"/>
              </a:rPr>
              <a:t>Common Causes of Incidents or Accidents</a:t>
            </a:r>
            <a:endParaRPr lang="en-GB" sz="3000">
              <a:solidFill>
                <a:srgbClr val="FF0000"/>
              </a:solidFill>
              <a:cs typeface="Times New Roman" pitchFamily="18" charset="0"/>
            </a:endParaRP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0" y="152400"/>
            <a:ext cx="9144000" cy="838200"/>
          </a:xfrm>
          <a:prstGeom prst="rect">
            <a:avLst/>
          </a:prstGeom>
          <a:noFill/>
          <a:ln w="9525">
            <a:noFill/>
            <a:miter lim="800000"/>
            <a:headEnd/>
            <a:tailEnd/>
          </a:ln>
        </p:spPr>
        <p:txBody>
          <a:bodyPr anchor="ctr"/>
          <a:lstStyle/>
          <a:p>
            <a:pPr algn="ctr"/>
            <a:r>
              <a:rPr lang="en-GB" sz="3600">
                <a:solidFill>
                  <a:srgbClr val="FF0000"/>
                </a:solidFill>
                <a:cs typeface="Times New Roman" pitchFamily="18" charset="0"/>
              </a:rPr>
              <a:t>General Safety Practices Whilst Working</a:t>
            </a:r>
            <a:r>
              <a:rPr lang="en-GB" sz="3600" b="0">
                <a:solidFill>
                  <a:schemeClr val="tx2"/>
                </a:solidFill>
              </a:rPr>
              <a:t> </a:t>
            </a:r>
          </a:p>
        </p:txBody>
      </p:sp>
      <p:sp>
        <p:nvSpPr>
          <p:cNvPr id="49155" name="Rectangle 3"/>
          <p:cNvSpPr>
            <a:spLocks noChangeArrowheads="1"/>
          </p:cNvSpPr>
          <p:nvPr/>
        </p:nvSpPr>
        <p:spPr bwMode="auto">
          <a:xfrm>
            <a:off x="228600" y="1219200"/>
            <a:ext cx="8763000" cy="4992136"/>
          </a:xfrm>
          <a:prstGeom prst="rect">
            <a:avLst/>
          </a:prstGeom>
          <a:noFill/>
          <a:ln w="9525">
            <a:noFill/>
            <a:miter lim="800000"/>
            <a:headEnd/>
            <a:tailEnd/>
          </a:ln>
        </p:spPr>
        <p:txBody>
          <a:bodyPr>
            <a:spAutoFit/>
          </a:bodyPr>
          <a:lstStyle/>
          <a:p>
            <a:pPr marL="685800" indent="-627063">
              <a:lnSpc>
                <a:spcPct val="90000"/>
              </a:lnSpc>
              <a:spcBef>
                <a:spcPct val="50000"/>
              </a:spcBef>
              <a:buClr>
                <a:schemeClr val="accent2"/>
              </a:buClr>
              <a:buFont typeface="Wingdings" pitchFamily="2" charset="2"/>
              <a:buChar char="Ø"/>
            </a:pPr>
            <a:r>
              <a:rPr lang="en-GB" sz="2400" b="0" dirty="0">
                <a:solidFill>
                  <a:schemeClr val="tx1"/>
                </a:solidFill>
                <a:cs typeface="Times New Roman" pitchFamily="18" charset="0"/>
              </a:rPr>
              <a:t>Wear appropriate protective eyewear – when required</a:t>
            </a:r>
          </a:p>
          <a:p>
            <a:pPr marL="685800" indent="-627063">
              <a:lnSpc>
                <a:spcPct val="90000"/>
              </a:lnSpc>
              <a:spcBef>
                <a:spcPct val="50000"/>
              </a:spcBef>
              <a:buClr>
                <a:schemeClr val="accent2"/>
              </a:buClr>
              <a:buFont typeface="Wingdings" pitchFamily="2" charset="2"/>
              <a:buChar char="Ø"/>
            </a:pPr>
            <a:r>
              <a:rPr lang="en-GB" sz="2400" b="0" dirty="0">
                <a:solidFill>
                  <a:schemeClr val="tx1"/>
                </a:solidFill>
                <a:cs typeface="Times New Roman" pitchFamily="18" charset="0"/>
              </a:rPr>
              <a:t>Use minimum power/energy required for project</a:t>
            </a:r>
          </a:p>
          <a:p>
            <a:pPr marL="685800" indent="-627063">
              <a:lnSpc>
                <a:spcPct val="90000"/>
              </a:lnSpc>
              <a:spcBef>
                <a:spcPct val="50000"/>
              </a:spcBef>
              <a:buClr>
                <a:schemeClr val="accent2"/>
              </a:buClr>
              <a:buFont typeface="Wingdings" pitchFamily="2" charset="2"/>
              <a:buChar char="Ø"/>
            </a:pPr>
            <a:r>
              <a:rPr lang="en-GB" sz="2400" b="0" dirty="0">
                <a:solidFill>
                  <a:schemeClr val="tx1"/>
                </a:solidFill>
                <a:cs typeface="Times New Roman" pitchFamily="18" charset="0"/>
              </a:rPr>
              <a:t>Reduce laser output with shutters/attenuators, if possible</a:t>
            </a:r>
          </a:p>
          <a:p>
            <a:pPr marL="685800" indent="-627063">
              <a:lnSpc>
                <a:spcPct val="90000"/>
              </a:lnSpc>
              <a:spcBef>
                <a:spcPct val="50000"/>
              </a:spcBef>
              <a:buClr>
                <a:schemeClr val="accent2"/>
              </a:buClr>
              <a:buFont typeface="Wingdings" pitchFamily="2" charset="2"/>
              <a:buChar char="Ø"/>
            </a:pPr>
            <a:r>
              <a:rPr lang="en-GB" sz="2400" b="0" dirty="0">
                <a:solidFill>
                  <a:schemeClr val="tx1"/>
                </a:solidFill>
                <a:cs typeface="Times New Roman" pitchFamily="18" charset="0"/>
              </a:rPr>
              <a:t>Terminate laser beam with beam stop</a:t>
            </a:r>
          </a:p>
          <a:p>
            <a:pPr marL="685800" indent="-627063">
              <a:lnSpc>
                <a:spcPct val="90000"/>
              </a:lnSpc>
              <a:spcBef>
                <a:spcPct val="50000"/>
              </a:spcBef>
              <a:buClr>
                <a:schemeClr val="accent2"/>
              </a:buClr>
              <a:buFont typeface="Wingdings" pitchFamily="2" charset="2"/>
              <a:buChar char="Ø"/>
            </a:pPr>
            <a:r>
              <a:rPr lang="en-GB" sz="2400" b="0" dirty="0">
                <a:solidFill>
                  <a:schemeClr val="tx1"/>
                </a:solidFill>
                <a:cs typeface="Times New Roman" pitchFamily="18" charset="0"/>
              </a:rPr>
              <a:t>Use diffuse reflective screens, remote viewing systems, low power HeNe laser </a:t>
            </a:r>
            <a:r>
              <a:rPr lang="en-GB" sz="2400" b="0" dirty="0" err="1">
                <a:solidFill>
                  <a:schemeClr val="tx1"/>
                </a:solidFill>
                <a:cs typeface="Times New Roman" pitchFamily="18" charset="0"/>
              </a:rPr>
              <a:t>etc</a:t>
            </a:r>
            <a:r>
              <a:rPr lang="en-GB" sz="2400" b="0" dirty="0">
                <a:solidFill>
                  <a:schemeClr val="tx1"/>
                </a:solidFill>
                <a:cs typeface="Times New Roman" pitchFamily="18" charset="0"/>
              </a:rPr>
              <a:t>, during alignments, if possible</a:t>
            </a:r>
          </a:p>
          <a:p>
            <a:pPr marL="685800" indent="-627063">
              <a:lnSpc>
                <a:spcPct val="90000"/>
              </a:lnSpc>
              <a:spcBef>
                <a:spcPct val="50000"/>
              </a:spcBef>
              <a:buClr>
                <a:schemeClr val="accent2"/>
              </a:buClr>
              <a:buFont typeface="Wingdings" pitchFamily="2" charset="2"/>
              <a:buChar char="Ø"/>
            </a:pPr>
            <a:r>
              <a:rPr lang="en-GB" sz="2400" b="0" dirty="0">
                <a:solidFill>
                  <a:schemeClr val="tx1"/>
                </a:solidFill>
                <a:cs typeface="Times New Roman" pitchFamily="18" charset="0"/>
              </a:rPr>
              <a:t>Remove unnecessary objects from vicinity of laser</a:t>
            </a:r>
            <a:endParaRPr lang="en-US" sz="2400" b="0" dirty="0">
              <a:solidFill>
                <a:schemeClr val="tx1"/>
              </a:solidFill>
              <a:cs typeface="Times New Roman" pitchFamily="18" charset="0"/>
            </a:endParaRPr>
          </a:p>
          <a:p>
            <a:pPr marL="685800" indent="-627063">
              <a:lnSpc>
                <a:spcPct val="90000"/>
              </a:lnSpc>
              <a:spcBef>
                <a:spcPct val="50000"/>
              </a:spcBef>
              <a:buClr>
                <a:schemeClr val="accent2"/>
              </a:buClr>
              <a:buFont typeface="Wingdings" pitchFamily="2" charset="2"/>
              <a:buChar char="Ø"/>
            </a:pPr>
            <a:r>
              <a:rPr lang="en-GB" sz="2400" b="0" dirty="0">
                <a:solidFill>
                  <a:schemeClr val="tx1"/>
                </a:solidFill>
                <a:cs typeface="Times New Roman" pitchFamily="18" charset="0"/>
              </a:rPr>
              <a:t>Keep beam path away from eye level</a:t>
            </a:r>
          </a:p>
          <a:p>
            <a:pPr marL="685800" indent="-627063">
              <a:lnSpc>
                <a:spcPct val="90000"/>
              </a:lnSpc>
              <a:spcBef>
                <a:spcPct val="50000"/>
              </a:spcBef>
              <a:buClr>
                <a:schemeClr val="accent2"/>
              </a:buClr>
              <a:buFont typeface="Wingdings" pitchFamily="2" charset="2"/>
              <a:buChar char="Ø"/>
            </a:pPr>
            <a:r>
              <a:rPr lang="en-GB" sz="3200" b="0" dirty="0">
                <a:solidFill>
                  <a:srgbClr val="CC0000"/>
                </a:solidFill>
                <a:cs typeface="Times New Roman" pitchFamily="18" charset="0"/>
              </a:rPr>
              <a:t>Don’t put your body parts (particularly your </a:t>
            </a:r>
            <a:r>
              <a:rPr lang="en-GB" sz="3200" b="0" dirty="0" smtClean="0">
                <a:solidFill>
                  <a:srgbClr val="CC0000"/>
                </a:solidFill>
                <a:cs typeface="Times New Roman" pitchFamily="18" charset="0"/>
              </a:rPr>
              <a:t>eye balls) </a:t>
            </a:r>
            <a:r>
              <a:rPr lang="en-GB" sz="3200" b="0" dirty="0">
                <a:solidFill>
                  <a:srgbClr val="CC0000"/>
                </a:solidFill>
                <a:cs typeface="Times New Roman" pitchFamily="18" charset="0"/>
              </a:rPr>
              <a:t>in the beam!!</a:t>
            </a:r>
            <a:endParaRPr lang="en-US" sz="3200" b="0" dirty="0">
              <a:solidFill>
                <a:srgbClr val="CC0000"/>
              </a:solidFill>
              <a:cs typeface="Times New Roman" pitchFamily="18" charset="0"/>
            </a:endParaRP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228600"/>
            <a:ext cx="9144000" cy="533400"/>
          </a:xfrm>
        </p:spPr>
        <p:txBody>
          <a:bodyPr/>
          <a:lstStyle/>
          <a:p>
            <a:pPr eaLnBrk="1" hangingPunct="1"/>
            <a:r>
              <a:rPr lang="en-US" sz="3000" b="1" smtClean="0">
                <a:solidFill>
                  <a:srgbClr val="FF0000"/>
                </a:solidFill>
                <a:cs typeface="Times New Roman" pitchFamily="18" charset="0"/>
              </a:rPr>
              <a:t>Control all Hazards – not just laser related</a:t>
            </a:r>
            <a:r>
              <a:rPr lang="en-GB" sz="3000" b="1" smtClean="0">
                <a:solidFill>
                  <a:schemeClr val="accent1"/>
                </a:solidFill>
              </a:rPr>
              <a:t> </a:t>
            </a:r>
          </a:p>
        </p:txBody>
      </p:sp>
      <p:sp>
        <p:nvSpPr>
          <p:cNvPr id="50179" name="Rectangle 3"/>
          <p:cNvSpPr>
            <a:spLocks noGrp="1" noChangeArrowheads="1"/>
          </p:cNvSpPr>
          <p:nvPr>
            <p:ph type="body" idx="1"/>
          </p:nvPr>
        </p:nvSpPr>
        <p:spPr>
          <a:xfrm>
            <a:off x="323850" y="836613"/>
            <a:ext cx="8569325" cy="5256212"/>
          </a:xfrm>
        </p:spPr>
        <p:txBody>
          <a:bodyPr/>
          <a:lstStyle/>
          <a:p>
            <a:pPr marL="577850" indent="-577850" eaLnBrk="1" hangingPunct="1">
              <a:lnSpc>
                <a:spcPct val="80000"/>
              </a:lnSpc>
              <a:buClr>
                <a:schemeClr val="accent2"/>
              </a:buClr>
              <a:buFont typeface="Wingdings" pitchFamily="2" charset="2"/>
              <a:buChar char="Ø"/>
            </a:pPr>
            <a:r>
              <a:rPr lang="en-US" sz="2400" dirty="0" smtClean="0">
                <a:cs typeface="Times New Roman" pitchFamily="18" charset="0"/>
              </a:rPr>
              <a:t>Laser radiation hazards</a:t>
            </a:r>
            <a:r>
              <a:rPr lang="en-GB" sz="2400" dirty="0" smtClean="0">
                <a:cs typeface="Times New Roman" pitchFamily="18" charset="0"/>
              </a:rPr>
              <a:t>:</a:t>
            </a:r>
            <a:endParaRPr lang="en-US" sz="2400" dirty="0" smtClean="0">
              <a:cs typeface="Times New Roman" pitchFamily="18" charset="0"/>
            </a:endParaRPr>
          </a:p>
          <a:p>
            <a:pPr marL="977900" lvl="1" eaLnBrk="1" hangingPunct="1">
              <a:lnSpc>
                <a:spcPct val="80000"/>
              </a:lnSpc>
              <a:buClr>
                <a:schemeClr val="accent2"/>
              </a:buClr>
              <a:buFont typeface="Wingdings" pitchFamily="2" charset="2"/>
              <a:buChar char="§"/>
            </a:pPr>
            <a:r>
              <a:rPr lang="en-US" sz="2200" dirty="0" smtClean="0">
                <a:solidFill>
                  <a:srgbClr val="CC0000"/>
                </a:solidFill>
                <a:cs typeface="Times New Roman" pitchFamily="18" charset="0"/>
              </a:rPr>
              <a:t>Complete containment</a:t>
            </a:r>
            <a:r>
              <a:rPr lang="en-GB" sz="2200" dirty="0" smtClean="0">
                <a:solidFill>
                  <a:srgbClr val="CC0000"/>
                </a:solidFill>
                <a:cs typeface="Times New Roman" pitchFamily="18" charset="0"/>
              </a:rPr>
              <a:t> </a:t>
            </a:r>
            <a:r>
              <a:rPr lang="en-US" sz="2200" dirty="0" smtClean="0">
                <a:solidFill>
                  <a:srgbClr val="CC0000"/>
                </a:solidFill>
                <a:cs typeface="Times New Roman" pitchFamily="18" charset="0"/>
              </a:rPr>
              <a:t>not </a:t>
            </a:r>
            <a:r>
              <a:rPr lang="en-GB" sz="2200" dirty="0" smtClean="0">
                <a:solidFill>
                  <a:srgbClr val="CC0000"/>
                </a:solidFill>
                <a:cs typeface="Times New Roman" pitchFamily="18" charset="0"/>
              </a:rPr>
              <a:t>always </a:t>
            </a:r>
            <a:r>
              <a:rPr lang="en-US" sz="2200" dirty="0" smtClean="0">
                <a:solidFill>
                  <a:srgbClr val="CC0000"/>
                </a:solidFill>
                <a:cs typeface="Times New Roman" pitchFamily="18" charset="0"/>
              </a:rPr>
              <a:t>possible for some applications e.g. alignment, servicing</a:t>
            </a:r>
            <a:endParaRPr lang="en-GB" sz="2200" dirty="0" smtClean="0">
              <a:solidFill>
                <a:srgbClr val="CC0000"/>
              </a:solidFill>
              <a:cs typeface="Times New Roman" pitchFamily="18" charset="0"/>
            </a:endParaRPr>
          </a:p>
          <a:p>
            <a:pPr marL="977900" lvl="1" eaLnBrk="1" hangingPunct="1">
              <a:lnSpc>
                <a:spcPct val="80000"/>
              </a:lnSpc>
              <a:buClr>
                <a:schemeClr val="accent2"/>
              </a:buClr>
              <a:buFont typeface="Wingdings" pitchFamily="2" charset="2"/>
              <a:buChar char="§"/>
            </a:pPr>
            <a:r>
              <a:rPr lang="en-US" sz="2200" dirty="0" smtClean="0">
                <a:solidFill>
                  <a:srgbClr val="CC0000"/>
                </a:solidFill>
                <a:cs typeface="Times New Roman" pitchFamily="18" charset="0"/>
              </a:rPr>
              <a:t>Enclosing as much beam path as </a:t>
            </a:r>
            <a:r>
              <a:rPr lang="en-US" sz="2200" dirty="0" err="1" smtClean="0">
                <a:solidFill>
                  <a:srgbClr val="CC0000"/>
                </a:solidFill>
                <a:cs typeface="Times New Roman" pitchFamily="18" charset="0"/>
              </a:rPr>
              <a:t>poss</a:t>
            </a:r>
            <a:r>
              <a:rPr lang="en-GB" sz="2200" dirty="0" smtClean="0">
                <a:solidFill>
                  <a:srgbClr val="CC0000"/>
                </a:solidFill>
                <a:cs typeface="Times New Roman" pitchFamily="18" charset="0"/>
              </a:rPr>
              <a:t>, interlocks, shutters</a:t>
            </a:r>
            <a:endParaRPr lang="en-US" sz="2200" dirty="0" smtClean="0">
              <a:cs typeface="Times New Roman" pitchFamily="18" charset="0"/>
            </a:endParaRPr>
          </a:p>
          <a:p>
            <a:pPr marL="577850" indent="-577850" eaLnBrk="1" hangingPunct="1">
              <a:lnSpc>
                <a:spcPct val="80000"/>
              </a:lnSpc>
              <a:buClr>
                <a:schemeClr val="accent2"/>
              </a:buClr>
              <a:buFont typeface="Wingdings" pitchFamily="2" charset="2"/>
              <a:buChar char="Ø"/>
            </a:pPr>
            <a:endParaRPr lang="en-US" sz="1400" dirty="0" smtClean="0">
              <a:cs typeface="Times New Roman" pitchFamily="18" charset="0"/>
            </a:endParaRPr>
          </a:p>
          <a:p>
            <a:pPr marL="577850" indent="-577850" eaLnBrk="1" hangingPunct="1">
              <a:lnSpc>
                <a:spcPct val="80000"/>
              </a:lnSpc>
              <a:buClr>
                <a:schemeClr val="accent2"/>
              </a:buClr>
              <a:buFont typeface="Wingdings" pitchFamily="2" charset="2"/>
              <a:buChar char="Ø"/>
            </a:pPr>
            <a:r>
              <a:rPr lang="en-US" sz="2400" dirty="0" smtClean="0">
                <a:cs typeface="Times New Roman" pitchFamily="18" charset="0"/>
              </a:rPr>
              <a:t>Mechanical </a:t>
            </a:r>
            <a:r>
              <a:rPr lang="en-GB" sz="2400" dirty="0" smtClean="0">
                <a:cs typeface="Times New Roman" pitchFamily="18" charset="0"/>
              </a:rPr>
              <a:t>or electrical </a:t>
            </a:r>
            <a:r>
              <a:rPr lang="en-US" sz="2400" dirty="0" smtClean="0">
                <a:cs typeface="Times New Roman" pitchFamily="18" charset="0"/>
              </a:rPr>
              <a:t>hazards</a:t>
            </a:r>
            <a:r>
              <a:rPr lang="en-GB" sz="2400" dirty="0" smtClean="0">
                <a:cs typeface="Times New Roman" pitchFamily="18" charset="0"/>
              </a:rPr>
              <a:t>:</a:t>
            </a:r>
            <a:endParaRPr lang="en-US" sz="2400" dirty="0" smtClean="0">
              <a:cs typeface="Times New Roman" pitchFamily="18" charset="0"/>
            </a:endParaRPr>
          </a:p>
          <a:p>
            <a:pPr marL="977900" lvl="1" eaLnBrk="1" hangingPunct="1">
              <a:lnSpc>
                <a:spcPct val="80000"/>
              </a:lnSpc>
              <a:buClr>
                <a:schemeClr val="accent2"/>
              </a:buClr>
              <a:buFont typeface="Wingdings" pitchFamily="2" charset="2"/>
              <a:buChar char="§"/>
            </a:pPr>
            <a:r>
              <a:rPr lang="en-GB" sz="2200" dirty="0" smtClean="0">
                <a:solidFill>
                  <a:srgbClr val="CC0000"/>
                </a:solidFill>
                <a:cs typeface="Times New Roman" pitchFamily="18" charset="0"/>
              </a:rPr>
              <a:t>E</a:t>
            </a:r>
            <a:r>
              <a:rPr lang="en-US" sz="2200" dirty="0" err="1" smtClean="0">
                <a:solidFill>
                  <a:srgbClr val="CC0000"/>
                </a:solidFill>
                <a:cs typeface="Times New Roman" pitchFamily="18" charset="0"/>
              </a:rPr>
              <a:t>ngineered</a:t>
            </a:r>
            <a:r>
              <a:rPr lang="en-US" sz="2200" dirty="0" smtClean="0">
                <a:solidFill>
                  <a:srgbClr val="CC0000"/>
                </a:solidFill>
                <a:cs typeface="Times New Roman" pitchFamily="18" charset="0"/>
              </a:rPr>
              <a:t> out of process</a:t>
            </a:r>
          </a:p>
          <a:p>
            <a:pPr marL="977900" lvl="1" eaLnBrk="1" hangingPunct="1">
              <a:lnSpc>
                <a:spcPct val="80000"/>
              </a:lnSpc>
              <a:buClr>
                <a:schemeClr val="accent2"/>
              </a:buClr>
              <a:buFont typeface="Wingdings" pitchFamily="2" charset="2"/>
              <a:buChar char="§"/>
            </a:pPr>
            <a:r>
              <a:rPr lang="en-GB" sz="2200" dirty="0" smtClean="0">
                <a:solidFill>
                  <a:srgbClr val="CC0000"/>
                </a:solidFill>
                <a:cs typeface="Times New Roman" pitchFamily="18" charset="0"/>
              </a:rPr>
              <a:t>E</a:t>
            </a:r>
            <a:r>
              <a:rPr lang="en-US" sz="2200" dirty="0" err="1" smtClean="0">
                <a:solidFill>
                  <a:srgbClr val="CC0000"/>
                </a:solidFill>
                <a:cs typeface="Times New Roman" pitchFamily="18" charset="0"/>
              </a:rPr>
              <a:t>nclosed</a:t>
            </a:r>
            <a:r>
              <a:rPr lang="en-US" sz="2200" dirty="0" smtClean="0">
                <a:solidFill>
                  <a:srgbClr val="CC0000"/>
                </a:solidFill>
                <a:cs typeface="Times New Roman" pitchFamily="18" charset="0"/>
              </a:rPr>
              <a:t> by guarding or shields</a:t>
            </a:r>
            <a:r>
              <a:rPr lang="en-GB" sz="2200" dirty="0" smtClean="0">
                <a:solidFill>
                  <a:srgbClr val="CC0000"/>
                </a:solidFill>
                <a:cs typeface="Times New Roman" pitchFamily="18" charset="0"/>
              </a:rPr>
              <a:t> - </a:t>
            </a:r>
            <a:r>
              <a:rPr lang="en-GB" sz="2200" dirty="0" smtClean="0">
                <a:solidFill>
                  <a:schemeClr val="accent2"/>
                </a:solidFill>
                <a:cs typeface="Times New Roman" pitchFamily="18" charset="0"/>
              </a:rPr>
              <a:t>interlocked</a:t>
            </a:r>
            <a:endParaRPr lang="en-US" sz="2200" dirty="0" smtClean="0">
              <a:solidFill>
                <a:schemeClr val="accent2"/>
              </a:solidFill>
              <a:cs typeface="Times New Roman" pitchFamily="18" charset="0"/>
            </a:endParaRPr>
          </a:p>
          <a:p>
            <a:pPr marL="577850" indent="-577850" eaLnBrk="1" hangingPunct="1">
              <a:lnSpc>
                <a:spcPct val="80000"/>
              </a:lnSpc>
              <a:buFontTx/>
              <a:buNone/>
            </a:pPr>
            <a:endParaRPr lang="en-US" sz="1400" dirty="0" smtClean="0">
              <a:solidFill>
                <a:schemeClr val="accent2"/>
              </a:solidFill>
              <a:cs typeface="Times New Roman" pitchFamily="18" charset="0"/>
            </a:endParaRPr>
          </a:p>
          <a:p>
            <a:pPr marL="577850" indent="-577850" eaLnBrk="1" hangingPunct="1">
              <a:lnSpc>
                <a:spcPct val="80000"/>
              </a:lnSpc>
              <a:buClr>
                <a:schemeClr val="accent2"/>
              </a:buClr>
              <a:buFont typeface="Wingdings" pitchFamily="2" charset="2"/>
              <a:buChar char="Ø"/>
            </a:pPr>
            <a:r>
              <a:rPr lang="en-US" sz="2400" dirty="0" smtClean="0">
                <a:cs typeface="Times New Roman" pitchFamily="18" charset="0"/>
              </a:rPr>
              <a:t>Environmental hazards</a:t>
            </a:r>
            <a:r>
              <a:rPr lang="en-GB" sz="2400" dirty="0" smtClean="0">
                <a:cs typeface="Times New Roman" pitchFamily="18" charset="0"/>
              </a:rPr>
              <a:t>:</a:t>
            </a:r>
            <a:endParaRPr lang="en-US" sz="2400" dirty="0" smtClean="0">
              <a:cs typeface="Times New Roman" pitchFamily="18" charset="0"/>
            </a:endParaRPr>
          </a:p>
          <a:p>
            <a:pPr marL="977900" lvl="1" eaLnBrk="1" hangingPunct="1">
              <a:lnSpc>
                <a:spcPct val="80000"/>
              </a:lnSpc>
              <a:buClr>
                <a:schemeClr val="accent2"/>
              </a:buClr>
              <a:buFont typeface="Wingdings" pitchFamily="2" charset="2"/>
              <a:buChar char="§"/>
            </a:pPr>
            <a:r>
              <a:rPr lang="en-GB" sz="2200" dirty="0" smtClean="0">
                <a:solidFill>
                  <a:srgbClr val="CC0000"/>
                </a:solidFill>
                <a:cs typeface="Times New Roman" pitchFamily="18" charset="0"/>
              </a:rPr>
              <a:t>V</a:t>
            </a:r>
            <a:r>
              <a:rPr lang="en-US" sz="2200" dirty="0" err="1" smtClean="0">
                <a:solidFill>
                  <a:srgbClr val="CC0000"/>
                </a:solidFill>
                <a:cs typeface="Times New Roman" pitchFamily="18" charset="0"/>
              </a:rPr>
              <a:t>entilation</a:t>
            </a:r>
            <a:r>
              <a:rPr lang="en-US" sz="2200" dirty="0" smtClean="0">
                <a:solidFill>
                  <a:srgbClr val="CC0000"/>
                </a:solidFill>
                <a:cs typeface="Times New Roman" pitchFamily="18" charset="0"/>
              </a:rPr>
              <a:t> or extraction systems</a:t>
            </a:r>
          </a:p>
          <a:p>
            <a:pPr marL="977900" lvl="1" eaLnBrk="1" hangingPunct="1">
              <a:lnSpc>
                <a:spcPct val="80000"/>
              </a:lnSpc>
              <a:buClr>
                <a:schemeClr val="accent2"/>
              </a:buClr>
              <a:buFont typeface="Wingdings" pitchFamily="2" charset="2"/>
              <a:buChar char="§"/>
            </a:pPr>
            <a:r>
              <a:rPr lang="en-GB" sz="2200" dirty="0" smtClean="0">
                <a:solidFill>
                  <a:srgbClr val="CC0000"/>
                </a:solidFill>
                <a:cs typeface="Times New Roman" pitchFamily="18" charset="0"/>
              </a:rPr>
              <a:t>H</a:t>
            </a:r>
            <a:r>
              <a:rPr lang="en-US" sz="2200" dirty="0" smtClean="0">
                <a:solidFill>
                  <a:srgbClr val="CC0000"/>
                </a:solidFill>
                <a:cs typeface="Times New Roman" pitchFamily="18" charset="0"/>
              </a:rPr>
              <a:t>eating, lighting</a:t>
            </a:r>
          </a:p>
          <a:p>
            <a:pPr marL="577850" indent="-577850" eaLnBrk="1" hangingPunct="1">
              <a:lnSpc>
                <a:spcPct val="80000"/>
              </a:lnSpc>
              <a:buFontTx/>
              <a:buNone/>
            </a:pPr>
            <a:endParaRPr lang="en-US" sz="1200" dirty="0" smtClean="0">
              <a:solidFill>
                <a:srgbClr val="CC0000"/>
              </a:solidFill>
              <a:cs typeface="Times New Roman" pitchFamily="18" charset="0"/>
            </a:endParaRPr>
          </a:p>
          <a:p>
            <a:pPr marL="577850" indent="-577850" eaLnBrk="1" hangingPunct="1">
              <a:lnSpc>
                <a:spcPct val="80000"/>
              </a:lnSpc>
              <a:buClr>
                <a:schemeClr val="accent2"/>
              </a:buClr>
              <a:buFont typeface="Wingdings" pitchFamily="2" charset="2"/>
              <a:buChar char="Ø"/>
            </a:pPr>
            <a:r>
              <a:rPr lang="en-US" sz="2400" dirty="0" smtClean="0">
                <a:cs typeface="Times New Roman" pitchFamily="18" charset="0"/>
              </a:rPr>
              <a:t>Chemical hazards</a:t>
            </a:r>
            <a:r>
              <a:rPr lang="en-GB" sz="2400" dirty="0" smtClean="0">
                <a:cs typeface="Times New Roman" pitchFamily="18" charset="0"/>
              </a:rPr>
              <a:t>:</a:t>
            </a:r>
            <a:endParaRPr lang="en-US" sz="2400" dirty="0" smtClean="0">
              <a:cs typeface="Times New Roman" pitchFamily="18" charset="0"/>
            </a:endParaRPr>
          </a:p>
          <a:p>
            <a:pPr marL="977900" lvl="1" eaLnBrk="1" hangingPunct="1">
              <a:lnSpc>
                <a:spcPct val="80000"/>
              </a:lnSpc>
              <a:buClr>
                <a:schemeClr val="accent2"/>
              </a:buClr>
              <a:buFont typeface="Wingdings" pitchFamily="2" charset="2"/>
              <a:buChar char="§"/>
            </a:pPr>
            <a:r>
              <a:rPr lang="en-GB" sz="2200" dirty="0" smtClean="0">
                <a:solidFill>
                  <a:srgbClr val="CC0000"/>
                </a:solidFill>
                <a:cs typeface="Times New Roman" pitchFamily="18" charset="0"/>
              </a:rPr>
              <a:t>V</a:t>
            </a:r>
            <a:r>
              <a:rPr lang="en-US" sz="2200" dirty="0" err="1" smtClean="0">
                <a:solidFill>
                  <a:srgbClr val="CC0000"/>
                </a:solidFill>
                <a:cs typeface="Times New Roman" pitchFamily="18" charset="0"/>
              </a:rPr>
              <a:t>entilation</a:t>
            </a:r>
            <a:r>
              <a:rPr lang="en-US" sz="2200" dirty="0" smtClean="0">
                <a:solidFill>
                  <a:srgbClr val="CC0000"/>
                </a:solidFill>
                <a:cs typeface="Times New Roman" pitchFamily="18" charset="0"/>
              </a:rPr>
              <a:t>, extraction, monitoring, substitution of material</a:t>
            </a:r>
          </a:p>
          <a:p>
            <a:pPr marL="977900" lvl="1" eaLnBrk="1" hangingPunct="1">
              <a:lnSpc>
                <a:spcPct val="80000"/>
              </a:lnSpc>
              <a:buClr>
                <a:schemeClr val="accent2"/>
              </a:buClr>
              <a:buFont typeface="Wingdings" pitchFamily="2" charset="2"/>
              <a:buChar char="§"/>
            </a:pPr>
            <a:r>
              <a:rPr lang="en-GB" sz="2200" dirty="0" smtClean="0">
                <a:solidFill>
                  <a:srgbClr val="CC0000"/>
                </a:solidFill>
                <a:cs typeface="Times New Roman" pitchFamily="18" charset="0"/>
              </a:rPr>
              <a:t>Use</a:t>
            </a:r>
            <a:r>
              <a:rPr lang="en-US" sz="2200" dirty="0" smtClean="0">
                <a:solidFill>
                  <a:srgbClr val="CC0000"/>
                </a:solidFill>
                <a:cs typeface="Times New Roman" pitchFamily="18" charset="0"/>
              </a:rPr>
              <a:t> of PPE</a:t>
            </a:r>
            <a:r>
              <a:rPr lang="en-GB" sz="2200" dirty="0" smtClean="0">
                <a:solidFill>
                  <a:srgbClr val="CC0000"/>
                </a:solidFill>
                <a:cs typeface="Times New Roman" pitchFamily="18" charset="0"/>
              </a:rPr>
              <a:t> – gloves, safety eyewear</a:t>
            </a:r>
            <a:endParaRPr lang="en-US" sz="2200" dirty="0" smtClean="0">
              <a:solidFill>
                <a:srgbClr val="CC0000"/>
              </a:solidFill>
              <a:cs typeface="Times New Roman" pitchFamily="18" charset="0"/>
            </a:endParaRPr>
          </a:p>
          <a:p>
            <a:pPr marL="977900" lvl="1" eaLnBrk="1" hangingPunct="1">
              <a:lnSpc>
                <a:spcPct val="80000"/>
              </a:lnSpc>
            </a:pPr>
            <a:endParaRPr lang="en-US" sz="2200" dirty="0" smtClean="0">
              <a:solidFill>
                <a:srgbClr val="CC0000"/>
              </a:solidFill>
              <a:cs typeface="Times New Roman" pitchFamily="18" charset="0"/>
            </a:endParaRPr>
          </a:p>
        </p:txBody>
      </p:sp>
      <p:sp>
        <p:nvSpPr>
          <p:cNvPr id="50180" name="Text Box 4"/>
          <p:cNvSpPr txBox="1">
            <a:spLocks noChangeArrowheads="1"/>
          </p:cNvSpPr>
          <p:nvPr/>
        </p:nvSpPr>
        <p:spPr bwMode="auto">
          <a:xfrm>
            <a:off x="1285852" y="6000768"/>
            <a:ext cx="6891630" cy="461665"/>
          </a:xfrm>
          <a:prstGeom prst="rect">
            <a:avLst/>
          </a:prstGeom>
          <a:noFill/>
          <a:ln w="12700">
            <a:noFill/>
            <a:miter lim="800000"/>
            <a:headEnd/>
            <a:tailEnd/>
          </a:ln>
        </p:spPr>
        <p:txBody>
          <a:bodyPr wrap="none">
            <a:spAutoFit/>
          </a:bodyPr>
          <a:lstStyle/>
          <a:p>
            <a:r>
              <a:rPr lang="en-GB" sz="2400" dirty="0">
                <a:latin typeface="Verdana" pitchFamily="34" charset="0"/>
              </a:rPr>
              <a:t>VIDEO CLIP </a:t>
            </a:r>
            <a:r>
              <a:rPr lang="en-GB" sz="2400" dirty="0" smtClean="0">
                <a:latin typeface="Verdana" pitchFamily="34" charset="0"/>
              </a:rPr>
              <a:t>No.7 – </a:t>
            </a:r>
            <a:r>
              <a:rPr lang="en-GB" sz="2400" dirty="0">
                <a:latin typeface="Verdana" pitchFamily="34" charset="0"/>
              </a:rPr>
              <a:t>Non-Beam Hazards</a:t>
            </a: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152400"/>
            <a:ext cx="9144000" cy="762000"/>
          </a:xfrm>
        </p:spPr>
        <p:txBody>
          <a:bodyPr/>
          <a:lstStyle/>
          <a:p>
            <a:pPr eaLnBrk="1" hangingPunct="1"/>
            <a:r>
              <a:rPr lang="en-US" sz="3000" b="1" smtClean="0">
                <a:solidFill>
                  <a:srgbClr val="FF0000"/>
                </a:solidFill>
                <a:cs typeface="Times New Roman" pitchFamily="18" charset="0"/>
              </a:rPr>
              <a:t>Hazard Evaluation and Risk Assessment</a:t>
            </a:r>
            <a:r>
              <a:rPr lang="en-GB" smtClean="0">
                <a:solidFill>
                  <a:schemeClr val="accent1"/>
                </a:solidFill>
              </a:rPr>
              <a:t> </a:t>
            </a:r>
          </a:p>
        </p:txBody>
      </p:sp>
      <p:sp>
        <p:nvSpPr>
          <p:cNvPr id="33795" name="Rectangle 3"/>
          <p:cNvSpPr>
            <a:spLocks noGrp="1" noChangeArrowheads="1"/>
          </p:cNvSpPr>
          <p:nvPr>
            <p:ph type="body" idx="1"/>
          </p:nvPr>
        </p:nvSpPr>
        <p:spPr>
          <a:xfrm>
            <a:off x="304800" y="990600"/>
            <a:ext cx="8686800" cy="5257800"/>
          </a:xfrm>
        </p:spPr>
        <p:txBody>
          <a:bodyPr/>
          <a:lstStyle/>
          <a:p>
            <a:pPr marL="512763" indent="-460375" eaLnBrk="1" hangingPunct="1">
              <a:lnSpc>
                <a:spcPct val="90000"/>
              </a:lnSpc>
              <a:buClr>
                <a:schemeClr val="accent2"/>
              </a:buClr>
              <a:buFont typeface="Wingdings" pitchFamily="2" charset="2"/>
              <a:buChar char="Ø"/>
              <a:defRPr/>
            </a:pPr>
            <a:r>
              <a:rPr lang="en-US" sz="2400" smtClean="0">
                <a:cs typeface="Times New Roman" pitchFamily="18" charset="0"/>
              </a:rPr>
              <a:t>Majority of accidents in workplace are caused by:</a:t>
            </a:r>
          </a:p>
          <a:p>
            <a:pPr marL="912813" lvl="1" eaLnBrk="1" hangingPunct="1">
              <a:lnSpc>
                <a:spcPct val="90000"/>
              </a:lnSpc>
              <a:defRPr/>
            </a:pPr>
            <a:r>
              <a:rPr lang="en-US" sz="2000" smtClean="0">
                <a:solidFill>
                  <a:srgbClr val="CC0000"/>
                </a:solidFill>
                <a:cs typeface="Times New Roman" pitchFamily="18" charset="0"/>
              </a:rPr>
              <a:t>Inadequate training</a:t>
            </a:r>
          </a:p>
          <a:p>
            <a:pPr marL="912813" lvl="1" eaLnBrk="1" hangingPunct="1">
              <a:lnSpc>
                <a:spcPct val="90000"/>
              </a:lnSpc>
              <a:defRPr/>
            </a:pPr>
            <a:r>
              <a:rPr lang="en-US" sz="2000" smtClean="0">
                <a:solidFill>
                  <a:srgbClr val="CC0000"/>
                </a:solidFill>
                <a:cs typeface="Times New Roman" pitchFamily="18" charset="0"/>
              </a:rPr>
              <a:t>Fatigue</a:t>
            </a:r>
          </a:p>
          <a:p>
            <a:pPr marL="912813" lvl="1" eaLnBrk="1" hangingPunct="1">
              <a:lnSpc>
                <a:spcPct val="90000"/>
              </a:lnSpc>
              <a:defRPr/>
            </a:pPr>
            <a:r>
              <a:rPr lang="en-US" sz="2000" smtClean="0">
                <a:solidFill>
                  <a:srgbClr val="CC0000"/>
                </a:solidFill>
                <a:cs typeface="Times New Roman" pitchFamily="18" charset="0"/>
              </a:rPr>
              <a:t>Error</a:t>
            </a:r>
          </a:p>
          <a:p>
            <a:pPr marL="912813" lvl="1" eaLnBrk="1" hangingPunct="1">
              <a:lnSpc>
                <a:spcPct val="90000"/>
              </a:lnSpc>
              <a:defRPr/>
            </a:pPr>
            <a:r>
              <a:rPr lang="en-US" sz="2000" smtClean="0">
                <a:solidFill>
                  <a:srgbClr val="CC0000"/>
                </a:solidFill>
                <a:cs typeface="Times New Roman" pitchFamily="18" charset="0"/>
              </a:rPr>
              <a:t>Failure to plan and carry out work safely</a:t>
            </a:r>
          </a:p>
          <a:p>
            <a:pPr marL="512763" indent="-460375" eaLnBrk="1" hangingPunct="1">
              <a:lnSpc>
                <a:spcPct val="90000"/>
              </a:lnSpc>
              <a:buFontTx/>
              <a:buNone/>
              <a:defRPr/>
            </a:pPr>
            <a:endParaRPr lang="en-US" sz="1000" smtClean="0">
              <a:cs typeface="Times New Roman" pitchFamily="18" charset="0"/>
            </a:endParaRPr>
          </a:p>
          <a:p>
            <a:pPr marL="512763" indent="-460375" eaLnBrk="1" hangingPunct="1">
              <a:lnSpc>
                <a:spcPct val="90000"/>
              </a:lnSpc>
              <a:buClr>
                <a:schemeClr val="accent2"/>
              </a:buClr>
              <a:buFont typeface="Wingdings" pitchFamily="2" charset="2"/>
              <a:buChar char="Ø"/>
              <a:defRPr/>
            </a:pPr>
            <a:r>
              <a:rPr lang="en-US" sz="2400" smtClean="0">
                <a:cs typeface="Times New Roman" pitchFamily="18" charset="0"/>
              </a:rPr>
              <a:t>MH&amp;SaW Regs 1999 and AOR Regs 2010</a:t>
            </a:r>
          </a:p>
          <a:p>
            <a:pPr marL="912813" lvl="1" eaLnBrk="1" hangingPunct="1">
              <a:lnSpc>
                <a:spcPct val="90000"/>
              </a:lnSpc>
              <a:defRPr/>
            </a:pPr>
            <a:r>
              <a:rPr lang="en-US" sz="2000" smtClean="0">
                <a:solidFill>
                  <a:srgbClr val="CC0000"/>
                </a:solidFill>
                <a:cs typeface="Times New Roman" pitchFamily="18" charset="0"/>
              </a:rPr>
              <a:t>Employers have </a:t>
            </a:r>
            <a:r>
              <a:rPr lang="en-GB" sz="2000" smtClean="0">
                <a:solidFill>
                  <a:srgbClr val="CC0000"/>
                </a:solidFill>
                <a:cs typeface="Times New Roman" pitchFamily="18" charset="0"/>
              </a:rPr>
              <a:t>a </a:t>
            </a:r>
            <a:r>
              <a:rPr lang="en-US" sz="2000" smtClean="0">
                <a:solidFill>
                  <a:srgbClr val="CC0000"/>
                </a:solidFill>
                <a:cs typeface="Times New Roman" pitchFamily="18" charset="0"/>
              </a:rPr>
              <a:t>duty to carry out full risk assessments</a:t>
            </a:r>
          </a:p>
          <a:p>
            <a:pPr marL="912813" lvl="1" eaLnBrk="1" hangingPunct="1">
              <a:lnSpc>
                <a:spcPct val="90000"/>
              </a:lnSpc>
              <a:defRPr/>
            </a:pPr>
            <a:r>
              <a:rPr lang="en-US" sz="2000" smtClean="0">
                <a:solidFill>
                  <a:srgbClr val="CC0000"/>
                </a:solidFill>
                <a:cs typeface="Times New Roman" pitchFamily="18" charset="0"/>
              </a:rPr>
              <a:t>Laser users must use equipment in accordance with safety training or procedures</a:t>
            </a:r>
          </a:p>
          <a:p>
            <a:pPr marL="512763" indent="-460375" eaLnBrk="1" hangingPunct="1">
              <a:lnSpc>
                <a:spcPct val="90000"/>
              </a:lnSpc>
              <a:buFontTx/>
              <a:buNone/>
              <a:defRPr/>
            </a:pPr>
            <a:endParaRPr lang="en-US" sz="1000" smtClean="0">
              <a:solidFill>
                <a:srgbClr val="CC0000"/>
              </a:solidFill>
              <a:cs typeface="Times New Roman" pitchFamily="18" charset="0"/>
            </a:endParaRPr>
          </a:p>
          <a:p>
            <a:pPr marL="512763" indent="-460375" eaLnBrk="1" hangingPunct="1">
              <a:lnSpc>
                <a:spcPct val="90000"/>
              </a:lnSpc>
              <a:buClr>
                <a:schemeClr val="accent2"/>
              </a:buClr>
              <a:buFont typeface="Wingdings" pitchFamily="2" charset="2"/>
              <a:buChar char="Ø"/>
              <a:defRPr/>
            </a:pPr>
            <a:r>
              <a:rPr lang="en-US" sz="2400" smtClean="0">
                <a:cs typeface="Times New Roman" pitchFamily="18" charset="0"/>
              </a:rPr>
              <a:t>Hazard:</a:t>
            </a:r>
            <a:r>
              <a:rPr lang="en-US" sz="2000" smtClean="0">
                <a:cs typeface="Times New Roman" pitchFamily="18" charset="0"/>
              </a:rPr>
              <a:t> </a:t>
            </a:r>
            <a:r>
              <a:rPr lang="en-GB" sz="2400" smtClean="0">
                <a:solidFill>
                  <a:srgbClr val="CC0000"/>
                </a:solidFill>
                <a:cs typeface="Times New Roman" pitchFamily="18" charset="0"/>
              </a:rPr>
              <a:t>P</a:t>
            </a:r>
            <a:r>
              <a:rPr lang="en-US" sz="2400" smtClean="0">
                <a:solidFill>
                  <a:srgbClr val="CC0000"/>
                </a:solidFill>
                <a:cs typeface="Times New Roman" pitchFamily="18" charset="0"/>
              </a:rPr>
              <a:t>otential to cause harm </a:t>
            </a:r>
            <a:endParaRPr lang="en-GB" sz="2400" smtClean="0">
              <a:solidFill>
                <a:srgbClr val="CC0000"/>
              </a:solidFill>
              <a:cs typeface="Times New Roman" pitchFamily="18" charset="0"/>
            </a:endParaRPr>
          </a:p>
          <a:p>
            <a:pPr marL="512763" indent="-460375" eaLnBrk="1" hangingPunct="1">
              <a:lnSpc>
                <a:spcPct val="90000"/>
              </a:lnSpc>
              <a:buClr>
                <a:schemeClr val="accent2"/>
              </a:buClr>
              <a:buFont typeface="Wingdings" pitchFamily="2" charset="2"/>
              <a:buNone/>
              <a:defRPr/>
            </a:pPr>
            <a:endParaRPr lang="en-US" sz="2400" smtClean="0">
              <a:solidFill>
                <a:srgbClr val="CC0000"/>
              </a:solidFill>
              <a:cs typeface="Times New Roman" pitchFamily="18" charset="0"/>
            </a:endParaRPr>
          </a:p>
          <a:p>
            <a:pPr marL="512763" indent="-460375" eaLnBrk="1" hangingPunct="1">
              <a:lnSpc>
                <a:spcPct val="90000"/>
              </a:lnSpc>
              <a:buClr>
                <a:schemeClr val="accent2"/>
              </a:buClr>
              <a:buFont typeface="Wingdings" pitchFamily="2" charset="2"/>
              <a:buChar char="Ø"/>
              <a:defRPr/>
            </a:pPr>
            <a:r>
              <a:rPr lang="en-US" sz="2400" u="sng" smtClean="0">
                <a:cs typeface="Times New Roman" pitchFamily="18" charset="0"/>
              </a:rPr>
              <a:t>Risk factor</a:t>
            </a:r>
            <a:r>
              <a:rPr lang="en-US" sz="2400" smtClean="0">
                <a:cs typeface="Times New Roman" pitchFamily="18" charset="0"/>
              </a:rPr>
              <a:t>:</a:t>
            </a:r>
            <a:r>
              <a:rPr lang="en-US" sz="2000" smtClean="0">
                <a:cs typeface="Times New Roman" pitchFamily="18" charset="0"/>
              </a:rPr>
              <a:t>  </a:t>
            </a:r>
            <a:r>
              <a:rPr lang="en-GB" sz="2400" b="1" smtClean="0">
                <a:solidFill>
                  <a:srgbClr val="CC0000"/>
                </a:solidFill>
                <a:effectLst>
                  <a:outerShdw blurRad="38100" dist="38100" dir="2700000" algn="tl">
                    <a:srgbClr val="C0C0C0"/>
                  </a:outerShdw>
                </a:effectLst>
                <a:cs typeface="Times New Roman" pitchFamily="18" charset="0"/>
              </a:rPr>
              <a:t>P</a:t>
            </a:r>
            <a:r>
              <a:rPr lang="en-US" sz="2400" b="1" smtClean="0">
                <a:solidFill>
                  <a:srgbClr val="CC0000"/>
                </a:solidFill>
                <a:effectLst>
                  <a:outerShdw blurRad="38100" dist="38100" dir="2700000" algn="tl">
                    <a:srgbClr val="C0C0C0"/>
                  </a:outerShdw>
                </a:effectLst>
                <a:cs typeface="Times New Roman" pitchFamily="18" charset="0"/>
              </a:rPr>
              <a:t>roduct</a:t>
            </a:r>
            <a:r>
              <a:rPr lang="en-US" sz="2400" smtClean="0">
                <a:solidFill>
                  <a:srgbClr val="CC0000"/>
                </a:solidFill>
                <a:cs typeface="Times New Roman" pitchFamily="18" charset="0"/>
              </a:rPr>
              <a:t> of </a:t>
            </a:r>
            <a:r>
              <a:rPr lang="en-US" sz="2400" b="1" smtClean="0">
                <a:solidFill>
                  <a:schemeClr val="accent2"/>
                </a:solidFill>
                <a:cs typeface="Times New Roman" pitchFamily="18" charset="0"/>
              </a:rPr>
              <a:t>likelihood of hazard occurring</a:t>
            </a:r>
            <a:r>
              <a:rPr lang="en-US" sz="2400" smtClean="0">
                <a:solidFill>
                  <a:srgbClr val="CC0000"/>
                </a:solidFill>
                <a:cs typeface="Times New Roman" pitchFamily="18" charset="0"/>
              </a:rPr>
              <a:t> and </a:t>
            </a:r>
            <a:r>
              <a:rPr lang="en-US" sz="2400" b="1" smtClean="0">
                <a:solidFill>
                  <a:schemeClr val="accent2"/>
                </a:solidFill>
                <a:cs typeface="Times New Roman" pitchFamily="18" charset="0"/>
              </a:rPr>
              <a:t>outcome or harm that arises as a result</a:t>
            </a:r>
            <a:endParaRPr lang="en-GB" sz="2400" b="1" smtClean="0">
              <a:solidFill>
                <a:schemeClr val="accent2"/>
              </a:solidFill>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1258888" y="1844675"/>
            <a:ext cx="6951662" cy="3657600"/>
          </a:xfrm>
        </p:spPr>
        <p:txBody>
          <a:bodyPr/>
          <a:lstStyle/>
          <a:p>
            <a:pPr marL="571500" indent="-571500" eaLnBrk="1" hangingPunct="1">
              <a:buClr>
                <a:srgbClr val="FF0000"/>
              </a:buClr>
              <a:buFont typeface="Monotype Sorts" pitchFamily="2" charset="2"/>
              <a:buChar char="X"/>
            </a:pPr>
            <a:r>
              <a:rPr lang="en-US" smtClean="0"/>
              <a:t>Tube containing lasing medium</a:t>
            </a:r>
          </a:p>
          <a:p>
            <a:pPr marL="571500" indent="-571500" eaLnBrk="1" hangingPunct="1">
              <a:buClr>
                <a:srgbClr val="FF0000"/>
              </a:buClr>
              <a:buFont typeface="Monotype Sorts" pitchFamily="2" charset="2"/>
              <a:buChar char="X"/>
            </a:pPr>
            <a:r>
              <a:rPr lang="en-US" smtClean="0"/>
              <a:t>Mirrors at either end</a:t>
            </a:r>
          </a:p>
          <a:p>
            <a:pPr marL="571500" indent="-571500" eaLnBrk="1" hangingPunct="1">
              <a:buClr>
                <a:srgbClr val="FF0000"/>
              </a:buClr>
              <a:buFont typeface="Monotype Sorts" pitchFamily="2" charset="2"/>
              <a:buChar char="X"/>
            </a:pPr>
            <a:r>
              <a:rPr lang="en-US" smtClean="0"/>
              <a:t>Power supply</a:t>
            </a:r>
          </a:p>
          <a:p>
            <a:pPr marL="571500" indent="-571500" eaLnBrk="1" hangingPunct="1">
              <a:buClr>
                <a:srgbClr val="FF0000"/>
              </a:buClr>
              <a:buFont typeface="Monotype Sorts" pitchFamily="2" charset="2"/>
              <a:buChar char="X"/>
            </a:pPr>
            <a:r>
              <a:rPr lang="en-US" smtClean="0"/>
              <a:t>“Pumping” - electrical or light</a:t>
            </a:r>
          </a:p>
          <a:p>
            <a:pPr marL="571500" indent="-571500" eaLnBrk="1" hangingPunct="1">
              <a:buClr>
                <a:srgbClr val="FF0000"/>
              </a:buClr>
              <a:buFont typeface="Monotype Sorts" pitchFamily="2" charset="2"/>
              <a:buChar char="X"/>
            </a:pPr>
            <a:r>
              <a:rPr lang="en-US" smtClean="0"/>
              <a:t>Cooling system</a:t>
            </a:r>
          </a:p>
          <a:p>
            <a:pPr marL="571500" indent="-571500" eaLnBrk="1" hangingPunct="1">
              <a:buClr>
                <a:srgbClr val="FF0000"/>
              </a:buClr>
              <a:buFont typeface="Monotype Sorts" pitchFamily="2" charset="2"/>
              <a:buChar char="X"/>
            </a:pPr>
            <a:r>
              <a:rPr lang="en-US" smtClean="0"/>
              <a:t>Delivery system</a:t>
            </a:r>
          </a:p>
        </p:txBody>
      </p:sp>
      <p:sp>
        <p:nvSpPr>
          <p:cNvPr id="6147" name="Rectangle 3"/>
          <p:cNvSpPr>
            <a:spLocks noGrp="1" noChangeArrowheads="1"/>
          </p:cNvSpPr>
          <p:nvPr>
            <p:ph type="title"/>
          </p:nvPr>
        </p:nvSpPr>
        <p:spPr>
          <a:xfrm>
            <a:off x="685800" y="609600"/>
            <a:ext cx="7772400" cy="990600"/>
          </a:xfrm>
        </p:spPr>
        <p:txBody>
          <a:bodyPr/>
          <a:lstStyle/>
          <a:p>
            <a:pPr eaLnBrk="1" hangingPunct="1"/>
            <a:r>
              <a:rPr lang="en-US" smtClean="0">
                <a:solidFill>
                  <a:srgbClr val="FF0000"/>
                </a:solidFill>
              </a:rPr>
              <a:t>Design of a laser</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3730">
                                            <p:txEl>
                                              <p:pRg st="0" end="0"/>
                                            </p:txEl>
                                          </p:spTgt>
                                        </p:tgtEl>
                                        <p:attrNameLst>
                                          <p:attrName>style.visibility</p:attrName>
                                        </p:attrNameLst>
                                      </p:cBhvr>
                                      <p:to>
                                        <p:strVal val="visible"/>
                                      </p:to>
                                    </p:set>
                                    <p:anim calcmode="lin" valueType="num">
                                      <p:cBhvr additive="base">
                                        <p:cTn id="7" dur="500" fill="hold"/>
                                        <p:tgtEl>
                                          <p:spTgt spid="7373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373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3730">
                                            <p:txEl>
                                              <p:pRg st="1" end="1"/>
                                            </p:txEl>
                                          </p:spTgt>
                                        </p:tgtEl>
                                        <p:attrNameLst>
                                          <p:attrName>style.visibility</p:attrName>
                                        </p:attrNameLst>
                                      </p:cBhvr>
                                      <p:to>
                                        <p:strVal val="visible"/>
                                      </p:to>
                                    </p:set>
                                    <p:anim calcmode="lin" valueType="num">
                                      <p:cBhvr additive="base">
                                        <p:cTn id="13" dur="500" fill="hold"/>
                                        <p:tgtEl>
                                          <p:spTgt spid="7373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373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3730">
                                            <p:txEl>
                                              <p:pRg st="2" end="2"/>
                                            </p:txEl>
                                          </p:spTgt>
                                        </p:tgtEl>
                                        <p:attrNameLst>
                                          <p:attrName>style.visibility</p:attrName>
                                        </p:attrNameLst>
                                      </p:cBhvr>
                                      <p:to>
                                        <p:strVal val="visible"/>
                                      </p:to>
                                    </p:set>
                                    <p:anim calcmode="lin" valueType="num">
                                      <p:cBhvr additive="base">
                                        <p:cTn id="19" dur="500" fill="hold"/>
                                        <p:tgtEl>
                                          <p:spTgt spid="7373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373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3730">
                                            <p:txEl>
                                              <p:pRg st="3" end="3"/>
                                            </p:txEl>
                                          </p:spTgt>
                                        </p:tgtEl>
                                        <p:attrNameLst>
                                          <p:attrName>style.visibility</p:attrName>
                                        </p:attrNameLst>
                                      </p:cBhvr>
                                      <p:to>
                                        <p:strVal val="visible"/>
                                      </p:to>
                                    </p:set>
                                    <p:anim calcmode="lin" valueType="num">
                                      <p:cBhvr additive="base">
                                        <p:cTn id="25" dur="500" fill="hold"/>
                                        <p:tgtEl>
                                          <p:spTgt spid="7373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373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3730">
                                            <p:txEl>
                                              <p:pRg st="4" end="4"/>
                                            </p:txEl>
                                          </p:spTgt>
                                        </p:tgtEl>
                                        <p:attrNameLst>
                                          <p:attrName>style.visibility</p:attrName>
                                        </p:attrNameLst>
                                      </p:cBhvr>
                                      <p:to>
                                        <p:strVal val="visible"/>
                                      </p:to>
                                    </p:set>
                                    <p:anim calcmode="lin" valueType="num">
                                      <p:cBhvr additive="base">
                                        <p:cTn id="31" dur="500" fill="hold"/>
                                        <p:tgtEl>
                                          <p:spTgt spid="73730">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373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3730">
                                            <p:txEl>
                                              <p:pRg st="5" end="5"/>
                                            </p:txEl>
                                          </p:spTgt>
                                        </p:tgtEl>
                                        <p:attrNameLst>
                                          <p:attrName>style.visibility</p:attrName>
                                        </p:attrNameLst>
                                      </p:cBhvr>
                                      <p:to>
                                        <p:strVal val="visible"/>
                                      </p:to>
                                    </p:set>
                                    <p:anim calcmode="lin" valueType="num">
                                      <p:cBhvr additive="base">
                                        <p:cTn id="37" dur="500" fill="hold"/>
                                        <p:tgtEl>
                                          <p:spTgt spid="73730">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3730">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228600"/>
            <a:ext cx="9144000" cy="533400"/>
          </a:xfrm>
        </p:spPr>
        <p:txBody>
          <a:bodyPr/>
          <a:lstStyle/>
          <a:p>
            <a:pPr eaLnBrk="1" hangingPunct="1"/>
            <a:r>
              <a:rPr lang="en-US" sz="3000" b="1" smtClean="0">
                <a:solidFill>
                  <a:srgbClr val="FF0000"/>
                </a:solidFill>
                <a:cs typeface="Times New Roman" pitchFamily="18" charset="0"/>
              </a:rPr>
              <a:t>Risk Assessment</a:t>
            </a:r>
            <a:r>
              <a:rPr lang="en-GB" sz="3000" b="1" smtClean="0"/>
              <a:t> </a:t>
            </a:r>
          </a:p>
        </p:txBody>
      </p:sp>
      <p:sp>
        <p:nvSpPr>
          <p:cNvPr id="35843" name="Rectangle 3"/>
          <p:cNvSpPr>
            <a:spLocks noGrp="1" noChangeArrowheads="1"/>
          </p:cNvSpPr>
          <p:nvPr>
            <p:ph type="body" idx="1"/>
          </p:nvPr>
        </p:nvSpPr>
        <p:spPr>
          <a:xfrm>
            <a:off x="533400" y="1066800"/>
            <a:ext cx="7848600" cy="5486400"/>
          </a:xfrm>
        </p:spPr>
        <p:txBody>
          <a:bodyPr/>
          <a:lstStyle/>
          <a:p>
            <a:pPr marL="533400" indent="-533400" eaLnBrk="1" hangingPunct="1">
              <a:lnSpc>
                <a:spcPct val="90000"/>
              </a:lnSpc>
              <a:buClr>
                <a:schemeClr val="accent2"/>
              </a:buClr>
              <a:buFont typeface="Wingdings" pitchFamily="2" charset="2"/>
              <a:buChar char="Ø"/>
              <a:defRPr/>
            </a:pPr>
            <a:r>
              <a:rPr lang="en-US" sz="2400" smtClean="0">
                <a:cs typeface="Times New Roman" pitchFamily="18" charset="0"/>
              </a:rPr>
              <a:t>Carried out by </a:t>
            </a:r>
            <a:r>
              <a:rPr lang="en-US" sz="2400" u="sng" smtClean="0">
                <a:cs typeface="Times New Roman" pitchFamily="18" charset="0"/>
              </a:rPr>
              <a:t>competent person</a:t>
            </a:r>
            <a:r>
              <a:rPr lang="en-US" sz="2400" smtClean="0">
                <a:cs typeface="Times New Roman" pitchFamily="18" charset="0"/>
              </a:rPr>
              <a:t> (LSO or laser supervisor</a:t>
            </a:r>
            <a:r>
              <a:rPr lang="en-GB" sz="2400" smtClean="0">
                <a:cs typeface="Times New Roman" pitchFamily="18" charset="0"/>
              </a:rPr>
              <a:t> or trained person</a:t>
            </a:r>
            <a:r>
              <a:rPr lang="en-US" sz="2400" smtClean="0">
                <a:cs typeface="Times New Roman" pitchFamily="18" charset="0"/>
              </a:rPr>
              <a:t>)</a:t>
            </a:r>
            <a:endParaRPr lang="en-GB" sz="2400" smtClean="0">
              <a:cs typeface="Times New Roman" pitchFamily="18" charset="0"/>
            </a:endParaRPr>
          </a:p>
          <a:p>
            <a:pPr marL="533400" indent="-533400" eaLnBrk="1" hangingPunct="1">
              <a:lnSpc>
                <a:spcPct val="90000"/>
              </a:lnSpc>
              <a:buClr>
                <a:schemeClr val="accent2"/>
              </a:buClr>
              <a:buFont typeface="Wingdings" pitchFamily="2" charset="2"/>
              <a:buChar char="Ø"/>
              <a:defRPr/>
            </a:pPr>
            <a:r>
              <a:rPr lang="en-US" sz="2400" smtClean="0">
                <a:cs typeface="Times New Roman" pitchFamily="18" charset="0"/>
              </a:rPr>
              <a:t>Identify significant risks</a:t>
            </a:r>
          </a:p>
          <a:p>
            <a:pPr marL="533400" indent="-533400" eaLnBrk="1" hangingPunct="1">
              <a:lnSpc>
                <a:spcPct val="90000"/>
              </a:lnSpc>
              <a:buClr>
                <a:schemeClr val="accent2"/>
              </a:buClr>
              <a:buFont typeface="Wingdings" pitchFamily="2" charset="2"/>
              <a:buChar char="Ø"/>
              <a:defRPr/>
            </a:pPr>
            <a:r>
              <a:rPr lang="en-US" sz="2400" smtClean="0">
                <a:cs typeface="Times New Roman" pitchFamily="18" charset="0"/>
              </a:rPr>
              <a:t>Identify &amp; prioritize measures that need to be taken</a:t>
            </a:r>
          </a:p>
          <a:p>
            <a:pPr marL="533400" indent="-533400" eaLnBrk="1" hangingPunct="1">
              <a:lnSpc>
                <a:spcPct val="90000"/>
              </a:lnSpc>
              <a:buFontTx/>
              <a:buNone/>
              <a:defRPr/>
            </a:pPr>
            <a:r>
              <a:rPr lang="en-US" sz="1000" smtClean="0">
                <a:effectLst>
                  <a:outerShdw blurRad="38100" dist="38100" dir="2700000" algn="tl">
                    <a:srgbClr val="C0C0C0"/>
                  </a:outerShdw>
                </a:effectLst>
                <a:cs typeface="Times New Roman" pitchFamily="18" charset="0"/>
              </a:rPr>
              <a:t> </a:t>
            </a:r>
          </a:p>
          <a:p>
            <a:pPr marL="533400" indent="-533400" eaLnBrk="1" hangingPunct="1">
              <a:lnSpc>
                <a:spcPct val="90000"/>
              </a:lnSpc>
              <a:buFontTx/>
              <a:buNone/>
              <a:defRPr/>
            </a:pPr>
            <a:r>
              <a:rPr lang="en-US" sz="2800" smtClean="0">
                <a:solidFill>
                  <a:srgbClr val="CC0000"/>
                </a:solidFill>
                <a:cs typeface="Times New Roman" pitchFamily="18" charset="0"/>
              </a:rPr>
              <a:t>5 steps:</a:t>
            </a:r>
          </a:p>
          <a:p>
            <a:pPr marL="533400" indent="-533400" eaLnBrk="1" hangingPunct="1">
              <a:lnSpc>
                <a:spcPct val="90000"/>
              </a:lnSpc>
              <a:buFontTx/>
              <a:buNone/>
              <a:defRPr/>
            </a:pPr>
            <a:r>
              <a:rPr lang="en-US" sz="2400" smtClean="0">
                <a:cs typeface="Times New Roman" pitchFamily="18" charset="0"/>
              </a:rPr>
              <a:t>1.    </a:t>
            </a:r>
            <a:r>
              <a:rPr lang="en-US" sz="2200" smtClean="0">
                <a:cs typeface="Times New Roman" pitchFamily="18" charset="0"/>
              </a:rPr>
              <a:t>Look for hazards</a:t>
            </a:r>
          </a:p>
          <a:p>
            <a:pPr marL="533400" indent="-533400" eaLnBrk="1" hangingPunct="1">
              <a:lnSpc>
                <a:spcPct val="90000"/>
              </a:lnSpc>
              <a:buFontTx/>
              <a:buNone/>
              <a:defRPr/>
            </a:pPr>
            <a:r>
              <a:rPr lang="en-US" sz="2200" smtClean="0">
                <a:cs typeface="Times New Roman" pitchFamily="18" charset="0"/>
              </a:rPr>
              <a:t>2.    Decide who might be harmed and how</a:t>
            </a:r>
          </a:p>
          <a:p>
            <a:pPr marL="533400" indent="-533400" eaLnBrk="1" hangingPunct="1">
              <a:lnSpc>
                <a:spcPct val="90000"/>
              </a:lnSpc>
              <a:buFontTx/>
              <a:buNone/>
              <a:defRPr/>
            </a:pPr>
            <a:r>
              <a:rPr lang="en-US" sz="2200" smtClean="0">
                <a:cs typeface="Times New Roman" pitchFamily="18" charset="0"/>
              </a:rPr>
              <a:t>3.    Evaluate, control, or reduce the risks </a:t>
            </a:r>
            <a:r>
              <a:rPr lang="en-GB" sz="2200" smtClean="0">
                <a:cs typeface="Times New Roman" pitchFamily="18" charset="0"/>
              </a:rPr>
              <a:t>i.e. decide</a:t>
            </a:r>
            <a:r>
              <a:rPr lang="en-US" sz="2200" smtClean="0">
                <a:cs typeface="Times New Roman" pitchFamily="18" charset="0"/>
              </a:rPr>
              <a:t> whether existing precautions are adequate or identify how to control or reduce hazards</a:t>
            </a:r>
          </a:p>
          <a:p>
            <a:pPr marL="533400" indent="-533400" eaLnBrk="1" hangingPunct="1">
              <a:lnSpc>
                <a:spcPct val="90000"/>
              </a:lnSpc>
              <a:buFontTx/>
              <a:buNone/>
              <a:defRPr/>
            </a:pPr>
            <a:r>
              <a:rPr lang="en-US" sz="2200" smtClean="0">
                <a:cs typeface="Times New Roman" pitchFamily="18" charset="0"/>
              </a:rPr>
              <a:t>4.    Record findings</a:t>
            </a:r>
          </a:p>
          <a:p>
            <a:pPr marL="533400" indent="-533400" eaLnBrk="1" hangingPunct="1">
              <a:lnSpc>
                <a:spcPct val="90000"/>
              </a:lnSpc>
              <a:buFontTx/>
              <a:buNone/>
              <a:defRPr/>
            </a:pPr>
            <a:r>
              <a:rPr lang="en-US" sz="2200" smtClean="0">
                <a:cs typeface="Times New Roman" pitchFamily="18" charset="0"/>
              </a:rPr>
              <a:t>5.    Review assessment from time to time and revise</a:t>
            </a:r>
          </a:p>
          <a:p>
            <a:pPr marL="533400" indent="-533400" eaLnBrk="1" hangingPunct="1">
              <a:lnSpc>
                <a:spcPct val="90000"/>
              </a:lnSpc>
              <a:buFontTx/>
              <a:buNone/>
              <a:defRPr/>
            </a:pPr>
            <a:r>
              <a:rPr lang="en-US" sz="2400" smtClean="0">
                <a:effectLst>
                  <a:outerShdw blurRad="38100" dist="38100" dir="2700000" algn="tl">
                    <a:srgbClr val="C0C0C0"/>
                  </a:outerShdw>
                </a:effectLst>
                <a:cs typeface="Times New Roman" pitchFamily="18" charset="0"/>
              </a:rPr>
              <a:t> </a:t>
            </a:r>
            <a:endParaRPr lang="en-GB" sz="2400" smtClean="0">
              <a:effectLst>
                <a:outerShdw blurRad="38100" dist="38100" dir="2700000" algn="tl">
                  <a:srgbClr val="C0C0C0"/>
                </a:outerShdw>
              </a:effectLst>
              <a:cs typeface="Times New Roman" pitchFamily="18" charset="0"/>
            </a:endParaRP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152400"/>
            <a:ext cx="9144000" cy="396875"/>
          </a:xfrm>
          <a:prstGeom prst="rect">
            <a:avLst/>
          </a:prstGeom>
          <a:noFill/>
          <a:ln w="9525">
            <a:noFill/>
            <a:miter lim="800000"/>
            <a:headEnd/>
            <a:tailEnd/>
          </a:ln>
        </p:spPr>
        <p:txBody>
          <a:bodyPr>
            <a:spAutoFit/>
          </a:bodyPr>
          <a:lstStyle/>
          <a:p>
            <a:pPr algn="ctr"/>
            <a:r>
              <a:rPr lang="en-GB" sz="2000" b="0">
                <a:solidFill>
                  <a:schemeClr val="tx1"/>
                </a:solidFill>
                <a:cs typeface="Times New Roman" pitchFamily="18" charset="0"/>
              </a:rPr>
              <a:t>Risk Assessment: 1. Associated laser risks: HeNe (Class 3R) external optics alignment </a:t>
            </a:r>
            <a:endParaRPr lang="en-GB" sz="2400" b="0">
              <a:solidFill>
                <a:schemeClr val="tx1"/>
              </a:solidFill>
            </a:endParaRPr>
          </a:p>
        </p:txBody>
      </p:sp>
      <p:sp>
        <p:nvSpPr>
          <p:cNvPr id="53251" name="Rectangle 189"/>
          <p:cNvSpPr>
            <a:spLocks noChangeArrowheads="1"/>
          </p:cNvSpPr>
          <p:nvPr/>
        </p:nvSpPr>
        <p:spPr bwMode="auto">
          <a:xfrm>
            <a:off x="381000" y="6477000"/>
            <a:ext cx="4419600" cy="244475"/>
          </a:xfrm>
          <a:prstGeom prst="rect">
            <a:avLst/>
          </a:prstGeom>
          <a:noFill/>
          <a:ln w="9525">
            <a:noFill/>
            <a:miter lim="800000"/>
            <a:headEnd/>
            <a:tailEnd/>
          </a:ln>
        </p:spPr>
        <p:txBody>
          <a:bodyPr>
            <a:spAutoFit/>
          </a:bodyPr>
          <a:lstStyle/>
          <a:p>
            <a:r>
              <a:rPr lang="en-GB" sz="1000" b="0">
                <a:solidFill>
                  <a:schemeClr val="tx1"/>
                </a:solidFill>
                <a:cs typeface="Times New Roman" pitchFamily="18" charset="0"/>
              </a:rPr>
              <a:t>S = staff, C = contractor, V = visitor, P = public, O = other</a:t>
            </a:r>
            <a:endParaRPr lang="en-GB" sz="2400" b="0">
              <a:solidFill>
                <a:schemeClr val="tx1"/>
              </a:solidFill>
            </a:endParaRPr>
          </a:p>
        </p:txBody>
      </p:sp>
      <p:grpSp>
        <p:nvGrpSpPr>
          <p:cNvPr id="53252" name="Group 561"/>
          <p:cNvGrpSpPr>
            <a:grpSpLocks/>
          </p:cNvGrpSpPr>
          <p:nvPr/>
        </p:nvGrpSpPr>
        <p:grpSpPr bwMode="auto">
          <a:xfrm>
            <a:off x="0" y="533400"/>
            <a:ext cx="9144000" cy="5867400"/>
            <a:chOff x="-2" y="-2"/>
            <a:chExt cx="6189" cy="6206"/>
          </a:xfrm>
        </p:grpSpPr>
        <p:grpSp>
          <p:nvGrpSpPr>
            <p:cNvPr id="53253" name="Group 559"/>
            <p:cNvGrpSpPr>
              <a:grpSpLocks/>
            </p:cNvGrpSpPr>
            <p:nvPr/>
          </p:nvGrpSpPr>
          <p:grpSpPr bwMode="auto">
            <a:xfrm>
              <a:off x="0" y="0"/>
              <a:ext cx="6185" cy="6202"/>
              <a:chOff x="0" y="0"/>
              <a:chExt cx="6185" cy="6202"/>
            </a:xfrm>
          </p:grpSpPr>
          <p:grpSp>
            <p:nvGrpSpPr>
              <p:cNvPr id="53255" name="Group 436"/>
              <p:cNvGrpSpPr>
                <a:grpSpLocks/>
              </p:cNvGrpSpPr>
              <p:nvPr/>
            </p:nvGrpSpPr>
            <p:grpSpPr bwMode="auto">
              <a:xfrm>
                <a:off x="0" y="0"/>
                <a:ext cx="4383" cy="480"/>
                <a:chOff x="0" y="0"/>
                <a:chExt cx="4383" cy="480"/>
              </a:xfrm>
            </p:grpSpPr>
            <p:sp>
              <p:nvSpPr>
                <p:cNvPr id="53436" name="Rectangle 376"/>
                <p:cNvSpPr>
                  <a:spLocks noChangeArrowheads="1"/>
                </p:cNvSpPr>
                <p:nvPr/>
              </p:nvSpPr>
              <p:spPr bwMode="auto">
                <a:xfrm>
                  <a:off x="43" y="0"/>
                  <a:ext cx="4297" cy="480"/>
                </a:xfrm>
                <a:prstGeom prst="rect">
                  <a:avLst/>
                </a:prstGeom>
                <a:noFill/>
                <a:ln w="9525">
                  <a:noFill/>
                  <a:miter lim="800000"/>
                  <a:headEnd/>
                  <a:tailEnd/>
                </a:ln>
              </p:spPr>
              <p:txBody>
                <a:bodyPr/>
                <a:lstStyle/>
                <a:p>
                  <a:r>
                    <a:rPr lang="en-GB" sz="1000" b="0">
                      <a:solidFill>
                        <a:schemeClr val="tx1"/>
                      </a:solidFill>
                      <a:cs typeface="Times New Roman" pitchFamily="18" charset="0"/>
                    </a:rPr>
                    <a:t>Assessment number:                                                            Assessment date: 18/03.02</a:t>
                  </a:r>
                </a:p>
                <a:p>
                  <a:pPr eaLnBrk="0" hangingPunct="0"/>
                  <a:r>
                    <a:rPr lang="en-GB" sz="1000" b="0">
                      <a:solidFill>
                        <a:schemeClr val="tx1"/>
                      </a:solidFill>
                      <a:cs typeface="Times New Roman" pitchFamily="18" charset="0"/>
                    </a:rPr>
                    <a:t>Assessed by:         David Jones                                             Review date:       Next L. S. L.</a:t>
                  </a:r>
                </a:p>
                <a:p>
                  <a:pPr eaLnBrk="0" hangingPunct="0"/>
                  <a:endParaRPr lang="en-GB" sz="2400" b="0">
                    <a:solidFill>
                      <a:schemeClr val="tx1"/>
                    </a:solidFill>
                  </a:endParaRPr>
                </a:p>
              </p:txBody>
            </p:sp>
            <p:sp>
              <p:nvSpPr>
                <p:cNvPr id="53437" name="Rectangle 435"/>
                <p:cNvSpPr>
                  <a:spLocks noChangeArrowheads="1"/>
                </p:cNvSpPr>
                <p:nvPr/>
              </p:nvSpPr>
              <p:spPr bwMode="auto">
                <a:xfrm>
                  <a:off x="0" y="0"/>
                  <a:ext cx="4383" cy="480"/>
                </a:xfrm>
                <a:prstGeom prst="rect">
                  <a:avLst/>
                </a:prstGeom>
                <a:noFill/>
                <a:ln w="7">
                  <a:solidFill>
                    <a:srgbClr val="A0A0A0"/>
                  </a:solidFill>
                  <a:miter lim="800000"/>
                  <a:headEnd/>
                  <a:tailEnd/>
                </a:ln>
              </p:spPr>
              <p:txBody>
                <a:bodyPr/>
                <a:lstStyle/>
                <a:p>
                  <a:endParaRPr lang="en-US"/>
                </a:p>
              </p:txBody>
            </p:sp>
          </p:grpSp>
          <p:grpSp>
            <p:nvGrpSpPr>
              <p:cNvPr id="53256" name="Group 438"/>
              <p:cNvGrpSpPr>
                <a:grpSpLocks/>
              </p:cNvGrpSpPr>
              <p:nvPr/>
            </p:nvGrpSpPr>
            <p:grpSpPr bwMode="auto">
              <a:xfrm>
                <a:off x="4383" y="0"/>
                <a:ext cx="1802" cy="480"/>
                <a:chOff x="4383" y="0"/>
                <a:chExt cx="1802" cy="480"/>
              </a:xfrm>
            </p:grpSpPr>
            <p:sp>
              <p:nvSpPr>
                <p:cNvPr id="53434" name="Rectangle 377"/>
                <p:cNvSpPr>
                  <a:spLocks noChangeArrowheads="1"/>
                </p:cNvSpPr>
                <p:nvPr/>
              </p:nvSpPr>
              <p:spPr bwMode="auto">
                <a:xfrm>
                  <a:off x="4426" y="0"/>
                  <a:ext cx="1716" cy="480"/>
                </a:xfrm>
                <a:prstGeom prst="rect">
                  <a:avLst/>
                </a:prstGeom>
                <a:noFill/>
                <a:ln w="9525">
                  <a:noFill/>
                  <a:miter lim="800000"/>
                  <a:headEnd/>
                  <a:tailEnd/>
                </a:ln>
              </p:spPr>
              <p:txBody>
                <a:bodyPr/>
                <a:lstStyle/>
                <a:p>
                  <a:r>
                    <a:rPr lang="en-GB" sz="1000" b="0">
                      <a:solidFill>
                        <a:schemeClr val="tx1"/>
                      </a:solidFill>
                      <a:cs typeface="Times New Roman" pitchFamily="18" charset="0"/>
                    </a:rPr>
                    <a:t>Research Group: N/A</a:t>
                  </a:r>
                </a:p>
                <a:p>
                  <a:pPr eaLnBrk="0" hangingPunct="0"/>
                  <a:r>
                    <a:rPr lang="en-GB" sz="1000" b="0">
                      <a:solidFill>
                        <a:schemeClr val="tx1"/>
                      </a:solidFill>
                      <a:cs typeface="Times New Roman" pitchFamily="18" charset="0"/>
                    </a:rPr>
                    <a:t>Location :J.A. 3.24</a:t>
                  </a:r>
                </a:p>
                <a:p>
                  <a:pPr eaLnBrk="0" hangingPunct="0"/>
                  <a:endParaRPr lang="en-GB" sz="2400" b="0">
                    <a:solidFill>
                      <a:schemeClr val="tx1"/>
                    </a:solidFill>
                  </a:endParaRPr>
                </a:p>
              </p:txBody>
            </p:sp>
            <p:sp>
              <p:nvSpPr>
                <p:cNvPr id="53435" name="Rectangle 437"/>
                <p:cNvSpPr>
                  <a:spLocks noChangeArrowheads="1"/>
                </p:cNvSpPr>
                <p:nvPr/>
              </p:nvSpPr>
              <p:spPr bwMode="auto">
                <a:xfrm>
                  <a:off x="4383" y="0"/>
                  <a:ext cx="1802" cy="480"/>
                </a:xfrm>
                <a:prstGeom prst="rect">
                  <a:avLst/>
                </a:prstGeom>
                <a:noFill/>
                <a:ln w="7">
                  <a:solidFill>
                    <a:srgbClr val="A0A0A0"/>
                  </a:solidFill>
                  <a:miter lim="800000"/>
                  <a:headEnd/>
                  <a:tailEnd/>
                </a:ln>
              </p:spPr>
              <p:txBody>
                <a:bodyPr/>
                <a:lstStyle/>
                <a:p>
                  <a:endParaRPr lang="en-US"/>
                </a:p>
              </p:txBody>
            </p:sp>
          </p:grpSp>
          <p:grpSp>
            <p:nvGrpSpPr>
              <p:cNvPr id="53257" name="Group 442"/>
              <p:cNvGrpSpPr>
                <a:grpSpLocks/>
              </p:cNvGrpSpPr>
              <p:nvPr/>
            </p:nvGrpSpPr>
            <p:grpSpPr bwMode="auto">
              <a:xfrm>
                <a:off x="0" y="480"/>
                <a:ext cx="1150" cy="384"/>
                <a:chOff x="0" y="480"/>
                <a:chExt cx="1150" cy="384"/>
              </a:xfrm>
            </p:grpSpPr>
            <p:sp>
              <p:nvSpPr>
                <p:cNvPr id="53430" name="Rectangle 441"/>
                <p:cNvSpPr>
                  <a:spLocks noChangeArrowheads="1"/>
                </p:cNvSpPr>
                <p:nvPr/>
              </p:nvSpPr>
              <p:spPr bwMode="auto">
                <a:xfrm>
                  <a:off x="0" y="480"/>
                  <a:ext cx="1150" cy="384"/>
                </a:xfrm>
                <a:prstGeom prst="rect">
                  <a:avLst/>
                </a:prstGeom>
                <a:solidFill>
                  <a:srgbClr val="9F9F9F"/>
                </a:solidFill>
                <a:ln w="9525">
                  <a:noFill/>
                  <a:miter lim="800000"/>
                  <a:headEnd/>
                  <a:tailEnd/>
                </a:ln>
              </p:spPr>
              <p:txBody>
                <a:bodyPr/>
                <a:lstStyle/>
                <a:p>
                  <a:endParaRPr lang="en-US"/>
                </a:p>
              </p:txBody>
            </p:sp>
            <p:grpSp>
              <p:nvGrpSpPr>
                <p:cNvPr id="53431" name="Group 440"/>
                <p:cNvGrpSpPr>
                  <a:grpSpLocks/>
                </p:cNvGrpSpPr>
                <p:nvPr/>
              </p:nvGrpSpPr>
              <p:grpSpPr bwMode="auto">
                <a:xfrm>
                  <a:off x="0" y="480"/>
                  <a:ext cx="1150" cy="384"/>
                  <a:chOff x="0" y="480"/>
                  <a:chExt cx="1150" cy="384"/>
                </a:xfrm>
              </p:grpSpPr>
              <p:sp>
                <p:nvSpPr>
                  <p:cNvPr id="53432" name="Rectangle 378"/>
                  <p:cNvSpPr>
                    <a:spLocks noChangeArrowheads="1"/>
                  </p:cNvSpPr>
                  <p:nvPr/>
                </p:nvSpPr>
                <p:spPr bwMode="auto">
                  <a:xfrm>
                    <a:off x="43" y="480"/>
                    <a:ext cx="1064" cy="384"/>
                  </a:xfrm>
                  <a:prstGeom prst="rect">
                    <a:avLst/>
                  </a:prstGeom>
                  <a:solidFill>
                    <a:srgbClr val="9F9F9F"/>
                  </a:solidFill>
                  <a:ln w="9525">
                    <a:noFill/>
                    <a:miter lim="800000"/>
                    <a:headEnd/>
                    <a:tailEnd/>
                  </a:ln>
                </p:spPr>
                <p:txBody>
                  <a:bodyPr/>
                  <a:lstStyle/>
                  <a:p>
                    <a:r>
                      <a:rPr lang="en-GB" sz="1000" b="0">
                        <a:solidFill>
                          <a:schemeClr val="tx1"/>
                        </a:solidFill>
                        <a:cs typeface="Times New Roman" pitchFamily="18" charset="0"/>
                      </a:rPr>
                      <a:t>STEP 1</a:t>
                    </a:r>
                  </a:p>
                  <a:p>
                    <a:pPr eaLnBrk="0" hangingPunct="0"/>
                    <a:endParaRPr lang="en-GB" sz="2400" b="0">
                      <a:solidFill>
                        <a:schemeClr val="tx1"/>
                      </a:solidFill>
                    </a:endParaRPr>
                  </a:p>
                </p:txBody>
              </p:sp>
              <p:sp>
                <p:nvSpPr>
                  <p:cNvPr id="53433" name="Rectangle 439"/>
                  <p:cNvSpPr>
                    <a:spLocks noChangeArrowheads="1"/>
                  </p:cNvSpPr>
                  <p:nvPr/>
                </p:nvSpPr>
                <p:spPr bwMode="auto">
                  <a:xfrm>
                    <a:off x="0" y="480"/>
                    <a:ext cx="1150" cy="384"/>
                  </a:xfrm>
                  <a:prstGeom prst="rect">
                    <a:avLst/>
                  </a:prstGeom>
                  <a:noFill/>
                  <a:ln w="7">
                    <a:solidFill>
                      <a:srgbClr val="A0A0A0"/>
                    </a:solidFill>
                    <a:miter lim="800000"/>
                    <a:headEnd/>
                    <a:tailEnd/>
                  </a:ln>
                </p:spPr>
                <p:txBody>
                  <a:bodyPr/>
                  <a:lstStyle/>
                  <a:p>
                    <a:endParaRPr lang="en-US"/>
                  </a:p>
                </p:txBody>
              </p:sp>
            </p:grpSp>
          </p:grpSp>
          <p:grpSp>
            <p:nvGrpSpPr>
              <p:cNvPr id="53258" name="Group 446"/>
              <p:cNvGrpSpPr>
                <a:grpSpLocks/>
              </p:cNvGrpSpPr>
              <p:nvPr/>
            </p:nvGrpSpPr>
            <p:grpSpPr bwMode="auto">
              <a:xfrm>
                <a:off x="1150" y="480"/>
                <a:ext cx="757" cy="384"/>
                <a:chOff x="1150" y="480"/>
                <a:chExt cx="757" cy="384"/>
              </a:xfrm>
            </p:grpSpPr>
            <p:sp>
              <p:nvSpPr>
                <p:cNvPr id="53426" name="Rectangle 445"/>
                <p:cNvSpPr>
                  <a:spLocks noChangeArrowheads="1"/>
                </p:cNvSpPr>
                <p:nvPr/>
              </p:nvSpPr>
              <p:spPr bwMode="auto">
                <a:xfrm>
                  <a:off x="1150" y="480"/>
                  <a:ext cx="757" cy="384"/>
                </a:xfrm>
                <a:prstGeom prst="rect">
                  <a:avLst/>
                </a:prstGeom>
                <a:solidFill>
                  <a:srgbClr val="9F9F9F"/>
                </a:solidFill>
                <a:ln w="9525">
                  <a:noFill/>
                  <a:miter lim="800000"/>
                  <a:headEnd/>
                  <a:tailEnd/>
                </a:ln>
              </p:spPr>
              <p:txBody>
                <a:bodyPr/>
                <a:lstStyle/>
                <a:p>
                  <a:endParaRPr lang="en-US"/>
                </a:p>
              </p:txBody>
            </p:sp>
            <p:grpSp>
              <p:nvGrpSpPr>
                <p:cNvPr id="53427" name="Group 444"/>
                <p:cNvGrpSpPr>
                  <a:grpSpLocks/>
                </p:cNvGrpSpPr>
                <p:nvPr/>
              </p:nvGrpSpPr>
              <p:grpSpPr bwMode="auto">
                <a:xfrm>
                  <a:off x="1150" y="480"/>
                  <a:ext cx="757" cy="384"/>
                  <a:chOff x="1150" y="480"/>
                  <a:chExt cx="757" cy="384"/>
                </a:xfrm>
              </p:grpSpPr>
              <p:sp>
                <p:nvSpPr>
                  <p:cNvPr id="53428" name="Rectangle 379"/>
                  <p:cNvSpPr>
                    <a:spLocks noChangeArrowheads="1"/>
                  </p:cNvSpPr>
                  <p:nvPr/>
                </p:nvSpPr>
                <p:spPr bwMode="auto">
                  <a:xfrm>
                    <a:off x="1193" y="480"/>
                    <a:ext cx="671" cy="384"/>
                  </a:xfrm>
                  <a:prstGeom prst="rect">
                    <a:avLst/>
                  </a:prstGeom>
                  <a:solidFill>
                    <a:srgbClr val="9F9F9F"/>
                  </a:solidFill>
                  <a:ln w="9525">
                    <a:noFill/>
                    <a:miter lim="800000"/>
                    <a:headEnd/>
                    <a:tailEnd/>
                  </a:ln>
                </p:spPr>
                <p:txBody>
                  <a:bodyPr/>
                  <a:lstStyle/>
                  <a:p>
                    <a:r>
                      <a:rPr lang="en-GB" sz="1000" b="0">
                        <a:solidFill>
                          <a:schemeClr val="tx1"/>
                        </a:solidFill>
                        <a:cs typeface="Times New Roman" pitchFamily="18" charset="0"/>
                      </a:rPr>
                      <a:t>STEP 2</a:t>
                    </a:r>
                  </a:p>
                  <a:p>
                    <a:pPr eaLnBrk="0" hangingPunct="0"/>
                    <a:endParaRPr lang="en-GB" sz="2400" b="0">
                      <a:solidFill>
                        <a:schemeClr val="tx1"/>
                      </a:solidFill>
                    </a:endParaRPr>
                  </a:p>
                </p:txBody>
              </p:sp>
              <p:sp>
                <p:nvSpPr>
                  <p:cNvPr id="53429" name="Rectangle 443"/>
                  <p:cNvSpPr>
                    <a:spLocks noChangeArrowheads="1"/>
                  </p:cNvSpPr>
                  <p:nvPr/>
                </p:nvSpPr>
                <p:spPr bwMode="auto">
                  <a:xfrm>
                    <a:off x="1150" y="480"/>
                    <a:ext cx="757" cy="384"/>
                  </a:xfrm>
                  <a:prstGeom prst="rect">
                    <a:avLst/>
                  </a:prstGeom>
                  <a:noFill/>
                  <a:ln w="7">
                    <a:solidFill>
                      <a:srgbClr val="A0A0A0"/>
                    </a:solidFill>
                    <a:miter lim="800000"/>
                    <a:headEnd/>
                    <a:tailEnd/>
                  </a:ln>
                </p:spPr>
                <p:txBody>
                  <a:bodyPr/>
                  <a:lstStyle/>
                  <a:p>
                    <a:endParaRPr lang="en-US"/>
                  </a:p>
                </p:txBody>
              </p:sp>
            </p:grpSp>
          </p:grpSp>
          <p:grpSp>
            <p:nvGrpSpPr>
              <p:cNvPr id="53259" name="Group 450"/>
              <p:cNvGrpSpPr>
                <a:grpSpLocks/>
              </p:cNvGrpSpPr>
              <p:nvPr/>
            </p:nvGrpSpPr>
            <p:grpSpPr bwMode="auto">
              <a:xfrm>
                <a:off x="1907" y="480"/>
                <a:ext cx="4278" cy="384"/>
                <a:chOff x="1907" y="480"/>
                <a:chExt cx="4278" cy="384"/>
              </a:xfrm>
            </p:grpSpPr>
            <p:sp>
              <p:nvSpPr>
                <p:cNvPr id="53422" name="Rectangle 449"/>
                <p:cNvSpPr>
                  <a:spLocks noChangeArrowheads="1"/>
                </p:cNvSpPr>
                <p:nvPr/>
              </p:nvSpPr>
              <p:spPr bwMode="auto">
                <a:xfrm>
                  <a:off x="1907" y="480"/>
                  <a:ext cx="4278" cy="384"/>
                </a:xfrm>
                <a:prstGeom prst="rect">
                  <a:avLst/>
                </a:prstGeom>
                <a:solidFill>
                  <a:srgbClr val="9F9F9F"/>
                </a:solidFill>
                <a:ln w="9525">
                  <a:noFill/>
                  <a:miter lim="800000"/>
                  <a:headEnd/>
                  <a:tailEnd/>
                </a:ln>
              </p:spPr>
              <p:txBody>
                <a:bodyPr/>
                <a:lstStyle/>
                <a:p>
                  <a:endParaRPr lang="en-US"/>
                </a:p>
              </p:txBody>
            </p:sp>
            <p:grpSp>
              <p:nvGrpSpPr>
                <p:cNvPr id="53423" name="Group 448"/>
                <p:cNvGrpSpPr>
                  <a:grpSpLocks/>
                </p:cNvGrpSpPr>
                <p:nvPr/>
              </p:nvGrpSpPr>
              <p:grpSpPr bwMode="auto">
                <a:xfrm>
                  <a:off x="1907" y="480"/>
                  <a:ext cx="4278" cy="384"/>
                  <a:chOff x="1907" y="480"/>
                  <a:chExt cx="4278" cy="384"/>
                </a:xfrm>
              </p:grpSpPr>
              <p:sp>
                <p:nvSpPr>
                  <p:cNvPr id="53424" name="Rectangle 380"/>
                  <p:cNvSpPr>
                    <a:spLocks noChangeArrowheads="1"/>
                  </p:cNvSpPr>
                  <p:nvPr/>
                </p:nvSpPr>
                <p:spPr bwMode="auto">
                  <a:xfrm>
                    <a:off x="1950" y="480"/>
                    <a:ext cx="4192" cy="384"/>
                  </a:xfrm>
                  <a:prstGeom prst="rect">
                    <a:avLst/>
                  </a:prstGeom>
                  <a:solidFill>
                    <a:srgbClr val="9F9F9F"/>
                  </a:solidFill>
                  <a:ln w="9525">
                    <a:noFill/>
                    <a:miter lim="800000"/>
                    <a:headEnd/>
                    <a:tailEnd/>
                  </a:ln>
                </p:spPr>
                <p:txBody>
                  <a:bodyPr/>
                  <a:lstStyle/>
                  <a:p>
                    <a:pPr algn="ctr"/>
                    <a:r>
                      <a:rPr lang="en-GB" sz="1000" b="0">
                        <a:solidFill>
                          <a:schemeClr val="tx1"/>
                        </a:solidFill>
                        <a:cs typeface="Times New Roman" pitchFamily="18" charset="0"/>
                      </a:rPr>
                      <a:t>STEP 3</a:t>
                    </a:r>
                  </a:p>
                  <a:p>
                    <a:pPr algn="ctr" eaLnBrk="0" hangingPunct="0"/>
                    <a:endParaRPr lang="en-GB" sz="2400" b="0">
                      <a:solidFill>
                        <a:schemeClr val="tx1"/>
                      </a:solidFill>
                    </a:endParaRPr>
                  </a:p>
                </p:txBody>
              </p:sp>
              <p:sp>
                <p:nvSpPr>
                  <p:cNvPr id="53425" name="Rectangle 447"/>
                  <p:cNvSpPr>
                    <a:spLocks noChangeArrowheads="1"/>
                  </p:cNvSpPr>
                  <p:nvPr/>
                </p:nvSpPr>
                <p:spPr bwMode="auto">
                  <a:xfrm>
                    <a:off x="1907" y="480"/>
                    <a:ext cx="4278" cy="384"/>
                  </a:xfrm>
                  <a:prstGeom prst="rect">
                    <a:avLst/>
                  </a:prstGeom>
                  <a:noFill/>
                  <a:ln w="7">
                    <a:solidFill>
                      <a:srgbClr val="A0A0A0"/>
                    </a:solidFill>
                    <a:miter lim="800000"/>
                    <a:headEnd/>
                    <a:tailEnd/>
                  </a:ln>
                </p:spPr>
                <p:txBody>
                  <a:bodyPr/>
                  <a:lstStyle/>
                  <a:p>
                    <a:endParaRPr lang="en-US"/>
                  </a:p>
                </p:txBody>
              </p:sp>
            </p:grpSp>
          </p:grpSp>
          <p:grpSp>
            <p:nvGrpSpPr>
              <p:cNvPr id="53260" name="Group 452"/>
              <p:cNvGrpSpPr>
                <a:grpSpLocks/>
              </p:cNvGrpSpPr>
              <p:nvPr/>
            </p:nvGrpSpPr>
            <p:grpSpPr bwMode="auto">
              <a:xfrm>
                <a:off x="0" y="864"/>
                <a:ext cx="1150" cy="672"/>
                <a:chOff x="0" y="864"/>
                <a:chExt cx="1150" cy="672"/>
              </a:xfrm>
            </p:grpSpPr>
            <p:sp>
              <p:nvSpPr>
                <p:cNvPr id="53420" name="Rectangle 381"/>
                <p:cNvSpPr>
                  <a:spLocks noChangeArrowheads="1"/>
                </p:cNvSpPr>
                <p:nvPr/>
              </p:nvSpPr>
              <p:spPr bwMode="auto">
                <a:xfrm>
                  <a:off x="43" y="864"/>
                  <a:ext cx="1064" cy="672"/>
                </a:xfrm>
                <a:prstGeom prst="rect">
                  <a:avLst/>
                </a:prstGeom>
                <a:noFill/>
                <a:ln w="9525">
                  <a:noFill/>
                  <a:miter lim="800000"/>
                  <a:headEnd/>
                  <a:tailEnd/>
                </a:ln>
              </p:spPr>
              <p:txBody>
                <a:bodyPr/>
                <a:lstStyle/>
                <a:p>
                  <a:r>
                    <a:rPr lang="en-GB" sz="1200">
                      <a:solidFill>
                        <a:schemeClr val="tx1"/>
                      </a:solidFill>
                      <a:cs typeface="Times New Roman" pitchFamily="18" charset="0"/>
                    </a:rPr>
                    <a:t>List significant hazards</a:t>
                  </a:r>
                </a:p>
                <a:p>
                  <a:pPr eaLnBrk="0" hangingPunct="0"/>
                  <a:endParaRPr lang="en-GB" sz="1200">
                    <a:solidFill>
                      <a:schemeClr val="tx1"/>
                    </a:solidFill>
                  </a:endParaRPr>
                </a:p>
              </p:txBody>
            </p:sp>
            <p:sp>
              <p:nvSpPr>
                <p:cNvPr id="53421" name="Rectangle 451"/>
                <p:cNvSpPr>
                  <a:spLocks noChangeArrowheads="1"/>
                </p:cNvSpPr>
                <p:nvPr/>
              </p:nvSpPr>
              <p:spPr bwMode="auto">
                <a:xfrm>
                  <a:off x="0" y="864"/>
                  <a:ext cx="1150" cy="672"/>
                </a:xfrm>
                <a:prstGeom prst="rect">
                  <a:avLst/>
                </a:prstGeom>
                <a:noFill/>
                <a:ln w="7">
                  <a:solidFill>
                    <a:srgbClr val="A0A0A0"/>
                  </a:solidFill>
                  <a:miter lim="800000"/>
                  <a:headEnd/>
                  <a:tailEnd/>
                </a:ln>
              </p:spPr>
              <p:txBody>
                <a:bodyPr/>
                <a:lstStyle/>
                <a:p>
                  <a:endParaRPr lang="en-US"/>
                </a:p>
              </p:txBody>
            </p:sp>
          </p:grpSp>
          <p:grpSp>
            <p:nvGrpSpPr>
              <p:cNvPr id="53261" name="Group 454"/>
              <p:cNvGrpSpPr>
                <a:grpSpLocks/>
              </p:cNvGrpSpPr>
              <p:nvPr/>
            </p:nvGrpSpPr>
            <p:grpSpPr bwMode="auto">
              <a:xfrm>
                <a:off x="1150" y="864"/>
                <a:ext cx="757" cy="672"/>
                <a:chOff x="1150" y="864"/>
                <a:chExt cx="757" cy="672"/>
              </a:xfrm>
            </p:grpSpPr>
            <p:sp>
              <p:nvSpPr>
                <p:cNvPr id="53418" name="Rectangle 382"/>
                <p:cNvSpPr>
                  <a:spLocks noChangeArrowheads="1"/>
                </p:cNvSpPr>
                <p:nvPr/>
              </p:nvSpPr>
              <p:spPr bwMode="auto">
                <a:xfrm>
                  <a:off x="1193" y="864"/>
                  <a:ext cx="671" cy="672"/>
                </a:xfrm>
                <a:prstGeom prst="rect">
                  <a:avLst/>
                </a:prstGeom>
                <a:noFill/>
                <a:ln w="9525">
                  <a:noFill/>
                  <a:miter lim="800000"/>
                  <a:headEnd/>
                  <a:tailEnd/>
                </a:ln>
              </p:spPr>
              <p:txBody>
                <a:bodyPr/>
                <a:lstStyle/>
                <a:p>
                  <a:r>
                    <a:rPr lang="en-GB" sz="1200">
                      <a:solidFill>
                        <a:srgbClr val="CC0000"/>
                      </a:solidFill>
                      <a:cs typeface="Times New Roman" pitchFamily="18" charset="0"/>
                    </a:rPr>
                    <a:t>List groups of people at risk</a:t>
                  </a:r>
                </a:p>
                <a:p>
                  <a:endParaRPr lang="en-GB" sz="1200">
                    <a:solidFill>
                      <a:srgbClr val="CC0000"/>
                    </a:solidFill>
                    <a:cs typeface="Times New Roman" pitchFamily="18" charset="0"/>
                  </a:endParaRPr>
                </a:p>
                <a:p>
                  <a:pPr eaLnBrk="0" hangingPunct="0"/>
                  <a:r>
                    <a:rPr lang="en-GB" sz="1000" b="0">
                      <a:solidFill>
                        <a:schemeClr val="tx1"/>
                      </a:solidFill>
                      <a:cs typeface="Times New Roman" pitchFamily="18" charset="0"/>
                    </a:rPr>
                    <a:t> </a:t>
                  </a:r>
                </a:p>
                <a:p>
                  <a:pPr eaLnBrk="0" hangingPunct="0"/>
                  <a:endParaRPr lang="en-GB" sz="2400" b="0">
                    <a:solidFill>
                      <a:schemeClr val="tx1"/>
                    </a:solidFill>
                  </a:endParaRPr>
                </a:p>
              </p:txBody>
            </p:sp>
            <p:sp>
              <p:nvSpPr>
                <p:cNvPr id="53419" name="Rectangle 453"/>
                <p:cNvSpPr>
                  <a:spLocks noChangeArrowheads="1"/>
                </p:cNvSpPr>
                <p:nvPr/>
              </p:nvSpPr>
              <p:spPr bwMode="auto">
                <a:xfrm>
                  <a:off x="1150" y="864"/>
                  <a:ext cx="757" cy="672"/>
                </a:xfrm>
                <a:prstGeom prst="rect">
                  <a:avLst/>
                </a:prstGeom>
                <a:noFill/>
                <a:ln w="7">
                  <a:solidFill>
                    <a:srgbClr val="A0A0A0"/>
                  </a:solidFill>
                  <a:miter lim="800000"/>
                  <a:headEnd/>
                  <a:tailEnd/>
                </a:ln>
              </p:spPr>
              <p:txBody>
                <a:bodyPr/>
                <a:lstStyle/>
                <a:p>
                  <a:endParaRPr lang="en-US"/>
                </a:p>
              </p:txBody>
            </p:sp>
          </p:grpSp>
          <p:grpSp>
            <p:nvGrpSpPr>
              <p:cNvPr id="53262" name="Group 456"/>
              <p:cNvGrpSpPr>
                <a:grpSpLocks/>
              </p:cNvGrpSpPr>
              <p:nvPr/>
            </p:nvGrpSpPr>
            <p:grpSpPr bwMode="auto">
              <a:xfrm>
                <a:off x="1907" y="864"/>
                <a:ext cx="1886" cy="672"/>
                <a:chOff x="1907" y="864"/>
                <a:chExt cx="1886" cy="672"/>
              </a:xfrm>
            </p:grpSpPr>
            <p:sp>
              <p:nvSpPr>
                <p:cNvPr id="53416" name="Rectangle 383"/>
                <p:cNvSpPr>
                  <a:spLocks noChangeArrowheads="1"/>
                </p:cNvSpPr>
                <p:nvPr/>
              </p:nvSpPr>
              <p:spPr bwMode="auto">
                <a:xfrm>
                  <a:off x="1950" y="864"/>
                  <a:ext cx="1800" cy="672"/>
                </a:xfrm>
                <a:prstGeom prst="rect">
                  <a:avLst/>
                </a:prstGeom>
                <a:noFill/>
                <a:ln w="9525">
                  <a:noFill/>
                  <a:miter lim="800000"/>
                  <a:headEnd/>
                  <a:tailEnd/>
                </a:ln>
              </p:spPr>
              <p:txBody>
                <a:bodyPr/>
                <a:lstStyle/>
                <a:p>
                  <a:r>
                    <a:rPr lang="en-GB" sz="1200">
                      <a:solidFill>
                        <a:srgbClr val="CC0000"/>
                      </a:solidFill>
                      <a:cs typeface="Times New Roman" pitchFamily="18" charset="0"/>
                    </a:rPr>
                    <a:t>List existing controls</a:t>
                  </a:r>
                </a:p>
                <a:p>
                  <a:pPr eaLnBrk="0" hangingPunct="0"/>
                  <a:endParaRPr lang="en-GB" sz="1200">
                    <a:solidFill>
                      <a:srgbClr val="CC0000"/>
                    </a:solidFill>
                  </a:endParaRPr>
                </a:p>
              </p:txBody>
            </p:sp>
            <p:sp>
              <p:nvSpPr>
                <p:cNvPr id="53417" name="Rectangle 455"/>
                <p:cNvSpPr>
                  <a:spLocks noChangeArrowheads="1"/>
                </p:cNvSpPr>
                <p:nvPr/>
              </p:nvSpPr>
              <p:spPr bwMode="auto">
                <a:xfrm>
                  <a:off x="1907" y="864"/>
                  <a:ext cx="1886" cy="672"/>
                </a:xfrm>
                <a:prstGeom prst="rect">
                  <a:avLst/>
                </a:prstGeom>
                <a:noFill/>
                <a:ln w="7">
                  <a:solidFill>
                    <a:srgbClr val="A0A0A0"/>
                  </a:solidFill>
                  <a:miter lim="800000"/>
                  <a:headEnd/>
                  <a:tailEnd/>
                </a:ln>
              </p:spPr>
              <p:txBody>
                <a:bodyPr/>
                <a:lstStyle/>
                <a:p>
                  <a:endParaRPr lang="en-US"/>
                </a:p>
              </p:txBody>
            </p:sp>
          </p:grpSp>
          <p:grpSp>
            <p:nvGrpSpPr>
              <p:cNvPr id="53263" name="Group 458"/>
              <p:cNvGrpSpPr>
                <a:grpSpLocks/>
              </p:cNvGrpSpPr>
              <p:nvPr/>
            </p:nvGrpSpPr>
            <p:grpSpPr bwMode="auto">
              <a:xfrm>
                <a:off x="3793" y="864"/>
                <a:ext cx="590" cy="672"/>
                <a:chOff x="3793" y="864"/>
                <a:chExt cx="590" cy="672"/>
              </a:xfrm>
            </p:grpSpPr>
            <p:sp>
              <p:nvSpPr>
                <p:cNvPr id="53414" name="Rectangle 384"/>
                <p:cNvSpPr>
                  <a:spLocks noChangeArrowheads="1"/>
                </p:cNvSpPr>
                <p:nvPr/>
              </p:nvSpPr>
              <p:spPr bwMode="auto">
                <a:xfrm>
                  <a:off x="3836" y="864"/>
                  <a:ext cx="504" cy="672"/>
                </a:xfrm>
                <a:prstGeom prst="rect">
                  <a:avLst/>
                </a:prstGeom>
                <a:noFill/>
                <a:ln w="9525">
                  <a:noFill/>
                  <a:miter lim="800000"/>
                  <a:headEnd/>
                  <a:tailEnd/>
                </a:ln>
              </p:spPr>
              <p:txBody>
                <a:bodyPr/>
                <a:lstStyle/>
                <a:p>
                  <a:r>
                    <a:rPr lang="en-GB" sz="1200">
                      <a:solidFill>
                        <a:srgbClr val="CC0000"/>
                      </a:solidFill>
                      <a:cs typeface="Times New Roman" pitchFamily="18" charset="0"/>
                    </a:rPr>
                    <a:t>Are controls OK?</a:t>
                  </a:r>
                </a:p>
                <a:p>
                  <a:pPr eaLnBrk="0" hangingPunct="0"/>
                  <a:endParaRPr lang="en-GB" sz="1200">
                    <a:solidFill>
                      <a:srgbClr val="CC0000"/>
                    </a:solidFill>
                  </a:endParaRPr>
                </a:p>
              </p:txBody>
            </p:sp>
            <p:sp>
              <p:nvSpPr>
                <p:cNvPr id="53415" name="Rectangle 457"/>
                <p:cNvSpPr>
                  <a:spLocks noChangeArrowheads="1"/>
                </p:cNvSpPr>
                <p:nvPr/>
              </p:nvSpPr>
              <p:spPr bwMode="auto">
                <a:xfrm>
                  <a:off x="3793" y="864"/>
                  <a:ext cx="590" cy="672"/>
                </a:xfrm>
                <a:prstGeom prst="rect">
                  <a:avLst/>
                </a:prstGeom>
                <a:noFill/>
                <a:ln w="7">
                  <a:solidFill>
                    <a:srgbClr val="A0A0A0"/>
                  </a:solidFill>
                  <a:miter lim="800000"/>
                  <a:headEnd/>
                  <a:tailEnd/>
                </a:ln>
              </p:spPr>
              <p:txBody>
                <a:bodyPr/>
                <a:lstStyle/>
                <a:p>
                  <a:endParaRPr lang="en-US"/>
                </a:p>
              </p:txBody>
            </p:sp>
          </p:grpSp>
          <p:grpSp>
            <p:nvGrpSpPr>
              <p:cNvPr id="53264" name="Group 460"/>
              <p:cNvGrpSpPr>
                <a:grpSpLocks/>
              </p:cNvGrpSpPr>
              <p:nvPr/>
            </p:nvGrpSpPr>
            <p:grpSpPr bwMode="auto">
              <a:xfrm>
                <a:off x="4383" y="864"/>
                <a:ext cx="698" cy="672"/>
                <a:chOff x="4383" y="864"/>
                <a:chExt cx="698" cy="672"/>
              </a:xfrm>
            </p:grpSpPr>
            <p:sp>
              <p:nvSpPr>
                <p:cNvPr id="53412" name="Rectangle 385"/>
                <p:cNvSpPr>
                  <a:spLocks noChangeArrowheads="1"/>
                </p:cNvSpPr>
                <p:nvPr/>
              </p:nvSpPr>
              <p:spPr bwMode="auto">
                <a:xfrm>
                  <a:off x="4426" y="864"/>
                  <a:ext cx="612" cy="672"/>
                </a:xfrm>
                <a:prstGeom prst="rect">
                  <a:avLst/>
                </a:prstGeom>
                <a:noFill/>
                <a:ln w="9525">
                  <a:noFill/>
                  <a:miter lim="800000"/>
                  <a:headEnd/>
                  <a:tailEnd/>
                </a:ln>
              </p:spPr>
              <p:txBody>
                <a:bodyPr/>
                <a:lstStyle/>
                <a:p>
                  <a:r>
                    <a:rPr lang="en-GB" sz="1200">
                      <a:solidFill>
                        <a:srgbClr val="CC0000"/>
                      </a:solidFill>
                      <a:cs typeface="Times New Roman" pitchFamily="18" charset="0"/>
                    </a:rPr>
                    <a:t>Risk of hazard?</a:t>
                  </a:r>
                </a:p>
                <a:p>
                  <a:pPr eaLnBrk="0" hangingPunct="0"/>
                  <a:endParaRPr lang="en-GB" sz="1200" b="0">
                    <a:solidFill>
                      <a:srgbClr val="CC0000"/>
                    </a:solidFill>
                  </a:endParaRPr>
                </a:p>
              </p:txBody>
            </p:sp>
            <p:sp>
              <p:nvSpPr>
                <p:cNvPr id="53413" name="Rectangle 459"/>
                <p:cNvSpPr>
                  <a:spLocks noChangeArrowheads="1"/>
                </p:cNvSpPr>
                <p:nvPr/>
              </p:nvSpPr>
              <p:spPr bwMode="auto">
                <a:xfrm>
                  <a:off x="4383" y="864"/>
                  <a:ext cx="698" cy="672"/>
                </a:xfrm>
                <a:prstGeom prst="rect">
                  <a:avLst/>
                </a:prstGeom>
                <a:noFill/>
                <a:ln w="7">
                  <a:solidFill>
                    <a:srgbClr val="A0A0A0"/>
                  </a:solidFill>
                  <a:miter lim="800000"/>
                  <a:headEnd/>
                  <a:tailEnd/>
                </a:ln>
              </p:spPr>
              <p:txBody>
                <a:bodyPr/>
                <a:lstStyle/>
                <a:p>
                  <a:endParaRPr lang="en-US"/>
                </a:p>
              </p:txBody>
            </p:sp>
          </p:grpSp>
          <p:grpSp>
            <p:nvGrpSpPr>
              <p:cNvPr id="53265" name="Group 462"/>
              <p:cNvGrpSpPr>
                <a:grpSpLocks/>
              </p:cNvGrpSpPr>
              <p:nvPr/>
            </p:nvGrpSpPr>
            <p:grpSpPr bwMode="auto">
              <a:xfrm>
                <a:off x="5081" y="864"/>
                <a:ext cx="1104" cy="672"/>
                <a:chOff x="5081" y="864"/>
                <a:chExt cx="1104" cy="672"/>
              </a:xfrm>
            </p:grpSpPr>
            <p:sp>
              <p:nvSpPr>
                <p:cNvPr id="53410" name="Rectangle 386"/>
                <p:cNvSpPr>
                  <a:spLocks noChangeArrowheads="1"/>
                </p:cNvSpPr>
                <p:nvPr/>
              </p:nvSpPr>
              <p:spPr bwMode="auto">
                <a:xfrm>
                  <a:off x="5124" y="864"/>
                  <a:ext cx="1018" cy="672"/>
                </a:xfrm>
                <a:prstGeom prst="rect">
                  <a:avLst/>
                </a:prstGeom>
                <a:noFill/>
                <a:ln w="9525">
                  <a:noFill/>
                  <a:miter lim="800000"/>
                  <a:headEnd/>
                  <a:tailEnd/>
                </a:ln>
              </p:spPr>
              <p:txBody>
                <a:bodyPr/>
                <a:lstStyle/>
                <a:p>
                  <a:r>
                    <a:rPr lang="en-GB" sz="1200">
                      <a:solidFill>
                        <a:srgbClr val="CC0000"/>
                      </a:solidFill>
                      <a:cs typeface="Times New Roman" pitchFamily="18" charset="0"/>
                    </a:rPr>
                    <a:t>Actions required</a:t>
                  </a:r>
                </a:p>
                <a:p>
                  <a:pPr eaLnBrk="0" hangingPunct="0"/>
                  <a:endParaRPr lang="en-GB" sz="1200">
                    <a:solidFill>
                      <a:srgbClr val="CC0000"/>
                    </a:solidFill>
                  </a:endParaRPr>
                </a:p>
              </p:txBody>
            </p:sp>
            <p:sp>
              <p:nvSpPr>
                <p:cNvPr id="53411" name="Rectangle 461"/>
                <p:cNvSpPr>
                  <a:spLocks noChangeArrowheads="1"/>
                </p:cNvSpPr>
                <p:nvPr/>
              </p:nvSpPr>
              <p:spPr bwMode="auto">
                <a:xfrm>
                  <a:off x="5081" y="864"/>
                  <a:ext cx="1104" cy="672"/>
                </a:xfrm>
                <a:prstGeom prst="rect">
                  <a:avLst/>
                </a:prstGeom>
                <a:noFill/>
                <a:ln w="7">
                  <a:solidFill>
                    <a:srgbClr val="A0A0A0"/>
                  </a:solidFill>
                  <a:miter lim="800000"/>
                  <a:headEnd/>
                  <a:tailEnd/>
                </a:ln>
              </p:spPr>
              <p:txBody>
                <a:bodyPr/>
                <a:lstStyle/>
                <a:p>
                  <a:endParaRPr lang="en-US"/>
                </a:p>
              </p:txBody>
            </p:sp>
          </p:grpSp>
          <p:grpSp>
            <p:nvGrpSpPr>
              <p:cNvPr id="53266" name="Group 464"/>
              <p:cNvGrpSpPr>
                <a:grpSpLocks/>
              </p:cNvGrpSpPr>
              <p:nvPr/>
            </p:nvGrpSpPr>
            <p:grpSpPr bwMode="auto">
              <a:xfrm>
                <a:off x="0" y="1536"/>
                <a:ext cx="1150" cy="730"/>
                <a:chOff x="0" y="1536"/>
                <a:chExt cx="1150" cy="730"/>
              </a:xfrm>
            </p:grpSpPr>
            <p:sp>
              <p:nvSpPr>
                <p:cNvPr id="53408" name="Rectangle 387"/>
                <p:cNvSpPr>
                  <a:spLocks noChangeArrowheads="1"/>
                </p:cNvSpPr>
                <p:nvPr/>
              </p:nvSpPr>
              <p:spPr bwMode="auto">
                <a:xfrm>
                  <a:off x="43" y="1536"/>
                  <a:ext cx="1064" cy="730"/>
                </a:xfrm>
                <a:prstGeom prst="rect">
                  <a:avLst/>
                </a:prstGeom>
                <a:noFill/>
                <a:ln w="9525">
                  <a:noFill/>
                  <a:miter lim="800000"/>
                  <a:headEnd/>
                  <a:tailEnd/>
                </a:ln>
              </p:spPr>
              <p:txBody>
                <a:bodyPr lIns="0" tIns="0" rIns="0" bIns="0"/>
                <a:lstStyle/>
                <a:p>
                  <a:r>
                    <a:rPr lang="en-GB" sz="1200">
                      <a:cs typeface="Times New Roman" pitchFamily="18" charset="0"/>
                    </a:rPr>
                    <a:t>   Electrocution</a:t>
                  </a:r>
                </a:p>
                <a:p>
                  <a:pPr eaLnBrk="0" hangingPunct="0"/>
                  <a:endParaRPr lang="en-GB" sz="1200"/>
                </a:p>
              </p:txBody>
            </p:sp>
            <p:sp>
              <p:nvSpPr>
                <p:cNvPr id="53409" name="Rectangle 463"/>
                <p:cNvSpPr>
                  <a:spLocks noChangeArrowheads="1"/>
                </p:cNvSpPr>
                <p:nvPr/>
              </p:nvSpPr>
              <p:spPr bwMode="auto">
                <a:xfrm>
                  <a:off x="0" y="1536"/>
                  <a:ext cx="1150" cy="730"/>
                </a:xfrm>
                <a:prstGeom prst="rect">
                  <a:avLst/>
                </a:prstGeom>
                <a:noFill/>
                <a:ln w="7">
                  <a:solidFill>
                    <a:srgbClr val="A0A0A0"/>
                  </a:solidFill>
                  <a:miter lim="800000"/>
                  <a:headEnd/>
                  <a:tailEnd/>
                </a:ln>
              </p:spPr>
              <p:txBody>
                <a:bodyPr/>
                <a:lstStyle/>
                <a:p>
                  <a:endParaRPr lang="en-US"/>
                </a:p>
              </p:txBody>
            </p:sp>
          </p:grpSp>
          <p:grpSp>
            <p:nvGrpSpPr>
              <p:cNvPr id="53267" name="Group 466"/>
              <p:cNvGrpSpPr>
                <a:grpSpLocks/>
              </p:cNvGrpSpPr>
              <p:nvPr/>
            </p:nvGrpSpPr>
            <p:grpSpPr bwMode="auto">
              <a:xfrm>
                <a:off x="1150" y="1536"/>
                <a:ext cx="757" cy="730"/>
                <a:chOff x="1150" y="1536"/>
                <a:chExt cx="757" cy="730"/>
              </a:xfrm>
            </p:grpSpPr>
            <p:sp>
              <p:nvSpPr>
                <p:cNvPr id="53406" name="Rectangle 388"/>
                <p:cNvSpPr>
                  <a:spLocks noChangeArrowheads="1"/>
                </p:cNvSpPr>
                <p:nvPr/>
              </p:nvSpPr>
              <p:spPr bwMode="auto">
                <a:xfrm>
                  <a:off x="1193" y="1536"/>
                  <a:ext cx="671" cy="730"/>
                </a:xfrm>
                <a:prstGeom prst="rect">
                  <a:avLst/>
                </a:prstGeom>
                <a:noFill/>
                <a:ln w="9525">
                  <a:noFill/>
                  <a:miter lim="800000"/>
                  <a:headEnd/>
                  <a:tailEnd/>
                </a:ln>
              </p:spPr>
              <p:txBody>
                <a:bodyPr/>
                <a:lstStyle/>
                <a:p>
                  <a:r>
                    <a:rPr lang="en-GB" sz="1000" b="0">
                      <a:solidFill>
                        <a:schemeClr val="tx1"/>
                      </a:solidFill>
                      <a:cs typeface="Times New Roman" pitchFamily="18" charset="0"/>
                    </a:rPr>
                    <a:t>S</a:t>
                  </a:r>
                </a:p>
                <a:p>
                  <a:pPr eaLnBrk="0" hangingPunct="0"/>
                  <a:endParaRPr lang="en-GB" sz="2400" b="0">
                    <a:solidFill>
                      <a:schemeClr val="tx1"/>
                    </a:solidFill>
                  </a:endParaRPr>
                </a:p>
              </p:txBody>
            </p:sp>
            <p:sp>
              <p:nvSpPr>
                <p:cNvPr id="53407" name="Rectangle 465"/>
                <p:cNvSpPr>
                  <a:spLocks noChangeArrowheads="1"/>
                </p:cNvSpPr>
                <p:nvPr/>
              </p:nvSpPr>
              <p:spPr bwMode="auto">
                <a:xfrm>
                  <a:off x="1150" y="1536"/>
                  <a:ext cx="757" cy="730"/>
                </a:xfrm>
                <a:prstGeom prst="rect">
                  <a:avLst/>
                </a:prstGeom>
                <a:noFill/>
                <a:ln w="7">
                  <a:solidFill>
                    <a:srgbClr val="A0A0A0"/>
                  </a:solidFill>
                  <a:miter lim="800000"/>
                  <a:headEnd/>
                  <a:tailEnd/>
                </a:ln>
              </p:spPr>
              <p:txBody>
                <a:bodyPr/>
                <a:lstStyle/>
                <a:p>
                  <a:endParaRPr lang="en-US"/>
                </a:p>
              </p:txBody>
            </p:sp>
          </p:grpSp>
          <p:grpSp>
            <p:nvGrpSpPr>
              <p:cNvPr id="53268" name="Group 468"/>
              <p:cNvGrpSpPr>
                <a:grpSpLocks/>
              </p:cNvGrpSpPr>
              <p:nvPr/>
            </p:nvGrpSpPr>
            <p:grpSpPr bwMode="auto">
              <a:xfrm>
                <a:off x="1907" y="1536"/>
                <a:ext cx="1886" cy="730"/>
                <a:chOff x="1907" y="1536"/>
                <a:chExt cx="1886" cy="730"/>
              </a:xfrm>
            </p:grpSpPr>
            <p:sp>
              <p:nvSpPr>
                <p:cNvPr id="53404" name="Rectangle 389"/>
                <p:cNvSpPr>
                  <a:spLocks noChangeArrowheads="1"/>
                </p:cNvSpPr>
                <p:nvPr/>
              </p:nvSpPr>
              <p:spPr bwMode="auto">
                <a:xfrm>
                  <a:off x="1950" y="1536"/>
                  <a:ext cx="1800" cy="730"/>
                </a:xfrm>
                <a:prstGeom prst="rect">
                  <a:avLst/>
                </a:prstGeom>
                <a:noFill/>
                <a:ln w="9525">
                  <a:noFill/>
                  <a:miter lim="800000"/>
                  <a:headEnd/>
                  <a:tailEnd/>
                </a:ln>
              </p:spPr>
              <p:txBody>
                <a:bodyPr/>
                <a:lstStyle/>
                <a:p>
                  <a:r>
                    <a:rPr lang="en-GB" sz="1000" b="0">
                      <a:solidFill>
                        <a:schemeClr val="tx1"/>
                      </a:solidFill>
                      <a:cs typeface="Times New Roman" pitchFamily="18" charset="0"/>
                    </a:rPr>
                    <a:t>High voltage terminals properly shielded.</a:t>
                  </a:r>
                </a:p>
                <a:p>
                  <a:pPr eaLnBrk="0" hangingPunct="0"/>
                  <a:r>
                    <a:rPr lang="en-GB" sz="1000" b="0">
                      <a:solidFill>
                        <a:schemeClr val="tx1"/>
                      </a:solidFill>
                      <a:cs typeface="Times New Roman" pitchFamily="18" charset="0"/>
                    </a:rPr>
                    <a:t>Persons attempting any repair must be competent.</a:t>
                  </a:r>
                </a:p>
                <a:p>
                  <a:pPr eaLnBrk="0" hangingPunct="0"/>
                  <a:r>
                    <a:rPr lang="en-GB" sz="1000" b="0">
                      <a:solidFill>
                        <a:schemeClr val="tx1"/>
                      </a:solidFill>
                      <a:cs typeface="Times New Roman" pitchFamily="18" charset="0"/>
                    </a:rPr>
                    <a:t> </a:t>
                  </a:r>
                </a:p>
                <a:p>
                  <a:pPr eaLnBrk="0" hangingPunct="0"/>
                  <a:endParaRPr lang="en-GB" sz="2400" b="0">
                    <a:solidFill>
                      <a:schemeClr val="tx1"/>
                    </a:solidFill>
                  </a:endParaRPr>
                </a:p>
              </p:txBody>
            </p:sp>
            <p:sp>
              <p:nvSpPr>
                <p:cNvPr id="53405" name="Rectangle 467"/>
                <p:cNvSpPr>
                  <a:spLocks noChangeArrowheads="1"/>
                </p:cNvSpPr>
                <p:nvPr/>
              </p:nvSpPr>
              <p:spPr bwMode="auto">
                <a:xfrm>
                  <a:off x="1907" y="1536"/>
                  <a:ext cx="1886" cy="730"/>
                </a:xfrm>
                <a:prstGeom prst="rect">
                  <a:avLst/>
                </a:prstGeom>
                <a:noFill/>
                <a:ln w="7">
                  <a:solidFill>
                    <a:srgbClr val="A0A0A0"/>
                  </a:solidFill>
                  <a:miter lim="800000"/>
                  <a:headEnd/>
                  <a:tailEnd/>
                </a:ln>
              </p:spPr>
              <p:txBody>
                <a:bodyPr/>
                <a:lstStyle/>
                <a:p>
                  <a:endParaRPr lang="en-US"/>
                </a:p>
              </p:txBody>
            </p:sp>
          </p:grpSp>
          <p:grpSp>
            <p:nvGrpSpPr>
              <p:cNvPr id="53269" name="Group 470"/>
              <p:cNvGrpSpPr>
                <a:grpSpLocks/>
              </p:cNvGrpSpPr>
              <p:nvPr/>
            </p:nvGrpSpPr>
            <p:grpSpPr bwMode="auto">
              <a:xfrm>
                <a:off x="3793" y="1536"/>
                <a:ext cx="590" cy="730"/>
                <a:chOff x="3793" y="1536"/>
                <a:chExt cx="590" cy="730"/>
              </a:xfrm>
            </p:grpSpPr>
            <p:sp>
              <p:nvSpPr>
                <p:cNvPr id="53402" name="Rectangle 390"/>
                <p:cNvSpPr>
                  <a:spLocks noChangeArrowheads="1"/>
                </p:cNvSpPr>
                <p:nvPr/>
              </p:nvSpPr>
              <p:spPr bwMode="auto">
                <a:xfrm>
                  <a:off x="3836" y="1536"/>
                  <a:ext cx="504" cy="730"/>
                </a:xfrm>
                <a:prstGeom prst="rect">
                  <a:avLst/>
                </a:prstGeom>
                <a:noFill/>
                <a:ln w="9525">
                  <a:noFill/>
                  <a:miter lim="800000"/>
                  <a:headEnd/>
                  <a:tailEnd/>
                </a:ln>
              </p:spPr>
              <p:txBody>
                <a:bodyPr/>
                <a:lstStyle/>
                <a:p>
                  <a:r>
                    <a:rPr lang="en-GB" sz="1000" b="0">
                      <a:solidFill>
                        <a:schemeClr val="tx1"/>
                      </a:solidFill>
                      <a:cs typeface="Times New Roman" pitchFamily="18" charset="0"/>
                    </a:rPr>
                    <a:t>Yes</a:t>
                  </a:r>
                </a:p>
                <a:p>
                  <a:pPr eaLnBrk="0" hangingPunct="0"/>
                  <a:endParaRPr lang="en-GB" sz="2400" b="0">
                    <a:solidFill>
                      <a:schemeClr val="tx1"/>
                    </a:solidFill>
                  </a:endParaRPr>
                </a:p>
              </p:txBody>
            </p:sp>
            <p:sp>
              <p:nvSpPr>
                <p:cNvPr id="53403" name="Rectangle 469"/>
                <p:cNvSpPr>
                  <a:spLocks noChangeArrowheads="1"/>
                </p:cNvSpPr>
                <p:nvPr/>
              </p:nvSpPr>
              <p:spPr bwMode="auto">
                <a:xfrm>
                  <a:off x="3793" y="1536"/>
                  <a:ext cx="590" cy="730"/>
                </a:xfrm>
                <a:prstGeom prst="rect">
                  <a:avLst/>
                </a:prstGeom>
                <a:noFill/>
                <a:ln w="7">
                  <a:solidFill>
                    <a:srgbClr val="A0A0A0"/>
                  </a:solidFill>
                  <a:miter lim="800000"/>
                  <a:headEnd/>
                  <a:tailEnd/>
                </a:ln>
              </p:spPr>
              <p:txBody>
                <a:bodyPr/>
                <a:lstStyle/>
                <a:p>
                  <a:endParaRPr lang="en-US"/>
                </a:p>
              </p:txBody>
            </p:sp>
          </p:grpSp>
          <p:grpSp>
            <p:nvGrpSpPr>
              <p:cNvPr id="53270" name="Group 472"/>
              <p:cNvGrpSpPr>
                <a:grpSpLocks/>
              </p:cNvGrpSpPr>
              <p:nvPr/>
            </p:nvGrpSpPr>
            <p:grpSpPr bwMode="auto">
              <a:xfrm>
                <a:off x="4383" y="1536"/>
                <a:ext cx="698" cy="730"/>
                <a:chOff x="4383" y="1536"/>
                <a:chExt cx="698" cy="730"/>
              </a:xfrm>
            </p:grpSpPr>
            <p:sp>
              <p:nvSpPr>
                <p:cNvPr id="53400" name="Rectangle 391"/>
                <p:cNvSpPr>
                  <a:spLocks noChangeArrowheads="1"/>
                </p:cNvSpPr>
                <p:nvPr/>
              </p:nvSpPr>
              <p:spPr bwMode="auto">
                <a:xfrm>
                  <a:off x="4426" y="1536"/>
                  <a:ext cx="612" cy="730"/>
                </a:xfrm>
                <a:prstGeom prst="rect">
                  <a:avLst/>
                </a:prstGeom>
                <a:noFill/>
                <a:ln w="9525">
                  <a:noFill/>
                  <a:miter lim="800000"/>
                  <a:headEnd/>
                  <a:tailEnd/>
                </a:ln>
              </p:spPr>
              <p:txBody>
                <a:bodyPr/>
                <a:lstStyle/>
                <a:p>
                  <a:r>
                    <a:rPr lang="en-GB" sz="1000" b="0">
                      <a:solidFill>
                        <a:schemeClr val="tx1"/>
                      </a:solidFill>
                      <a:cs typeface="Times New Roman" pitchFamily="18" charset="0"/>
                    </a:rPr>
                    <a:t>Low</a:t>
                  </a:r>
                </a:p>
                <a:p>
                  <a:pPr eaLnBrk="0" hangingPunct="0"/>
                  <a:endParaRPr lang="en-GB" sz="2400" b="0">
                    <a:solidFill>
                      <a:schemeClr val="tx1"/>
                    </a:solidFill>
                  </a:endParaRPr>
                </a:p>
              </p:txBody>
            </p:sp>
            <p:sp>
              <p:nvSpPr>
                <p:cNvPr id="53401" name="Rectangle 471"/>
                <p:cNvSpPr>
                  <a:spLocks noChangeArrowheads="1"/>
                </p:cNvSpPr>
                <p:nvPr/>
              </p:nvSpPr>
              <p:spPr bwMode="auto">
                <a:xfrm>
                  <a:off x="4383" y="1536"/>
                  <a:ext cx="698" cy="730"/>
                </a:xfrm>
                <a:prstGeom prst="rect">
                  <a:avLst/>
                </a:prstGeom>
                <a:noFill/>
                <a:ln w="7">
                  <a:solidFill>
                    <a:srgbClr val="A0A0A0"/>
                  </a:solidFill>
                  <a:miter lim="800000"/>
                  <a:headEnd/>
                  <a:tailEnd/>
                </a:ln>
              </p:spPr>
              <p:txBody>
                <a:bodyPr/>
                <a:lstStyle/>
                <a:p>
                  <a:endParaRPr lang="en-US"/>
                </a:p>
              </p:txBody>
            </p:sp>
          </p:grpSp>
          <p:grpSp>
            <p:nvGrpSpPr>
              <p:cNvPr id="53271" name="Group 474"/>
              <p:cNvGrpSpPr>
                <a:grpSpLocks/>
              </p:cNvGrpSpPr>
              <p:nvPr/>
            </p:nvGrpSpPr>
            <p:grpSpPr bwMode="auto">
              <a:xfrm>
                <a:off x="5081" y="1536"/>
                <a:ext cx="1104" cy="730"/>
                <a:chOff x="5081" y="1536"/>
                <a:chExt cx="1104" cy="730"/>
              </a:xfrm>
            </p:grpSpPr>
            <p:sp>
              <p:nvSpPr>
                <p:cNvPr id="53398" name="Rectangle 392"/>
                <p:cNvSpPr>
                  <a:spLocks noChangeArrowheads="1"/>
                </p:cNvSpPr>
                <p:nvPr/>
              </p:nvSpPr>
              <p:spPr bwMode="auto">
                <a:xfrm>
                  <a:off x="5124" y="1536"/>
                  <a:ext cx="1018" cy="730"/>
                </a:xfrm>
                <a:prstGeom prst="rect">
                  <a:avLst/>
                </a:prstGeom>
                <a:noFill/>
                <a:ln w="9525">
                  <a:noFill/>
                  <a:miter lim="800000"/>
                  <a:headEnd/>
                  <a:tailEnd/>
                </a:ln>
              </p:spPr>
              <p:txBody>
                <a:bodyPr/>
                <a:lstStyle/>
                <a:p>
                  <a:r>
                    <a:rPr lang="en-GB" sz="1000" b="0">
                      <a:solidFill>
                        <a:schemeClr val="tx1"/>
                      </a:solidFill>
                      <a:cs typeface="Times New Roman" pitchFamily="18" charset="0"/>
                    </a:rPr>
                    <a:t>None</a:t>
                  </a:r>
                </a:p>
                <a:p>
                  <a:pPr eaLnBrk="0" hangingPunct="0"/>
                  <a:endParaRPr lang="en-GB" sz="2400" b="0">
                    <a:solidFill>
                      <a:schemeClr val="tx1"/>
                    </a:solidFill>
                  </a:endParaRPr>
                </a:p>
              </p:txBody>
            </p:sp>
            <p:sp>
              <p:nvSpPr>
                <p:cNvPr id="53399" name="Rectangle 473"/>
                <p:cNvSpPr>
                  <a:spLocks noChangeArrowheads="1"/>
                </p:cNvSpPr>
                <p:nvPr/>
              </p:nvSpPr>
              <p:spPr bwMode="auto">
                <a:xfrm>
                  <a:off x="5081" y="1536"/>
                  <a:ext cx="1104" cy="730"/>
                </a:xfrm>
                <a:prstGeom prst="rect">
                  <a:avLst/>
                </a:prstGeom>
                <a:noFill/>
                <a:ln w="7">
                  <a:solidFill>
                    <a:srgbClr val="A0A0A0"/>
                  </a:solidFill>
                  <a:miter lim="800000"/>
                  <a:headEnd/>
                  <a:tailEnd/>
                </a:ln>
              </p:spPr>
              <p:txBody>
                <a:bodyPr/>
                <a:lstStyle/>
                <a:p>
                  <a:endParaRPr lang="en-US"/>
                </a:p>
              </p:txBody>
            </p:sp>
          </p:grpSp>
          <p:grpSp>
            <p:nvGrpSpPr>
              <p:cNvPr id="53272" name="Group 476"/>
              <p:cNvGrpSpPr>
                <a:grpSpLocks/>
              </p:cNvGrpSpPr>
              <p:nvPr/>
            </p:nvGrpSpPr>
            <p:grpSpPr bwMode="auto">
              <a:xfrm>
                <a:off x="0" y="2266"/>
                <a:ext cx="1150" cy="576"/>
                <a:chOff x="0" y="2266"/>
                <a:chExt cx="1150" cy="576"/>
              </a:xfrm>
            </p:grpSpPr>
            <p:sp>
              <p:nvSpPr>
                <p:cNvPr id="53396" name="Rectangle 393"/>
                <p:cNvSpPr>
                  <a:spLocks noChangeArrowheads="1"/>
                </p:cNvSpPr>
                <p:nvPr/>
              </p:nvSpPr>
              <p:spPr bwMode="auto">
                <a:xfrm>
                  <a:off x="43" y="2266"/>
                  <a:ext cx="1064" cy="576"/>
                </a:xfrm>
                <a:prstGeom prst="rect">
                  <a:avLst/>
                </a:prstGeom>
                <a:noFill/>
                <a:ln w="9525">
                  <a:noFill/>
                  <a:miter lim="800000"/>
                  <a:headEnd/>
                  <a:tailEnd/>
                </a:ln>
              </p:spPr>
              <p:txBody>
                <a:bodyPr/>
                <a:lstStyle/>
                <a:p>
                  <a:r>
                    <a:rPr lang="en-GB" sz="1200">
                      <a:cs typeface="Times New Roman" pitchFamily="18" charset="0"/>
                    </a:rPr>
                    <a:t>Flooding</a:t>
                  </a:r>
                </a:p>
                <a:p>
                  <a:pPr eaLnBrk="0" hangingPunct="0"/>
                  <a:endParaRPr lang="en-GB" sz="1200"/>
                </a:p>
              </p:txBody>
            </p:sp>
            <p:sp>
              <p:nvSpPr>
                <p:cNvPr id="53397" name="Rectangle 475"/>
                <p:cNvSpPr>
                  <a:spLocks noChangeArrowheads="1"/>
                </p:cNvSpPr>
                <p:nvPr/>
              </p:nvSpPr>
              <p:spPr bwMode="auto">
                <a:xfrm>
                  <a:off x="0" y="2266"/>
                  <a:ext cx="1150" cy="576"/>
                </a:xfrm>
                <a:prstGeom prst="rect">
                  <a:avLst/>
                </a:prstGeom>
                <a:noFill/>
                <a:ln w="7">
                  <a:solidFill>
                    <a:srgbClr val="A0A0A0"/>
                  </a:solidFill>
                  <a:miter lim="800000"/>
                  <a:headEnd/>
                  <a:tailEnd/>
                </a:ln>
              </p:spPr>
              <p:txBody>
                <a:bodyPr/>
                <a:lstStyle/>
                <a:p>
                  <a:endParaRPr lang="en-US"/>
                </a:p>
              </p:txBody>
            </p:sp>
          </p:grpSp>
          <p:grpSp>
            <p:nvGrpSpPr>
              <p:cNvPr id="53273" name="Group 478"/>
              <p:cNvGrpSpPr>
                <a:grpSpLocks/>
              </p:cNvGrpSpPr>
              <p:nvPr/>
            </p:nvGrpSpPr>
            <p:grpSpPr bwMode="auto">
              <a:xfrm>
                <a:off x="1150" y="2266"/>
                <a:ext cx="757" cy="576"/>
                <a:chOff x="1150" y="2266"/>
                <a:chExt cx="757" cy="576"/>
              </a:xfrm>
            </p:grpSpPr>
            <p:sp>
              <p:nvSpPr>
                <p:cNvPr id="53394" name="Rectangle 394"/>
                <p:cNvSpPr>
                  <a:spLocks noChangeArrowheads="1"/>
                </p:cNvSpPr>
                <p:nvPr/>
              </p:nvSpPr>
              <p:spPr bwMode="auto">
                <a:xfrm>
                  <a:off x="1193" y="2266"/>
                  <a:ext cx="671" cy="576"/>
                </a:xfrm>
                <a:prstGeom prst="rect">
                  <a:avLst/>
                </a:prstGeom>
                <a:noFill/>
                <a:ln w="9525">
                  <a:noFill/>
                  <a:miter lim="800000"/>
                  <a:headEnd/>
                  <a:tailEnd/>
                </a:ln>
              </p:spPr>
              <p:txBody>
                <a:bodyPr/>
                <a:lstStyle/>
                <a:p>
                  <a:r>
                    <a:rPr lang="en-GB" sz="1000" b="0">
                      <a:solidFill>
                        <a:schemeClr val="tx1"/>
                      </a:solidFill>
                      <a:cs typeface="Times New Roman" pitchFamily="18" charset="0"/>
                    </a:rPr>
                    <a:t>S</a:t>
                  </a:r>
                </a:p>
                <a:p>
                  <a:pPr eaLnBrk="0" hangingPunct="0"/>
                  <a:endParaRPr lang="en-GB" sz="2400" b="0">
                    <a:solidFill>
                      <a:schemeClr val="tx1"/>
                    </a:solidFill>
                  </a:endParaRPr>
                </a:p>
              </p:txBody>
            </p:sp>
            <p:sp>
              <p:nvSpPr>
                <p:cNvPr id="53395" name="Rectangle 477"/>
                <p:cNvSpPr>
                  <a:spLocks noChangeArrowheads="1"/>
                </p:cNvSpPr>
                <p:nvPr/>
              </p:nvSpPr>
              <p:spPr bwMode="auto">
                <a:xfrm>
                  <a:off x="1150" y="2266"/>
                  <a:ext cx="757" cy="576"/>
                </a:xfrm>
                <a:prstGeom prst="rect">
                  <a:avLst/>
                </a:prstGeom>
                <a:noFill/>
                <a:ln w="7">
                  <a:solidFill>
                    <a:srgbClr val="A0A0A0"/>
                  </a:solidFill>
                  <a:miter lim="800000"/>
                  <a:headEnd/>
                  <a:tailEnd/>
                </a:ln>
              </p:spPr>
              <p:txBody>
                <a:bodyPr/>
                <a:lstStyle/>
                <a:p>
                  <a:endParaRPr lang="en-US"/>
                </a:p>
              </p:txBody>
            </p:sp>
          </p:grpSp>
          <p:grpSp>
            <p:nvGrpSpPr>
              <p:cNvPr id="53274" name="Group 480"/>
              <p:cNvGrpSpPr>
                <a:grpSpLocks/>
              </p:cNvGrpSpPr>
              <p:nvPr/>
            </p:nvGrpSpPr>
            <p:grpSpPr bwMode="auto">
              <a:xfrm>
                <a:off x="1907" y="2266"/>
                <a:ext cx="1886" cy="576"/>
                <a:chOff x="1907" y="2266"/>
                <a:chExt cx="1886" cy="576"/>
              </a:xfrm>
            </p:grpSpPr>
            <p:sp>
              <p:nvSpPr>
                <p:cNvPr id="53392" name="Rectangle 395"/>
                <p:cNvSpPr>
                  <a:spLocks noChangeArrowheads="1"/>
                </p:cNvSpPr>
                <p:nvPr/>
              </p:nvSpPr>
              <p:spPr bwMode="auto">
                <a:xfrm>
                  <a:off x="1950" y="2266"/>
                  <a:ext cx="1800" cy="576"/>
                </a:xfrm>
                <a:prstGeom prst="rect">
                  <a:avLst/>
                </a:prstGeom>
                <a:noFill/>
                <a:ln w="9525">
                  <a:noFill/>
                  <a:miter lim="800000"/>
                  <a:headEnd/>
                  <a:tailEnd/>
                </a:ln>
              </p:spPr>
              <p:txBody>
                <a:bodyPr/>
                <a:lstStyle/>
                <a:p>
                  <a:r>
                    <a:rPr lang="en-GB" sz="1000" b="0">
                      <a:solidFill>
                        <a:schemeClr val="tx1"/>
                      </a:solidFill>
                      <a:cs typeface="Times New Roman" pitchFamily="18" charset="0"/>
                    </a:rPr>
                    <a:t>All water fittings to be of sufficient standard.</a:t>
                  </a:r>
                </a:p>
                <a:p>
                  <a:pPr eaLnBrk="0" hangingPunct="0"/>
                  <a:r>
                    <a:rPr lang="en-GB" sz="1000" b="0">
                      <a:solidFill>
                        <a:schemeClr val="tx1"/>
                      </a:solidFill>
                      <a:cs typeface="Times New Roman" pitchFamily="18" charset="0"/>
                    </a:rPr>
                    <a:t>No electrical power sockets to be on floor.</a:t>
                  </a:r>
                </a:p>
                <a:p>
                  <a:pPr eaLnBrk="0" hangingPunct="0"/>
                  <a:r>
                    <a:rPr lang="en-GB" sz="1000" b="0">
                      <a:solidFill>
                        <a:schemeClr val="tx1"/>
                      </a:solidFill>
                      <a:cs typeface="Times New Roman" pitchFamily="18" charset="0"/>
                    </a:rPr>
                    <a:t> </a:t>
                  </a:r>
                </a:p>
                <a:p>
                  <a:pPr eaLnBrk="0" hangingPunct="0"/>
                  <a:endParaRPr lang="en-GB" sz="2400" b="0">
                    <a:solidFill>
                      <a:schemeClr val="tx1"/>
                    </a:solidFill>
                  </a:endParaRPr>
                </a:p>
              </p:txBody>
            </p:sp>
            <p:sp>
              <p:nvSpPr>
                <p:cNvPr id="53393" name="Rectangle 479"/>
                <p:cNvSpPr>
                  <a:spLocks noChangeArrowheads="1"/>
                </p:cNvSpPr>
                <p:nvPr/>
              </p:nvSpPr>
              <p:spPr bwMode="auto">
                <a:xfrm>
                  <a:off x="1907" y="2266"/>
                  <a:ext cx="1886" cy="576"/>
                </a:xfrm>
                <a:prstGeom prst="rect">
                  <a:avLst/>
                </a:prstGeom>
                <a:noFill/>
                <a:ln w="7">
                  <a:solidFill>
                    <a:srgbClr val="A0A0A0"/>
                  </a:solidFill>
                  <a:miter lim="800000"/>
                  <a:headEnd/>
                  <a:tailEnd/>
                </a:ln>
              </p:spPr>
              <p:txBody>
                <a:bodyPr/>
                <a:lstStyle/>
                <a:p>
                  <a:endParaRPr lang="en-US"/>
                </a:p>
              </p:txBody>
            </p:sp>
          </p:grpSp>
          <p:grpSp>
            <p:nvGrpSpPr>
              <p:cNvPr id="53275" name="Group 482"/>
              <p:cNvGrpSpPr>
                <a:grpSpLocks/>
              </p:cNvGrpSpPr>
              <p:nvPr/>
            </p:nvGrpSpPr>
            <p:grpSpPr bwMode="auto">
              <a:xfrm>
                <a:off x="3793" y="2266"/>
                <a:ext cx="590" cy="576"/>
                <a:chOff x="3793" y="2266"/>
                <a:chExt cx="590" cy="576"/>
              </a:xfrm>
            </p:grpSpPr>
            <p:sp>
              <p:nvSpPr>
                <p:cNvPr id="53390" name="Rectangle 396"/>
                <p:cNvSpPr>
                  <a:spLocks noChangeArrowheads="1"/>
                </p:cNvSpPr>
                <p:nvPr/>
              </p:nvSpPr>
              <p:spPr bwMode="auto">
                <a:xfrm>
                  <a:off x="3836" y="2266"/>
                  <a:ext cx="504" cy="576"/>
                </a:xfrm>
                <a:prstGeom prst="rect">
                  <a:avLst/>
                </a:prstGeom>
                <a:noFill/>
                <a:ln w="9525">
                  <a:noFill/>
                  <a:miter lim="800000"/>
                  <a:headEnd/>
                  <a:tailEnd/>
                </a:ln>
              </p:spPr>
              <p:txBody>
                <a:bodyPr/>
                <a:lstStyle/>
                <a:p>
                  <a:r>
                    <a:rPr lang="en-GB" sz="1000" b="0">
                      <a:solidFill>
                        <a:schemeClr val="tx1"/>
                      </a:solidFill>
                      <a:cs typeface="Times New Roman" pitchFamily="18" charset="0"/>
                    </a:rPr>
                    <a:t>Yes</a:t>
                  </a:r>
                </a:p>
                <a:p>
                  <a:pPr eaLnBrk="0" hangingPunct="0"/>
                  <a:endParaRPr lang="en-GB" sz="2400" b="0">
                    <a:solidFill>
                      <a:schemeClr val="tx1"/>
                    </a:solidFill>
                  </a:endParaRPr>
                </a:p>
              </p:txBody>
            </p:sp>
            <p:sp>
              <p:nvSpPr>
                <p:cNvPr id="53391" name="Rectangle 481"/>
                <p:cNvSpPr>
                  <a:spLocks noChangeArrowheads="1"/>
                </p:cNvSpPr>
                <p:nvPr/>
              </p:nvSpPr>
              <p:spPr bwMode="auto">
                <a:xfrm>
                  <a:off x="3793" y="2266"/>
                  <a:ext cx="590" cy="576"/>
                </a:xfrm>
                <a:prstGeom prst="rect">
                  <a:avLst/>
                </a:prstGeom>
                <a:noFill/>
                <a:ln w="7">
                  <a:solidFill>
                    <a:srgbClr val="A0A0A0"/>
                  </a:solidFill>
                  <a:miter lim="800000"/>
                  <a:headEnd/>
                  <a:tailEnd/>
                </a:ln>
              </p:spPr>
              <p:txBody>
                <a:bodyPr/>
                <a:lstStyle/>
                <a:p>
                  <a:endParaRPr lang="en-US"/>
                </a:p>
              </p:txBody>
            </p:sp>
          </p:grpSp>
          <p:grpSp>
            <p:nvGrpSpPr>
              <p:cNvPr id="53276" name="Group 484"/>
              <p:cNvGrpSpPr>
                <a:grpSpLocks/>
              </p:cNvGrpSpPr>
              <p:nvPr/>
            </p:nvGrpSpPr>
            <p:grpSpPr bwMode="auto">
              <a:xfrm>
                <a:off x="4383" y="2266"/>
                <a:ext cx="698" cy="576"/>
                <a:chOff x="4383" y="2266"/>
                <a:chExt cx="698" cy="576"/>
              </a:xfrm>
            </p:grpSpPr>
            <p:sp>
              <p:nvSpPr>
                <p:cNvPr id="53388" name="Rectangle 397"/>
                <p:cNvSpPr>
                  <a:spLocks noChangeArrowheads="1"/>
                </p:cNvSpPr>
                <p:nvPr/>
              </p:nvSpPr>
              <p:spPr bwMode="auto">
                <a:xfrm>
                  <a:off x="4426" y="2266"/>
                  <a:ext cx="612" cy="576"/>
                </a:xfrm>
                <a:prstGeom prst="rect">
                  <a:avLst/>
                </a:prstGeom>
                <a:noFill/>
                <a:ln w="9525">
                  <a:noFill/>
                  <a:miter lim="800000"/>
                  <a:headEnd/>
                  <a:tailEnd/>
                </a:ln>
              </p:spPr>
              <p:txBody>
                <a:bodyPr/>
                <a:lstStyle/>
                <a:p>
                  <a:r>
                    <a:rPr lang="en-GB" sz="1000" b="0">
                      <a:solidFill>
                        <a:schemeClr val="tx1"/>
                      </a:solidFill>
                      <a:cs typeface="Times New Roman" pitchFamily="18" charset="0"/>
                    </a:rPr>
                    <a:t>Low</a:t>
                  </a:r>
                </a:p>
                <a:p>
                  <a:pPr eaLnBrk="0" hangingPunct="0"/>
                  <a:endParaRPr lang="en-GB" sz="2400" b="0">
                    <a:solidFill>
                      <a:schemeClr val="tx1"/>
                    </a:solidFill>
                  </a:endParaRPr>
                </a:p>
              </p:txBody>
            </p:sp>
            <p:sp>
              <p:nvSpPr>
                <p:cNvPr id="53389" name="Rectangle 483"/>
                <p:cNvSpPr>
                  <a:spLocks noChangeArrowheads="1"/>
                </p:cNvSpPr>
                <p:nvPr/>
              </p:nvSpPr>
              <p:spPr bwMode="auto">
                <a:xfrm>
                  <a:off x="4383" y="2266"/>
                  <a:ext cx="698" cy="576"/>
                </a:xfrm>
                <a:prstGeom prst="rect">
                  <a:avLst/>
                </a:prstGeom>
                <a:noFill/>
                <a:ln w="7">
                  <a:solidFill>
                    <a:srgbClr val="A0A0A0"/>
                  </a:solidFill>
                  <a:miter lim="800000"/>
                  <a:headEnd/>
                  <a:tailEnd/>
                </a:ln>
              </p:spPr>
              <p:txBody>
                <a:bodyPr/>
                <a:lstStyle/>
                <a:p>
                  <a:endParaRPr lang="en-US"/>
                </a:p>
              </p:txBody>
            </p:sp>
          </p:grpSp>
          <p:grpSp>
            <p:nvGrpSpPr>
              <p:cNvPr id="53277" name="Group 486"/>
              <p:cNvGrpSpPr>
                <a:grpSpLocks/>
              </p:cNvGrpSpPr>
              <p:nvPr/>
            </p:nvGrpSpPr>
            <p:grpSpPr bwMode="auto">
              <a:xfrm>
                <a:off x="5081" y="2266"/>
                <a:ext cx="1104" cy="576"/>
                <a:chOff x="5081" y="2266"/>
                <a:chExt cx="1104" cy="576"/>
              </a:xfrm>
            </p:grpSpPr>
            <p:sp>
              <p:nvSpPr>
                <p:cNvPr id="53386" name="Rectangle 398"/>
                <p:cNvSpPr>
                  <a:spLocks noChangeArrowheads="1"/>
                </p:cNvSpPr>
                <p:nvPr/>
              </p:nvSpPr>
              <p:spPr bwMode="auto">
                <a:xfrm>
                  <a:off x="5124" y="2266"/>
                  <a:ext cx="1018" cy="576"/>
                </a:xfrm>
                <a:prstGeom prst="rect">
                  <a:avLst/>
                </a:prstGeom>
                <a:noFill/>
                <a:ln w="9525">
                  <a:noFill/>
                  <a:miter lim="800000"/>
                  <a:headEnd/>
                  <a:tailEnd/>
                </a:ln>
              </p:spPr>
              <p:txBody>
                <a:bodyPr/>
                <a:lstStyle/>
                <a:p>
                  <a:r>
                    <a:rPr lang="en-GB" sz="1000" b="0">
                      <a:solidFill>
                        <a:schemeClr val="tx1"/>
                      </a:solidFill>
                      <a:cs typeface="Times New Roman" pitchFamily="18" charset="0"/>
                    </a:rPr>
                    <a:t>None</a:t>
                  </a:r>
                </a:p>
                <a:p>
                  <a:pPr eaLnBrk="0" hangingPunct="0"/>
                  <a:endParaRPr lang="en-GB" sz="2400" b="0">
                    <a:solidFill>
                      <a:schemeClr val="tx1"/>
                    </a:solidFill>
                  </a:endParaRPr>
                </a:p>
              </p:txBody>
            </p:sp>
            <p:sp>
              <p:nvSpPr>
                <p:cNvPr id="53387" name="Rectangle 485"/>
                <p:cNvSpPr>
                  <a:spLocks noChangeArrowheads="1"/>
                </p:cNvSpPr>
                <p:nvPr/>
              </p:nvSpPr>
              <p:spPr bwMode="auto">
                <a:xfrm>
                  <a:off x="5081" y="2266"/>
                  <a:ext cx="1104" cy="576"/>
                </a:xfrm>
                <a:prstGeom prst="rect">
                  <a:avLst/>
                </a:prstGeom>
                <a:noFill/>
                <a:ln w="7">
                  <a:solidFill>
                    <a:srgbClr val="A0A0A0"/>
                  </a:solidFill>
                  <a:miter lim="800000"/>
                  <a:headEnd/>
                  <a:tailEnd/>
                </a:ln>
              </p:spPr>
              <p:txBody>
                <a:bodyPr/>
                <a:lstStyle/>
                <a:p>
                  <a:endParaRPr lang="en-US"/>
                </a:p>
              </p:txBody>
            </p:sp>
          </p:grpSp>
          <p:grpSp>
            <p:nvGrpSpPr>
              <p:cNvPr id="53278" name="Group 488"/>
              <p:cNvGrpSpPr>
                <a:grpSpLocks/>
              </p:cNvGrpSpPr>
              <p:nvPr/>
            </p:nvGrpSpPr>
            <p:grpSpPr bwMode="auto">
              <a:xfrm>
                <a:off x="0" y="2842"/>
                <a:ext cx="1150" cy="576"/>
                <a:chOff x="0" y="2842"/>
                <a:chExt cx="1150" cy="576"/>
              </a:xfrm>
            </p:grpSpPr>
            <p:sp>
              <p:nvSpPr>
                <p:cNvPr id="53384" name="Rectangle 399"/>
                <p:cNvSpPr>
                  <a:spLocks noChangeArrowheads="1"/>
                </p:cNvSpPr>
                <p:nvPr/>
              </p:nvSpPr>
              <p:spPr bwMode="auto">
                <a:xfrm>
                  <a:off x="43" y="2842"/>
                  <a:ext cx="1064" cy="576"/>
                </a:xfrm>
                <a:prstGeom prst="rect">
                  <a:avLst/>
                </a:prstGeom>
                <a:noFill/>
                <a:ln w="9525">
                  <a:noFill/>
                  <a:miter lim="800000"/>
                  <a:headEnd/>
                  <a:tailEnd/>
                </a:ln>
              </p:spPr>
              <p:txBody>
                <a:bodyPr/>
                <a:lstStyle/>
                <a:p>
                  <a:r>
                    <a:rPr lang="en-GB" sz="1200">
                      <a:cs typeface="Times New Roman" pitchFamily="18" charset="0"/>
                    </a:rPr>
                    <a:t>Spillages / ingestion of contaminants.</a:t>
                  </a:r>
                </a:p>
                <a:p>
                  <a:pPr eaLnBrk="0" hangingPunct="0"/>
                  <a:r>
                    <a:rPr lang="en-GB" sz="1000" b="0">
                      <a:solidFill>
                        <a:schemeClr val="tx1"/>
                      </a:solidFill>
                      <a:cs typeface="Times New Roman" pitchFamily="18" charset="0"/>
                    </a:rPr>
                    <a:t> </a:t>
                  </a:r>
                </a:p>
                <a:p>
                  <a:pPr eaLnBrk="0" hangingPunct="0"/>
                  <a:endParaRPr lang="en-GB" sz="2400" b="0">
                    <a:solidFill>
                      <a:schemeClr val="tx1"/>
                    </a:solidFill>
                  </a:endParaRPr>
                </a:p>
              </p:txBody>
            </p:sp>
            <p:sp>
              <p:nvSpPr>
                <p:cNvPr id="53385" name="Rectangle 487"/>
                <p:cNvSpPr>
                  <a:spLocks noChangeArrowheads="1"/>
                </p:cNvSpPr>
                <p:nvPr/>
              </p:nvSpPr>
              <p:spPr bwMode="auto">
                <a:xfrm>
                  <a:off x="0" y="2842"/>
                  <a:ext cx="1150" cy="576"/>
                </a:xfrm>
                <a:prstGeom prst="rect">
                  <a:avLst/>
                </a:prstGeom>
                <a:noFill/>
                <a:ln w="7">
                  <a:solidFill>
                    <a:srgbClr val="A0A0A0"/>
                  </a:solidFill>
                  <a:miter lim="800000"/>
                  <a:headEnd/>
                  <a:tailEnd/>
                </a:ln>
              </p:spPr>
              <p:txBody>
                <a:bodyPr/>
                <a:lstStyle/>
                <a:p>
                  <a:endParaRPr lang="en-US"/>
                </a:p>
              </p:txBody>
            </p:sp>
          </p:grpSp>
          <p:grpSp>
            <p:nvGrpSpPr>
              <p:cNvPr id="53279" name="Group 490"/>
              <p:cNvGrpSpPr>
                <a:grpSpLocks/>
              </p:cNvGrpSpPr>
              <p:nvPr/>
            </p:nvGrpSpPr>
            <p:grpSpPr bwMode="auto">
              <a:xfrm>
                <a:off x="1150" y="2842"/>
                <a:ext cx="757" cy="576"/>
                <a:chOff x="1150" y="2842"/>
                <a:chExt cx="757" cy="576"/>
              </a:xfrm>
            </p:grpSpPr>
            <p:sp>
              <p:nvSpPr>
                <p:cNvPr id="53382" name="Rectangle 400"/>
                <p:cNvSpPr>
                  <a:spLocks noChangeArrowheads="1"/>
                </p:cNvSpPr>
                <p:nvPr/>
              </p:nvSpPr>
              <p:spPr bwMode="auto">
                <a:xfrm>
                  <a:off x="1193" y="2842"/>
                  <a:ext cx="671" cy="576"/>
                </a:xfrm>
                <a:prstGeom prst="rect">
                  <a:avLst/>
                </a:prstGeom>
                <a:noFill/>
                <a:ln w="9525">
                  <a:noFill/>
                  <a:miter lim="800000"/>
                  <a:headEnd/>
                  <a:tailEnd/>
                </a:ln>
              </p:spPr>
              <p:txBody>
                <a:bodyPr/>
                <a:lstStyle/>
                <a:p>
                  <a:r>
                    <a:rPr lang="en-GB" sz="1000" b="0">
                      <a:solidFill>
                        <a:schemeClr val="tx1"/>
                      </a:solidFill>
                      <a:cs typeface="Times New Roman" pitchFamily="18" charset="0"/>
                    </a:rPr>
                    <a:t>S,O</a:t>
                  </a:r>
                </a:p>
                <a:p>
                  <a:pPr eaLnBrk="0" hangingPunct="0"/>
                  <a:endParaRPr lang="en-GB" sz="2400" b="0">
                    <a:solidFill>
                      <a:schemeClr val="tx1"/>
                    </a:solidFill>
                  </a:endParaRPr>
                </a:p>
              </p:txBody>
            </p:sp>
            <p:sp>
              <p:nvSpPr>
                <p:cNvPr id="53383" name="Rectangle 489"/>
                <p:cNvSpPr>
                  <a:spLocks noChangeArrowheads="1"/>
                </p:cNvSpPr>
                <p:nvPr/>
              </p:nvSpPr>
              <p:spPr bwMode="auto">
                <a:xfrm>
                  <a:off x="1150" y="2842"/>
                  <a:ext cx="757" cy="576"/>
                </a:xfrm>
                <a:prstGeom prst="rect">
                  <a:avLst/>
                </a:prstGeom>
                <a:noFill/>
                <a:ln w="7">
                  <a:solidFill>
                    <a:srgbClr val="A0A0A0"/>
                  </a:solidFill>
                  <a:miter lim="800000"/>
                  <a:headEnd/>
                  <a:tailEnd/>
                </a:ln>
              </p:spPr>
              <p:txBody>
                <a:bodyPr/>
                <a:lstStyle/>
                <a:p>
                  <a:endParaRPr lang="en-US"/>
                </a:p>
              </p:txBody>
            </p:sp>
          </p:grpSp>
          <p:grpSp>
            <p:nvGrpSpPr>
              <p:cNvPr id="53280" name="Group 492"/>
              <p:cNvGrpSpPr>
                <a:grpSpLocks/>
              </p:cNvGrpSpPr>
              <p:nvPr/>
            </p:nvGrpSpPr>
            <p:grpSpPr bwMode="auto">
              <a:xfrm>
                <a:off x="1907" y="2842"/>
                <a:ext cx="1886" cy="576"/>
                <a:chOff x="1907" y="2842"/>
                <a:chExt cx="1886" cy="576"/>
              </a:xfrm>
            </p:grpSpPr>
            <p:sp>
              <p:nvSpPr>
                <p:cNvPr id="53380" name="Rectangle 401"/>
                <p:cNvSpPr>
                  <a:spLocks noChangeArrowheads="1"/>
                </p:cNvSpPr>
                <p:nvPr/>
              </p:nvSpPr>
              <p:spPr bwMode="auto">
                <a:xfrm>
                  <a:off x="1950" y="2842"/>
                  <a:ext cx="1800" cy="576"/>
                </a:xfrm>
                <a:prstGeom prst="rect">
                  <a:avLst/>
                </a:prstGeom>
                <a:noFill/>
                <a:ln w="9525">
                  <a:noFill/>
                  <a:miter lim="800000"/>
                  <a:headEnd/>
                  <a:tailEnd/>
                </a:ln>
              </p:spPr>
              <p:txBody>
                <a:bodyPr/>
                <a:lstStyle/>
                <a:p>
                  <a:r>
                    <a:rPr lang="en-GB" sz="1000" b="0">
                      <a:solidFill>
                        <a:schemeClr val="tx1"/>
                      </a:solidFill>
                      <a:cs typeface="Times New Roman" pitchFamily="18" charset="0"/>
                    </a:rPr>
                    <a:t>No eating or drinking in the Lecture Theatre</a:t>
                  </a:r>
                </a:p>
                <a:p>
                  <a:pPr eaLnBrk="0" hangingPunct="0"/>
                  <a:endParaRPr lang="en-GB" sz="2400" b="0">
                    <a:solidFill>
                      <a:schemeClr val="tx1"/>
                    </a:solidFill>
                  </a:endParaRPr>
                </a:p>
              </p:txBody>
            </p:sp>
            <p:sp>
              <p:nvSpPr>
                <p:cNvPr id="53381" name="Rectangle 491"/>
                <p:cNvSpPr>
                  <a:spLocks noChangeArrowheads="1"/>
                </p:cNvSpPr>
                <p:nvPr/>
              </p:nvSpPr>
              <p:spPr bwMode="auto">
                <a:xfrm>
                  <a:off x="1907" y="2842"/>
                  <a:ext cx="1886" cy="576"/>
                </a:xfrm>
                <a:prstGeom prst="rect">
                  <a:avLst/>
                </a:prstGeom>
                <a:noFill/>
                <a:ln w="7">
                  <a:solidFill>
                    <a:srgbClr val="A0A0A0"/>
                  </a:solidFill>
                  <a:miter lim="800000"/>
                  <a:headEnd/>
                  <a:tailEnd/>
                </a:ln>
              </p:spPr>
              <p:txBody>
                <a:bodyPr/>
                <a:lstStyle/>
                <a:p>
                  <a:endParaRPr lang="en-US"/>
                </a:p>
              </p:txBody>
            </p:sp>
          </p:grpSp>
          <p:grpSp>
            <p:nvGrpSpPr>
              <p:cNvPr id="53281" name="Group 494"/>
              <p:cNvGrpSpPr>
                <a:grpSpLocks/>
              </p:cNvGrpSpPr>
              <p:nvPr/>
            </p:nvGrpSpPr>
            <p:grpSpPr bwMode="auto">
              <a:xfrm>
                <a:off x="3793" y="2842"/>
                <a:ext cx="590" cy="576"/>
                <a:chOff x="3793" y="2842"/>
                <a:chExt cx="590" cy="576"/>
              </a:xfrm>
            </p:grpSpPr>
            <p:sp>
              <p:nvSpPr>
                <p:cNvPr id="53378" name="Rectangle 402"/>
                <p:cNvSpPr>
                  <a:spLocks noChangeArrowheads="1"/>
                </p:cNvSpPr>
                <p:nvPr/>
              </p:nvSpPr>
              <p:spPr bwMode="auto">
                <a:xfrm>
                  <a:off x="3836" y="2842"/>
                  <a:ext cx="504" cy="576"/>
                </a:xfrm>
                <a:prstGeom prst="rect">
                  <a:avLst/>
                </a:prstGeom>
                <a:noFill/>
                <a:ln w="9525">
                  <a:noFill/>
                  <a:miter lim="800000"/>
                  <a:headEnd/>
                  <a:tailEnd/>
                </a:ln>
              </p:spPr>
              <p:txBody>
                <a:bodyPr/>
                <a:lstStyle/>
                <a:p>
                  <a:r>
                    <a:rPr lang="en-GB" sz="1000" b="0">
                      <a:solidFill>
                        <a:schemeClr val="tx1"/>
                      </a:solidFill>
                      <a:cs typeface="Times New Roman" pitchFamily="18" charset="0"/>
                    </a:rPr>
                    <a:t>Yes</a:t>
                  </a:r>
                </a:p>
                <a:p>
                  <a:pPr eaLnBrk="0" hangingPunct="0"/>
                  <a:endParaRPr lang="en-GB" sz="2400" b="0">
                    <a:solidFill>
                      <a:schemeClr val="tx1"/>
                    </a:solidFill>
                  </a:endParaRPr>
                </a:p>
              </p:txBody>
            </p:sp>
            <p:sp>
              <p:nvSpPr>
                <p:cNvPr id="53379" name="Rectangle 493"/>
                <p:cNvSpPr>
                  <a:spLocks noChangeArrowheads="1"/>
                </p:cNvSpPr>
                <p:nvPr/>
              </p:nvSpPr>
              <p:spPr bwMode="auto">
                <a:xfrm>
                  <a:off x="3793" y="2842"/>
                  <a:ext cx="590" cy="576"/>
                </a:xfrm>
                <a:prstGeom prst="rect">
                  <a:avLst/>
                </a:prstGeom>
                <a:noFill/>
                <a:ln w="7">
                  <a:solidFill>
                    <a:srgbClr val="A0A0A0"/>
                  </a:solidFill>
                  <a:miter lim="800000"/>
                  <a:headEnd/>
                  <a:tailEnd/>
                </a:ln>
              </p:spPr>
              <p:txBody>
                <a:bodyPr/>
                <a:lstStyle/>
                <a:p>
                  <a:endParaRPr lang="en-US"/>
                </a:p>
              </p:txBody>
            </p:sp>
          </p:grpSp>
          <p:grpSp>
            <p:nvGrpSpPr>
              <p:cNvPr id="53282" name="Group 496"/>
              <p:cNvGrpSpPr>
                <a:grpSpLocks/>
              </p:cNvGrpSpPr>
              <p:nvPr/>
            </p:nvGrpSpPr>
            <p:grpSpPr bwMode="auto">
              <a:xfrm>
                <a:off x="4383" y="2842"/>
                <a:ext cx="698" cy="576"/>
                <a:chOff x="4383" y="2842"/>
                <a:chExt cx="698" cy="576"/>
              </a:xfrm>
            </p:grpSpPr>
            <p:sp>
              <p:nvSpPr>
                <p:cNvPr id="53376" name="Rectangle 403"/>
                <p:cNvSpPr>
                  <a:spLocks noChangeArrowheads="1"/>
                </p:cNvSpPr>
                <p:nvPr/>
              </p:nvSpPr>
              <p:spPr bwMode="auto">
                <a:xfrm>
                  <a:off x="4426" y="2842"/>
                  <a:ext cx="612" cy="576"/>
                </a:xfrm>
                <a:prstGeom prst="rect">
                  <a:avLst/>
                </a:prstGeom>
                <a:noFill/>
                <a:ln w="9525">
                  <a:noFill/>
                  <a:miter lim="800000"/>
                  <a:headEnd/>
                  <a:tailEnd/>
                </a:ln>
              </p:spPr>
              <p:txBody>
                <a:bodyPr/>
                <a:lstStyle/>
                <a:p>
                  <a:r>
                    <a:rPr lang="en-GB" sz="1000" b="0">
                      <a:solidFill>
                        <a:schemeClr val="tx1"/>
                      </a:solidFill>
                      <a:cs typeface="Times New Roman" pitchFamily="18" charset="0"/>
                    </a:rPr>
                    <a:t>Low</a:t>
                  </a:r>
                </a:p>
                <a:p>
                  <a:pPr eaLnBrk="0" hangingPunct="0"/>
                  <a:endParaRPr lang="en-GB" sz="2400" b="0">
                    <a:solidFill>
                      <a:schemeClr val="tx1"/>
                    </a:solidFill>
                  </a:endParaRPr>
                </a:p>
              </p:txBody>
            </p:sp>
            <p:sp>
              <p:nvSpPr>
                <p:cNvPr id="53377" name="Rectangle 495"/>
                <p:cNvSpPr>
                  <a:spLocks noChangeArrowheads="1"/>
                </p:cNvSpPr>
                <p:nvPr/>
              </p:nvSpPr>
              <p:spPr bwMode="auto">
                <a:xfrm>
                  <a:off x="4383" y="2842"/>
                  <a:ext cx="698" cy="576"/>
                </a:xfrm>
                <a:prstGeom prst="rect">
                  <a:avLst/>
                </a:prstGeom>
                <a:noFill/>
                <a:ln w="7">
                  <a:solidFill>
                    <a:srgbClr val="A0A0A0"/>
                  </a:solidFill>
                  <a:miter lim="800000"/>
                  <a:headEnd/>
                  <a:tailEnd/>
                </a:ln>
              </p:spPr>
              <p:txBody>
                <a:bodyPr/>
                <a:lstStyle/>
                <a:p>
                  <a:endParaRPr lang="en-US"/>
                </a:p>
              </p:txBody>
            </p:sp>
          </p:grpSp>
          <p:grpSp>
            <p:nvGrpSpPr>
              <p:cNvPr id="53283" name="Group 498"/>
              <p:cNvGrpSpPr>
                <a:grpSpLocks/>
              </p:cNvGrpSpPr>
              <p:nvPr/>
            </p:nvGrpSpPr>
            <p:grpSpPr bwMode="auto">
              <a:xfrm>
                <a:off x="5081" y="2842"/>
                <a:ext cx="1104" cy="576"/>
                <a:chOff x="5081" y="2842"/>
                <a:chExt cx="1104" cy="576"/>
              </a:xfrm>
            </p:grpSpPr>
            <p:sp>
              <p:nvSpPr>
                <p:cNvPr id="53374" name="Rectangle 404"/>
                <p:cNvSpPr>
                  <a:spLocks noChangeArrowheads="1"/>
                </p:cNvSpPr>
                <p:nvPr/>
              </p:nvSpPr>
              <p:spPr bwMode="auto">
                <a:xfrm>
                  <a:off x="5124" y="2842"/>
                  <a:ext cx="1018" cy="576"/>
                </a:xfrm>
                <a:prstGeom prst="rect">
                  <a:avLst/>
                </a:prstGeom>
                <a:noFill/>
                <a:ln w="9525">
                  <a:noFill/>
                  <a:miter lim="800000"/>
                  <a:headEnd/>
                  <a:tailEnd/>
                </a:ln>
              </p:spPr>
              <p:txBody>
                <a:bodyPr/>
                <a:lstStyle/>
                <a:p>
                  <a:r>
                    <a:rPr lang="en-GB" sz="1000" b="0">
                      <a:solidFill>
                        <a:schemeClr val="tx1"/>
                      </a:solidFill>
                      <a:cs typeface="Times New Roman" pitchFamily="18" charset="0"/>
                    </a:rPr>
                    <a:t>None</a:t>
                  </a:r>
                </a:p>
                <a:p>
                  <a:pPr eaLnBrk="0" hangingPunct="0"/>
                  <a:endParaRPr lang="en-GB" sz="2400" b="0">
                    <a:solidFill>
                      <a:schemeClr val="tx1"/>
                    </a:solidFill>
                  </a:endParaRPr>
                </a:p>
              </p:txBody>
            </p:sp>
            <p:sp>
              <p:nvSpPr>
                <p:cNvPr id="53375" name="Rectangle 497"/>
                <p:cNvSpPr>
                  <a:spLocks noChangeArrowheads="1"/>
                </p:cNvSpPr>
                <p:nvPr/>
              </p:nvSpPr>
              <p:spPr bwMode="auto">
                <a:xfrm>
                  <a:off x="5081" y="2842"/>
                  <a:ext cx="1104" cy="576"/>
                </a:xfrm>
                <a:prstGeom prst="rect">
                  <a:avLst/>
                </a:prstGeom>
                <a:noFill/>
                <a:ln w="7">
                  <a:solidFill>
                    <a:srgbClr val="A0A0A0"/>
                  </a:solidFill>
                  <a:miter lim="800000"/>
                  <a:headEnd/>
                  <a:tailEnd/>
                </a:ln>
              </p:spPr>
              <p:txBody>
                <a:bodyPr/>
                <a:lstStyle/>
                <a:p>
                  <a:endParaRPr lang="en-US"/>
                </a:p>
              </p:txBody>
            </p:sp>
          </p:grpSp>
          <p:grpSp>
            <p:nvGrpSpPr>
              <p:cNvPr id="53284" name="Group 500"/>
              <p:cNvGrpSpPr>
                <a:grpSpLocks/>
              </p:cNvGrpSpPr>
              <p:nvPr/>
            </p:nvGrpSpPr>
            <p:grpSpPr bwMode="auto">
              <a:xfrm>
                <a:off x="0" y="3418"/>
                <a:ext cx="1150" cy="480"/>
                <a:chOff x="0" y="3418"/>
                <a:chExt cx="1150" cy="480"/>
              </a:xfrm>
            </p:grpSpPr>
            <p:sp>
              <p:nvSpPr>
                <p:cNvPr id="53372" name="Rectangle 405"/>
                <p:cNvSpPr>
                  <a:spLocks noChangeArrowheads="1"/>
                </p:cNvSpPr>
                <p:nvPr/>
              </p:nvSpPr>
              <p:spPr bwMode="auto">
                <a:xfrm>
                  <a:off x="43" y="3418"/>
                  <a:ext cx="1064" cy="480"/>
                </a:xfrm>
                <a:prstGeom prst="rect">
                  <a:avLst/>
                </a:prstGeom>
                <a:noFill/>
                <a:ln w="9525">
                  <a:noFill/>
                  <a:miter lim="800000"/>
                  <a:headEnd/>
                  <a:tailEnd/>
                </a:ln>
              </p:spPr>
              <p:txBody>
                <a:bodyPr/>
                <a:lstStyle/>
                <a:p>
                  <a:r>
                    <a:rPr lang="en-GB" sz="1200">
                      <a:cs typeface="Times New Roman" pitchFamily="18" charset="0"/>
                    </a:rPr>
                    <a:t>Handling of liquid nitrogen</a:t>
                  </a:r>
                </a:p>
                <a:p>
                  <a:pPr eaLnBrk="0" hangingPunct="0"/>
                  <a:endParaRPr lang="en-GB" sz="1200"/>
                </a:p>
              </p:txBody>
            </p:sp>
            <p:sp>
              <p:nvSpPr>
                <p:cNvPr id="53373" name="Rectangle 499"/>
                <p:cNvSpPr>
                  <a:spLocks noChangeArrowheads="1"/>
                </p:cNvSpPr>
                <p:nvPr/>
              </p:nvSpPr>
              <p:spPr bwMode="auto">
                <a:xfrm>
                  <a:off x="0" y="3418"/>
                  <a:ext cx="1150" cy="480"/>
                </a:xfrm>
                <a:prstGeom prst="rect">
                  <a:avLst/>
                </a:prstGeom>
                <a:noFill/>
                <a:ln w="7">
                  <a:solidFill>
                    <a:srgbClr val="A0A0A0"/>
                  </a:solidFill>
                  <a:miter lim="800000"/>
                  <a:headEnd/>
                  <a:tailEnd/>
                </a:ln>
              </p:spPr>
              <p:txBody>
                <a:bodyPr/>
                <a:lstStyle/>
                <a:p>
                  <a:endParaRPr lang="en-US"/>
                </a:p>
              </p:txBody>
            </p:sp>
          </p:grpSp>
          <p:grpSp>
            <p:nvGrpSpPr>
              <p:cNvPr id="53285" name="Group 502"/>
              <p:cNvGrpSpPr>
                <a:grpSpLocks/>
              </p:cNvGrpSpPr>
              <p:nvPr/>
            </p:nvGrpSpPr>
            <p:grpSpPr bwMode="auto">
              <a:xfrm>
                <a:off x="1150" y="3418"/>
                <a:ext cx="757" cy="480"/>
                <a:chOff x="1150" y="3418"/>
                <a:chExt cx="757" cy="480"/>
              </a:xfrm>
            </p:grpSpPr>
            <p:sp>
              <p:nvSpPr>
                <p:cNvPr id="53370" name="Rectangle 406"/>
                <p:cNvSpPr>
                  <a:spLocks noChangeArrowheads="1"/>
                </p:cNvSpPr>
                <p:nvPr/>
              </p:nvSpPr>
              <p:spPr bwMode="auto">
                <a:xfrm>
                  <a:off x="1193" y="3418"/>
                  <a:ext cx="671" cy="480"/>
                </a:xfrm>
                <a:prstGeom prst="rect">
                  <a:avLst/>
                </a:prstGeom>
                <a:noFill/>
                <a:ln w="9525">
                  <a:noFill/>
                  <a:miter lim="800000"/>
                  <a:headEnd/>
                  <a:tailEnd/>
                </a:ln>
              </p:spPr>
              <p:txBody>
                <a:bodyPr/>
                <a:lstStyle/>
                <a:p>
                  <a:r>
                    <a:rPr lang="en-GB" sz="1000" b="0">
                      <a:solidFill>
                        <a:schemeClr val="tx1"/>
                      </a:solidFill>
                      <a:cs typeface="Times New Roman" pitchFamily="18" charset="0"/>
                    </a:rPr>
                    <a:t> </a:t>
                  </a:r>
                </a:p>
                <a:p>
                  <a:pPr eaLnBrk="0" hangingPunct="0"/>
                  <a:endParaRPr lang="en-GB" sz="2400" b="0">
                    <a:solidFill>
                      <a:schemeClr val="tx1"/>
                    </a:solidFill>
                  </a:endParaRPr>
                </a:p>
              </p:txBody>
            </p:sp>
            <p:sp>
              <p:nvSpPr>
                <p:cNvPr id="53371" name="Rectangle 501"/>
                <p:cNvSpPr>
                  <a:spLocks noChangeArrowheads="1"/>
                </p:cNvSpPr>
                <p:nvPr/>
              </p:nvSpPr>
              <p:spPr bwMode="auto">
                <a:xfrm>
                  <a:off x="1150" y="3418"/>
                  <a:ext cx="757" cy="480"/>
                </a:xfrm>
                <a:prstGeom prst="rect">
                  <a:avLst/>
                </a:prstGeom>
                <a:noFill/>
                <a:ln w="7">
                  <a:solidFill>
                    <a:srgbClr val="A0A0A0"/>
                  </a:solidFill>
                  <a:miter lim="800000"/>
                  <a:headEnd/>
                  <a:tailEnd/>
                </a:ln>
              </p:spPr>
              <p:txBody>
                <a:bodyPr/>
                <a:lstStyle/>
                <a:p>
                  <a:endParaRPr lang="en-US"/>
                </a:p>
              </p:txBody>
            </p:sp>
          </p:grpSp>
          <p:grpSp>
            <p:nvGrpSpPr>
              <p:cNvPr id="53286" name="Group 504"/>
              <p:cNvGrpSpPr>
                <a:grpSpLocks/>
              </p:cNvGrpSpPr>
              <p:nvPr/>
            </p:nvGrpSpPr>
            <p:grpSpPr bwMode="auto">
              <a:xfrm>
                <a:off x="1907" y="3418"/>
                <a:ext cx="1886" cy="480"/>
                <a:chOff x="1907" y="3418"/>
                <a:chExt cx="1886" cy="480"/>
              </a:xfrm>
            </p:grpSpPr>
            <p:sp>
              <p:nvSpPr>
                <p:cNvPr id="53368" name="Rectangle 407"/>
                <p:cNvSpPr>
                  <a:spLocks noChangeArrowheads="1"/>
                </p:cNvSpPr>
                <p:nvPr/>
              </p:nvSpPr>
              <p:spPr bwMode="auto">
                <a:xfrm>
                  <a:off x="1950" y="3418"/>
                  <a:ext cx="1800" cy="480"/>
                </a:xfrm>
                <a:prstGeom prst="rect">
                  <a:avLst/>
                </a:prstGeom>
                <a:noFill/>
                <a:ln w="9525">
                  <a:noFill/>
                  <a:miter lim="800000"/>
                  <a:headEnd/>
                  <a:tailEnd/>
                </a:ln>
              </p:spPr>
              <p:txBody>
                <a:bodyPr/>
                <a:lstStyle/>
                <a:p>
                  <a:r>
                    <a:rPr lang="en-GB" sz="1000" b="0">
                      <a:solidFill>
                        <a:schemeClr val="tx1"/>
                      </a:solidFill>
                      <a:cs typeface="Times New Roman" pitchFamily="18" charset="0"/>
                    </a:rPr>
                    <a:t>No Liquid Nitrogen Required</a:t>
                  </a:r>
                </a:p>
                <a:p>
                  <a:pPr eaLnBrk="0" hangingPunct="0"/>
                  <a:r>
                    <a:rPr lang="en-GB" sz="1000" b="0">
                      <a:solidFill>
                        <a:schemeClr val="tx1"/>
                      </a:solidFill>
                      <a:cs typeface="Times New Roman" pitchFamily="18" charset="0"/>
                    </a:rPr>
                    <a:t> </a:t>
                  </a:r>
                </a:p>
                <a:p>
                  <a:pPr eaLnBrk="0" hangingPunct="0"/>
                  <a:endParaRPr lang="en-GB" sz="2400" b="0">
                    <a:solidFill>
                      <a:schemeClr val="tx1"/>
                    </a:solidFill>
                  </a:endParaRPr>
                </a:p>
              </p:txBody>
            </p:sp>
            <p:sp>
              <p:nvSpPr>
                <p:cNvPr id="53369" name="Rectangle 503"/>
                <p:cNvSpPr>
                  <a:spLocks noChangeArrowheads="1"/>
                </p:cNvSpPr>
                <p:nvPr/>
              </p:nvSpPr>
              <p:spPr bwMode="auto">
                <a:xfrm>
                  <a:off x="1907" y="3418"/>
                  <a:ext cx="1886" cy="480"/>
                </a:xfrm>
                <a:prstGeom prst="rect">
                  <a:avLst/>
                </a:prstGeom>
                <a:noFill/>
                <a:ln w="7">
                  <a:solidFill>
                    <a:srgbClr val="A0A0A0"/>
                  </a:solidFill>
                  <a:miter lim="800000"/>
                  <a:headEnd/>
                  <a:tailEnd/>
                </a:ln>
              </p:spPr>
              <p:txBody>
                <a:bodyPr/>
                <a:lstStyle/>
                <a:p>
                  <a:endParaRPr lang="en-US"/>
                </a:p>
              </p:txBody>
            </p:sp>
          </p:grpSp>
          <p:grpSp>
            <p:nvGrpSpPr>
              <p:cNvPr id="53287" name="Group 506"/>
              <p:cNvGrpSpPr>
                <a:grpSpLocks/>
              </p:cNvGrpSpPr>
              <p:nvPr/>
            </p:nvGrpSpPr>
            <p:grpSpPr bwMode="auto">
              <a:xfrm>
                <a:off x="3793" y="3418"/>
                <a:ext cx="590" cy="480"/>
                <a:chOff x="3793" y="3418"/>
                <a:chExt cx="590" cy="480"/>
              </a:xfrm>
            </p:grpSpPr>
            <p:sp>
              <p:nvSpPr>
                <p:cNvPr id="53366" name="Rectangle 408"/>
                <p:cNvSpPr>
                  <a:spLocks noChangeArrowheads="1"/>
                </p:cNvSpPr>
                <p:nvPr/>
              </p:nvSpPr>
              <p:spPr bwMode="auto">
                <a:xfrm>
                  <a:off x="3836" y="3418"/>
                  <a:ext cx="504" cy="480"/>
                </a:xfrm>
                <a:prstGeom prst="rect">
                  <a:avLst/>
                </a:prstGeom>
                <a:noFill/>
                <a:ln w="9525">
                  <a:noFill/>
                  <a:miter lim="800000"/>
                  <a:headEnd/>
                  <a:tailEnd/>
                </a:ln>
              </p:spPr>
              <p:txBody>
                <a:bodyPr/>
                <a:lstStyle/>
                <a:p>
                  <a:r>
                    <a:rPr lang="en-GB" sz="1000" b="0">
                      <a:solidFill>
                        <a:schemeClr val="tx1"/>
                      </a:solidFill>
                      <a:cs typeface="Times New Roman" pitchFamily="18" charset="0"/>
                    </a:rPr>
                    <a:t>N/A</a:t>
                  </a:r>
                </a:p>
                <a:p>
                  <a:pPr eaLnBrk="0" hangingPunct="0"/>
                  <a:endParaRPr lang="en-GB" sz="2400" b="0">
                    <a:solidFill>
                      <a:schemeClr val="tx1"/>
                    </a:solidFill>
                  </a:endParaRPr>
                </a:p>
              </p:txBody>
            </p:sp>
            <p:sp>
              <p:nvSpPr>
                <p:cNvPr id="53367" name="Rectangle 505"/>
                <p:cNvSpPr>
                  <a:spLocks noChangeArrowheads="1"/>
                </p:cNvSpPr>
                <p:nvPr/>
              </p:nvSpPr>
              <p:spPr bwMode="auto">
                <a:xfrm>
                  <a:off x="3793" y="3418"/>
                  <a:ext cx="590" cy="480"/>
                </a:xfrm>
                <a:prstGeom prst="rect">
                  <a:avLst/>
                </a:prstGeom>
                <a:noFill/>
                <a:ln w="7">
                  <a:solidFill>
                    <a:srgbClr val="A0A0A0"/>
                  </a:solidFill>
                  <a:miter lim="800000"/>
                  <a:headEnd/>
                  <a:tailEnd/>
                </a:ln>
              </p:spPr>
              <p:txBody>
                <a:bodyPr/>
                <a:lstStyle/>
                <a:p>
                  <a:endParaRPr lang="en-US"/>
                </a:p>
              </p:txBody>
            </p:sp>
          </p:grpSp>
          <p:grpSp>
            <p:nvGrpSpPr>
              <p:cNvPr id="53288" name="Group 508"/>
              <p:cNvGrpSpPr>
                <a:grpSpLocks/>
              </p:cNvGrpSpPr>
              <p:nvPr/>
            </p:nvGrpSpPr>
            <p:grpSpPr bwMode="auto">
              <a:xfrm>
                <a:off x="4383" y="3418"/>
                <a:ext cx="698" cy="480"/>
                <a:chOff x="4383" y="3418"/>
                <a:chExt cx="698" cy="480"/>
              </a:xfrm>
            </p:grpSpPr>
            <p:sp>
              <p:nvSpPr>
                <p:cNvPr id="53364" name="Rectangle 409"/>
                <p:cNvSpPr>
                  <a:spLocks noChangeArrowheads="1"/>
                </p:cNvSpPr>
                <p:nvPr/>
              </p:nvSpPr>
              <p:spPr bwMode="auto">
                <a:xfrm>
                  <a:off x="4426" y="3418"/>
                  <a:ext cx="612" cy="480"/>
                </a:xfrm>
                <a:prstGeom prst="rect">
                  <a:avLst/>
                </a:prstGeom>
                <a:noFill/>
                <a:ln w="9525">
                  <a:noFill/>
                  <a:miter lim="800000"/>
                  <a:headEnd/>
                  <a:tailEnd/>
                </a:ln>
              </p:spPr>
              <p:txBody>
                <a:bodyPr/>
                <a:lstStyle/>
                <a:p>
                  <a:r>
                    <a:rPr lang="en-GB" sz="1000" b="0">
                      <a:solidFill>
                        <a:schemeClr val="tx1"/>
                      </a:solidFill>
                      <a:cs typeface="Times New Roman" pitchFamily="18" charset="0"/>
                    </a:rPr>
                    <a:t>N/A</a:t>
                  </a:r>
                </a:p>
                <a:p>
                  <a:pPr eaLnBrk="0" hangingPunct="0"/>
                  <a:endParaRPr lang="en-GB" sz="2400" b="0">
                    <a:solidFill>
                      <a:schemeClr val="tx1"/>
                    </a:solidFill>
                  </a:endParaRPr>
                </a:p>
              </p:txBody>
            </p:sp>
            <p:sp>
              <p:nvSpPr>
                <p:cNvPr id="53365" name="Rectangle 507"/>
                <p:cNvSpPr>
                  <a:spLocks noChangeArrowheads="1"/>
                </p:cNvSpPr>
                <p:nvPr/>
              </p:nvSpPr>
              <p:spPr bwMode="auto">
                <a:xfrm>
                  <a:off x="4383" y="3418"/>
                  <a:ext cx="698" cy="480"/>
                </a:xfrm>
                <a:prstGeom prst="rect">
                  <a:avLst/>
                </a:prstGeom>
                <a:noFill/>
                <a:ln w="7">
                  <a:solidFill>
                    <a:srgbClr val="A0A0A0"/>
                  </a:solidFill>
                  <a:miter lim="800000"/>
                  <a:headEnd/>
                  <a:tailEnd/>
                </a:ln>
              </p:spPr>
              <p:txBody>
                <a:bodyPr/>
                <a:lstStyle/>
                <a:p>
                  <a:endParaRPr lang="en-US"/>
                </a:p>
              </p:txBody>
            </p:sp>
          </p:grpSp>
          <p:grpSp>
            <p:nvGrpSpPr>
              <p:cNvPr id="53289" name="Group 510"/>
              <p:cNvGrpSpPr>
                <a:grpSpLocks/>
              </p:cNvGrpSpPr>
              <p:nvPr/>
            </p:nvGrpSpPr>
            <p:grpSpPr bwMode="auto">
              <a:xfrm>
                <a:off x="5081" y="3418"/>
                <a:ext cx="1104" cy="480"/>
                <a:chOff x="5081" y="3418"/>
                <a:chExt cx="1104" cy="480"/>
              </a:xfrm>
            </p:grpSpPr>
            <p:sp>
              <p:nvSpPr>
                <p:cNvPr id="53362" name="Rectangle 410"/>
                <p:cNvSpPr>
                  <a:spLocks noChangeArrowheads="1"/>
                </p:cNvSpPr>
                <p:nvPr/>
              </p:nvSpPr>
              <p:spPr bwMode="auto">
                <a:xfrm>
                  <a:off x="5124" y="3418"/>
                  <a:ext cx="1018" cy="480"/>
                </a:xfrm>
                <a:prstGeom prst="rect">
                  <a:avLst/>
                </a:prstGeom>
                <a:noFill/>
                <a:ln w="9525">
                  <a:noFill/>
                  <a:miter lim="800000"/>
                  <a:headEnd/>
                  <a:tailEnd/>
                </a:ln>
              </p:spPr>
              <p:txBody>
                <a:bodyPr/>
                <a:lstStyle/>
                <a:p>
                  <a:r>
                    <a:rPr lang="en-GB" sz="1000" b="0">
                      <a:solidFill>
                        <a:schemeClr val="tx1"/>
                      </a:solidFill>
                      <a:cs typeface="Times New Roman" pitchFamily="18" charset="0"/>
                    </a:rPr>
                    <a:t>N/A</a:t>
                  </a:r>
                </a:p>
                <a:p>
                  <a:pPr eaLnBrk="0" hangingPunct="0"/>
                  <a:endParaRPr lang="en-GB" sz="2400" b="0">
                    <a:solidFill>
                      <a:schemeClr val="tx1"/>
                    </a:solidFill>
                  </a:endParaRPr>
                </a:p>
              </p:txBody>
            </p:sp>
            <p:sp>
              <p:nvSpPr>
                <p:cNvPr id="53363" name="Rectangle 509"/>
                <p:cNvSpPr>
                  <a:spLocks noChangeArrowheads="1"/>
                </p:cNvSpPr>
                <p:nvPr/>
              </p:nvSpPr>
              <p:spPr bwMode="auto">
                <a:xfrm>
                  <a:off x="5081" y="3418"/>
                  <a:ext cx="1104" cy="480"/>
                </a:xfrm>
                <a:prstGeom prst="rect">
                  <a:avLst/>
                </a:prstGeom>
                <a:noFill/>
                <a:ln w="7">
                  <a:solidFill>
                    <a:srgbClr val="A0A0A0"/>
                  </a:solidFill>
                  <a:miter lim="800000"/>
                  <a:headEnd/>
                  <a:tailEnd/>
                </a:ln>
              </p:spPr>
              <p:txBody>
                <a:bodyPr/>
                <a:lstStyle/>
                <a:p>
                  <a:endParaRPr lang="en-US"/>
                </a:p>
              </p:txBody>
            </p:sp>
          </p:grpSp>
          <p:grpSp>
            <p:nvGrpSpPr>
              <p:cNvPr id="53290" name="Group 512"/>
              <p:cNvGrpSpPr>
                <a:grpSpLocks/>
              </p:cNvGrpSpPr>
              <p:nvPr/>
            </p:nvGrpSpPr>
            <p:grpSpPr bwMode="auto">
              <a:xfrm>
                <a:off x="0" y="3898"/>
                <a:ext cx="1150" cy="480"/>
                <a:chOff x="0" y="3898"/>
                <a:chExt cx="1150" cy="480"/>
              </a:xfrm>
            </p:grpSpPr>
            <p:sp>
              <p:nvSpPr>
                <p:cNvPr id="53360" name="Rectangle 411"/>
                <p:cNvSpPr>
                  <a:spLocks noChangeArrowheads="1"/>
                </p:cNvSpPr>
                <p:nvPr/>
              </p:nvSpPr>
              <p:spPr bwMode="auto">
                <a:xfrm>
                  <a:off x="43" y="3898"/>
                  <a:ext cx="1064" cy="480"/>
                </a:xfrm>
                <a:prstGeom prst="rect">
                  <a:avLst/>
                </a:prstGeom>
                <a:noFill/>
                <a:ln w="9525">
                  <a:noFill/>
                  <a:miter lim="800000"/>
                  <a:headEnd/>
                  <a:tailEnd/>
                </a:ln>
              </p:spPr>
              <p:txBody>
                <a:bodyPr/>
                <a:lstStyle/>
                <a:p>
                  <a:r>
                    <a:rPr lang="en-GB" sz="1200">
                      <a:cs typeface="Times New Roman" pitchFamily="18" charset="0"/>
                    </a:rPr>
                    <a:t>Inadequate lighting</a:t>
                  </a:r>
                </a:p>
                <a:p>
                  <a:pPr eaLnBrk="0" hangingPunct="0"/>
                  <a:endParaRPr lang="en-GB" sz="1200"/>
                </a:p>
              </p:txBody>
            </p:sp>
            <p:sp>
              <p:nvSpPr>
                <p:cNvPr id="53361" name="Rectangle 511"/>
                <p:cNvSpPr>
                  <a:spLocks noChangeArrowheads="1"/>
                </p:cNvSpPr>
                <p:nvPr/>
              </p:nvSpPr>
              <p:spPr bwMode="auto">
                <a:xfrm>
                  <a:off x="0" y="3898"/>
                  <a:ext cx="1150" cy="480"/>
                </a:xfrm>
                <a:prstGeom prst="rect">
                  <a:avLst/>
                </a:prstGeom>
                <a:noFill/>
                <a:ln w="7">
                  <a:solidFill>
                    <a:srgbClr val="A0A0A0"/>
                  </a:solidFill>
                  <a:miter lim="800000"/>
                  <a:headEnd/>
                  <a:tailEnd/>
                </a:ln>
              </p:spPr>
              <p:txBody>
                <a:bodyPr/>
                <a:lstStyle/>
                <a:p>
                  <a:endParaRPr lang="en-US"/>
                </a:p>
              </p:txBody>
            </p:sp>
          </p:grpSp>
          <p:grpSp>
            <p:nvGrpSpPr>
              <p:cNvPr id="53291" name="Group 514"/>
              <p:cNvGrpSpPr>
                <a:grpSpLocks/>
              </p:cNvGrpSpPr>
              <p:nvPr/>
            </p:nvGrpSpPr>
            <p:grpSpPr bwMode="auto">
              <a:xfrm>
                <a:off x="1150" y="3898"/>
                <a:ext cx="757" cy="480"/>
                <a:chOff x="1150" y="3898"/>
                <a:chExt cx="757" cy="480"/>
              </a:xfrm>
            </p:grpSpPr>
            <p:sp>
              <p:nvSpPr>
                <p:cNvPr id="53358" name="Rectangle 412"/>
                <p:cNvSpPr>
                  <a:spLocks noChangeArrowheads="1"/>
                </p:cNvSpPr>
                <p:nvPr/>
              </p:nvSpPr>
              <p:spPr bwMode="auto">
                <a:xfrm>
                  <a:off x="1193" y="3898"/>
                  <a:ext cx="671" cy="480"/>
                </a:xfrm>
                <a:prstGeom prst="rect">
                  <a:avLst/>
                </a:prstGeom>
                <a:noFill/>
                <a:ln w="9525">
                  <a:noFill/>
                  <a:miter lim="800000"/>
                  <a:headEnd/>
                  <a:tailEnd/>
                </a:ln>
              </p:spPr>
              <p:txBody>
                <a:bodyPr/>
                <a:lstStyle/>
                <a:p>
                  <a:r>
                    <a:rPr lang="en-GB" sz="1000" b="0">
                      <a:solidFill>
                        <a:schemeClr val="tx1"/>
                      </a:solidFill>
                      <a:cs typeface="Times New Roman" pitchFamily="18" charset="0"/>
                    </a:rPr>
                    <a:t>S,O</a:t>
                  </a:r>
                </a:p>
                <a:p>
                  <a:pPr eaLnBrk="0" hangingPunct="0"/>
                  <a:endParaRPr lang="en-GB" sz="2400" b="0">
                    <a:solidFill>
                      <a:schemeClr val="tx1"/>
                    </a:solidFill>
                  </a:endParaRPr>
                </a:p>
              </p:txBody>
            </p:sp>
            <p:sp>
              <p:nvSpPr>
                <p:cNvPr id="53359" name="Rectangle 513"/>
                <p:cNvSpPr>
                  <a:spLocks noChangeArrowheads="1"/>
                </p:cNvSpPr>
                <p:nvPr/>
              </p:nvSpPr>
              <p:spPr bwMode="auto">
                <a:xfrm>
                  <a:off x="1150" y="3898"/>
                  <a:ext cx="757" cy="480"/>
                </a:xfrm>
                <a:prstGeom prst="rect">
                  <a:avLst/>
                </a:prstGeom>
                <a:noFill/>
                <a:ln w="7">
                  <a:solidFill>
                    <a:srgbClr val="A0A0A0"/>
                  </a:solidFill>
                  <a:miter lim="800000"/>
                  <a:headEnd/>
                  <a:tailEnd/>
                </a:ln>
              </p:spPr>
              <p:txBody>
                <a:bodyPr/>
                <a:lstStyle/>
                <a:p>
                  <a:endParaRPr lang="en-US"/>
                </a:p>
              </p:txBody>
            </p:sp>
          </p:grpSp>
          <p:grpSp>
            <p:nvGrpSpPr>
              <p:cNvPr id="53292" name="Group 516"/>
              <p:cNvGrpSpPr>
                <a:grpSpLocks/>
              </p:cNvGrpSpPr>
              <p:nvPr/>
            </p:nvGrpSpPr>
            <p:grpSpPr bwMode="auto">
              <a:xfrm>
                <a:off x="1907" y="3898"/>
                <a:ext cx="1886" cy="480"/>
                <a:chOff x="1907" y="3898"/>
                <a:chExt cx="1886" cy="480"/>
              </a:xfrm>
            </p:grpSpPr>
            <p:sp>
              <p:nvSpPr>
                <p:cNvPr id="53356" name="Rectangle 413"/>
                <p:cNvSpPr>
                  <a:spLocks noChangeArrowheads="1"/>
                </p:cNvSpPr>
                <p:nvPr/>
              </p:nvSpPr>
              <p:spPr bwMode="auto">
                <a:xfrm>
                  <a:off x="1950" y="3898"/>
                  <a:ext cx="1800" cy="480"/>
                </a:xfrm>
                <a:prstGeom prst="rect">
                  <a:avLst/>
                </a:prstGeom>
                <a:noFill/>
                <a:ln w="9525">
                  <a:noFill/>
                  <a:miter lim="800000"/>
                  <a:headEnd/>
                  <a:tailEnd/>
                </a:ln>
              </p:spPr>
              <p:txBody>
                <a:bodyPr/>
                <a:lstStyle/>
                <a:p>
                  <a:r>
                    <a:rPr lang="en-GB" sz="1000" b="0">
                      <a:solidFill>
                        <a:schemeClr val="tx1"/>
                      </a:solidFill>
                      <a:cs typeface="Times New Roman" pitchFamily="18" charset="0"/>
                    </a:rPr>
                    <a:t>Prompt reporting and replacement of failed lighting.</a:t>
                  </a:r>
                </a:p>
                <a:p>
                  <a:pPr eaLnBrk="0" hangingPunct="0"/>
                  <a:r>
                    <a:rPr lang="en-GB" sz="1000" b="0">
                      <a:solidFill>
                        <a:schemeClr val="tx1"/>
                      </a:solidFill>
                      <a:cs typeface="Times New Roman" pitchFamily="18" charset="0"/>
                    </a:rPr>
                    <a:t> </a:t>
                  </a:r>
                </a:p>
                <a:p>
                  <a:pPr eaLnBrk="0" hangingPunct="0"/>
                  <a:endParaRPr lang="en-GB" sz="2400" b="0">
                    <a:solidFill>
                      <a:schemeClr val="tx1"/>
                    </a:solidFill>
                  </a:endParaRPr>
                </a:p>
              </p:txBody>
            </p:sp>
            <p:sp>
              <p:nvSpPr>
                <p:cNvPr id="53357" name="Rectangle 515"/>
                <p:cNvSpPr>
                  <a:spLocks noChangeArrowheads="1"/>
                </p:cNvSpPr>
                <p:nvPr/>
              </p:nvSpPr>
              <p:spPr bwMode="auto">
                <a:xfrm>
                  <a:off x="1907" y="3898"/>
                  <a:ext cx="1886" cy="480"/>
                </a:xfrm>
                <a:prstGeom prst="rect">
                  <a:avLst/>
                </a:prstGeom>
                <a:noFill/>
                <a:ln w="7">
                  <a:solidFill>
                    <a:srgbClr val="A0A0A0"/>
                  </a:solidFill>
                  <a:miter lim="800000"/>
                  <a:headEnd/>
                  <a:tailEnd/>
                </a:ln>
              </p:spPr>
              <p:txBody>
                <a:bodyPr/>
                <a:lstStyle/>
                <a:p>
                  <a:endParaRPr lang="en-US"/>
                </a:p>
              </p:txBody>
            </p:sp>
          </p:grpSp>
          <p:grpSp>
            <p:nvGrpSpPr>
              <p:cNvPr id="53293" name="Group 518"/>
              <p:cNvGrpSpPr>
                <a:grpSpLocks/>
              </p:cNvGrpSpPr>
              <p:nvPr/>
            </p:nvGrpSpPr>
            <p:grpSpPr bwMode="auto">
              <a:xfrm>
                <a:off x="3793" y="3898"/>
                <a:ext cx="590" cy="480"/>
                <a:chOff x="3793" y="3898"/>
                <a:chExt cx="590" cy="480"/>
              </a:xfrm>
            </p:grpSpPr>
            <p:sp>
              <p:nvSpPr>
                <p:cNvPr id="53354" name="Rectangle 414"/>
                <p:cNvSpPr>
                  <a:spLocks noChangeArrowheads="1"/>
                </p:cNvSpPr>
                <p:nvPr/>
              </p:nvSpPr>
              <p:spPr bwMode="auto">
                <a:xfrm>
                  <a:off x="3836" y="3898"/>
                  <a:ext cx="504" cy="480"/>
                </a:xfrm>
                <a:prstGeom prst="rect">
                  <a:avLst/>
                </a:prstGeom>
                <a:noFill/>
                <a:ln w="9525">
                  <a:noFill/>
                  <a:miter lim="800000"/>
                  <a:headEnd/>
                  <a:tailEnd/>
                </a:ln>
              </p:spPr>
              <p:txBody>
                <a:bodyPr/>
                <a:lstStyle/>
                <a:p>
                  <a:r>
                    <a:rPr lang="en-GB" sz="1000" b="0">
                      <a:solidFill>
                        <a:schemeClr val="tx1"/>
                      </a:solidFill>
                      <a:cs typeface="Times New Roman" pitchFamily="18" charset="0"/>
                    </a:rPr>
                    <a:t>Yes</a:t>
                  </a:r>
                </a:p>
                <a:p>
                  <a:pPr eaLnBrk="0" hangingPunct="0"/>
                  <a:endParaRPr lang="en-GB" sz="2400" b="0">
                    <a:solidFill>
                      <a:schemeClr val="tx1"/>
                    </a:solidFill>
                  </a:endParaRPr>
                </a:p>
              </p:txBody>
            </p:sp>
            <p:sp>
              <p:nvSpPr>
                <p:cNvPr id="53355" name="Rectangle 517"/>
                <p:cNvSpPr>
                  <a:spLocks noChangeArrowheads="1"/>
                </p:cNvSpPr>
                <p:nvPr/>
              </p:nvSpPr>
              <p:spPr bwMode="auto">
                <a:xfrm>
                  <a:off x="3793" y="3898"/>
                  <a:ext cx="590" cy="480"/>
                </a:xfrm>
                <a:prstGeom prst="rect">
                  <a:avLst/>
                </a:prstGeom>
                <a:noFill/>
                <a:ln w="7">
                  <a:solidFill>
                    <a:srgbClr val="A0A0A0"/>
                  </a:solidFill>
                  <a:miter lim="800000"/>
                  <a:headEnd/>
                  <a:tailEnd/>
                </a:ln>
              </p:spPr>
              <p:txBody>
                <a:bodyPr/>
                <a:lstStyle/>
                <a:p>
                  <a:endParaRPr lang="en-US"/>
                </a:p>
              </p:txBody>
            </p:sp>
          </p:grpSp>
          <p:grpSp>
            <p:nvGrpSpPr>
              <p:cNvPr id="53294" name="Group 520"/>
              <p:cNvGrpSpPr>
                <a:grpSpLocks/>
              </p:cNvGrpSpPr>
              <p:nvPr/>
            </p:nvGrpSpPr>
            <p:grpSpPr bwMode="auto">
              <a:xfrm>
                <a:off x="4383" y="3898"/>
                <a:ext cx="698" cy="480"/>
                <a:chOff x="4383" y="3898"/>
                <a:chExt cx="698" cy="480"/>
              </a:xfrm>
            </p:grpSpPr>
            <p:sp>
              <p:nvSpPr>
                <p:cNvPr id="53352" name="Rectangle 415"/>
                <p:cNvSpPr>
                  <a:spLocks noChangeArrowheads="1"/>
                </p:cNvSpPr>
                <p:nvPr/>
              </p:nvSpPr>
              <p:spPr bwMode="auto">
                <a:xfrm>
                  <a:off x="4426" y="3898"/>
                  <a:ext cx="612" cy="480"/>
                </a:xfrm>
                <a:prstGeom prst="rect">
                  <a:avLst/>
                </a:prstGeom>
                <a:noFill/>
                <a:ln w="9525">
                  <a:noFill/>
                  <a:miter lim="800000"/>
                  <a:headEnd/>
                  <a:tailEnd/>
                </a:ln>
              </p:spPr>
              <p:txBody>
                <a:bodyPr/>
                <a:lstStyle/>
                <a:p>
                  <a:r>
                    <a:rPr lang="en-GB" sz="1000" b="0">
                      <a:solidFill>
                        <a:schemeClr val="tx1"/>
                      </a:solidFill>
                      <a:cs typeface="Times New Roman" pitchFamily="18" charset="0"/>
                    </a:rPr>
                    <a:t>Low</a:t>
                  </a:r>
                </a:p>
                <a:p>
                  <a:pPr eaLnBrk="0" hangingPunct="0"/>
                  <a:endParaRPr lang="en-GB" sz="2400" b="0">
                    <a:solidFill>
                      <a:schemeClr val="tx1"/>
                    </a:solidFill>
                  </a:endParaRPr>
                </a:p>
              </p:txBody>
            </p:sp>
            <p:sp>
              <p:nvSpPr>
                <p:cNvPr id="53353" name="Rectangle 519"/>
                <p:cNvSpPr>
                  <a:spLocks noChangeArrowheads="1"/>
                </p:cNvSpPr>
                <p:nvPr/>
              </p:nvSpPr>
              <p:spPr bwMode="auto">
                <a:xfrm>
                  <a:off x="4383" y="3898"/>
                  <a:ext cx="698" cy="480"/>
                </a:xfrm>
                <a:prstGeom prst="rect">
                  <a:avLst/>
                </a:prstGeom>
                <a:noFill/>
                <a:ln w="7">
                  <a:solidFill>
                    <a:srgbClr val="A0A0A0"/>
                  </a:solidFill>
                  <a:miter lim="800000"/>
                  <a:headEnd/>
                  <a:tailEnd/>
                </a:ln>
              </p:spPr>
              <p:txBody>
                <a:bodyPr/>
                <a:lstStyle/>
                <a:p>
                  <a:endParaRPr lang="en-US"/>
                </a:p>
              </p:txBody>
            </p:sp>
          </p:grpSp>
          <p:grpSp>
            <p:nvGrpSpPr>
              <p:cNvPr id="53295" name="Group 522"/>
              <p:cNvGrpSpPr>
                <a:grpSpLocks/>
              </p:cNvGrpSpPr>
              <p:nvPr/>
            </p:nvGrpSpPr>
            <p:grpSpPr bwMode="auto">
              <a:xfrm>
                <a:off x="5081" y="3898"/>
                <a:ext cx="1104" cy="480"/>
                <a:chOff x="5081" y="3898"/>
                <a:chExt cx="1104" cy="480"/>
              </a:xfrm>
            </p:grpSpPr>
            <p:sp>
              <p:nvSpPr>
                <p:cNvPr id="53350" name="Rectangle 416"/>
                <p:cNvSpPr>
                  <a:spLocks noChangeArrowheads="1"/>
                </p:cNvSpPr>
                <p:nvPr/>
              </p:nvSpPr>
              <p:spPr bwMode="auto">
                <a:xfrm>
                  <a:off x="5124" y="3898"/>
                  <a:ext cx="1018" cy="480"/>
                </a:xfrm>
                <a:prstGeom prst="rect">
                  <a:avLst/>
                </a:prstGeom>
                <a:noFill/>
                <a:ln w="9525">
                  <a:noFill/>
                  <a:miter lim="800000"/>
                  <a:headEnd/>
                  <a:tailEnd/>
                </a:ln>
              </p:spPr>
              <p:txBody>
                <a:bodyPr/>
                <a:lstStyle/>
                <a:p>
                  <a:r>
                    <a:rPr lang="en-GB" sz="1000" b="0">
                      <a:solidFill>
                        <a:schemeClr val="tx1"/>
                      </a:solidFill>
                      <a:cs typeface="Times New Roman" pitchFamily="18" charset="0"/>
                    </a:rPr>
                    <a:t>None</a:t>
                  </a:r>
                </a:p>
                <a:p>
                  <a:pPr eaLnBrk="0" hangingPunct="0"/>
                  <a:endParaRPr lang="en-GB" sz="2400" b="0">
                    <a:solidFill>
                      <a:schemeClr val="tx1"/>
                    </a:solidFill>
                  </a:endParaRPr>
                </a:p>
              </p:txBody>
            </p:sp>
            <p:sp>
              <p:nvSpPr>
                <p:cNvPr id="53351" name="Rectangle 521"/>
                <p:cNvSpPr>
                  <a:spLocks noChangeArrowheads="1"/>
                </p:cNvSpPr>
                <p:nvPr/>
              </p:nvSpPr>
              <p:spPr bwMode="auto">
                <a:xfrm>
                  <a:off x="5081" y="3898"/>
                  <a:ext cx="1104" cy="480"/>
                </a:xfrm>
                <a:prstGeom prst="rect">
                  <a:avLst/>
                </a:prstGeom>
                <a:noFill/>
                <a:ln w="7">
                  <a:solidFill>
                    <a:srgbClr val="A0A0A0"/>
                  </a:solidFill>
                  <a:miter lim="800000"/>
                  <a:headEnd/>
                  <a:tailEnd/>
                </a:ln>
              </p:spPr>
              <p:txBody>
                <a:bodyPr/>
                <a:lstStyle/>
                <a:p>
                  <a:endParaRPr lang="en-US"/>
                </a:p>
              </p:txBody>
            </p:sp>
          </p:grpSp>
          <p:grpSp>
            <p:nvGrpSpPr>
              <p:cNvPr id="53296" name="Group 524"/>
              <p:cNvGrpSpPr>
                <a:grpSpLocks/>
              </p:cNvGrpSpPr>
              <p:nvPr/>
            </p:nvGrpSpPr>
            <p:grpSpPr bwMode="auto">
              <a:xfrm>
                <a:off x="0" y="4378"/>
                <a:ext cx="1150" cy="672"/>
                <a:chOff x="0" y="4378"/>
                <a:chExt cx="1150" cy="672"/>
              </a:xfrm>
            </p:grpSpPr>
            <p:sp>
              <p:nvSpPr>
                <p:cNvPr id="53348" name="Rectangle 417"/>
                <p:cNvSpPr>
                  <a:spLocks noChangeArrowheads="1"/>
                </p:cNvSpPr>
                <p:nvPr/>
              </p:nvSpPr>
              <p:spPr bwMode="auto">
                <a:xfrm>
                  <a:off x="43" y="4378"/>
                  <a:ext cx="1064" cy="672"/>
                </a:xfrm>
                <a:prstGeom prst="rect">
                  <a:avLst/>
                </a:prstGeom>
                <a:noFill/>
                <a:ln w="9525">
                  <a:noFill/>
                  <a:miter lim="800000"/>
                  <a:headEnd/>
                  <a:tailEnd/>
                </a:ln>
              </p:spPr>
              <p:txBody>
                <a:bodyPr/>
                <a:lstStyle/>
                <a:p>
                  <a:r>
                    <a:rPr lang="en-GB" sz="1200">
                      <a:cs typeface="Times New Roman" pitchFamily="18" charset="0"/>
                    </a:rPr>
                    <a:t>Trip hazards</a:t>
                  </a:r>
                </a:p>
                <a:p>
                  <a:pPr eaLnBrk="0" hangingPunct="0"/>
                  <a:endParaRPr lang="en-GB" sz="1200"/>
                </a:p>
              </p:txBody>
            </p:sp>
            <p:sp>
              <p:nvSpPr>
                <p:cNvPr id="53349" name="Rectangle 523"/>
                <p:cNvSpPr>
                  <a:spLocks noChangeArrowheads="1"/>
                </p:cNvSpPr>
                <p:nvPr/>
              </p:nvSpPr>
              <p:spPr bwMode="auto">
                <a:xfrm>
                  <a:off x="0" y="4378"/>
                  <a:ext cx="1150" cy="672"/>
                </a:xfrm>
                <a:prstGeom prst="rect">
                  <a:avLst/>
                </a:prstGeom>
                <a:noFill/>
                <a:ln w="7">
                  <a:solidFill>
                    <a:srgbClr val="A0A0A0"/>
                  </a:solidFill>
                  <a:miter lim="800000"/>
                  <a:headEnd/>
                  <a:tailEnd/>
                </a:ln>
              </p:spPr>
              <p:txBody>
                <a:bodyPr/>
                <a:lstStyle/>
                <a:p>
                  <a:endParaRPr lang="en-US"/>
                </a:p>
              </p:txBody>
            </p:sp>
          </p:grpSp>
          <p:grpSp>
            <p:nvGrpSpPr>
              <p:cNvPr id="53297" name="Group 526"/>
              <p:cNvGrpSpPr>
                <a:grpSpLocks/>
              </p:cNvGrpSpPr>
              <p:nvPr/>
            </p:nvGrpSpPr>
            <p:grpSpPr bwMode="auto">
              <a:xfrm>
                <a:off x="1150" y="4378"/>
                <a:ext cx="757" cy="672"/>
                <a:chOff x="1150" y="4378"/>
                <a:chExt cx="757" cy="672"/>
              </a:xfrm>
            </p:grpSpPr>
            <p:sp>
              <p:nvSpPr>
                <p:cNvPr id="53346" name="Rectangle 418"/>
                <p:cNvSpPr>
                  <a:spLocks noChangeArrowheads="1"/>
                </p:cNvSpPr>
                <p:nvPr/>
              </p:nvSpPr>
              <p:spPr bwMode="auto">
                <a:xfrm>
                  <a:off x="1193" y="4378"/>
                  <a:ext cx="671" cy="672"/>
                </a:xfrm>
                <a:prstGeom prst="rect">
                  <a:avLst/>
                </a:prstGeom>
                <a:noFill/>
                <a:ln w="9525">
                  <a:noFill/>
                  <a:miter lim="800000"/>
                  <a:headEnd/>
                  <a:tailEnd/>
                </a:ln>
              </p:spPr>
              <p:txBody>
                <a:bodyPr/>
                <a:lstStyle/>
                <a:p>
                  <a:r>
                    <a:rPr lang="en-GB" sz="1000" b="0">
                      <a:solidFill>
                        <a:schemeClr val="tx1"/>
                      </a:solidFill>
                      <a:cs typeface="Times New Roman" pitchFamily="18" charset="0"/>
                    </a:rPr>
                    <a:t>S,O</a:t>
                  </a:r>
                </a:p>
                <a:p>
                  <a:pPr eaLnBrk="0" hangingPunct="0"/>
                  <a:endParaRPr lang="en-GB" sz="2400" b="0">
                    <a:solidFill>
                      <a:schemeClr val="tx1"/>
                    </a:solidFill>
                  </a:endParaRPr>
                </a:p>
              </p:txBody>
            </p:sp>
            <p:sp>
              <p:nvSpPr>
                <p:cNvPr id="53347" name="Rectangle 525"/>
                <p:cNvSpPr>
                  <a:spLocks noChangeArrowheads="1"/>
                </p:cNvSpPr>
                <p:nvPr/>
              </p:nvSpPr>
              <p:spPr bwMode="auto">
                <a:xfrm>
                  <a:off x="1150" y="4378"/>
                  <a:ext cx="757" cy="672"/>
                </a:xfrm>
                <a:prstGeom prst="rect">
                  <a:avLst/>
                </a:prstGeom>
                <a:noFill/>
                <a:ln w="7">
                  <a:solidFill>
                    <a:srgbClr val="A0A0A0"/>
                  </a:solidFill>
                  <a:miter lim="800000"/>
                  <a:headEnd/>
                  <a:tailEnd/>
                </a:ln>
              </p:spPr>
              <p:txBody>
                <a:bodyPr/>
                <a:lstStyle/>
                <a:p>
                  <a:endParaRPr lang="en-US"/>
                </a:p>
              </p:txBody>
            </p:sp>
          </p:grpSp>
          <p:grpSp>
            <p:nvGrpSpPr>
              <p:cNvPr id="53298" name="Group 528"/>
              <p:cNvGrpSpPr>
                <a:grpSpLocks/>
              </p:cNvGrpSpPr>
              <p:nvPr/>
            </p:nvGrpSpPr>
            <p:grpSpPr bwMode="auto">
              <a:xfrm>
                <a:off x="1907" y="4378"/>
                <a:ext cx="1886" cy="672"/>
                <a:chOff x="1907" y="4378"/>
                <a:chExt cx="1886" cy="672"/>
              </a:xfrm>
            </p:grpSpPr>
            <p:sp>
              <p:nvSpPr>
                <p:cNvPr id="53344" name="Rectangle 419"/>
                <p:cNvSpPr>
                  <a:spLocks noChangeArrowheads="1"/>
                </p:cNvSpPr>
                <p:nvPr/>
              </p:nvSpPr>
              <p:spPr bwMode="auto">
                <a:xfrm>
                  <a:off x="1950" y="4378"/>
                  <a:ext cx="1800" cy="672"/>
                </a:xfrm>
                <a:prstGeom prst="rect">
                  <a:avLst/>
                </a:prstGeom>
                <a:noFill/>
                <a:ln w="9525">
                  <a:noFill/>
                  <a:miter lim="800000"/>
                  <a:headEnd/>
                  <a:tailEnd/>
                </a:ln>
              </p:spPr>
              <p:txBody>
                <a:bodyPr/>
                <a:lstStyle/>
                <a:p>
                  <a:r>
                    <a:rPr lang="en-GB" sz="1000" b="0">
                      <a:solidFill>
                        <a:schemeClr val="tx1"/>
                      </a:solidFill>
                      <a:cs typeface="Times New Roman" pitchFamily="18" charset="0"/>
                    </a:rPr>
                    <a:t>All trailing cables to be securely anchored at a safe level (ground or above head height) and covered by cable strips where crossing pathways</a:t>
                  </a:r>
                </a:p>
                <a:p>
                  <a:pPr eaLnBrk="0" hangingPunct="0"/>
                  <a:r>
                    <a:rPr lang="en-GB" sz="1000" b="0">
                      <a:solidFill>
                        <a:schemeClr val="tx1"/>
                      </a:solidFill>
                      <a:cs typeface="Times New Roman" pitchFamily="18" charset="0"/>
                    </a:rPr>
                    <a:t> </a:t>
                  </a:r>
                </a:p>
                <a:p>
                  <a:pPr eaLnBrk="0" hangingPunct="0"/>
                  <a:endParaRPr lang="en-GB" sz="2400" b="0">
                    <a:solidFill>
                      <a:schemeClr val="tx1"/>
                    </a:solidFill>
                  </a:endParaRPr>
                </a:p>
              </p:txBody>
            </p:sp>
            <p:sp>
              <p:nvSpPr>
                <p:cNvPr id="53345" name="Rectangle 527"/>
                <p:cNvSpPr>
                  <a:spLocks noChangeArrowheads="1"/>
                </p:cNvSpPr>
                <p:nvPr/>
              </p:nvSpPr>
              <p:spPr bwMode="auto">
                <a:xfrm>
                  <a:off x="1907" y="4378"/>
                  <a:ext cx="1886" cy="672"/>
                </a:xfrm>
                <a:prstGeom prst="rect">
                  <a:avLst/>
                </a:prstGeom>
                <a:noFill/>
                <a:ln w="7">
                  <a:solidFill>
                    <a:srgbClr val="A0A0A0"/>
                  </a:solidFill>
                  <a:miter lim="800000"/>
                  <a:headEnd/>
                  <a:tailEnd/>
                </a:ln>
              </p:spPr>
              <p:txBody>
                <a:bodyPr/>
                <a:lstStyle/>
                <a:p>
                  <a:endParaRPr lang="en-US"/>
                </a:p>
              </p:txBody>
            </p:sp>
          </p:grpSp>
          <p:grpSp>
            <p:nvGrpSpPr>
              <p:cNvPr id="53299" name="Group 530"/>
              <p:cNvGrpSpPr>
                <a:grpSpLocks/>
              </p:cNvGrpSpPr>
              <p:nvPr/>
            </p:nvGrpSpPr>
            <p:grpSpPr bwMode="auto">
              <a:xfrm>
                <a:off x="3793" y="4378"/>
                <a:ext cx="590" cy="672"/>
                <a:chOff x="3793" y="4378"/>
                <a:chExt cx="590" cy="672"/>
              </a:xfrm>
            </p:grpSpPr>
            <p:sp>
              <p:nvSpPr>
                <p:cNvPr id="53342" name="Rectangle 420"/>
                <p:cNvSpPr>
                  <a:spLocks noChangeArrowheads="1"/>
                </p:cNvSpPr>
                <p:nvPr/>
              </p:nvSpPr>
              <p:spPr bwMode="auto">
                <a:xfrm>
                  <a:off x="3836" y="4378"/>
                  <a:ext cx="504" cy="672"/>
                </a:xfrm>
                <a:prstGeom prst="rect">
                  <a:avLst/>
                </a:prstGeom>
                <a:noFill/>
                <a:ln w="9525">
                  <a:noFill/>
                  <a:miter lim="800000"/>
                  <a:headEnd/>
                  <a:tailEnd/>
                </a:ln>
              </p:spPr>
              <p:txBody>
                <a:bodyPr/>
                <a:lstStyle/>
                <a:p>
                  <a:r>
                    <a:rPr lang="en-GB" sz="1000" b="0">
                      <a:solidFill>
                        <a:schemeClr val="tx1"/>
                      </a:solidFill>
                      <a:cs typeface="Times New Roman" pitchFamily="18" charset="0"/>
                    </a:rPr>
                    <a:t>Yes</a:t>
                  </a:r>
                </a:p>
                <a:p>
                  <a:pPr eaLnBrk="0" hangingPunct="0"/>
                  <a:endParaRPr lang="en-GB" sz="2400" b="0">
                    <a:solidFill>
                      <a:schemeClr val="tx1"/>
                    </a:solidFill>
                  </a:endParaRPr>
                </a:p>
              </p:txBody>
            </p:sp>
            <p:sp>
              <p:nvSpPr>
                <p:cNvPr id="53343" name="Rectangle 529"/>
                <p:cNvSpPr>
                  <a:spLocks noChangeArrowheads="1"/>
                </p:cNvSpPr>
                <p:nvPr/>
              </p:nvSpPr>
              <p:spPr bwMode="auto">
                <a:xfrm>
                  <a:off x="3793" y="4378"/>
                  <a:ext cx="590" cy="672"/>
                </a:xfrm>
                <a:prstGeom prst="rect">
                  <a:avLst/>
                </a:prstGeom>
                <a:noFill/>
                <a:ln w="7">
                  <a:solidFill>
                    <a:srgbClr val="A0A0A0"/>
                  </a:solidFill>
                  <a:miter lim="800000"/>
                  <a:headEnd/>
                  <a:tailEnd/>
                </a:ln>
              </p:spPr>
              <p:txBody>
                <a:bodyPr/>
                <a:lstStyle/>
                <a:p>
                  <a:endParaRPr lang="en-US"/>
                </a:p>
              </p:txBody>
            </p:sp>
          </p:grpSp>
          <p:grpSp>
            <p:nvGrpSpPr>
              <p:cNvPr id="53300" name="Group 532"/>
              <p:cNvGrpSpPr>
                <a:grpSpLocks/>
              </p:cNvGrpSpPr>
              <p:nvPr/>
            </p:nvGrpSpPr>
            <p:grpSpPr bwMode="auto">
              <a:xfrm>
                <a:off x="4383" y="4378"/>
                <a:ext cx="698" cy="672"/>
                <a:chOff x="4383" y="4378"/>
                <a:chExt cx="698" cy="672"/>
              </a:xfrm>
            </p:grpSpPr>
            <p:sp>
              <p:nvSpPr>
                <p:cNvPr id="53340" name="Rectangle 421"/>
                <p:cNvSpPr>
                  <a:spLocks noChangeArrowheads="1"/>
                </p:cNvSpPr>
                <p:nvPr/>
              </p:nvSpPr>
              <p:spPr bwMode="auto">
                <a:xfrm>
                  <a:off x="4426" y="4378"/>
                  <a:ext cx="612" cy="672"/>
                </a:xfrm>
                <a:prstGeom prst="rect">
                  <a:avLst/>
                </a:prstGeom>
                <a:noFill/>
                <a:ln w="9525">
                  <a:noFill/>
                  <a:miter lim="800000"/>
                  <a:headEnd/>
                  <a:tailEnd/>
                </a:ln>
              </p:spPr>
              <p:txBody>
                <a:bodyPr/>
                <a:lstStyle/>
                <a:p>
                  <a:r>
                    <a:rPr lang="en-GB" sz="1000" b="0">
                      <a:solidFill>
                        <a:schemeClr val="tx1"/>
                      </a:solidFill>
                      <a:cs typeface="Times New Roman" pitchFamily="18" charset="0"/>
                    </a:rPr>
                    <a:t>Low</a:t>
                  </a:r>
                </a:p>
                <a:p>
                  <a:pPr eaLnBrk="0" hangingPunct="0"/>
                  <a:endParaRPr lang="en-GB" sz="2400" b="0">
                    <a:solidFill>
                      <a:schemeClr val="tx1"/>
                    </a:solidFill>
                  </a:endParaRPr>
                </a:p>
              </p:txBody>
            </p:sp>
            <p:sp>
              <p:nvSpPr>
                <p:cNvPr id="53341" name="Rectangle 531"/>
                <p:cNvSpPr>
                  <a:spLocks noChangeArrowheads="1"/>
                </p:cNvSpPr>
                <p:nvPr/>
              </p:nvSpPr>
              <p:spPr bwMode="auto">
                <a:xfrm>
                  <a:off x="4383" y="4378"/>
                  <a:ext cx="698" cy="672"/>
                </a:xfrm>
                <a:prstGeom prst="rect">
                  <a:avLst/>
                </a:prstGeom>
                <a:noFill/>
                <a:ln w="7">
                  <a:solidFill>
                    <a:srgbClr val="A0A0A0"/>
                  </a:solidFill>
                  <a:miter lim="800000"/>
                  <a:headEnd/>
                  <a:tailEnd/>
                </a:ln>
              </p:spPr>
              <p:txBody>
                <a:bodyPr/>
                <a:lstStyle/>
                <a:p>
                  <a:endParaRPr lang="en-US"/>
                </a:p>
              </p:txBody>
            </p:sp>
          </p:grpSp>
          <p:grpSp>
            <p:nvGrpSpPr>
              <p:cNvPr id="53301" name="Group 534"/>
              <p:cNvGrpSpPr>
                <a:grpSpLocks/>
              </p:cNvGrpSpPr>
              <p:nvPr/>
            </p:nvGrpSpPr>
            <p:grpSpPr bwMode="auto">
              <a:xfrm>
                <a:off x="5081" y="4378"/>
                <a:ext cx="1104" cy="672"/>
                <a:chOff x="5081" y="4378"/>
                <a:chExt cx="1104" cy="672"/>
              </a:xfrm>
            </p:grpSpPr>
            <p:sp>
              <p:nvSpPr>
                <p:cNvPr id="53338" name="Rectangle 422"/>
                <p:cNvSpPr>
                  <a:spLocks noChangeArrowheads="1"/>
                </p:cNvSpPr>
                <p:nvPr/>
              </p:nvSpPr>
              <p:spPr bwMode="auto">
                <a:xfrm>
                  <a:off x="5124" y="4378"/>
                  <a:ext cx="1018" cy="672"/>
                </a:xfrm>
                <a:prstGeom prst="rect">
                  <a:avLst/>
                </a:prstGeom>
                <a:noFill/>
                <a:ln w="9525">
                  <a:noFill/>
                  <a:miter lim="800000"/>
                  <a:headEnd/>
                  <a:tailEnd/>
                </a:ln>
              </p:spPr>
              <p:txBody>
                <a:bodyPr/>
                <a:lstStyle/>
                <a:p>
                  <a:r>
                    <a:rPr lang="en-GB" sz="1000" b="0">
                      <a:solidFill>
                        <a:schemeClr val="tx1"/>
                      </a:solidFill>
                      <a:cs typeface="Times New Roman" pitchFamily="18" charset="0"/>
                    </a:rPr>
                    <a:t>None</a:t>
                  </a:r>
                </a:p>
                <a:p>
                  <a:pPr eaLnBrk="0" hangingPunct="0"/>
                  <a:endParaRPr lang="en-GB" sz="2400" b="0">
                    <a:solidFill>
                      <a:schemeClr val="tx1"/>
                    </a:solidFill>
                  </a:endParaRPr>
                </a:p>
              </p:txBody>
            </p:sp>
            <p:sp>
              <p:nvSpPr>
                <p:cNvPr id="53339" name="Rectangle 533"/>
                <p:cNvSpPr>
                  <a:spLocks noChangeArrowheads="1"/>
                </p:cNvSpPr>
                <p:nvPr/>
              </p:nvSpPr>
              <p:spPr bwMode="auto">
                <a:xfrm>
                  <a:off x="5081" y="4378"/>
                  <a:ext cx="1104" cy="672"/>
                </a:xfrm>
                <a:prstGeom prst="rect">
                  <a:avLst/>
                </a:prstGeom>
                <a:noFill/>
                <a:ln w="7">
                  <a:solidFill>
                    <a:srgbClr val="A0A0A0"/>
                  </a:solidFill>
                  <a:miter lim="800000"/>
                  <a:headEnd/>
                  <a:tailEnd/>
                </a:ln>
              </p:spPr>
              <p:txBody>
                <a:bodyPr/>
                <a:lstStyle/>
                <a:p>
                  <a:endParaRPr lang="en-US"/>
                </a:p>
              </p:txBody>
            </p:sp>
          </p:grpSp>
          <p:grpSp>
            <p:nvGrpSpPr>
              <p:cNvPr id="53302" name="Group 536"/>
              <p:cNvGrpSpPr>
                <a:grpSpLocks/>
              </p:cNvGrpSpPr>
              <p:nvPr/>
            </p:nvGrpSpPr>
            <p:grpSpPr bwMode="auto">
              <a:xfrm>
                <a:off x="0" y="5050"/>
                <a:ext cx="1150" cy="480"/>
                <a:chOff x="0" y="5050"/>
                <a:chExt cx="1150" cy="480"/>
              </a:xfrm>
            </p:grpSpPr>
            <p:sp>
              <p:nvSpPr>
                <p:cNvPr id="53336" name="Rectangle 423"/>
                <p:cNvSpPr>
                  <a:spLocks noChangeArrowheads="1"/>
                </p:cNvSpPr>
                <p:nvPr/>
              </p:nvSpPr>
              <p:spPr bwMode="auto">
                <a:xfrm>
                  <a:off x="43" y="5050"/>
                  <a:ext cx="1064" cy="480"/>
                </a:xfrm>
                <a:prstGeom prst="rect">
                  <a:avLst/>
                </a:prstGeom>
                <a:noFill/>
                <a:ln w="9525">
                  <a:noFill/>
                  <a:miter lim="800000"/>
                  <a:headEnd/>
                  <a:tailEnd/>
                </a:ln>
              </p:spPr>
              <p:txBody>
                <a:bodyPr/>
                <a:lstStyle/>
                <a:p>
                  <a:r>
                    <a:rPr lang="en-GB" sz="1200">
                      <a:cs typeface="Times New Roman" pitchFamily="18" charset="0"/>
                    </a:rPr>
                    <a:t>Fire</a:t>
                  </a:r>
                </a:p>
                <a:p>
                  <a:pPr eaLnBrk="0" hangingPunct="0"/>
                  <a:r>
                    <a:rPr lang="en-GB" sz="1000" b="0">
                      <a:solidFill>
                        <a:schemeClr val="tx1"/>
                      </a:solidFill>
                      <a:cs typeface="Times New Roman" pitchFamily="18" charset="0"/>
                    </a:rPr>
                    <a:t> </a:t>
                  </a:r>
                </a:p>
                <a:p>
                  <a:pPr eaLnBrk="0" hangingPunct="0"/>
                  <a:endParaRPr lang="en-GB" sz="2400" b="0">
                    <a:solidFill>
                      <a:schemeClr val="tx1"/>
                    </a:solidFill>
                  </a:endParaRPr>
                </a:p>
              </p:txBody>
            </p:sp>
            <p:sp>
              <p:nvSpPr>
                <p:cNvPr id="53337" name="Rectangle 535"/>
                <p:cNvSpPr>
                  <a:spLocks noChangeArrowheads="1"/>
                </p:cNvSpPr>
                <p:nvPr/>
              </p:nvSpPr>
              <p:spPr bwMode="auto">
                <a:xfrm>
                  <a:off x="0" y="5050"/>
                  <a:ext cx="1150" cy="480"/>
                </a:xfrm>
                <a:prstGeom prst="rect">
                  <a:avLst/>
                </a:prstGeom>
                <a:noFill/>
                <a:ln w="7">
                  <a:solidFill>
                    <a:srgbClr val="A0A0A0"/>
                  </a:solidFill>
                  <a:miter lim="800000"/>
                  <a:headEnd/>
                  <a:tailEnd/>
                </a:ln>
              </p:spPr>
              <p:txBody>
                <a:bodyPr/>
                <a:lstStyle/>
                <a:p>
                  <a:endParaRPr lang="en-US"/>
                </a:p>
              </p:txBody>
            </p:sp>
          </p:grpSp>
          <p:grpSp>
            <p:nvGrpSpPr>
              <p:cNvPr id="53303" name="Group 538"/>
              <p:cNvGrpSpPr>
                <a:grpSpLocks/>
              </p:cNvGrpSpPr>
              <p:nvPr/>
            </p:nvGrpSpPr>
            <p:grpSpPr bwMode="auto">
              <a:xfrm>
                <a:off x="1150" y="5050"/>
                <a:ext cx="757" cy="480"/>
                <a:chOff x="1150" y="5050"/>
                <a:chExt cx="757" cy="480"/>
              </a:xfrm>
            </p:grpSpPr>
            <p:sp>
              <p:nvSpPr>
                <p:cNvPr id="53334" name="Rectangle 424"/>
                <p:cNvSpPr>
                  <a:spLocks noChangeArrowheads="1"/>
                </p:cNvSpPr>
                <p:nvPr/>
              </p:nvSpPr>
              <p:spPr bwMode="auto">
                <a:xfrm>
                  <a:off x="1193" y="5050"/>
                  <a:ext cx="671" cy="480"/>
                </a:xfrm>
                <a:prstGeom prst="rect">
                  <a:avLst/>
                </a:prstGeom>
                <a:noFill/>
                <a:ln w="9525">
                  <a:noFill/>
                  <a:miter lim="800000"/>
                  <a:headEnd/>
                  <a:tailEnd/>
                </a:ln>
              </p:spPr>
              <p:txBody>
                <a:bodyPr/>
                <a:lstStyle/>
                <a:p>
                  <a:r>
                    <a:rPr lang="en-GB" sz="1000" b="0">
                      <a:solidFill>
                        <a:schemeClr val="tx1"/>
                      </a:solidFill>
                      <a:cs typeface="Times New Roman" pitchFamily="18" charset="0"/>
                    </a:rPr>
                    <a:t>S,O</a:t>
                  </a:r>
                </a:p>
                <a:p>
                  <a:pPr eaLnBrk="0" hangingPunct="0"/>
                  <a:endParaRPr lang="en-GB" sz="2400" b="0">
                    <a:solidFill>
                      <a:schemeClr val="tx1"/>
                    </a:solidFill>
                  </a:endParaRPr>
                </a:p>
              </p:txBody>
            </p:sp>
            <p:sp>
              <p:nvSpPr>
                <p:cNvPr id="53335" name="Rectangle 537"/>
                <p:cNvSpPr>
                  <a:spLocks noChangeArrowheads="1"/>
                </p:cNvSpPr>
                <p:nvPr/>
              </p:nvSpPr>
              <p:spPr bwMode="auto">
                <a:xfrm>
                  <a:off x="1150" y="5050"/>
                  <a:ext cx="757" cy="480"/>
                </a:xfrm>
                <a:prstGeom prst="rect">
                  <a:avLst/>
                </a:prstGeom>
                <a:noFill/>
                <a:ln w="7">
                  <a:solidFill>
                    <a:srgbClr val="A0A0A0"/>
                  </a:solidFill>
                  <a:miter lim="800000"/>
                  <a:headEnd/>
                  <a:tailEnd/>
                </a:ln>
              </p:spPr>
              <p:txBody>
                <a:bodyPr/>
                <a:lstStyle/>
                <a:p>
                  <a:endParaRPr lang="en-US"/>
                </a:p>
              </p:txBody>
            </p:sp>
          </p:grpSp>
          <p:grpSp>
            <p:nvGrpSpPr>
              <p:cNvPr id="53304" name="Group 540"/>
              <p:cNvGrpSpPr>
                <a:grpSpLocks/>
              </p:cNvGrpSpPr>
              <p:nvPr/>
            </p:nvGrpSpPr>
            <p:grpSpPr bwMode="auto">
              <a:xfrm>
                <a:off x="1907" y="5050"/>
                <a:ext cx="1886" cy="480"/>
                <a:chOff x="1907" y="5050"/>
                <a:chExt cx="1886" cy="480"/>
              </a:xfrm>
            </p:grpSpPr>
            <p:sp>
              <p:nvSpPr>
                <p:cNvPr id="53332" name="Rectangle 425"/>
                <p:cNvSpPr>
                  <a:spLocks noChangeArrowheads="1"/>
                </p:cNvSpPr>
                <p:nvPr/>
              </p:nvSpPr>
              <p:spPr bwMode="auto">
                <a:xfrm>
                  <a:off x="1950" y="5050"/>
                  <a:ext cx="1800" cy="480"/>
                </a:xfrm>
                <a:prstGeom prst="rect">
                  <a:avLst/>
                </a:prstGeom>
                <a:noFill/>
                <a:ln w="9525">
                  <a:noFill/>
                  <a:miter lim="800000"/>
                  <a:headEnd/>
                  <a:tailEnd/>
                </a:ln>
              </p:spPr>
              <p:txBody>
                <a:bodyPr/>
                <a:lstStyle/>
                <a:p>
                  <a:r>
                    <a:rPr lang="en-GB" sz="1000" b="0">
                      <a:solidFill>
                        <a:schemeClr val="tx1"/>
                      </a:solidFill>
                      <a:cs typeface="Times New Roman" pitchFamily="18" charset="0"/>
                    </a:rPr>
                    <a:t>Knowledge of fire exits and assembly points</a:t>
                  </a:r>
                </a:p>
                <a:p>
                  <a:pPr eaLnBrk="0" hangingPunct="0"/>
                  <a:endParaRPr lang="en-GB" sz="2400" b="0">
                    <a:solidFill>
                      <a:schemeClr val="tx1"/>
                    </a:solidFill>
                  </a:endParaRPr>
                </a:p>
              </p:txBody>
            </p:sp>
            <p:sp>
              <p:nvSpPr>
                <p:cNvPr id="53333" name="Rectangle 539"/>
                <p:cNvSpPr>
                  <a:spLocks noChangeArrowheads="1"/>
                </p:cNvSpPr>
                <p:nvPr/>
              </p:nvSpPr>
              <p:spPr bwMode="auto">
                <a:xfrm>
                  <a:off x="1907" y="5050"/>
                  <a:ext cx="1886" cy="480"/>
                </a:xfrm>
                <a:prstGeom prst="rect">
                  <a:avLst/>
                </a:prstGeom>
                <a:noFill/>
                <a:ln w="7">
                  <a:solidFill>
                    <a:srgbClr val="A0A0A0"/>
                  </a:solidFill>
                  <a:miter lim="800000"/>
                  <a:headEnd/>
                  <a:tailEnd/>
                </a:ln>
              </p:spPr>
              <p:txBody>
                <a:bodyPr/>
                <a:lstStyle/>
                <a:p>
                  <a:endParaRPr lang="en-US"/>
                </a:p>
              </p:txBody>
            </p:sp>
          </p:grpSp>
          <p:grpSp>
            <p:nvGrpSpPr>
              <p:cNvPr id="53305" name="Group 542"/>
              <p:cNvGrpSpPr>
                <a:grpSpLocks/>
              </p:cNvGrpSpPr>
              <p:nvPr/>
            </p:nvGrpSpPr>
            <p:grpSpPr bwMode="auto">
              <a:xfrm>
                <a:off x="3793" y="5050"/>
                <a:ext cx="590" cy="480"/>
                <a:chOff x="3793" y="5050"/>
                <a:chExt cx="590" cy="480"/>
              </a:xfrm>
            </p:grpSpPr>
            <p:sp>
              <p:nvSpPr>
                <p:cNvPr id="53330" name="Rectangle 426"/>
                <p:cNvSpPr>
                  <a:spLocks noChangeArrowheads="1"/>
                </p:cNvSpPr>
                <p:nvPr/>
              </p:nvSpPr>
              <p:spPr bwMode="auto">
                <a:xfrm>
                  <a:off x="3836" y="5050"/>
                  <a:ext cx="504" cy="480"/>
                </a:xfrm>
                <a:prstGeom prst="rect">
                  <a:avLst/>
                </a:prstGeom>
                <a:noFill/>
                <a:ln w="9525">
                  <a:noFill/>
                  <a:miter lim="800000"/>
                  <a:headEnd/>
                  <a:tailEnd/>
                </a:ln>
              </p:spPr>
              <p:txBody>
                <a:bodyPr/>
                <a:lstStyle/>
                <a:p>
                  <a:r>
                    <a:rPr lang="en-GB" sz="1000" b="0">
                      <a:solidFill>
                        <a:schemeClr val="tx1"/>
                      </a:solidFill>
                      <a:cs typeface="Times New Roman" pitchFamily="18" charset="0"/>
                    </a:rPr>
                    <a:t>Yes</a:t>
                  </a:r>
                </a:p>
                <a:p>
                  <a:pPr eaLnBrk="0" hangingPunct="0"/>
                  <a:endParaRPr lang="en-GB" sz="2400" b="0">
                    <a:solidFill>
                      <a:schemeClr val="tx1"/>
                    </a:solidFill>
                  </a:endParaRPr>
                </a:p>
              </p:txBody>
            </p:sp>
            <p:sp>
              <p:nvSpPr>
                <p:cNvPr id="53331" name="Rectangle 541"/>
                <p:cNvSpPr>
                  <a:spLocks noChangeArrowheads="1"/>
                </p:cNvSpPr>
                <p:nvPr/>
              </p:nvSpPr>
              <p:spPr bwMode="auto">
                <a:xfrm>
                  <a:off x="3793" y="5050"/>
                  <a:ext cx="590" cy="480"/>
                </a:xfrm>
                <a:prstGeom prst="rect">
                  <a:avLst/>
                </a:prstGeom>
                <a:noFill/>
                <a:ln w="7">
                  <a:solidFill>
                    <a:srgbClr val="A0A0A0"/>
                  </a:solidFill>
                  <a:miter lim="800000"/>
                  <a:headEnd/>
                  <a:tailEnd/>
                </a:ln>
              </p:spPr>
              <p:txBody>
                <a:bodyPr/>
                <a:lstStyle/>
                <a:p>
                  <a:endParaRPr lang="en-US"/>
                </a:p>
              </p:txBody>
            </p:sp>
          </p:grpSp>
          <p:grpSp>
            <p:nvGrpSpPr>
              <p:cNvPr id="53306" name="Group 544"/>
              <p:cNvGrpSpPr>
                <a:grpSpLocks/>
              </p:cNvGrpSpPr>
              <p:nvPr/>
            </p:nvGrpSpPr>
            <p:grpSpPr bwMode="auto">
              <a:xfrm>
                <a:off x="4383" y="5050"/>
                <a:ext cx="698" cy="480"/>
                <a:chOff x="4383" y="5050"/>
                <a:chExt cx="698" cy="480"/>
              </a:xfrm>
            </p:grpSpPr>
            <p:sp>
              <p:nvSpPr>
                <p:cNvPr id="53328" name="Rectangle 427"/>
                <p:cNvSpPr>
                  <a:spLocks noChangeArrowheads="1"/>
                </p:cNvSpPr>
                <p:nvPr/>
              </p:nvSpPr>
              <p:spPr bwMode="auto">
                <a:xfrm>
                  <a:off x="4426" y="5050"/>
                  <a:ext cx="612" cy="480"/>
                </a:xfrm>
                <a:prstGeom prst="rect">
                  <a:avLst/>
                </a:prstGeom>
                <a:noFill/>
                <a:ln w="9525">
                  <a:noFill/>
                  <a:miter lim="800000"/>
                  <a:headEnd/>
                  <a:tailEnd/>
                </a:ln>
              </p:spPr>
              <p:txBody>
                <a:bodyPr/>
                <a:lstStyle/>
                <a:p>
                  <a:r>
                    <a:rPr lang="en-GB" sz="1000" b="0">
                      <a:solidFill>
                        <a:schemeClr val="tx1"/>
                      </a:solidFill>
                      <a:cs typeface="Times New Roman" pitchFamily="18" charset="0"/>
                    </a:rPr>
                    <a:t>Low</a:t>
                  </a:r>
                </a:p>
                <a:p>
                  <a:pPr eaLnBrk="0" hangingPunct="0"/>
                  <a:endParaRPr lang="en-GB" sz="2400" b="0">
                    <a:solidFill>
                      <a:schemeClr val="tx1"/>
                    </a:solidFill>
                  </a:endParaRPr>
                </a:p>
              </p:txBody>
            </p:sp>
            <p:sp>
              <p:nvSpPr>
                <p:cNvPr id="53329" name="Rectangle 543"/>
                <p:cNvSpPr>
                  <a:spLocks noChangeArrowheads="1"/>
                </p:cNvSpPr>
                <p:nvPr/>
              </p:nvSpPr>
              <p:spPr bwMode="auto">
                <a:xfrm>
                  <a:off x="4383" y="5050"/>
                  <a:ext cx="698" cy="480"/>
                </a:xfrm>
                <a:prstGeom prst="rect">
                  <a:avLst/>
                </a:prstGeom>
                <a:noFill/>
                <a:ln w="7">
                  <a:solidFill>
                    <a:srgbClr val="A0A0A0"/>
                  </a:solidFill>
                  <a:miter lim="800000"/>
                  <a:headEnd/>
                  <a:tailEnd/>
                </a:ln>
              </p:spPr>
              <p:txBody>
                <a:bodyPr/>
                <a:lstStyle/>
                <a:p>
                  <a:endParaRPr lang="en-US"/>
                </a:p>
              </p:txBody>
            </p:sp>
          </p:grpSp>
          <p:grpSp>
            <p:nvGrpSpPr>
              <p:cNvPr id="53307" name="Group 546"/>
              <p:cNvGrpSpPr>
                <a:grpSpLocks/>
              </p:cNvGrpSpPr>
              <p:nvPr/>
            </p:nvGrpSpPr>
            <p:grpSpPr bwMode="auto">
              <a:xfrm>
                <a:off x="5081" y="5050"/>
                <a:ext cx="1104" cy="480"/>
                <a:chOff x="5081" y="5050"/>
                <a:chExt cx="1104" cy="480"/>
              </a:xfrm>
            </p:grpSpPr>
            <p:sp>
              <p:nvSpPr>
                <p:cNvPr id="53326" name="Rectangle 428"/>
                <p:cNvSpPr>
                  <a:spLocks noChangeArrowheads="1"/>
                </p:cNvSpPr>
                <p:nvPr/>
              </p:nvSpPr>
              <p:spPr bwMode="auto">
                <a:xfrm>
                  <a:off x="5124" y="5050"/>
                  <a:ext cx="1018" cy="480"/>
                </a:xfrm>
                <a:prstGeom prst="rect">
                  <a:avLst/>
                </a:prstGeom>
                <a:noFill/>
                <a:ln w="9525">
                  <a:noFill/>
                  <a:miter lim="800000"/>
                  <a:headEnd/>
                  <a:tailEnd/>
                </a:ln>
              </p:spPr>
              <p:txBody>
                <a:bodyPr/>
                <a:lstStyle/>
                <a:p>
                  <a:r>
                    <a:rPr lang="en-GB" sz="1000" b="0">
                      <a:solidFill>
                        <a:schemeClr val="tx1"/>
                      </a:solidFill>
                      <a:cs typeface="Times New Roman" pitchFamily="18" charset="0"/>
                    </a:rPr>
                    <a:t>None</a:t>
                  </a:r>
                </a:p>
                <a:p>
                  <a:pPr eaLnBrk="0" hangingPunct="0"/>
                  <a:endParaRPr lang="en-GB" sz="2400" b="0">
                    <a:solidFill>
                      <a:schemeClr val="tx1"/>
                    </a:solidFill>
                  </a:endParaRPr>
                </a:p>
              </p:txBody>
            </p:sp>
            <p:sp>
              <p:nvSpPr>
                <p:cNvPr id="53327" name="Rectangle 545"/>
                <p:cNvSpPr>
                  <a:spLocks noChangeArrowheads="1"/>
                </p:cNvSpPr>
                <p:nvPr/>
              </p:nvSpPr>
              <p:spPr bwMode="auto">
                <a:xfrm>
                  <a:off x="5081" y="5050"/>
                  <a:ext cx="1104" cy="480"/>
                </a:xfrm>
                <a:prstGeom prst="rect">
                  <a:avLst/>
                </a:prstGeom>
                <a:noFill/>
                <a:ln w="7">
                  <a:solidFill>
                    <a:srgbClr val="A0A0A0"/>
                  </a:solidFill>
                  <a:miter lim="800000"/>
                  <a:headEnd/>
                  <a:tailEnd/>
                </a:ln>
              </p:spPr>
              <p:txBody>
                <a:bodyPr/>
                <a:lstStyle/>
                <a:p>
                  <a:endParaRPr lang="en-US"/>
                </a:p>
              </p:txBody>
            </p:sp>
          </p:grpSp>
          <p:grpSp>
            <p:nvGrpSpPr>
              <p:cNvPr id="53308" name="Group 548"/>
              <p:cNvGrpSpPr>
                <a:grpSpLocks/>
              </p:cNvGrpSpPr>
              <p:nvPr/>
            </p:nvGrpSpPr>
            <p:grpSpPr bwMode="auto">
              <a:xfrm>
                <a:off x="0" y="5530"/>
                <a:ext cx="1150" cy="672"/>
                <a:chOff x="0" y="5530"/>
                <a:chExt cx="1150" cy="672"/>
              </a:xfrm>
            </p:grpSpPr>
            <p:sp>
              <p:nvSpPr>
                <p:cNvPr id="53324" name="Rectangle 429"/>
                <p:cNvSpPr>
                  <a:spLocks noChangeArrowheads="1"/>
                </p:cNvSpPr>
                <p:nvPr/>
              </p:nvSpPr>
              <p:spPr bwMode="auto">
                <a:xfrm>
                  <a:off x="43" y="5530"/>
                  <a:ext cx="1064" cy="672"/>
                </a:xfrm>
                <a:prstGeom prst="rect">
                  <a:avLst/>
                </a:prstGeom>
                <a:noFill/>
                <a:ln w="9525">
                  <a:noFill/>
                  <a:miter lim="800000"/>
                  <a:headEnd/>
                  <a:tailEnd/>
                </a:ln>
              </p:spPr>
              <p:txBody>
                <a:bodyPr/>
                <a:lstStyle/>
                <a:p>
                  <a:r>
                    <a:rPr lang="en-GB" sz="1200">
                      <a:cs typeface="Times New Roman" pitchFamily="18" charset="0"/>
                    </a:rPr>
                    <a:t>Handling of heavy or awkward objects</a:t>
                  </a:r>
                </a:p>
                <a:p>
                  <a:pPr eaLnBrk="0" hangingPunct="0"/>
                  <a:r>
                    <a:rPr lang="en-GB" sz="1000" b="0">
                      <a:solidFill>
                        <a:schemeClr val="tx1"/>
                      </a:solidFill>
                      <a:cs typeface="Times New Roman" pitchFamily="18" charset="0"/>
                    </a:rPr>
                    <a:t> </a:t>
                  </a:r>
                </a:p>
                <a:p>
                  <a:pPr eaLnBrk="0" hangingPunct="0"/>
                  <a:endParaRPr lang="en-GB" sz="2400" b="0">
                    <a:solidFill>
                      <a:schemeClr val="tx1"/>
                    </a:solidFill>
                  </a:endParaRPr>
                </a:p>
              </p:txBody>
            </p:sp>
            <p:sp>
              <p:nvSpPr>
                <p:cNvPr id="53325" name="Rectangle 547"/>
                <p:cNvSpPr>
                  <a:spLocks noChangeArrowheads="1"/>
                </p:cNvSpPr>
                <p:nvPr/>
              </p:nvSpPr>
              <p:spPr bwMode="auto">
                <a:xfrm>
                  <a:off x="0" y="5530"/>
                  <a:ext cx="1150" cy="672"/>
                </a:xfrm>
                <a:prstGeom prst="rect">
                  <a:avLst/>
                </a:prstGeom>
                <a:noFill/>
                <a:ln w="7">
                  <a:solidFill>
                    <a:srgbClr val="A0A0A0"/>
                  </a:solidFill>
                  <a:miter lim="800000"/>
                  <a:headEnd/>
                  <a:tailEnd/>
                </a:ln>
              </p:spPr>
              <p:txBody>
                <a:bodyPr/>
                <a:lstStyle/>
                <a:p>
                  <a:endParaRPr lang="en-US"/>
                </a:p>
              </p:txBody>
            </p:sp>
          </p:grpSp>
          <p:grpSp>
            <p:nvGrpSpPr>
              <p:cNvPr id="53309" name="Group 550"/>
              <p:cNvGrpSpPr>
                <a:grpSpLocks/>
              </p:cNvGrpSpPr>
              <p:nvPr/>
            </p:nvGrpSpPr>
            <p:grpSpPr bwMode="auto">
              <a:xfrm>
                <a:off x="1150" y="5530"/>
                <a:ext cx="757" cy="672"/>
                <a:chOff x="1150" y="5530"/>
                <a:chExt cx="757" cy="672"/>
              </a:xfrm>
            </p:grpSpPr>
            <p:sp>
              <p:nvSpPr>
                <p:cNvPr id="53322" name="Rectangle 430"/>
                <p:cNvSpPr>
                  <a:spLocks noChangeArrowheads="1"/>
                </p:cNvSpPr>
                <p:nvPr/>
              </p:nvSpPr>
              <p:spPr bwMode="auto">
                <a:xfrm>
                  <a:off x="1193" y="5530"/>
                  <a:ext cx="671" cy="672"/>
                </a:xfrm>
                <a:prstGeom prst="rect">
                  <a:avLst/>
                </a:prstGeom>
                <a:noFill/>
                <a:ln w="9525">
                  <a:noFill/>
                  <a:miter lim="800000"/>
                  <a:headEnd/>
                  <a:tailEnd/>
                </a:ln>
              </p:spPr>
              <p:txBody>
                <a:bodyPr/>
                <a:lstStyle/>
                <a:p>
                  <a:r>
                    <a:rPr lang="en-GB" sz="1000" b="0">
                      <a:solidFill>
                        <a:schemeClr val="tx1"/>
                      </a:solidFill>
                      <a:cs typeface="Times New Roman" pitchFamily="18" charset="0"/>
                    </a:rPr>
                    <a:t>S</a:t>
                  </a:r>
                </a:p>
                <a:p>
                  <a:pPr eaLnBrk="0" hangingPunct="0"/>
                  <a:endParaRPr lang="en-GB" sz="2400" b="0">
                    <a:solidFill>
                      <a:schemeClr val="tx1"/>
                    </a:solidFill>
                  </a:endParaRPr>
                </a:p>
              </p:txBody>
            </p:sp>
            <p:sp>
              <p:nvSpPr>
                <p:cNvPr id="53323" name="Rectangle 549"/>
                <p:cNvSpPr>
                  <a:spLocks noChangeArrowheads="1"/>
                </p:cNvSpPr>
                <p:nvPr/>
              </p:nvSpPr>
              <p:spPr bwMode="auto">
                <a:xfrm>
                  <a:off x="1150" y="5530"/>
                  <a:ext cx="757" cy="672"/>
                </a:xfrm>
                <a:prstGeom prst="rect">
                  <a:avLst/>
                </a:prstGeom>
                <a:noFill/>
                <a:ln w="7">
                  <a:solidFill>
                    <a:srgbClr val="A0A0A0"/>
                  </a:solidFill>
                  <a:miter lim="800000"/>
                  <a:headEnd/>
                  <a:tailEnd/>
                </a:ln>
              </p:spPr>
              <p:txBody>
                <a:bodyPr/>
                <a:lstStyle/>
                <a:p>
                  <a:endParaRPr lang="en-US"/>
                </a:p>
              </p:txBody>
            </p:sp>
          </p:grpSp>
          <p:grpSp>
            <p:nvGrpSpPr>
              <p:cNvPr id="53310" name="Group 552"/>
              <p:cNvGrpSpPr>
                <a:grpSpLocks/>
              </p:cNvGrpSpPr>
              <p:nvPr/>
            </p:nvGrpSpPr>
            <p:grpSpPr bwMode="auto">
              <a:xfrm>
                <a:off x="1907" y="5530"/>
                <a:ext cx="1886" cy="672"/>
                <a:chOff x="1907" y="5530"/>
                <a:chExt cx="1886" cy="672"/>
              </a:xfrm>
            </p:grpSpPr>
            <p:sp>
              <p:nvSpPr>
                <p:cNvPr id="53320" name="Rectangle 431"/>
                <p:cNvSpPr>
                  <a:spLocks noChangeArrowheads="1"/>
                </p:cNvSpPr>
                <p:nvPr/>
              </p:nvSpPr>
              <p:spPr bwMode="auto">
                <a:xfrm>
                  <a:off x="1950" y="5530"/>
                  <a:ext cx="1800" cy="672"/>
                </a:xfrm>
                <a:prstGeom prst="rect">
                  <a:avLst/>
                </a:prstGeom>
                <a:noFill/>
                <a:ln w="9525">
                  <a:noFill/>
                  <a:miter lim="800000"/>
                  <a:headEnd/>
                  <a:tailEnd/>
                </a:ln>
              </p:spPr>
              <p:txBody>
                <a:bodyPr/>
                <a:lstStyle/>
                <a:p>
                  <a:r>
                    <a:rPr lang="en-GB" sz="1000" b="0">
                      <a:solidFill>
                        <a:schemeClr val="tx1"/>
                      </a:solidFill>
                      <a:cs typeface="Times New Roman" pitchFamily="18" charset="0"/>
                    </a:rPr>
                    <a:t>Proper manual handling practice to be adhered to.</a:t>
                  </a:r>
                </a:p>
                <a:p>
                  <a:pPr eaLnBrk="0" hangingPunct="0"/>
                  <a:r>
                    <a:rPr lang="en-GB" sz="1000" b="0">
                      <a:solidFill>
                        <a:schemeClr val="tx1"/>
                      </a:solidFill>
                      <a:cs typeface="Times New Roman" pitchFamily="18" charset="0"/>
                    </a:rPr>
                    <a:t>Use of suitable lifting equipment and appropriate numbers of personnel.</a:t>
                  </a:r>
                </a:p>
                <a:p>
                  <a:pPr eaLnBrk="0" hangingPunct="0"/>
                  <a:r>
                    <a:rPr lang="en-GB" sz="1000" b="0">
                      <a:solidFill>
                        <a:schemeClr val="tx1"/>
                      </a:solidFill>
                      <a:cs typeface="Times New Roman" pitchFamily="18" charset="0"/>
                    </a:rPr>
                    <a:t> </a:t>
                  </a:r>
                </a:p>
                <a:p>
                  <a:pPr eaLnBrk="0" hangingPunct="0"/>
                  <a:endParaRPr lang="en-GB" sz="2400" b="0">
                    <a:solidFill>
                      <a:schemeClr val="tx1"/>
                    </a:solidFill>
                  </a:endParaRPr>
                </a:p>
              </p:txBody>
            </p:sp>
            <p:sp>
              <p:nvSpPr>
                <p:cNvPr id="53321" name="Rectangle 551"/>
                <p:cNvSpPr>
                  <a:spLocks noChangeArrowheads="1"/>
                </p:cNvSpPr>
                <p:nvPr/>
              </p:nvSpPr>
              <p:spPr bwMode="auto">
                <a:xfrm>
                  <a:off x="1907" y="5530"/>
                  <a:ext cx="1886" cy="672"/>
                </a:xfrm>
                <a:prstGeom prst="rect">
                  <a:avLst/>
                </a:prstGeom>
                <a:noFill/>
                <a:ln w="7">
                  <a:solidFill>
                    <a:srgbClr val="A0A0A0"/>
                  </a:solidFill>
                  <a:miter lim="800000"/>
                  <a:headEnd/>
                  <a:tailEnd/>
                </a:ln>
              </p:spPr>
              <p:txBody>
                <a:bodyPr/>
                <a:lstStyle/>
                <a:p>
                  <a:endParaRPr lang="en-US"/>
                </a:p>
              </p:txBody>
            </p:sp>
          </p:grpSp>
          <p:grpSp>
            <p:nvGrpSpPr>
              <p:cNvPr id="53311" name="Group 554"/>
              <p:cNvGrpSpPr>
                <a:grpSpLocks/>
              </p:cNvGrpSpPr>
              <p:nvPr/>
            </p:nvGrpSpPr>
            <p:grpSpPr bwMode="auto">
              <a:xfrm>
                <a:off x="3793" y="5530"/>
                <a:ext cx="590" cy="672"/>
                <a:chOff x="3793" y="5530"/>
                <a:chExt cx="590" cy="672"/>
              </a:xfrm>
            </p:grpSpPr>
            <p:sp>
              <p:nvSpPr>
                <p:cNvPr id="53318" name="Rectangle 432"/>
                <p:cNvSpPr>
                  <a:spLocks noChangeArrowheads="1"/>
                </p:cNvSpPr>
                <p:nvPr/>
              </p:nvSpPr>
              <p:spPr bwMode="auto">
                <a:xfrm>
                  <a:off x="3836" y="5530"/>
                  <a:ext cx="504" cy="672"/>
                </a:xfrm>
                <a:prstGeom prst="rect">
                  <a:avLst/>
                </a:prstGeom>
                <a:noFill/>
                <a:ln w="9525">
                  <a:noFill/>
                  <a:miter lim="800000"/>
                  <a:headEnd/>
                  <a:tailEnd/>
                </a:ln>
              </p:spPr>
              <p:txBody>
                <a:bodyPr/>
                <a:lstStyle/>
                <a:p>
                  <a:r>
                    <a:rPr lang="en-GB" sz="1000" b="0">
                      <a:solidFill>
                        <a:schemeClr val="tx1"/>
                      </a:solidFill>
                      <a:cs typeface="Times New Roman" pitchFamily="18" charset="0"/>
                    </a:rPr>
                    <a:t>Yes</a:t>
                  </a:r>
                </a:p>
                <a:p>
                  <a:pPr eaLnBrk="0" hangingPunct="0"/>
                  <a:endParaRPr lang="en-GB" sz="2400" b="0">
                    <a:solidFill>
                      <a:schemeClr val="tx1"/>
                    </a:solidFill>
                  </a:endParaRPr>
                </a:p>
              </p:txBody>
            </p:sp>
            <p:sp>
              <p:nvSpPr>
                <p:cNvPr id="53319" name="Rectangle 553"/>
                <p:cNvSpPr>
                  <a:spLocks noChangeArrowheads="1"/>
                </p:cNvSpPr>
                <p:nvPr/>
              </p:nvSpPr>
              <p:spPr bwMode="auto">
                <a:xfrm>
                  <a:off x="3793" y="5530"/>
                  <a:ext cx="590" cy="672"/>
                </a:xfrm>
                <a:prstGeom prst="rect">
                  <a:avLst/>
                </a:prstGeom>
                <a:noFill/>
                <a:ln w="7">
                  <a:solidFill>
                    <a:srgbClr val="A0A0A0"/>
                  </a:solidFill>
                  <a:miter lim="800000"/>
                  <a:headEnd/>
                  <a:tailEnd/>
                </a:ln>
              </p:spPr>
              <p:txBody>
                <a:bodyPr/>
                <a:lstStyle/>
                <a:p>
                  <a:endParaRPr lang="en-US"/>
                </a:p>
              </p:txBody>
            </p:sp>
          </p:grpSp>
          <p:grpSp>
            <p:nvGrpSpPr>
              <p:cNvPr id="53312" name="Group 556"/>
              <p:cNvGrpSpPr>
                <a:grpSpLocks/>
              </p:cNvGrpSpPr>
              <p:nvPr/>
            </p:nvGrpSpPr>
            <p:grpSpPr bwMode="auto">
              <a:xfrm>
                <a:off x="4383" y="5530"/>
                <a:ext cx="698" cy="672"/>
                <a:chOff x="4383" y="5530"/>
                <a:chExt cx="698" cy="672"/>
              </a:xfrm>
            </p:grpSpPr>
            <p:sp>
              <p:nvSpPr>
                <p:cNvPr id="53316" name="Rectangle 433"/>
                <p:cNvSpPr>
                  <a:spLocks noChangeArrowheads="1"/>
                </p:cNvSpPr>
                <p:nvPr/>
              </p:nvSpPr>
              <p:spPr bwMode="auto">
                <a:xfrm>
                  <a:off x="4426" y="5530"/>
                  <a:ext cx="612" cy="672"/>
                </a:xfrm>
                <a:prstGeom prst="rect">
                  <a:avLst/>
                </a:prstGeom>
                <a:noFill/>
                <a:ln w="9525">
                  <a:noFill/>
                  <a:miter lim="800000"/>
                  <a:headEnd/>
                  <a:tailEnd/>
                </a:ln>
              </p:spPr>
              <p:txBody>
                <a:bodyPr/>
                <a:lstStyle/>
                <a:p>
                  <a:r>
                    <a:rPr lang="en-GB" sz="1000" b="0">
                      <a:solidFill>
                        <a:schemeClr val="tx1"/>
                      </a:solidFill>
                      <a:cs typeface="Times New Roman" pitchFamily="18" charset="0"/>
                    </a:rPr>
                    <a:t>Low</a:t>
                  </a:r>
                </a:p>
                <a:p>
                  <a:pPr eaLnBrk="0" hangingPunct="0"/>
                  <a:endParaRPr lang="en-GB" sz="2400" b="0">
                    <a:solidFill>
                      <a:schemeClr val="tx1"/>
                    </a:solidFill>
                  </a:endParaRPr>
                </a:p>
              </p:txBody>
            </p:sp>
            <p:sp>
              <p:nvSpPr>
                <p:cNvPr id="53317" name="Rectangle 555"/>
                <p:cNvSpPr>
                  <a:spLocks noChangeArrowheads="1"/>
                </p:cNvSpPr>
                <p:nvPr/>
              </p:nvSpPr>
              <p:spPr bwMode="auto">
                <a:xfrm>
                  <a:off x="4383" y="5530"/>
                  <a:ext cx="698" cy="672"/>
                </a:xfrm>
                <a:prstGeom prst="rect">
                  <a:avLst/>
                </a:prstGeom>
                <a:noFill/>
                <a:ln w="7">
                  <a:solidFill>
                    <a:srgbClr val="A0A0A0"/>
                  </a:solidFill>
                  <a:miter lim="800000"/>
                  <a:headEnd/>
                  <a:tailEnd/>
                </a:ln>
              </p:spPr>
              <p:txBody>
                <a:bodyPr/>
                <a:lstStyle/>
                <a:p>
                  <a:endParaRPr lang="en-US"/>
                </a:p>
              </p:txBody>
            </p:sp>
          </p:grpSp>
          <p:grpSp>
            <p:nvGrpSpPr>
              <p:cNvPr id="53313" name="Group 558"/>
              <p:cNvGrpSpPr>
                <a:grpSpLocks/>
              </p:cNvGrpSpPr>
              <p:nvPr/>
            </p:nvGrpSpPr>
            <p:grpSpPr bwMode="auto">
              <a:xfrm>
                <a:off x="5081" y="5530"/>
                <a:ext cx="1104" cy="672"/>
                <a:chOff x="5081" y="5530"/>
                <a:chExt cx="1104" cy="672"/>
              </a:xfrm>
            </p:grpSpPr>
            <p:sp>
              <p:nvSpPr>
                <p:cNvPr id="53314" name="Rectangle 434"/>
                <p:cNvSpPr>
                  <a:spLocks noChangeArrowheads="1"/>
                </p:cNvSpPr>
                <p:nvPr/>
              </p:nvSpPr>
              <p:spPr bwMode="auto">
                <a:xfrm>
                  <a:off x="5124" y="5530"/>
                  <a:ext cx="1018" cy="672"/>
                </a:xfrm>
                <a:prstGeom prst="rect">
                  <a:avLst/>
                </a:prstGeom>
                <a:noFill/>
                <a:ln w="9525">
                  <a:noFill/>
                  <a:miter lim="800000"/>
                  <a:headEnd/>
                  <a:tailEnd/>
                </a:ln>
              </p:spPr>
              <p:txBody>
                <a:bodyPr/>
                <a:lstStyle/>
                <a:p>
                  <a:r>
                    <a:rPr lang="en-GB" sz="1000" b="0">
                      <a:solidFill>
                        <a:schemeClr val="tx1"/>
                      </a:solidFill>
                      <a:cs typeface="Times New Roman" pitchFamily="18" charset="0"/>
                    </a:rPr>
                    <a:t>None</a:t>
                  </a:r>
                </a:p>
                <a:p>
                  <a:pPr eaLnBrk="0" hangingPunct="0"/>
                  <a:endParaRPr lang="en-GB" sz="2400" b="0">
                    <a:solidFill>
                      <a:schemeClr val="tx1"/>
                    </a:solidFill>
                  </a:endParaRPr>
                </a:p>
              </p:txBody>
            </p:sp>
            <p:sp>
              <p:nvSpPr>
                <p:cNvPr id="53315" name="Rectangle 557"/>
                <p:cNvSpPr>
                  <a:spLocks noChangeArrowheads="1"/>
                </p:cNvSpPr>
                <p:nvPr/>
              </p:nvSpPr>
              <p:spPr bwMode="auto">
                <a:xfrm>
                  <a:off x="5081" y="5530"/>
                  <a:ext cx="1104" cy="672"/>
                </a:xfrm>
                <a:prstGeom prst="rect">
                  <a:avLst/>
                </a:prstGeom>
                <a:noFill/>
                <a:ln w="7">
                  <a:solidFill>
                    <a:srgbClr val="A0A0A0"/>
                  </a:solidFill>
                  <a:miter lim="800000"/>
                  <a:headEnd/>
                  <a:tailEnd/>
                </a:ln>
              </p:spPr>
              <p:txBody>
                <a:bodyPr/>
                <a:lstStyle/>
                <a:p>
                  <a:endParaRPr lang="en-US"/>
                </a:p>
              </p:txBody>
            </p:sp>
          </p:grpSp>
        </p:grpSp>
        <p:sp>
          <p:nvSpPr>
            <p:cNvPr id="53254" name="Rectangle 560"/>
            <p:cNvSpPr>
              <a:spLocks noChangeArrowheads="1"/>
            </p:cNvSpPr>
            <p:nvPr/>
          </p:nvSpPr>
          <p:spPr bwMode="auto">
            <a:xfrm>
              <a:off x="-2" y="-2"/>
              <a:ext cx="6189" cy="6206"/>
            </a:xfrm>
            <a:prstGeom prst="rect">
              <a:avLst/>
            </a:prstGeom>
            <a:noFill/>
            <a:ln w="7937">
              <a:solidFill>
                <a:srgbClr val="A0A0A0"/>
              </a:solidFill>
              <a:miter lim="800000"/>
              <a:headEnd/>
              <a:tailEnd/>
            </a:ln>
          </p:spPr>
          <p:txBody>
            <a:bodyPr/>
            <a:lstStyle/>
            <a:p>
              <a:endParaRPr lang="en-US"/>
            </a:p>
          </p:txBody>
        </p:sp>
      </p:gr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379"/>
          <p:cNvGrpSpPr>
            <a:grpSpLocks/>
          </p:cNvGrpSpPr>
          <p:nvPr/>
        </p:nvGrpSpPr>
        <p:grpSpPr bwMode="auto">
          <a:xfrm>
            <a:off x="152400" y="609600"/>
            <a:ext cx="8839200" cy="5794375"/>
            <a:chOff x="-2" y="-2"/>
            <a:chExt cx="6493" cy="5092"/>
          </a:xfrm>
        </p:grpSpPr>
        <p:grpSp>
          <p:nvGrpSpPr>
            <p:cNvPr id="54277" name="Group 377"/>
            <p:cNvGrpSpPr>
              <a:grpSpLocks/>
            </p:cNvGrpSpPr>
            <p:nvPr/>
          </p:nvGrpSpPr>
          <p:grpSpPr bwMode="auto">
            <a:xfrm>
              <a:off x="0" y="0"/>
              <a:ext cx="6489" cy="5088"/>
              <a:chOff x="0" y="0"/>
              <a:chExt cx="6489" cy="5088"/>
            </a:xfrm>
          </p:grpSpPr>
          <p:grpSp>
            <p:nvGrpSpPr>
              <p:cNvPr id="54279" name="Group 302"/>
              <p:cNvGrpSpPr>
                <a:grpSpLocks/>
              </p:cNvGrpSpPr>
              <p:nvPr/>
            </p:nvGrpSpPr>
            <p:grpSpPr bwMode="auto">
              <a:xfrm>
                <a:off x="0" y="0"/>
                <a:ext cx="4160" cy="480"/>
                <a:chOff x="0" y="0"/>
                <a:chExt cx="4160" cy="480"/>
              </a:xfrm>
            </p:grpSpPr>
            <p:sp>
              <p:nvSpPr>
                <p:cNvPr id="54388" name="Rectangle 266"/>
                <p:cNvSpPr>
                  <a:spLocks noChangeArrowheads="1"/>
                </p:cNvSpPr>
                <p:nvPr/>
              </p:nvSpPr>
              <p:spPr bwMode="auto">
                <a:xfrm>
                  <a:off x="43" y="0"/>
                  <a:ext cx="4074" cy="480"/>
                </a:xfrm>
                <a:prstGeom prst="rect">
                  <a:avLst/>
                </a:prstGeom>
                <a:noFill/>
                <a:ln w="9525">
                  <a:noFill/>
                  <a:miter lim="800000"/>
                  <a:headEnd/>
                  <a:tailEnd/>
                </a:ln>
              </p:spPr>
              <p:txBody>
                <a:bodyPr/>
                <a:lstStyle/>
                <a:p>
                  <a:r>
                    <a:rPr lang="en-GB" sz="1000" b="0">
                      <a:solidFill>
                        <a:schemeClr val="tx1"/>
                      </a:solidFill>
                      <a:cs typeface="Times New Roman" pitchFamily="18" charset="0"/>
                    </a:rPr>
                    <a:t>Assessment number:                                                            Assessment date: 18/03/02</a:t>
                  </a:r>
                </a:p>
                <a:p>
                  <a:pPr eaLnBrk="0" hangingPunct="0"/>
                  <a:r>
                    <a:rPr lang="en-GB" sz="1000" b="0">
                      <a:solidFill>
                        <a:schemeClr val="tx1"/>
                      </a:solidFill>
                      <a:cs typeface="Times New Roman" pitchFamily="18" charset="0"/>
                    </a:rPr>
                    <a:t>Assessed by:   David Jones                                                         Review date: N. L. S. L.</a:t>
                  </a:r>
                </a:p>
                <a:p>
                  <a:pPr eaLnBrk="0" hangingPunct="0"/>
                  <a:endParaRPr lang="en-GB" sz="2400" b="0">
                    <a:solidFill>
                      <a:schemeClr val="tx1"/>
                    </a:solidFill>
                  </a:endParaRPr>
                </a:p>
              </p:txBody>
            </p:sp>
            <p:sp>
              <p:nvSpPr>
                <p:cNvPr id="54389" name="Rectangle 301"/>
                <p:cNvSpPr>
                  <a:spLocks noChangeArrowheads="1"/>
                </p:cNvSpPr>
                <p:nvPr/>
              </p:nvSpPr>
              <p:spPr bwMode="auto">
                <a:xfrm>
                  <a:off x="0" y="0"/>
                  <a:ext cx="4160" cy="480"/>
                </a:xfrm>
                <a:prstGeom prst="rect">
                  <a:avLst/>
                </a:prstGeom>
                <a:noFill/>
                <a:ln w="7">
                  <a:solidFill>
                    <a:srgbClr val="A0A0A0"/>
                  </a:solidFill>
                  <a:miter lim="800000"/>
                  <a:headEnd/>
                  <a:tailEnd/>
                </a:ln>
              </p:spPr>
              <p:txBody>
                <a:bodyPr/>
                <a:lstStyle/>
                <a:p>
                  <a:endParaRPr lang="en-US"/>
                </a:p>
              </p:txBody>
            </p:sp>
          </p:grpSp>
          <p:grpSp>
            <p:nvGrpSpPr>
              <p:cNvPr id="54280" name="Group 304"/>
              <p:cNvGrpSpPr>
                <a:grpSpLocks/>
              </p:cNvGrpSpPr>
              <p:nvPr/>
            </p:nvGrpSpPr>
            <p:grpSpPr bwMode="auto">
              <a:xfrm>
                <a:off x="4160" y="0"/>
                <a:ext cx="2329" cy="480"/>
                <a:chOff x="4160" y="0"/>
                <a:chExt cx="2329" cy="480"/>
              </a:xfrm>
            </p:grpSpPr>
            <p:sp>
              <p:nvSpPr>
                <p:cNvPr id="54386" name="Rectangle 267"/>
                <p:cNvSpPr>
                  <a:spLocks noChangeArrowheads="1"/>
                </p:cNvSpPr>
                <p:nvPr/>
              </p:nvSpPr>
              <p:spPr bwMode="auto">
                <a:xfrm>
                  <a:off x="4203" y="0"/>
                  <a:ext cx="2243" cy="480"/>
                </a:xfrm>
                <a:prstGeom prst="rect">
                  <a:avLst/>
                </a:prstGeom>
                <a:noFill/>
                <a:ln w="9525">
                  <a:noFill/>
                  <a:miter lim="800000"/>
                  <a:headEnd/>
                  <a:tailEnd/>
                </a:ln>
              </p:spPr>
              <p:txBody>
                <a:bodyPr/>
                <a:lstStyle/>
                <a:p>
                  <a:r>
                    <a:rPr lang="en-GB" sz="1000" b="0">
                      <a:solidFill>
                        <a:schemeClr val="tx1"/>
                      </a:solidFill>
                      <a:cs typeface="Times New Roman" pitchFamily="18" charset="0"/>
                    </a:rPr>
                    <a:t>Research Group: N/A</a:t>
                  </a:r>
                </a:p>
                <a:p>
                  <a:pPr eaLnBrk="0" hangingPunct="0"/>
                  <a:r>
                    <a:rPr lang="en-GB" sz="1000" b="0">
                      <a:solidFill>
                        <a:schemeClr val="tx1"/>
                      </a:solidFill>
                      <a:cs typeface="Times New Roman" pitchFamily="18" charset="0"/>
                    </a:rPr>
                    <a:t>Location : J. A. 3.24</a:t>
                  </a:r>
                </a:p>
                <a:p>
                  <a:pPr eaLnBrk="0" hangingPunct="0"/>
                  <a:endParaRPr lang="en-GB" sz="2400" b="0">
                    <a:solidFill>
                      <a:schemeClr val="tx1"/>
                    </a:solidFill>
                  </a:endParaRPr>
                </a:p>
              </p:txBody>
            </p:sp>
            <p:sp>
              <p:nvSpPr>
                <p:cNvPr id="54387" name="Rectangle 303"/>
                <p:cNvSpPr>
                  <a:spLocks noChangeArrowheads="1"/>
                </p:cNvSpPr>
                <p:nvPr/>
              </p:nvSpPr>
              <p:spPr bwMode="auto">
                <a:xfrm>
                  <a:off x="4160" y="0"/>
                  <a:ext cx="2329" cy="480"/>
                </a:xfrm>
                <a:prstGeom prst="rect">
                  <a:avLst/>
                </a:prstGeom>
                <a:noFill/>
                <a:ln w="7">
                  <a:solidFill>
                    <a:srgbClr val="A0A0A0"/>
                  </a:solidFill>
                  <a:miter lim="800000"/>
                  <a:headEnd/>
                  <a:tailEnd/>
                </a:ln>
              </p:spPr>
              <p:txBody>
                <a:bodyPr/>
                <a:lstStyle/>
                <a:p>
                  <a:endParaRPr lang="en-US"/>
                </a:p>
              </p:txBody>
            </p:sp>
          </p:grpSp>
          <p:grpSp>
            <p:nvGrpSpPr>
              <p:cNvPr id="54281" name="Group 308"/>
              <p:cNvGrpSpPr>
                <a:grpSpLocks/>
              </p:cNvGrpSpPr>
              <p:nvPr/>
            </p:nvGrpSpPr>
            <p:grpSpPr bwMode="auto">
              <a:xfrm>
                <a:off x="0" y="480"/>
                <a:ext cx="1084" cy="384"/>
                <a:chOff x="0" y="480"/>
                <a:chExt cx="1084" cy="384"/>
              </a:xfrm>
            </p:grpSpPr>
            <p:sp>
              <p:nvSpPr>
                <p:cNvPr id="54382" name="Rectangle 307"/>
                <p:cNvSpPr>
                  <a:spLocks noChangeArrowheads="1"/>
                </p:cNvSpPr>
                <p:nvPr/>
              </p:nvSpPr>
              <p:spPr bwMode="auto">
                <a:xfrm>
                  <a:off x="0" y="480"/>
                  <a:ext cx="1084" cy="384"/>
                </a:xfrm>
                <a:prstGeom prst="rect">
                  <a:avLst/>
                </a:prstGeom>
                <a:solidFill>
                  <a:srgbClr val="9F9F9F"/>
                </a:solidFill>
                <a:ln w="9525">
                  <a:noFill/>
                  <a:miter lim="800000"/>
                  <a:headEnd/>
                  <a:tailEnd/>
                </a:ln>
              </p:spPr>
              <p:txBody>
                <a:bodyPr/>
                <a:lstStyle/>
                <a:p>
                  <a:endParaRPr lang="en-US"/>
                </a:p>
              </p:txBody>
            </p:sp>
            <p:grpSp>
              <p:nvGrpSpPr>
                <p:cNvPr id="54383" name="Group 306"/>
                <p:cNvGrpSpPr>
                  <a:grpSpLocks/>
                </p:cNvGrpSpPr>
                <p:nvPr/>
              </p:nvGrpSpPr>
              <p:grpSpPr bwMode="auto">
                <a:xfrm>
                  <a:off x="0" y="480"/>
                  <a:ext cx="1084" cy="384"/>
                  <a:chOff x="0" y="480"/>
                  <a:chExt cx="1084" cy="384"/>
                </a:xfrm>
              </p:grpSpPr>
              <p:sp>
                <p:nvSpPr>
                  <p:cNvPr id="54384" name="Rectangle 268"/>
                  <p:cNvSpPr>
                    <a:spLocks noChangeArrowheads="1"/>
                  </p:cNvSpPr>
                  <p:nvPr/>
                </p:nvSpPr>
                <p:spPr bwMode="auto">
                  <a:xfrm>
                    <a:off x="43" y="480"/>
                    <a:ext cx="998" cy="384"/>
                  </a:xfrm>
                  <a:prstGeom prst="rect">
                    <a:avLst/>
                  </a:prstGeom>
                  <a:solidFill>
                    <a:srgbClr val="9F9F9F"/>
                  </a:solidFill>
                  <a:ln w="9525">
                    <a:noFill/>
                    <a:miter lim="800000"/>
                    <a:headEnd/>
                    <a:tailEnd/>
                  </a:ln>
                </p:spPr>
                <p:txBody>
                  <a:bodyPr/>
                  <a:lstStyle/>
                  <a:p>
                    <a:r>
                      <a:rPr lang="en-GB" sz="1000" b="0">
                        <a:solidFill>
                          <a:schemeClr val="tx1"/>
                        </a:solidFill>
                        <a:cs typeface="Times New Roman" pitchFamily="18" charset="0"/>
                      </a:rPr>
                      <a:t>STEP 1</a:t>
                    </a:r>
                  </a:p>
                  <a:p>
                    <a:pPr eaLnBrk="0" hangingPunct="0"/>
                    <a:endParaRPr lang="en-GB" sz="2400" b="0">
                      <a:solidFill>
                        <a:schemeClr val="tx1"/>
                      </a:solidFill>
                    </a:endParaRPr>
                  </a:p>
                </p:txBody>
              </p:sp>
              <p:sp>
                <p:nvSpPr>
                  <p:cNvPr id="54385" name="Rectangle 305"/>
                  <p:cNvSpPr>
                    <a:spLocks noChangeArrowheads="1"/>
                  </p:cNvSpPr>
                  <p:nvPr/>
                </p:nvSpPr>
                <p:spPr bwMode="auto">
                  <a:xfrm>
                    <a:off x="0" y="480"/>
                    <a:ext cx="1084" cy="384"/>
                  </a:xfrm>
                  <a:prstGeom prst="rect">
                    <a:avLst/>
                  </a:prstGeom>
                  <a:noFill/>
                  <a:ln w="7">
                    <a:solidFill>
                      <a:srgbClr val="A0A0A0"/>
                    </a:solidFill>
                    <a:miter lim="800000"/>
                    <a:headEnd/>
                    <a:tailEnd/>
                  </a:ln>
                </p:spPr>
                <p:txBody>
                  <a:bodyPr/>
                  <a:lstStyle/>
                  <a:p>
                    <a:endParaRPr lang="en-US"/>
                  </a:p>
                </p:txBody>
              </p:sp>
            </p:grpSp>
          </p:grpSp>
          <p:grpSp>
            <p:nvGrpSpPr>
              <p:cNvPr id="54282" name="Group 312"/>
              <p:cNvGrpSpPr>
                <a:grpSpLocks/>
              </p:cNvGrpSpPr>
              <p:nvPr/>
            </p:nvGrpSpPr>
            <p:grpSpPr bwMode="auto">
              <a:xfrm>
                <a:off x="1084" y="480"/>
                <a:ext cx="732" cy="384"/>
                <a:chOff x="1084" y="480"/>
                <a:chExt cx="732" cy="384"/>
              </a:xfrm>
            </p:grpSpPr>
            <p:sp>
              <p:nvSpPr>
                <p:cNvPr id="54378" name="Rectangle 311"/>
                <p:cNvSpPr>
                  <a:spLocks noChangeArrowheads="1"/>
                </p:cNvSpPr>
                <p:nvPr/>
              </p:nvSpPr>
              <p:spPr bwMode="auto">
                <a:xfrm>
                  <a:off x="1084" y="480"/>
                  <a:ext cx="732" cy="384"/>
                </a:xfrm>
                <a:prstGeom prst="rect">
                  <a:avLst/>
                </a:prstGeom>
                <a:solidFill>
                  <a:srgbClr val="9F9F9F"/>
                </a:solidFill>
                <a:ln w="9525">
                  <a:noFill/>
                  <a:miter lim="800000"/>
                  <a:headEnd/>
                  <a:tailEnd/>
                </a:ln>
              </p:spPr>
              <p:txBody>
                <a:bodyPr/>
                <a:lstStyle/>
                <a:p>
                  <a:endParaRPr lang="en-US"/>
                </a:p>
              </p:txBody>
            </p:sp>
            <p:grpSp>
              <p:nvGrpSpPr>
                <p:cNvPr id="54379" name="Group 310"/>
                <p:cNvGrpSpPr>
                  <a:grpSpLocks/>
                </p:cNvGrpSpPr>
                <p:nvPr/>
              </p:nvGrpSpPr>
              <p:grpSpPr bwMode="auto">
                <a:xfrm>
                  <a:off x="1084" y="480"/>
                  <a:ext cx="732" cy="384"/>
                  <a:chOff x="1084" y="480"/>
                  <a:chExt cx="732" cy="384"/>
                </a:xfrm>
              </p:grpSpPr>
              <p:sp>
                <p:nvSpPr>
                  <p:cNvPr id="54380" name="Rectangle 269"/>
                  <p:cNvSpPr>
                    <a:spLocks noChangeArrowheads="1"/>
                  </p:cNvSpPr>
                  <p:nvPr/>
                </p:nvSpPr>
                <p:spPr bwMode="auto">
                  <a:xfrm>
                    <a:off x="1127" y="480"/>
                    <a:ext cx="646" cy="384"/>
                  </a:xfrm>
                  <a:prstGeom prst="rect">
                    <a:avLst/>
                  </a:prstGeom>
                  <a:solidFill>
                    <a:srgbClr val="9F9F9F"/>
                  </a:solidFill>
                  <a:ln w="9525">
                    <a:noFill/>
                    <a:miter lim="800000"/>
                    <a:headEnd/>
                    <a:tailEnd/>
                  </a:ln>
                </p:spPr>
                <p:txBody>
                  <a:bodyPr/>
                  <a:lstStyle/>
                  <a:p>
                    <a:r>
                      <a:rPr lang="en-GB" sz="1000" b="0">
                        <a:solidFill>
                          <a:schemeClr val="tx1"/>
                        </a:solidFill>
                        <a:cs typeface="Times New Roman" pitchFamily="18" charset="0"/>
                      </a:rPr>
                      <a:t>STEP 2</a:t>
                    </a:r>
                  </a:p>
                  <a:p>
                    <a:pPr eaLnBrk="0" hangingPunct="0"/>
                    <a:endParaRPr lang="en-GB" sz="2400" b="0">
                      <a:solidFill>
                        <a:schemeClr val="tx1"/>
                      </a:solidFill>
                    </a:endParaRPr>
                  </a:p>
                </p:txBody>
              </p:sp>
              <p:sp>
                <p:nvSpPr>
                  <p:cNvPr id="54381" name="Rectangle 309"/>
                  <p:cNvSpPr>
                    <a:spLocks noChangeArrowheads="1"/>
                  </p:cNvSpPr>
                  <p:nvPr/>
                </p:nvSpPr>
                <p:spPr bwMode="auto">
                  <a:xfrm>
                    <a:off x="1084" y="480"/>
                    <a:ext cx="732" cy="384"/>
                  </a:xfrm>
                  <a:prstGeom prst="rect">
                    <a:avLst/>
                  </a:prstGeom>
                  <a:noFill/>
                  <a:ln w="7">
                    <a:solidFill>
                      <a:srgbClr val="A0A0A0"/>
                    </a:solidFill>
                    <a:miter lim="800000"/>
                    <a:headEnd/>
                    <a:tailEnd/>
                  </a:ln>
                </p:spPr>
                <p:txBody>
                  <a:bodyPr/>
                  <a:lstStyle/>
                  <a:p>
                    <a:endParaRPr lang="en-US"/>
                  </a:p>
                </p:txBody>
              </p:sp>
            </p:grpSp>
          </p:grpSp>
          <p:grpSp>
            <p:nvGrpSpPr>
              <p:cNvPr id="54283" name="Group 316"/>
              <p:cNvGrpSpPr>
                <a:grpSpLocks/>
              </p:cNvGrpSpPr>
              <p:nvPr/>
            </p:nvGrpSpPr>
            <p:grpSpPr bwMode="auto">
              <a:xfrm>
                <a:off x="1816" y="480"/>
                <a:ext cx="4673" cy="384"/>
                <a:chOff x="1816" y="480"/>
                <a:chExt cx="4673" cy="384"/>
              </a:xfrm>
            </p:grpSpPr>
            <p:sp>
              <p:nvSpPr>
                <p:cNvPr id="54374" name="Rectangle 315"/>
                <p:cNvSpPr>
                  <a:spLocks noChangeArrowheads="1"/>
                </p:cNvSpPr>
                <p:nvPr/>
              </p:nvSpPr>
              <p:spPr bwMode="auto">
                <a:xfrm>
                  <a:off x="1816" y="480"/>
                  <a:ext cx="4673" cy="384"/>
                </a:xfrm>
                <a:prstGeom prst="rect">
                  <a:avLst/>
                </a:prstGeom>
                <a:solidFill>
                  <a:srgbClr val="9F9F9F"/>
                </a:solidFill>
                <a:ln w="9525">
                  <a:noFill/>
                  <a:miter lim="800000"/>
                  <a:headEnd/>
                  <a:tailEnd/>
                </a:ln>
              </p:spPr>
              <p:txBody>
                <a:bodyPr/>
                <a:lstStyle/>
                <a:p>
                  <a:endParaRPr lang="en-US"/>
                </a:p>
              </p:txBody>
            </p:sp>
            <p:grpSp>
              <p:nvGrpSpPr>
                <p:cNvPr id="54375" name="Group 314"/>
                <p:cNvGrpSpPr>
                  <a:grpSpLocks/>
                </p:cNvGrpSpPr>
                <p:nvPr/>
              </p:nvGrpSpPr>
              <p:grpSpPr bwMode="auto">
                <a:xfrm>
                  <a:off x="1816" y="480"/>
                  <a:ext cx="4673" cy="384"/>
                  <a:chOff x="1816" y="480"/>
                  <a:chExt cx="4673" cy="384"/>
                </a:xfrm>
              </p:grpSpPr>
              <p:sp>
                <p:nvSpPr>
                  <p:cNvPr id="54376" name="Rectangle 270"/>
                  <p:cNvSpPr>
                    <a:spLocks noChangeArrowheads="1"/>
                  </p:cNvSpPr>
                  <p:nvPr/>
                </p:nvSpPr>
                <p:spPr bwMode="auto">
                  <a:xfrm>
                    <a:off x="1859" y="480"/>
                    <a:ext cx="4587" cy="384"/>
                  </a:xfrm>
                  <a:prstGeom prst="rect">
                    <a:avLst/>
                  </a:prstGeom>
                  <a:solidFill>
                    <a:srgbClr val="9F9F9F"/>
                  </a:solidFill>
                  <a:ln w="9525">
                    <a:noFill/>
                    <a:miter lim="800000"/>
                    <a:headEnd/>
                    <a:tailEnd/>
                  </a:ln>
                </p:spPr>
                <p:txBody>
                  <a:bodyPr/>
                  <a:lstStyle/>
                  <a:p>
                    <a:pPr algn="ctr"/>
                    <a:r>
                      <a:rPr lang="en-GB" sz="1000" b="0">
                        <a:solidFill>
                          <a:schemeClr val="tx1"/>
                        </a:solidFill>
                        <a:cs typeface="Times New Roman" pitchFamily="18" charset="0"/>
                      </a:rPr>
                      <a:t>STEP 3</a:t>
                    </a:r>
                  </a:p>
                  <a:p>
                    <a:pPr algn="ctr" eaLnBrk="0" hangingPunct="0"/>
                    <a:endParaRPr lang="en-GB" sz="2400" b="0">
                      <a:solidFill>
                        <a:schemeClr val="tx1"/>
                      </a:solidFill>
                    </a:endParaRPr>
                  </a:p>
                </p:txBody>
              </p:sp>
              <p:sp>
                <p:nvSpPr>
                  <p:cNvPr id="54377" name="Rectangle 313"/>
                  <p:cNvSpPr>
                    <a:spLocks noChangeArrowheads="1"/>
                  </p:cNvSpPr>
                  <p:nvPr/>
                </p:nvSpPr>
                <p:spPr bwMode="auto">
                  <a:xfrm>
                    <a:off x="1816" y="480"/>
                    <a:ext cx="4673" cy="384"/>
                  </a:xfrm>
                  <a:prstGeom prst="rect">
                    <a:avLst/>
                  </a:prstGeom>
                  <a:noFill/>
                  <a:ln w="7">
                    <a:solidFill>
                      <a:srgbClr val="A0A0A0"/>
                    </a:solidFill>
                    <a:miter lim="800000"/>
                    <a:headEnd/>
                    <a:tailEnd/>
                  </a:ln>
                </p:spPr>
                <p:txBody>
                  <a:bodyPr/>
                  <a:lstStyle/>
                  <a:p>
                    <a:endParaRPr lang="en-US"/>
                  </a:p>
                </p:txBody>
              </p:sp>
            </p:grpSp>
          </p:grpSp>
          <p:grpSp>
            <p:nvGrpSpPr>
              <p:cNvPr id="54284" name="Group 318"/>
              <p:cNvGrpSpPr>
                <a:grpSpLocks/>
              </p:cNvGrpSpPr>
              <p:nvPr/>
            </p:nvGrpSpPr>
            <p:grpSpPr bwMode="auto">
              <a:xfrm>
                <a:off x="0" y="864"/>
                <a:ext cx="1084" cy="672"/>
                <a:chOff x="0" y="864"/>
                <a:chExt cx="1084" cy="672"/>
              </a:xfrm>
            </p:grpSpPr>
            <p:sp>
              <p:nvSpPr>
                <p:cNvPr id="54372" name="Rectangle 271"/>
                <p:cNvSpPr>
                  <a:spLocks noChangeArrowheads="1"/>
                </p:cNvSpPr>
                <p:nvPr/>
              </p:nvSpPr>
              <p:spPr bwMode="auto">
                <a:xfrm>
                  <a:off x="43" y="864"/>
                  <a:ext cx="998" cy="672"/>
                </a:xfrm>
                <a:prstGeom prst="rect">
                  <a:avLst/>
                </a:prstGeom>
                <a:noFill/>
                <a:ln w="9525">
                  <a:noFill/>
                  <a:miter lim="800000"/>
                  <a:headEnd/>
                  <a:tailEnd/>
                </a:ln>
              </p:spPr>
              <p:txBody>
                <a:bodyPr/>
                <a:lstStyle/>
                <a:p>
                  <a:r>
                    <a:rPr lang="en-GB" sz="1200">
                      <a:solidFill>
                        <a:schemeClr val="tx1"/>
                      </a:solidFill>
                      <a:cs typeface="Times New Roman" pitchFamily="18" charset="0"/>
                    </a:rPr>
                    <a:t>List significant hazards</a:t>
                  </a:r>
                </a:p>
                <a:p>
                  <a:pPr eaLnBrk="0" hangingPunct="0"/>
                  <a:endParaRPr lang="en-GB" sz="2400" b="0">
                    <a:solidFill>
                      <a:schemeClr val="tx1"/>
                    </a:solidFill>
                  </a:endParaRPr>
                </a:p>
              </p:txBody>
            </p:sp>
            <p:sp>
              <p:nvSpPr>
                <p:cNvPr id="54373" name="Rectangle 317"/>
                <p:cNvSpPr>
                  <a:spLocks noChangeArrowheads="1"/>
                </p:cNvSpPr>
                <p:nvPr/>
              </p:nvSpPr>
              <p:spPr bwMode="auto">
                <a:xfrm>
                  <a:off x="0" y="864"/>
                  <a:ext cx="1084" cy="672"/>
                </a:xfrm>
                <a:prstGeom prst="rect">
                  <a:avLst/>
                </a:prstGeom>
                <a:noFill/>
                <a:ln w="7">
                  <a:solidFill>
                    <a:srgbClr val="A0A0A0"/>
                  </a:solidFill>
                  <a:miter lim="800000"/>
                  <a:headEnd/>
                  <a:tailEnd/>
                </a:ln>
              </p:spPr>
              <p:txBody>
                <a:bodyPr/>
                <a:lstStyle/>
                <a:p>
                  <a:endParaRPr lang="en-US"/>
                </a:p>
              </p:txBody>
            </p:sp>
          </p:grpSp>
          <p:grpSp>
            <p:nvGrpSpPr>
              <p:cNvPr id="54285" name="Group 320"/>
              <p:cNvGrpSpPr>
                <a:grpSpLocks/>
              </p:cNvGrpSpPr>
              <p:nvPr/>
            </p:nvGrpSpPr>
            <p:grpSpPr bwMode="auto">
              <a:xfrm>
                <a:off x="1084" y="864"/>
                <a:ext cx="732" cy="672"/>
                <a:chOff x="1084" y="864"/>
                <a:chExt cx="732" cy="672"/>
              </a:xfrm>
            </p:grpSpPr>
            <p:sp>
              <p:nvSpPr>
                <p:cNvPr id="54370" name="Rectangle 272"/>
                <p:cNvSpPr>
                  <a:spLocks noChangeArrowheads="1"/>
                </p:cNvSpPr>
                <p:nvPr/>
              </p:nvSpPr>
              <p:spPr bwMode="auto">
                <a:xfrm>
                  <a:off x="1127" y="864"/>
                  <a:ext cx="646" cy="672"/>
                </a:xfrm>
                <a:prstGeom prst="rect">
                  <a:avLst/>
                </a:prstGeom>
                <a:noFill/>
                <a:ln w="9525">
                  <a:noFill/>
                  <a:miter lim="800000"/>
                  <a:headEnd/>
                  <a:tailEnd/>
                </a:ln>
              </p:spPr>
              <p:txBody>
                <a:bodyPr/>
                <a:lstStyle/>
                <a:p>
                  <a:r>
                    <a:rPr lang="en-GB" sz="1200">
                      <a:solidFill>
                        <a:srgbClr val="CC0000"/>
                      </a:solidFill>
                      <a:cs typeface="Times New Roman" pitchFamily="18" charset="0"/>
                    </a:rPr>
                    <a:t>List groups of people at risk</a:t>
                  </a:r>
                </a:p>
                <a:p>
                  <a:pPr eaLnBrk="0" hangingPunct="0"/>
                  <a:r>
                    <a:rPr lang="en-GB" sz="1000" b="0">
                      <a:solidFill>
                        <a:schemeClr val="tx1"/>
                      </a:solidFill>
                      <a:cs typeface="Times New Roman" pitchFamily="18" charset="0"/>
                    </a:rPr>
                    <a:t> </a:t>
                  </a:r>
                </a:p>
                <a:p>
                  <a:pPr eaLnBrk="0" hangingPunct="0"/>
                  <a:r>
                    <a:rPr lang="en-GB" sz="1000" b="0">
                      <a:solidFill>
                        <a:schemeClr val="tx1"/>
                      </a:solidFill>
                      <a:cs typeface="Times New Roman" pitchFamily="18" charset="0"/>
                    </a:rPr>
                    <a:t> </a:t>
                  </a:r>
                </a:p>
                <a:p>
                  <a:pPr eaLnBrk="0" hangingPunct="0"/>
                  <a:endParaRPr lang="en-GB" sz="2400" b="0">
                    <a:solidFill>
                      <a:schemeClr val="tx1"/>
                    </a:solidFill>
                  </a:endParaRPr>
                </a:p>
              </p:txBody>
            </p:sp>
            <p:sp>
              <p:nvSpPr>
                <p:cNvPr id="54371" name="Rectangle 319"/>
                <p:cNvSpPr>
                  <a:spLocks noChangeArrowheads="1"/>
                </p:cNvSpPr>
                <p:nvPr/>
              </p:nvSpPr>
              <p:spPr bwMode="auto">
                <a:xfrm>
                  <a:off x="1084" y="864"/>
                  <a:ext cx="732" cy="672"/>
                </a:xfrm>
                <a:prstGeom prst="rect">
                  <a:avLst/>
                </a:prstGeom>
                <a:noFill/>
                <a:ln w="7">
                  <a:solidFill>
                    <a:srgbClr val="A0A0A0"/>
                  </a:solidFill>
                  <a:miter lim="800000"/>
                  <a:headEnd/>
                  <a:tailEnd/>
                </a:ln>
              </p:spPr>
              <p:txBody>
                <a:bodyPr/>
                <a:lstStyle/>
                <a:p>
                  <a:endParaRPr lang="en-US"/>
                </a:p>
              </p:txBody>
            </p:sp>
          </p:grpSp>
          <p:grpSp>
            <p:nvGrpSpPr>
              <p:cNvPr id="54286" name="Group 322"/>
              <p:cNvGrpSpPr>
                <a:grpSpLocks/>
              </p:cNvGrpSpPr>
              <p:nvPr/>
            </p:nvGrpSpPr>
            <p:grpSpPr bwMode="auto">
              <a:xfrm>
                <a:off x="1816" y="864"/>
                <a:ext cx="2063" cy="672"/>
                <a:chOff x="1816" y="864"/>
                <a:chExt cx="2063" cy="672"/>
              </a:xfrm>
            </p:grpSpPr>
            <p:sp>
              <p:nvSpPr>
                <p:cNvPr id="54368" name="Rectangle 273"/>
                <p:cNvSpPr>
                  <a:spLocks noChangeArrowheads="1"/>
                </p:cNvSpPr>
                <p:nvPr/>
              </p:nvSpPr>
              <p:spPr bwMode="auto">
                <a:xfrm>
                  <a:off x="1859" y="864"/>
                  <a:ext cx="1977" cy="672"/>
                </a:xfrm>
                <a:prstGeom prst="rect">
                  <a:avLst/>
                </a:prstGeom>
                <a:noFill/>
                <a:ln w="9525">
                  <a:noFill/>
                  <a:miter lim="800000"/>
                  <a:headEnd/>
                  <a:tailEnd/>
                </a:ln>
              </p:spPr>
              <p:txBody>
                <a:bodyPr/>
                <a:lstStyle/>
                <a:p>
                  <a:r>
                    <a:rPr lang="en-GB" sz="1200">
                      <a:solidFill>
                        <a:srgbClr val="CC0000"/>
                      </a:solidFill>
                      <a:cs typeface="Times New Roman" pitchFamily="18" charset="0"/>
                    </a:rPr>
                    <a:t>List existing controls</a:t>
                  </a:r>
                  <a:endParaRPr lang="en-GB" sz="1000" b="0">
                    <a:solidFill>
                      <a:schemeClr val="tx1"/>
                    </a:solidFill>
                    <a:cs typeface="Times New Roman" pitchFamily="18" charset="0"/>
                  </a:endParaRPr>
                </a:p>
                <a:p>
                  <a:pPr eaLnBrk="0" hangingPunct="0"/>
                  <a:endParaRPr lang="en-GB" sz="2400" b="0">
                    <a:solidFill>
                      <a:schemeClr val="tx1"/>
                    </a:solidFill>
                  </a:endParaRPr>
                </a:p>
              </p:txBody>
            </p:sp>
            <p:sp>
              <p:nvSpPr>
                <p:cNvPr id="54369" name="Rectangle 321"/>
                <p:cNvSpPr>
                  <a:spLocks noChangeArrowheads="1"/>
                </p:cNvSpPr>
                <p:nvPr/>
              </p:nvSpPr>
              <p:spPr bwMode="auto">
                <a:xfrm>
                  <a:off x="1816" y="864"/>
                  <a:ext cx="2063" cy="672"/>
                </a:xfrm>
                <a:prstGeom prst="rect">
                  <a:avLst/>
                </a:prstGeom>
                <a:noFill/>
                <a:ln w="7">
                  <a:solidFill>
                    <a:srgbClr val="A0A0A0"/>
                  </a:solidFill>
                  <a:miter lim="800000"/>
                  <a:headEnd/>
                  <a:tailEnd/>
                </a:ln>
              </p:spPr>
              <p:txBody>
                <a:bodyPr/>
                <a:lstStyle/>
                <a:p>
                  <a:endParaRPr lang="en-US"/>
                </a:p>
              </p:txBody>
            </p:sp>
          </p:grpSp>
          <p:grpSp>
            <p:nvGrpSpPr>
              <p:cNvPr id="54287" name="Group 324"/>
              <p:cNvGrpSpPr>
                <a:grpSpLocks/>
              </p:cNvGrpSpPr>
              <p:nvPr/>
            </p:nvGrpSpPr>
            <p:grpSpPr bwMode="auto">
              <a:xfrm>
                <a:off x="3879" y="864"/>
                <a:ext cx="562" cy="672"/>
                <a:chOff x="3879" y="864"/>
                <a:chExt cx="562" cy="672"/>
              </a:xfrm>
            </p:grpSpPr>
            <p:sp>
              <p:nvSpPr>
                <p:cNvPr id="54366" name="Rectangle 274"/>
                <p:cNvSpPr>
                  <a:spLocks noChangeArrowheads="1"/>
                </p:cNvSpPr>
                <p:nvPr/>
              </p:nvSpPr>
              <p:spPr bwMode="auto">
                <a:xfrm>
                  <a:off x="3922" y="864"/>
                  <a:ext cx="476" cy="672"/>
                </a:xfrm>
                <a:prstGeom prst="rect">
                  <a:avLst/>
                </a:prstGeom>
                <a:noFill/>
                <a:ln w="9525">
                  <a:noFill/>
                  <a:miter lim="800000"/>
                  <a:headEnd/>
                  <a:tailEnd/>
                </a:ln>
              </p:spPr>
              <p:txBody>
                <a:bodyPr/>
                <a:lstStyle/>
                <a:p>
                  <a:r>
                    <a:rPr lang="en-GB" sz="1100">
                      <a:solidFill>
                        <a:srgbClr val="CC0000"/>
                      </a:solidFill>
                      <a:cs typeface="Times New Roman" pitchFamily="18" charset="0"/>
                    </a:rPr>
                    <a:t>Is the control OK?</a:t>
                  </a:r>
                </a:p>
              </p:txBody>
            </p:sp>
            <p:sp>
              <p:nvSpPr>
                <p:cNvPr id="54367" name="Rectangle 323"/>
                <p:cNvSpPr>
                  <a:spLocks noChangeArrowheads="1"/>
                </p:cNvSpPr>
                <p:nvPr/>
              </p:nvSpPr>
              <p:spPr bwMode="auto">
                <a:xfrm>
                  <a:off x="3879" y="864"/>
                  <a:ext cx="562" cy="672"/>
                </a:xfrm>
                <a:prstGeom prst="rect">
                  <a:avLst/>
                </a:prstGeom>
                <a:noFill/>
                <a:ln w="7">
                  <a:solidFill>
                    <a:srgbClr val="A0A0A0"/>
                  </a:solidFill>
                  <a:miter lim="800000"/>
                  <a:headEnd/>
                  <a:tailEnd/>
                </a:ln>
              </p:spPr>
              <p:txBody>
                <a:bodyPr/>
                <a:lstStyle/>
                <a:p>
                  <a:endParaRPr lang="en-US"/>
                </a:p>
              </p:txBody>
            </p:sp>
          </p:grpSp>
          <p:grpSp>
            <p:nvGrpSpPr>
              <p:cNvPr id="54288" name="Group 326"/>
              <p:cNvGrpSpPr>
                <a:grpSpLocks/>
              </p:cNvGrpSpPr>
              <p:nvPr/>
            </p:nvGrpSpPr>
            <p:grpSpPr bwMode="auto">
              <a:xfrm>
                <a:off x="4441" y="864"/>
                <a:ext cx="848" cy="672"/>
                <a:chOff x="4441" y="864"/>
                <a:chExt cx="848" cy="672"/>
              </a:xfrm>
            </p:grpSpPr>
            <p:sp>
              <p:nvSpPr>
                <p:cNvPr id="54364" name="Rectangle 275"/>
                <p:cNvSpPr>
                  <a:spLocks noChangeArrowheads="1"/>
                </p:cNvSpPr>
                <p:nvPr/>
              </p:nvSpPr>
              <p:spPr bwMode="auto">
                <a:xfrm>
                  <a:off x="4484" y="864"/>
                  <a:ext cx="762" cy="672"/>
                </a:xfrm>
                <a:prstGeom prst="rect">
                  <a:avLst/>
                </a:prstGeom>
                <a:noFill/>
                <a:ln w="9525">
                  <a:noFill/>
                  <a:miter lim="800000"/>
                  <a:headEnd/>
                  <a:tailEnd/>
                </a:ln>
              </p:spPr>
              <p:txBody>
                <a:bodyPr/>
                <a:lstStyle/>
                <a:p>
                  <a:r>
                    <a:rPr lang="en-GB" sz="1200">
                      <a:solidFill>
                        <a:srgbClr val="CC0000"/>
                      </a:solidFill>
                      <a:cs typeface="Times New Roman" pitchFamily="18" charset="0"/>
                    </a:rPr>
                    <a:t>Risk of hazard?</a:t>
                  </a:r>
                </a:p>
                <a:p>
                  <a:pPr eaLnBrk="0" hangingPunct="0"/>
                  <a:endParaRPr lang="en-GB" sz="2400" b="0">
                    <a:solidFill>
                      <a:schemeClr val="tx1"/>
                    </a:solidFill>
                  </a:endParaRPr>
                </a:p>
              </p:txBody>
            </p:sp>
            <p:sp>
              <p:nvSpPr>
                <p:cNvPr id="54365" name="Rectangle 325"/>
                <p:cNvSpPr>
                  <a:spLocks noChangeArrowheads="1"/>
                </p:cNvSpPr>
                <p:nvPr/>
              </p:nvSpPr>
              <p:spPr bwMode="auto">
                <a:xfrm>
                  <a:off x="4441" y="864"/>
                  <a:ext cx="848" cy="672"/>
                </a:xfrm>
                <a:prstGeom prst="rect">
                  <a:avLst/>
                </a:prstGeom>
                <a:noFill/>
                <a:ln w="7">
                  <a:solidFill>
                    <a:srgbClr val="A0A0A0"/>
                  </a:solidFill>
                  <a:miter lim="800000"/>
                  <a:headEnd/>
                  <a:tailEnd/>
                </a:ln>
              </p:spPr>
              <p:txBody>
                <a:bodyPr/>
                <a:lstStyle/>
                <a:p>
                  <a:endParaRPr lang="en-US"/>
                </a:p>
              </p:txBody>
            </p:sp>
          </p:grpSp>
          <p:grpSp>
            <p:nvGrpSpPr>
              <p:cNvPr id="54289" name="Group 328"/>
              <p:cNvGrpSpPr>
                <a:grpSpLocks/>
              </p:cNvGrpSpPr>
              <p:nvPr/>
            </p:nvGrpSpPr>
            <p:grpSpPr bwMode="auto">
              <a:xfrm>
                <a:off x="5289" y="864"/>
                <a:ext cx="1200" cy="672"/>
                <a:chOff x="5289" y="864"/>
                <a:chExt cx="1200" cy="672"/>
              </a:xfrm>
            </p:grpSpPr>
            <p:sp>
              <p:nvSpPr>
                <p:cNvPr id="54362" name="Rectangle 276"/>
                <p:cNvSpPr>
                  <a:spLocks noChangeArrowheads="1"/>
                </p:cNvSpPr>
                <p:nvPr/>
              </p:nvSpPr>
              <p:spPr bwMode="auto">
                <a:xfrm>
                  <a:off x="5332" y="864"/>
                  <a:ext cx="1114" cy="672"/>
                </a:xfrm>
                <a:prstGeom prst="rect">
                  <a:avLst/>
                </a:prstGeom>
                <a:noFill/>
                <a:ln w="9525">
                  <a:noFill/>
                  <a:miter lim="800000"/>
                  <a:headEnd/>
                  <a:tailEnd/>
                </a:ln>
              </p:spPr>
              <p:txBody>
                <a:bodyPr/>
                <a:lstStyle/>
                <a:p>
                  <a:r>
                    <a:rPr lang="en-GB" sz="1200">
                      <a:solidFill>
                        <a:srgbClr val="CC0000"/>
                      </a:solidFill>
                      <a:cs typeface="Times New Roman" pitchFamily="18" charset="0"/>
                    </a:rPr>
                    <a:t>Actions required</a:t>
                  </a:r>
                </a:p>
                <a:p>
                  <a:pPr eaLnBrk="0" hangingPunct="0"/>
                  <a:endParaRPr lang="en-GB" sz="2400" b="0">
                    <a:solidFill>
                      <a:schemeClr val="tx1"/>
                    </a:solidFill>
                  </a:endParaRPr>
                </a:p>
              </p:txBody>
            </p:sp>
            <p:sp>
              <p:nvSpPr>
                <p:cNvPr id="54363" name="Rectangle 327"/>
                <p:cNvSpPr>
                  <a:spLocks noChangeArrowheads="1"/>
                </p:cNvSpPr>
                <p:nvPr/>
              </p:nvSpPr>
              <p:spPr bwMode="auto">
                <a:xfrm>
                  <a:off x="5289" y="864"/>
                  <a:ext cx="1200" cy="672"/>
                </a:xfrm>
                <a:prstGeom prst="rect">
                  <a:avLst/>
                </a:prstGeom>
                <a:noFill/>
                <a:ln w="7">
                  <a:solidFill>
                    <a:srgbClr val="A0A0A0"/>
                  </a:solidFill>
                  <a:miter lim="800000"/>
                  <a:headEnd/>
                  <a:tailEnd/>
                </a:ln>
              </p:spPr>
              <p:txBody>
                <a:bodyPr/>
                <a:lstStyle/>
                <a:p>
                  <a:endParaRPr lang="en-US"/>
                </a:p>
              </p:txBody>
            </p:sp>
          </p:grpSp>
          <p:grpSp>
            <p:nvGrpSpPr>
              <p:cNvPr id="54290" name="Group 330"/>
              <p:cNvGrpSpPr>
                <a:grpSpLocks/>
              </p:cNvGrpSpPr>
              <p:nvPr/>
            </p:nvGrpSpPr>
            <p:grpSpPr bwMode="auto">
              <a:xfrm>
                <a:off x="0" y="1536"/>
                <a:ext cx="1084" cy="864"/>
                <a:chOff x="0" y="1536"/>
                <a:chExt cx="1084" cy="864"/>
              </a:xfrm>
            </p:grpSpPr>
            <p:sp>
              <p:nvSpPr>
                <p:cNvPr id="54360" name="Rectangle 277"/>
                <p:cNvSpPr>
                  <a:spLocks noChangeArrowheads="1"/>
                </p:cNvSpPr>
                <p:nvPr/>
              </p:nvSpPr>
              <p:spPr bwMode="auto">
                <a:xfrm>
                  <a:off x="43" y="1536"/>
                  <a:ext cx="998" cy="864"/>
                </a:xfrm>
                <a:prstGeom prst="rect">
                  <a:avLst/>
                </a:prstGeom>
                <a:noFill/>
                <a:ln w="9525">
                  <a:noFill/>
                  <a:miter lim="800000"/>
                  <a:headEnd/>
                  <a:tailEnd/>
                </a:ln>
              </p:spPr>
              <p:txBody>
                <a:bodyPr/>
                <a:lstStyle/>
                <a:p>
                  <a:r>
                    <a:rPr lang="en-GB" sz="1200">
                      <a:cs typeface="Times New Roman" pitchFamily="18" charset="0"/>
                    </a:rPr>
                    <a:t>Personal injury due to lack of care / improper use</a:t>
                  </a:r>
                </a:p>
                <a:p>
                  <a:pPr eaLnBrk="0" hangingPunct="0"/>
                  <a:endParaRPr lang="en-GB" sz="1200"/>
                </a:p>
              </p:txBody>
            </p:sp>
            <p:sp>
              <p:nvSpPr>
                <p:cNvPr id="54361" name="Rectangle 329"/>
                <p:cNvSpPr>
                  <a:spLocks noChangeArrowheads="1"/>
                </p:cNvSpPr>
                <p:nvPr/>
              </p:nvSpPr>
              <p:spPr bwMode="auto">
                <a:xfrm>
                  <a:off x="0" y="1536"/>
                  <a:ext cx="1084" cy="864"/>
                </a:xfrm>
                <a:prstGeom prst="rect">
                  <a:avLst/>
                </a:prstGeom>
                <a:noFill/>
                <a:ln w="7">
                  <a:solidFill>
                    <a:srgbClr val="A0A0A0"/>
                  </a:solidFill>
                  <a:miter lim="800000"/>
                  <a:headEnd/>
                  <a:tailEnd/>
                </a:ln>
              </p:spPr>
              <p:txBody>
                <a:bodyPr/>
                <a:lstStyle/>
                <a:p>
                  <a:endParaRPr lang="en-US"/>
                </a:p>
              </p:txBody>
            </p:sp>
          </p:grpSp>
          <p:grpSp>
            <p:nvGrpSpPr>
              <p:cNvPr id="54291" name="Group 332"/>
              <p:cNvGrpSpPr>
                <a:grpSpLocks/>
              </p:cNvGrpSpPr>
              <p:nvPr/>
            </p:nvGrpSpPr>
            <p:grpSpPr bwMode="auto">
              <a:xfrm>
                <a:off x="1084" y="1536"/>
                <a:ext cx="732" cy="864"/>
                <a:chOff x="1084" y="1536"/>
                <a:chExt cx="732" cy="864"/>
              </a:xfrm>
            </p:grpSpPr>
            <p:sp>
              <p:nvSpPr>
                <p:cNvPr id="54358" name="Rectangle 278"/>
                <p:cNvSpPr>
                  <a:spLocks noChangeArrowheads="1"/>
                </p:cNvSpPr>
                <p:nvPr/>
              </p:nvSpPr>
              <p:spPr bwMode="auto">
                <a:xfrm>
                  <a:off x="1127" y="1536"/>
                  <a:ext cx="646" cy="864"/>
                </a:xfrm>
                <a:prstGeom prst="rect">
                  <a:avLst/>
                </a:prstGeom>
                <a:noFill/>
                <a:ln w="9525">
                  <a:noFill/>
                  <a:miter lim="800000"/>
                  <a:headEnd/>
                  <a:tailEnd/>
                </a:ln>
              </p:spPr>
              <p:txBody>
                <a:bodyPr/>
                <a:lstStyle/>
                <a:p>
                  <a:r>
                    <a:rPr lang="en-GB" sz="1000" b="0">
                      <a:solidFill>
                        <a:schemeClr val="tx1"/>
                      </a:solidFill>
                      <a:cs typeface="Times New Roman" pitchFamily="18" charset="0"/>
                    </a:rPr>
                    <a:t>S,O</a:t>
                  </a:r>
                </a:p>
                <a:p>
                  <a:pPr eaLnBrk="0" hangingPunct="0"/>
                  <a:endParaRPr lang="en-GB" sz="2400" b="0">
                    <a:solidFill>
                      <a:schemeClr val="tx1"/>
                    </a:solidFill>
                  </a:endParaRPr>
                </a:p>
              </p:txBody>
            </p:sp>
            <p:sp>
              <p:nvSpPr>
                <p:cNvPr id="54359" name="Rectangle 331"/>
                <p:cNvSpPr>
                  <a:spLocks noChangeArrowheads="1"/>
                </p:cNvSpPr>
                <p:nvPr/>
              </p:nvSpPr>
              <p:spPr bwMode="auto">
                <a:xfrm>
                  <a:off x="1084" y="1536"/>
                  <a:ext cx="732" cy="864"/>
                </a:xfrm>
                <a:prstGeom prst="rect">
                  <a:avLst/>
                </a:prstGeom>
                <a:noFill/>
                <a:ln w="7">
                  <a:solidFill>
                    <a:srgbClr val="A0A0A0"/>
                  </a:solidFill>
                  <a:miter lim="800000"/>
                  <a:headEnd/>
                  <a:tailEnd/>
                </a:ln>
              </p:spPr>
              <p:txBody>
                <a:bodyPr/>
                <a:lstStyle/>
                <a:p>
                  <a:endParaRPr lang="en-US"/>
                </a:p>
              </p:txBody>
            </p:sp>
          </p:grpSp>
          <p:grpSp>
            <p:nvGrpSpPr>
              <p:cNvPr id="54292" name="Group 334"/>
              <p:cNvGrpSpPr>
                <a:grpSpLocks/>
              </p:cNvGrpSpPr>
              <p:nvPr/>
            </p:nvGrpSpPr>
            <p:grpSpPr bwMode="auto">
              <a:xfrm>
                <a:off x="1816" y="1536"/>
                <a:ext cx="2063" cy="864"/>
                <a:chOff x="1816" y="1536"/>
                <a:chExt cx="2063" cy="864"/>
              </a:xfrm>
            </p:grpSpPr>
            <p:sp>
              <p:nvSpPr>
                <p:cNvPr id="54356" name="Rectangle 279"/>
                <p:cNvSpPr>
                  <a:spLocks noChangeArrowheads="1"/>
                </p:cNvSpPr>
                <p:nvPr/>
              </p:nvSpPr>
              <p:spPr bwMode="auto">
                <a:xfrm>
                  <a:off x="1859" y="1536"/>
                  <a:ext cx="1977" cy="864"/>
                </a:xfrm>
                <a:prstGeom prst="rect">
                  <a:avLst/>
                </a:prstGeom>
                <a:noFill/>
                <a:ln w="9525">
                  <a:noFill/>
                  <a:miter lim="800000"/>
                  <a:headEnd/>
                  <a:tailEnd/>
                </a:ln>
              </p:spPr>
              <p:txBody>
                <a:bodyPr/>
                <a:lstStyle/>
                <a:p>
                  <a:pPr indent="-114300">
                    <a:tabLst>
                      <a:tab pos="228600" algn="l"/>
                    </a:tabLst>
                  </a:pPr>
                  <a:r>
                    <a:rPr lang="en-GB" sz="1000" b="0">
                      <a:solidFill>
                        <a:schemeClr val="tx1"/>
                      </a:solidFill>
                      <a:cs typeface="Times New Roman" pitchFamily="18" charset="0"/>
                    </a:rPr>
                    <a:t> </a:t>
                  </a:r>
                </a:p>
                <a:p>
                  <a:pPr indent="-114300" eaLnBrk="0" hangingPunct="0">
                    <a:tabLst>
                      <a:tab pos="228600" algn="l"/>
                    </a:tabLst>
                  </a:pPr>
                  <a:r>
                    <a:rPr lang="en-GB" sz="1000" b="0">
                      <a:solidFill>
                        <a:schemeClr val="tx1"/>
                      </a:solidFill>
                      <a:latin typeface="Symbol" pitchFamily="18" charset="2"/>
                      <a:cs typeface="Times New Roman" pitchFamily="18" charset="0"/>
                    </a:rPr>
                    <a:t>·</a:t>
                  </a:r>
                  <a:r>
                    <a:rPr lang="en-GB" sz="700" b="0">
                      <a:solidFill>
                        <a:schemeClr val="tx1"/>
                      </a:solidFill>
                      <a:cs typeface="Times New Roman" pitchFamily="18" charset="0"/>
                    </a:rPr>
                    <a:t>   </a:t>
                  </a:r>
                  <a:r>
                    <a:rPr lang="en-GB" sz="1000" b="0">
                      <a:solidFill>
                        <a:schemeClr val="tx1"/>
                      </a:solidFill>
                      <a:cs typeface="Times New Roman" pitchFamily="18" charset="0"/>
                    </a:rPr>
                    <a:t>Training of all laser users.</a:t>
                  </a:r>
                </a:p>
                <a:p>
                  <a:pPr indent="-114300" eaLnBrk="0" hangingPunct="0">
                    <a:tabLst>
                      <a:tab pos="228600" algn="l"/>
                    </a:tabLst>
                  </a:pPr>
                  <a:r>
                    <a:rPr lang="en-GB" sz="1000" b="0">
                      <a:solidFill>
                        <a:schemeClr val="tx1"/>
                      </a:solidFill>
                      <a:latin typeface="Symbol" pitchFamily="18" charset="2"/>
                      <a:cs typeface="Times New Roman" pitchFamily="18" charset="0"/>
                    </a:rPr>
                    <a:t>·</a:t>
                  </a:r>
                  <a:r>
                    <a:rPr lang="en-GB" sz="700" b="0">
                      <a:solidFill>
                        <a:schemeClr val="tx1"/>
                      </a:solidFill>
                      <a:cs typeface="Times New Roman" pitchFamily="18" charset="0"/>
                    </a:rPr>
                    <a:t>   </a:t>
                  </a:r>
                  <a:r>
                    <a:rPr lang="en-GB" sz="1000" b="0">
                      <a:solidFill>
                        <a:schemeClr val="tx1"/>
                      </a:solidFill>
                      <a:cs typeface="Times New Roman" pitchFamily="18" charset="0"/>
                    </a:rPr>
                    <a:t>Propagation of best practice for laser use.</a:t>
                  </a:r>
                </a:p>
                <a:p>
                  <a:pPr indent="-114300" eaLnBrk="0" hangingPunct="0">
                    <a:tabLst>
                      <a:tab pos="228600" algn="l"/>
                    </a:tabLst>
                  </a:pPr>
                  <a:r>
                    <a:rPr lang="en-GB" sz="1000" b="0">
                      <a:solidFill>
                        <a:schemeClr val="tx1"/>
                      </a:solidFill>
                      <a:latin typeface="Symbol" pitchFamily="18" charset="2"/>
                      <a:cs typeface="Times New Roman" pitchFamily="18" charset="0"/>
                    </a:rPr>
                    <a:t>·</a:t>
                  </a:r>
                  <a:r>
                    <a:rPr lang="en-GB" sz="700" b="0">
                      <a:solidFill>
                        <a:schemeClr val="tx1"/>
                      </a:solidFill>
                      <a:cs typeface="Times New Roman" pitchFamily="18" charset="0"/>
                    </a:rPr>
                    <a:t>   </a:t>
                  </a:r>
                  <a:r>
                    <a:rPr lang="en-GB" sz="1000" b="0">
                      <a:solidFill>
                        <a:schemeClr val="tx1"/>
                      </a:solidFill>
                      <a:cs typeface="Times New Roman" pitchFamily="18" charset="0"/>
                    </a:rPr>
                    <a:t>Procedure for authorising capable users.</a:t>
                  </a:r>
                </a:p>
                <a:p>
                  <a:pPr indent="-114300" eaLnBrk="0" hangingPunct="0">
                    <a:tabLst>
                      <a:tab pos="228600" algn="l"/>
                    </a:tabLst>
                  </a:pPr>
                  <a:r>
                    <a:rPr lang="en-GB" sz="1000" b="0">
                      <a:solidFill>
                        <a:schemeClr val="tx1"/>
                      </a:solidFill>
                      <a:cs typeface="Times New Roman" pitchFamily="18" charset="0"/>
                    </a:rPr>
                    <a:t> </a:t>
                  </a:r>
                </a:p>
                <a:p>
                  <a:pPr indent="-114300" eaLnBrk="0" hangingPunct="0">
                    <a:tabLst>
                      <a:tab pos="228600" algn="l"/>
                    </a:tabLst>
                  </a:pPr>
                  <a:r>
                    <a:rPr lang="en-GB" sz="1000" b="0">
                      <a:solidFill>
                        <a:schemeClr val="tx1"/>
                      </a:solidFill>
                      <a:cs typeface="Times New Roman" pitchFamily="18" charset="0"/>
                    </a:rPr>
                    <a:t> </a:t>
                  </a:r>
                </a:p>
                <a:p>
                  <a:pPr indent="-114300" eaLnBrk="0" hangingPunct="0">
                    <a:tabLst>
                      <a:tab pos="228600" algn="l"/>
                    </a:tabLst>
                  </a:pPr>
                  <a:endParaRPr lang="en-GB" sz="2400" b="0">
                    <a:solidFill>
                      <a:schemeClr val="tx1"/>
                    </a:solidFill>
                  </a:endParaRPr>
                </a:p>
              </p:txBody>
            </p:sp>
            <p:sp>
              <p:nvSpPr>
                <p:cNvPr id="54357" name="Rectangle 333"/>
                <p:cNvSpPr>
                  <a:spLocks noChangeArrowheads="1"/>
                </p:cNvSpPr>
                <p:nvPr/>
              </p:nvSpPr>
              <p:spPr bwMode="auto">
                <a:xfrm>
                  <a:off x="1816" y="1536"/>
                  <a:ext cx="2063" cy="864"/>
                </a:xfrm>
                <a:prstGeom prst="rect">
                  <a:avLst/>
                </a:prstGeom>
                <a:noFill/>
                <a:ln w="7">
                  <a:solidFill>
                    <a:srgbClr val="A0A0A0"/>
                  </a:solidFill>
                  <a:miter lim="800000"/>
                  <a:headEnd/>
                  <a:tailEnd/>
                </a:ln>
              </p:spPr>
              <p:txBody>
                <a:bodyPr/>
                <a:lstStyle/>
                <a:p>
                  <a:endParaRPr lang="en-US"/>
                </a:p>
              </p:txBody>
            </p:sp>
          </p:grpSp>
          <p:grpSp>
            <p:nvGrpSpPr>
              <p:cNvPr id="54293" name="Group 336"/>
              <p:cNvGrpSpPr>
                <a:grpSpLocks/>
              </p:cNvGrpSpPr>
              <p:nvPr/>
            </p:nvGrpSpPr>
            <p:grpSpPr bwMode="auto">
              <a:xfrm>
                <a:off x="3879" y="1536"/>
                <a:ext cx="562" cy="864"/>
                <a:chOff x="3879" y="1536"/>
                <a:chExt cx="562" cy="864"/>
              </a:xfrm>
            </p:grpSpPr>
            <p:sp>
              <p:nvSpPr>
                <p:cNvPr id="54354" name="Rectangle 280"/>
                <p:cNvSpPr>
                  <a:spLocks noChangeArrowheads="1"/>
                </p:cNvSpPr>
                <p:nvPr/>
              </p:nvSpPr>
              <p:spPr bwMode="auto">
                <a:xfrm>
                  <a:off x="3922" y="1536"/>
                  <a:ext cx="476" cy="864"/>
                </a:xfrm>
                <a:prstGeom prst="rect">
                  <a:avLst/>
                </a:prstGeom>
                <a:noFill/>
                <a:ln w="9525">
                  <a:noFill/>
                  <a:miter lim="800000"/>
                  <a:headEnd/>
                  <a:tailEnd/>
                </a:ln>
              </p:spPr>
              <p:txBody>
                <a:bodyPr/>
                <a:lstStyle/>
                <a:p>
                  <a:r>
                    <a:rPr lang="en-GB" sz="1000" b="0">
                      <a:solidFill>
                        <a:schemeClr val="tx1"/>
                      </a:solidFill>
                      <a:cs typeface="Times New Roman" pitchFamily="18" charset="0"/>
                    </a:rPr>
                    <a:t>Yes</a:t>
                  </a:r>
                </a:p>
                <a:p>
                  <a:pPr eaLnBrk="0" hangingPunct="0"/>
                  <a:endParaRPr lang="en-GB" sz="2400" b="0">
                    <a:solidFill>
                      <a:schemeClr val="tx1"/>
                    </a:solidFill>
                  </a:endParaRPr>
                </a:p>
              </p:txBody>
            </p:sp>
            <p:sp>
              <p:nvSpPr>
                <p:cNvPr id="54355" name="Rectangle 335"/>
                <p:cNvSpPr>
                  <a:spLocks noChangeArrowheads="1"/>
                </p:cNvSpPr>
                <p:nvPr/>
              </p:nvSpPr>
              <p:spPr bwMode="auto">
                <a:xfrm>
                  <a:off x="3879" y="1536"/>
                  <a:ext cx="562" cy="864"/>
                </a:xfrm>
                <a:prstGeom prst="rect">
                  <a:avLst/>
                </a:prstGeom>
                <a:noFill/>
                <a:ln w="7">
                  <a:solidFill>
                    <a:srgbClr val="A0A0A0"/>
                  </a:solidFill>
                  <a:miter lim="800000"/>
                  <a:headEnd/>
                  <a:tailEnd/>
                </a:ln>
              </p:spPr>
              <p:txBody>
                <a:bodyPr/>
                <a:lstStyle/>
                <a:p>
                  <a:endParaRPr lang="en-US"/>
                </a:p>
              </p:txBody>
            </p:sp>
          </p:grpSp>
          <p:grpSp>
            <p:nvGrpSpPr>
              <p:cNvPr id="54294" name="Group 338"/>
              <p:cNvGrpSpPr>
                <a:grpSpLocks/>
              </p:cNvGrpSpPr>
              <p:nvPr/>
            </p:nvGrpSpPr>
            <p:grpSpPr bwMode="auto">
              <a:xfrm>
                <a:off x="4441" y="1536"/>
                <a:ext cx="848" cy="864"/>
                <a:chOff x="4441" y="1536"/>
                <a:chExt cx="848" cy="864"/>
              </a:xfrm>
            </p:grpSpPr>
            <p:sp>
              <p:nvSpPr>
                <p:cNvPr id="54352" name="Rectangle 281"/>
                <p:cNvSpPr>
                  <a:spLocks noChangeArrowheads="1"/>
                </p:cNvSpPr>
                <p:nvPr/>
              </p:nvSpPr>
              <p:spPr bwMode="auto">
                <a:xfrm>
                  <a:off x="4484" y="1536"/>
                  <a:ext cx="762" cy="864"/>
                </a:xfrm>
                <a:prstGeom prst="rect">
                  <a:avLst/>
                </a:prstGeom>
                <a:noFill/>
                <a:ln w="9525">
                  <a:noFill/>
                  <a:miter lim="800000"/>
                  <a:headEnd/>
                  <a:tailEnd/>
                </a:ln>
              </p:spPr>
              <p:txBody>
                <a:bodyPr/>
                <a:lstStyle/>
                <a:p>
                  <a:r>
                    <a:rPr lang="en-GB" sz="1000" b="0">
                      <a:solidFill>
                        <a:schemeClr val="tx1"/>
                      </a:solidFill>
                      <a:cs typeface="Times New Roman" pitchFamily="18" charset="0"/>
                    </a:rPr>
                    <a:t>Low</a:t>
                  </a:r>
                </a:p>
                <a:p>
                  <a:pPr eaLnBrk="0" hangingPunct="0"/>
                  <a:endParaRPr lang="en-GB" sz="2400" b="0">
                    <a:solidFill>
                      <a:schemeClr val="tx1"/>
                    </a:solidFill>
                  </a:endParaRPr>
                </a:p>
              </p:txBody>
            </p:sp>
            <p:sp>
              <p:nvSpPr>
                <p:cNvPr id="54353" name="Rectangle 337"/>
                <p:cNvSpPr>
                  <a:spLocks noChangeArrowheads="1"/>
                </p:cNvSpPr>
                <p:nvPr/>
              </p:nvSpPr>
              <p:spPr bwMode="auto">
                <a:xfrm>
                  <a:off x="4441" y="1536"/>
                  <a:ext cx="848" cy="864"/>
                </a:xfrm>
                <a:prstGeom prst="rect">
                  <a:avLst/>
                </a:prstGeom>
                <a:noFill/>
                <a:ln w="7">
                  <a:solidFill>
                    <a:srgbClr val="A0A0A0"/>
                  </a:solidFill>
                  <a:miter lim="800000"/>
                  <a:headEnd/>
                  <a:tailEnd/>
                </a:ln>
              </p:spPr>
              <p:txBody>
                <a:bodyPr/>
                <a:lstStyle/>
                <a:p>
                  <a:endParaRPr lang="en-US"/>
                </a:p>
              </p:txBody>
            </p:sp>
          </p:grpSp>
          <p:grpSp>
            <p:nvGrpSpPr>
              <p:cNvPr id="54295" name="Group 340"/>
              <p:cNvGrpSpPr>
                <a:grpSpLocks/>
              </p:cNvGrpSpPr>
              <p:nvPr/>
            </p:nvGrpSpPr>
            <p:grpSpPr bwMode="auto">
              <a:xfrm>
                <a:off x="5289" y="1536"/>
                <a:ext cx="1200" cy="864"/>
                <a:chOff x="5289" y="1536"/>
                <a:chExt cx="1200" cy="864"/>
              </a:xfrm>
            </p:grpSpPr>
            <p:sp>
              <p:nvSpPr>
                <p:cNvPr id="54350" name="Rectangle 282"/>
                <p:cNvSpPr>
                  <a:spLocks noChangeArrowheads="1"/>
                </p:cNvSpPr>
                <p:nvPr/>
              </p:nvSpPr>
              <p:spPr bwMode="auto">
                <a:xfrm>
                  <a:off x="5332" y="1536"/>
                  <a:ext cx="1114" cy="864"/>
                </a:xfrm>
                <a:prstGeom prst="rect">
                  <a:avLst/>
                </a:prstGeom>
                <a:noFill/>
                <a:ln w="9525">
                  <a:noFill/>
                  <a:miter lim="800000"/>
                  <a:headEnd/>
                  <a:tailEnd/>
                </a:ln>
              </p:spPr>
              <p:txBody>
                <a:bodyPr/>
                <a:lstStyle/>
                <a:p>
                  <a:r>
                    <a:rPr lang="en-GB" sz="1000" b="0">
                      <a:solidFill>
                        <a:schemeClr val="tx1"/>
                      </a:solidFill>
                      <a:cs typeface="Times New Roman" pitchFamily="18" charset="0"/>
                    </a:rPr>
                    <a:t>In Progress</a:t>
                  </a:r>
                </a:p>
                <a:p>
                  <a:pPr eaLnBrk="0" hangingPunct="0"/>
                  <a:endParaRPr lang="en-GB" sz="2400" b="0">
                    <a:solidFill>
                      <a:schemeClr val="tx1"/>
                    </a:solidFill>
                  </a:endParaRPr>
                </a:p>
              </p:txBody>
            </p:sp>
            <p:sp>
              <p:nvSpPr>
                <p:cNvPr id="54351" name="Rectangle 339"/>
                <p:cNvSpPr>
                  <a:spLocks noChangeArrowheads="1"/>
                </p:cNvSpPr>
                <p:nvPr/>
              </p:nvSpPr>
              <p:spPr bwMode="auto">
                <a:xfrm>
                  <a:off x="5289" y="1536"/>
                  <a:ext cx="1200" cy="864"/>
                </a:xfrm>
                <a:prstGeom prst="rect">
                  <a:avLst/>
                </a:prstGeom>
                <a:noFill/>
                <a:ln w="7">
                  <a:solidFill>
                    <a:srgbClr val="A0A0A0"/>
                  </a:solidFill>
                  <a:miter lim="800000"/>
                  <a:headEnd/>
                  <a:tailEnd/>
                </a:ln>
              </p:spPr>
              <p:txBody>
                <a:bodyPr/>
                <a:lstStyle/>
                <a:p>
                  <a:endParaRPr lang="en-US"/>
                </a:p>
              </p:txBody>
            </p:sp>
          </p:grpSp>
          <p:grpSp>
            <p:nvGrpSpPr>
              <p:cNvPr id="54296" name="Group 342"/>
              <p:cNvGrpSpPr>
                <a:grpSpLocks/>
              </p:cNvGrpSpPr>
              <p:nvPr/>
            </p:nvGrpSpPr>
            <p:grpSpPr bwMode="auto">
              <a:xfrm>
                <a:off x="0" y="2400"/>
                <a:ext cx="1084" cy="672"/>
                <a:chOff x="0" y="2400"/>
                <a:chExt cx="1084" cy="672"/>
              </a:xfrm>
            </p:grpSpPr>
            <p:sp>
              <p:nvSpPr>
                <p:cNvPr id="54348" name="Rectangle 283"/>
                <p:cNvSpPr>
                  <a:spLocks noChangeArrowheads="1"/>
                </p:cNvSpPr>
                <p:nvPr/>
              </p:nvSpPr>
              <p:spPr bwMode="auto">
                <a:xfrm>
                  <a:off x="43" y="2400"/>
                  <a:ext cx="998" cy="672"/>
                </a:xfrm>
                <a:prstGeom prst="rect">
                  <a:avLst/>
                </a:prstGeom>
                <a:noFill/>
                <a:ln w="9525">
                  <a:noFill/>
                  <a:miter lim="800000"/>
                  <a:headEnd/>
                  <a:tailEnd/>
                </a:ln>
              </p:spPr>
              <p:txBody>
                <a:bodyPr/>
                <a:lstStyle/>
                <a:p>
                  <a:r>
                    <a:rPr lang="en-GB" sz="1200">
                      <a:cs typeface="Times New Roman" pitchFamily="18" charset="0"/>
                    </a:rPr>
                    <a:t>Uncontrolled access</a:t>
                  </a:r>
                </a:p>
                <a:p>
                  <a:pPr eaLnBrk="0" hangingPunct="0"/>
                  <a:endParaRPr lang="en-GB" sz="1200"/>
                </a:p>
              </p:txBody>
            </p:sp>
            <p:sp>
              <p:nvSpPr>
                <p:cNvPr id="54349" name="Rectangle 341"/>
                <p:cNvSpPr>
                  <a:spLocks noChangeArrowheads="1"/>
                </p:cNvSpPr>
                <p:nvPr/>
              </p:nvSpPr>
              <p:spPr bwMode="auto">
                <a:xfrm>
                  <a:off x="0" y="2400"/>
                  <a:ext cx="1084" cy="672"/>
                </a:xfrm>
                <a:prstGeom prst="rect">
                  <a:avLst/>
                </a:prstGeom>
                <a:noFill/>
                <a:ln w="7">
                  <a:solidFill>
                    <a:srgbClr val="A0A0A0"/>
                  </a:solidFill>
                  <a:miter lim="800000"/>
                  <a:headEnd/>
                  <a:tailEnd/>
                </a:ln>
              </p:spPr>
              <p:txBody>
                <a:bodyPr/>
                <a:lstStyle/>
                <a:p>
                  <a:endParaRPr lang="en-US"/>
                </a:p>
              </p:txBody>
            </p:sp>
          </p:grpSp>
          <p:grpSp>
            <p:nvGrpSpPr>
              <p:cNvPr id="54297" name="Group 344"/>
              <p:cNvGrpSpPr>
                <a:grpSpLocks/>
              </p:cNvGrpSpPr>
              <p:nvPr/>
            </p:nvGrpSpPr>
            <p:grpSpPr bwMode="auto">
              <a:xfrm>
                <a:off x="1084" y="2400"/>
                <a:ext cx="732" cy="672"/>
                <a:chOff x="1084" y="2400"/>
                <a:chExt cx="732" cy="672"/>
              </a:xfrm>
            </p:grpSpPr>
            <p:sp>
              <p:nvSpPr>
                <p:cNvPr id="54346" name="Rectangle 284"/>
                <p:cNvSpPr>
                  <a:spLocks noChangeArrowheads="1"/>
                </p:cNvSpPr>
                <p:nvPr/>
              </p:nvSpPr>
              <p:spPr bwMode="auto">
                <a:xfrm>
                  <a:off x="1127" y="2400"/>
                  <a:ext cx="646" cy="672"/>
                </a:xfrm>
                <a:prstGeom prst="rect">
                  <a:avLst/>
                </a:prstGeom>
                <a:noFill/>
                <a:ln w="9525">
                  <a:noFill/>
                  <a:miter lim="800000"/>
                  <a:headEnd/>
                  <a:tailEnd/>
                </a:ln>
              </p:spPr>
              <p:txBody>
                <a:bodyPr/>
                <a:lstStyle/>
                <a:p>
                  <a:r>
                    <a:rPr lang="en-GB" sz="1000" b="0">
                      <a:solidFill>
                        <a:schemeClr val="tx1"/>
                      </a:solidFill>
                      <a:cs typeface="Times New Roman" pitchFamily="18" charset="0"/>
                    </a:rPr>
                    <a:t>S,C,V,P,O</a:t>
                  </a:r>
                </a:p>
                <a:p>
                  <a:pPr eaLnBrk="0" hangingPunct="0"/>
                  <a:endParaRPr lang="en-GB" sz="2400" b="0">
                    <a:solidFill>
                      <a:schemeClr val="tx1"/>
                    </a:solidFill>
                  </a:endParaRPr>
                </a:p>
              </p:txBody>
            </p:sp>
            <p:sp>
              <p:nvSpPr>
                <p:cNvPr id="54347" name="Rectangle 343"/>
                <p:cNvSpPr>
                  <a:spLocks noChangeArrowheads="1"/>
                </p:cNvSpPr>
                <p:nvPr/>
              </p:nvSpPr>
              <p:spPr bwMode="auto">
                <a:xfrm>
                  <a:off x="1084" y="2400"/>
                  <a:ext cx="732" cy="672"/>
                </a:xfrm>
                <a:prstGeom prst="rect">
                  <a:avLst/>
                </a:prstGeom>
                <a:noFill/>
                <a:ln w="7">
                  <a:solidFill>
                    <a:srgbClr val="A0A0A0"/>
                  </a:solidFill>
                  <a:miter lim="800000"/>
                  <a:headEnd/>
                  <a:tailEnd/>
                </a:ln>
              </p:spPr>
              <p:txBody>
                <a:bodyPr/>
                <a:lstStyle/>
                <a:p>
                  <a:endParaRPr lang="en-US"/>
                </a:p>
              </p:txBody>
            </p:sp>
          </p:grpSp>
          <p:grpSp>
            <p:nvGrpSpPr>
              <p:cNvPr id="54298" name="Group 346"/>
              <p:cNvGrpSpPr>
                <a:grpSpLocks/>
              </p:cNvGrpSpPr>
              <p:nvPr/>
            </p:nvGrpSpPr>
            <p:grpSpPr bwMode="auto">
              <a:xfrm>
                <a:off x="1816" y="2400"/>
                <a:ext cx="2063" cy="672"/>
                <a:chOff x="1816" y="2400"/>
                <a:chExt cx="2063" cy="672"/>
              </a:xfrm>
            </p:grpSpPr>
            <p:sp>
              <p:nvSpPr>
                <p:cNvPr id="54344" name="Rectangle 285"/>
                <p:cNvSpPr>
                  <a:spLocks noChangeArrowheads="1"/>
                </p:cNvSpPr>
                <p:nvPr/>
              </p:nvSpPr>
              <p:spPr bwMode="auto">
                <a:xfrm>
                  <a:off x="1859" y="2400"/>
                  <a:ext cx="1977" cy="672"/>
                </a:xfrm>
                <a:prstGeom prst="rect">
                  <a:avLst/>
                </a:prstGeom>
                <a:noFill/>
                <a:ln w="9525">
                  <a:noFill/>
                  <a:miter lim="800000"/>
                  <a:headEnd/>
                  <a:tailEnd/>
                </a:ln>
              </p:spPr>
              <p:txBody>
                <a:bodyPr/>
                <a:lstStyle/>
                <a:p>
                  <a:pPr indent="-114300">
                    <a:tabLst>
                      <a:tab pos="228600" algn="l"/>
                    </a:tabLst>
                  </a:pPr>
                  <a:r>
                    <a:rPr lang="en-GB" sz="1000" b="0">
                      <a:solidFill>
                        <a:schemeClr val="tx1"/>
                      </a:solidFill>
                      <a:cs typeface="Times New Roman" pitchFamily="18" charset="0"/>
                    </a:rPr>
                    <a:t> </a:t>
                  </a:r>
                </a:p>
                <a:p>
                  <a:pPr indent="-114300" eaLnBrk="0" hangingPunct="0">
                    <a:tabLst>
                      <a:tab pos="228600" algn="l"/>
                    </a:tabLst>
                  </a:pPr>
                  <a:r>
                    <a:rPr lang="en-GB" sz="1000" b="0">
                      <a:solidFill>
                        <a:schemeClr val="tx1"/>
                      </a:solidFill>
                      <a:latin typeface="Symbol" pitchFamily="18" charset="2"/>
                      <a:cs typeface="Times New Roman" pitchFamily="18" charset="0"/>
                    </a:rPr>
                    <a:t>·</a:t>
                  </a:r>
                  <a:r>
                    <a:rPr lang="en-GB" sz="700" b="0">
                      <a:solidFill>
                        <a:schemeClr val="tx1"/>
                      </a:solidFill>
                      <a:cs typeface="Times New Roman" pitchFamily="18" charset="0"/>
                    </a:rPr>
                    <a:t>   </a:t>
                  </a:r>
                  <a:r>
                    <a:rPr lang="en-GB" sz="1000" b="0">
                      <a:solidFill>
                        <a:schemeClr val="tx1"/>
                      </a:solidFill>
                      <a:cs typeface="Times New Roman" pitchFamily="18" charset="0"/>
                    </a:rPr>
                    <a:t>Shield laser beam from path to door – switch off laser if external persons enter room</a:t>
                  </a:r>
                </a:p>
                <a:p>
                  <a:pPr indent="-114300" eaLnBrk="0" hangingPunct="0">
                    <a:tabLst>
                      <a:tab pos="228600" algn="l"/>
                    </a:tabLst>
                  </a:pPr>
                  <a:r>
                    <a:rPr lang="en-GB" sz="1000" b="0">
                      <a:solidFill>
                        <a:schemeClr val="tx1"/>
                      </a:solidFill>
                      <a:cs typeface="Times New Roman" pitchFamily="18" charset="0"/>
                    </a:rPr>
                    <a:t> </a:t>
                  </a:r>
                </a:p>
                <a:p>
                  <a:pPr indent="-114300" eaLnBrk="0" hangingPunct="0">
                    <a:tabLst>
                      <a:tab pos="228600" algn="l"/>
                    </a:tabLst>
                  </a:pPr>
                  <a:endParaRPr lang="en-GB" sz="2400" b="0">
                    <a:solidFill>
                      <a:schemeClr val="tx1"/>
                    </a:solidFill>
                  </a:endParaRPr>
                </a:p>
              </p:txBody>
            </p:sp>
            <p:sp>
              <p:nvSpPr>
                <p:cNvPr id="54345" name="Rectangle 345"/>
                <p:cNvSpPr>
                  <a:spLocks noChangeArrowheads="1"/>
                </p:cNvSpPr>
                <p:nvPr/>
              </p:nvSpPr>
              <p:spPr bwMode="auto">
                <a:xfrm>
                  <a:off x="1816" y="2400"/>
                  <a:ext cx="2063" cy="672"/>
                </a:xfrm>
                <a:prstGeom prst="rect">
                  <a:avLst/>
                </a:prstGeom>
                <a:noFill/>
                <a:ln w="7">
                  <a:solidFill>
                    <a:srgbClr val="A0A0A0"/>
                  </a:solidFill>
                  <a:miter lim="800000"/>
                  <a:headEnd/>
                  <a:tailEnd/>
                </a:ln>
              </p:spPr>
              <p:txBody>
                <a:bodyPr/>
                <a:lstStyle/>
                <a:p>
                  <a:endParaRPr lang="en-US"/>
                </a:p>
              </p:txBody>
            </p:sp>
          </p:grpSp>
          <p:grpSp>
            <p:nvGrpSpPr>
              <p:cNvPr id="54299" name="Group 348"/>
              <p:cNvGrpSpPr>
                <a:grpSpLocks/>
              </p:cNvGrpSpPr>
              <p:nvPr/>
            </p:nvGrpSpPr>
            <p:grpSpPr bwMode="auto">
              <a:xfrm>
                <a:off x="3879" y="2400"/>
                <a:ext cx="562" cy="672"/>
                <a:chOff x="3879" y="2400"/>
                <a:chExt cx="562" cy="672"/>
              </a:xfrm>
            </p:grpSpPr>
            <p:sp>
              <p:nvSpPr>
                <p:cNvPr id="54342" name="Rectangle 286"/>
                <p:cNvSpPr>
                  <a:spLocks noChangeArrowheads="1"/>
                </p:cNvSpPr>
                <p:nvPr/>
              </p:nvSpPr>
              <p:spPr bwMode="auto">
                <a:xfrm>
                  <a:off x="3922" y="2400"/>
                  <a:ext cx="476" cy="672"/>
                </a:xfrm>
                <a:prstGeom prst="rect">
                  <a:avLst/>
                </a:prstGeom>
                <a:noFill/>
                <a:ln w="9525">
                  <a:noFill/>
                  <a:miter lim="800000"/>
                  <a:headEnd/>
                  <a:tailEnd/>
                </a:ln>
              </p:spPr>
              <p:txBody>
                <a:bodyPr/>
                <a:lstStyle/>
                <a:p>
                  <a:r>
                    <a:rPr lang="en-GB" sz="1000" b="0">
                      <a:solidFill>
                        <a:schemeClr val="tx1"/>
                      </a:solidFill>
                      <a:cs typeface="Times New Roman" pitchFamily="18" charset="0"/>
                    </a:rPr>
                    <a:t>Yes</a:t>
                  </a:r>
                </a:p>
                <a:p>
                  <a:pPr eaLnBrk="0" hangingPunct="0"/>
                  <a:endParaRPr lang="en-GB" sz="2400" b="0">
                    <a:solidFill>
                      <a:schemeClr val="tx1"/>
                    </a:solidFill>
                  </a:endParaRPr>
                </a:p>
              </p:txBody>
            </p:sp>
            <p:sp>
              <p:nvSpPr>
                <p:cNvPr id="54343" name="Rectangle 347"/>
                <p:cNvSpPr>
                  <a:spLocks noChangeArrowheads="1"/>
                </p:cNvSpPr>
                <p:nvPr/>
              </p:nvSpPr>
              <p:spPr bwMode="auto">
                <a:xfrm>
                  <a:off x="3879" y="2400"/>
                  <a:ext cx="562" cy="672"/>
                </a:xfrm>
                <a:prstGeom prst="rect">
                  <a:avLst/>
                </a:prstGeom>
                <a:noFill/>
                <a:ln w="7">
                  <a:solidFill>
                    <a:srgbClr val="A0A0A0"/>
                  </a:solidFill>
                  <a:miter lim="800000"/>
                  <a:headEnd/>
                  <a:tailEnd/>
                </a:ln>
              </p:spPr>
              <p:txBody>
                <a:bodyPr/>
                <a:lstStyle/>
                <a:p>
                  <a:endParaRPr lang="en-US"/>
                </a:p>
              </p:txBody>
            </p:sp>
          </p:grpSp>
          <p:grpSp>
            <p:nvGrpSpPr>
              <p:cNvPr id="54300" name="Group 350"/>
              <p:cNvGrpSpPr>
                <a:grpSpLocks/>
              </p:cNvGrpSpPr>
              <p:nvPr/>
            </p:nvGrpSpPr>
            <p:grpSpPr bwMode="auto">
              <a:xfrm>
                <a:off x="4441" y="2400"/>
                <a:ext cx="848" cy="672"/>
                <a:chOff x="4441" y="2400"/>
                <a:chExt cx="848" cy="672"/>
              </a:xfrm>
            </p:grpSpPr>
            <p:sp>
              <p:nvSpPr>
                <p:cNvPr id="54340" name="Rectangle 287"/>
                <p:cNvSpPr>
                  <a:spLocks noChangeArrowheads="1"/>
                </p:cNvSpPr>
                <p:nvPr/>
              </p:nvSpPr>
              <p:spPr bwMode="auto">
                <a:xfrm>
                  <a:off x="4484" y="2400"/>
                  <a:ext cx="762" cy="672"/>
                </a:xfrm>
                <a:prstGeom prst="rect">
                  <a:avLst/>
                </a:prstGeom>
                <a:noFill/>
                <a:ln w="9525">
                  <a:noFill/>
                  <a:miter lim="800000"/>
                  <a:headEnd/>
                  <a:tailEnd/>
                </a:ln>
              </p:spPr>
              <p:txBody>
                <a:bodyPr/>
                <a:lstStyle/>
                <a:p>
                  <a:r>
                    <a:rPr lang="en-GB" sz="1000" b="0">
                      <a:solidFill>
                        <a:schemeClr val="tx1"/>
                      </a:solidFill>
                      <a:cs typeface="Times New Roman" pitchFamily="18" charset="0"/>
                    </a:rPr>
                    <a:t>Low</a:t>
                  </a:r>
                </a:p>
                <a:p>
                  <a:pPr eaLnBrk="0" hangingPunct="0"/>
                  <a:endParaRPr lang="en-GB" sz="2400" b="0">
                    <a:solidFill>
                      <a:schemeClr val="tx1"/>
                    </a:solidFill>
                  </a:endParaRPr>
                </a:p>
              </p:txBody>
            </p:sp>
            <p:sp>
              <p:nvSpPr>
                <p:cNvPr id="54341" name="Rectangle 349"/>
                <p:cNvSpPr>
                  <a:spLocks noChangeArrowheads="1"/>
                </p:cNvSpPr>
                <p:nvPr/>
              </p:nvSpPr>
              <p:spPr bwMode="auto">
                <a:xfrm>
                  <a:off x="4441" y="2400"/>
                  <a:ext cx="848" cy="672"/>
                </a:xfrm>
                <a:prstGeom prst="rect">
                  <a:avLst/>
                </a:prstGeom>
                <a:noFill/>
                <a:ln w="7">
                  <a:solidFill>
                    <a:srgbClr val="A0A0A0"/>
                  </a:solidFill>
                  <a:miter lim="800000"/>
                  <a:headEnd/>
                  <a:tailEnd/>
                </a:ln>
              </p:spPr>
              <p:txBody>
                <a:bodyPr/>
                <a:lstStyle/>
                <a:p>
                  <a:endParaRPr lang="en-US"/>
                </a:p>
              </p:txBody>
            </p:sp>
          </p:grpSp>
          <p:grpSp>
            <p:nvGrpSpPr>
              <p:cNvPr id="54301" name="Group 352"/>
              <p:cNvGrpSpPr>
                <a:grpSpLocks/>
              </p:cNvGrpSpPr>
              <p:nvPr/>
            </p:nvGrpSpPr>
            <p:grpSpPr bwMode="auto">
              <a:xfrm>
                <a:off x="5289" y="2400"/>
                <a:ext cx="1200" cy="672"/>
                <a:chOff x="5289" y="2400"/>
                <a:chExt cx="1200" cy="672"/>
              </a:xfrm>
            </p:grpSpPr>
            <p:sp>
              <p:nvSpPr>
                <p:cNvPr id="54338" name="Rectangle 288"/>
                <p:cNvSpPr>
                  <a:spLocks noChangeArrowheads="1"/>
                </p:cNvSpPr>
                <p:nvPr/>
              </p:nvSpPr>
              <p:spPr bwMode="auto">
                <a:xfrm>
                  <a:off x="5332" y="2400"/>
                  <a:ext cx="1114" cy="672"/>
                </a:xfrm>
                <a:prstGeom prst="rect">
                  <a:avLst/>
                </a:prstGeom>
                <a:noFill/>
                <a:ln w="9525">
                  <a:noFill/>
                  <a:miter lim="800000"/>
                  <a:headEnd/>
                  <a:tailEnd/>
                </a:ln>
              </p:spPr>
              <p:txBody>
                <a:bodyPr/>
                <a:lstStyle/>
                <a:p>
                  <a:r>
                    <a:rPr lang="en-GB" sz="1000" b="0">
                      <a:solidFill>
                        <a:schemeClr val="tx1"/>
                      </a:solidFill>
                      <a:cs typeface="Times New Roman" pitchFamily="18" charset="0"/>
                    </a:rPr>
                    <a:t>None</a:t>
                  </a:r>
                </a:p>
                <a:p>
                  <a:pPr eaLnBrk="0" hangingPunct="0"/>
                  <a:endParaRPr lang="en-GB" sz="2400" b="0">
                    <a:solidFill>
                      <a:schemeClr val="tx1"/>
                    </a:solidFill>
                  </a:endParaRPr>
                </a:p>
              </p:txBody>
            </p:sp>
            <p:sp>
              <p:nvSpPr>
                <p:cNvPr id="54339" name="Rectangle 351"/>
                <p:cNvSpPr>
                  <a:spLocks noChangeArrowheads="1"/>
                </p:cNvSpPr>
                <p:nvPr/>
              </p:nvSpPr>
              <p:spPr bwMode="auto">
                <a:xfrm>
                  <a:off x="5289" y="2400"/>
                  <a:ext cx="1200" cy="672"/>
                </a:xfrm>
                <a:prstGeom prst="rect">
                  <a:avLst/>
                </a:prstGeom>
                <a:noFill/>
                <a:ln w="7">
                  <a:solidFill>
                    <a:srgbClr val="A0A0A0"/>
                  </a:solidFill>
                  <a:miter lim="800000"/>
                  <a:headEnd/>
                  <a:tailEnd/>
                </a:ln>
              </p:spPr>
              <p:txBody>
                <a:bodyPr/>
                <a:lstStyle/>
                <a:p>
                  <a:endParaRPr lang="en-US"/>
                </a:p>
              </p:txBody>
            </p:sp>
          </p:grpSp>
          <p:grpSp>
            <p:nvGrpSpPr>
              <p:cNvPr id="54302" name="Group 354"/>
              <p:cNvGrpSpPr>
                <a:grpSpLocks/>
              </p:cNvGrpSpPr>
              <p:nvPr/>
            </p:nvGrpSpPr>
            <p:grpSpPr bwMode="auto">
              <a:xfrm>
                <a:off x="0" y="3072"/>
                <a:ext cx="1084" cy="1152"/>
                <a:chOff x="0" y="3072"/>
                <a:chExt cx="1084" cy="1152"/>
              </a:xfrm>
            </p:grpSpPr>
            <p:sp>
              <p:nvSpPr>
                <p:cNvPr id="54336" name="Rectangle 289"/>
                <p:cNvSpPr>
                  <a:spLocks noChangeArrowheads="1"/>
                </p:cNvSpPr>
                <p:nvPr/>
              </p:nvSpPr>
              <p:spPr bwMode="auto">
                <a:xfrm>
                  <a:off x="43" y="3072"/>
                  <a:ext cx="998" cy="1152"/>
                </a:xfrm>
                <a:prstGeom prst="rect">
                  <a:avLst/>
                </a:prstGeom>
                <a:noFill/>
                <a:ln w="9525">
                  <a:noFill/>
                  <a:miter lim="800000"/>
                  <a:headEnd/>
                  <a:tailEnd/>
                </a:ln>
              </p:spPr>
              <p:txBody>
                <a:bodyPr/>
                <a:lstStyle/>
                <a:p>
                  <a:r>
                    <a:rPr lang="en-GB" sz="1200">
                      <a:cs typeface="Times New Roman" pitchFamily="18" charset="0"/>
                    </a:rPr>
                    <a:t>Eye damage</a:t>
                  </a:r>
                </a:p>
                <a:p>
                  <a:pPr eaLnBrk="0" hangingPunct="0"/>
                  <a:endParaRPr lang="en-GB" sz="1200"/>
                </a:p>
              </p:txBody>
            </p:sp>
            <p:sp>
              <p:nvSpPr>
                <p:cNvPr id="54337" name="Rectangle 353"/>
                <p:cNvSpPr>
                  <a:spLocks noChangeArrowheads="1"/>
                </p:cNvSpPr>
                <p:nvPr/>
              </p:nvSpPr>
              <p:spPr bwMode="auto">
                <a:xfrm>
                  <a:off x="0" y="3072"/>
                  <a:ext cx="1084" cy="1152"/>
                </a:xfrm>
                <a:prstGeom prst="rect">
                  <a:avLst/>
                </a:prstGeom>
                <a:noFill/>
                <a:ln w="7">
                  <a:solidFill>
                    <a:srgbClr val="A0A0A0"/>
                  </a:solidFill>
                  <a:miter lim="800000"/>
                  <a:headEnd/>
                  <a:tailEnd/>
                </a:ln>
              </p:spPr>
              <p:txBody>
                <a:bodyPr/>
                <a:lstStyle/>
                <a:p>
                  <a:endParaRPr lang="en-US"/>
                </a:p>
              </p:txBody>
            </p:sp>
          </p:grpSp>
          <p:grpSp>
            <p:nvGrpSpPr>
              <p:cNvPr id="54303" name="Group 356"/>
              <p:cNvGrpSpPr>
                <a:grpSpLocks/>
              </p:cNvGrpSpPr>
              <p:nvPr/>
            </p:nvGrpSpPr>
            <p:grpSpPr bwMode="auto">
              <a:xfrm>
                <a:off x="1084" y="3072"/>
                <a:ext cx="732" cy="1152"/>
                <a:chOff x="1084" y="3072"/>
                <a:chExt cx="732" cy="1152"/>
              </a:xfrm>
            </p:grpSpPr>
            <p:sp>
              <p:nvSpPr>
                <p:cNvPr id="54334" name="Rectangle 290"/>
                <p:cNvSpPr>
                  <a:spLocks noChangeArrowheads="1"/>
                </p:cNvSpPr>
                <p:nvPr/>
              </p:nvSpPr>
              <p:spPr bwMode="auto">
                <a:xfrm>
                  <a:off x="1127" y="3072"/>
                  <a:ext cx="646" cy="1152"/>
                </a:xfrm>
                <a:prstGeom prst="rect">
                  <a:avLst/>
                </a:prstGeom>
                <a:noFill/>
                <a:ln w="9525">
                  <a:noFill/>
                  <a:miter lim="800000"/>
                  <a:headEnd/>
                  <a:tailEnd/>
                </a:ln>
              </p:spPr>
              <p:txBody>
                <a:bodyPr/>
                <a:lstStyle/>
                <a:p>
                  <a:r>
                    <a:rPr lang="en-GB" sz="1000" b="0">
                      <a:solidFill>
                        <a:schemeClr val="tx1"/>
                      </a:solidFill>
                      <a:cs typeface="Times New Roman" pitchFamily="18" charset="0"/>
                    </a:rPr>
                    <a:t>S,O</a:t>
                  </a:r>
                </a:p>
                <a:p>
                  <a:pPr eaLnBrk="0" hangingPunct="0"/>
                  <a:endParaRPr lang="en-GB" sz="2400" b="0">
                    <a:solidFill>
                      <a:schemeClr val="tx1"/>
                    </a:solidFill>
                  </a:endParaRPr>
                </a:p>
              </p:txBody>
            </p:sp>
            <p:sp>
              <p:nvSpPr>
                <p:cNvPr id="54335" name="Rectangle 355"/>
                <p:cNvSpPr>
                  <a:spLocks noChangeArrowheads="1"/>
                </p:cNvSpPr>
                <p:nvPr/>
              </p:nvSpPr>
              <p:spPr bwMode="auto">
                <a:xfrm>
                  <a:off x="1084" y="3072"/>
                  <a:ext cx="732" cy="1152"/>
                </a:xfrm>
                <a:prstGeom prst="rect">
                  <a:avLst/>
                </a:prstGeom>
                <a:noFill/>
                <a:ln w="7">
                  <a:solidFill>
                    <a:srgbClr val="A0A0A0"/>
                  </a:solidFill>
                  <a:miter lim="800000"/>
                  <a:headEnd/>
                  <a:tailEnd/>
                </a:ln>
              </p:spPr>
              <p:txBody>
                <a:bodyPr/>
                <a:lstStyle/>
                <a:p>
                  <a:endParaRPr lang="en-US"/>
                </a:p>
              </p:txBody>
            </p:sp>
          </p:grpSp>
          <p:grpSp>
            <p:nvGrpSpPr>
              <p:cNvPr id="54304" name="Group 358"/>
              <p:cNvGrpSpPr>
                <a:grpSpLocks/>
              </p:cNvGrpSpPr>
              <p:nvPr/>
            </p:nvGrpSpPr>
            <p:grpSpPr bwMode="auto">
              <a:xfrm>
                <a:off x="1816" y="3072"/>
                <a:ext cx="2063" cy="1152"/>
                <a:chOff x="1816" y="3072"/>
                <a:chExt cx="2063" cy="1152"/>
              </a:xfrm>
            </p:grpSpPr>
            <p:sp>
              <p:nvSpPr>
                <p:cNvPr id="54332" name="Rectangle 291"/>
                <p:cNvSpPr>
                  <a:spLocks noChangeArrowheads="1"/>
                </p:cNvSpPr>
                <p:nvPr/>
              </p:nvSpPr>
              <p:spPr bwMode="auto">
                <a:xfrm>
                  <a:off x="1859" y="3072"/>
                  <a:ext cx="1977" cy="1152"/>
                </a:xfrm>
                <a:prstGeom prst="rect">
                  <a:avLst/>
                </a:prstGeom>
                <a:noFill/>
                <a:ln w="9525">
                  <a:noFill/>
                  <a:miter lim="800000"/>
                  <a:headEnd/>
                  <a:tailEnd/>
                </a:ln>
              </p:spPr>
              <p:txBody>
                <a:bodyPr/>
                <a:lstStyle/>
                <a:p>
                  <a:pPr indent="-114300">
                    <a:tabLst>
                      <a:tab pos="228600" algn="l"/>
                    </a:tabLst>
                  </a:pPr>
                  <a:r>
                    <a:rPr lang="en-GB" sz="1000" b="0">
                      <a:solidFill>
                        <a:schemeClr val="tx1"/>
                      </a:solidFill>
                      <a:cs typeface="Times New Roman" pitchFamily="18" charset="0"/>
                    </a:rPr>
                    <a:t> </a:t>
                  </a:r>
                </a:p>
                <a:p>
                  <a:pPr indent="-114300" eaLnBrk="0" hangingPunct="0">
                    <a:tabLst>
                      <a:tab pos="228600" algn="l"/>
                    </a:tabLst>
                  </a:pPr>
                  <a:r>
                    <a:rPr lang="en-GB" sz="1000" b="0">
                      <a:solidFill>
                        <a:schemeClr val="tx1"/>
                      </a:solidFill>
                      <a:cs typeface="Times New Roman" pitchFamily="18" charset="0"/>
                    </a:rPr>
                    <a:t>1.</a:t>
                  </a:r>
                  <a:r>
                    <a:rPr lang="en-GB" sz="700" b="0">
                      <a:solidFill>
                        <a:schemeClr val="tx1"/>
                      </a:solidFill>
                      <a:cs typeface="Times New Roman" pitchFamily="18" charset="0"/>
                    </a:rPr>
                    <a:t>  </a:t>
                  </a:r>
                  <a:r>
                    <a:rPr lang="en-GB" sz="1000" b="0">
                      <a:solidFill>
                        <a:schemeClr val="tx1"/>
                      </a:solidFill>
                      <a:cs typeface="Times New Roman" pitchFamily="18" charset="0"/>
                    </a:rPr>
                    <a:t>Care – do not look along laser path. </a:t>
                  </a:r>
                </a:p>
                <a:p>
                  <a:pPr indent="-114300" eaLnBrk="0" hangingPunct="0">
                    <a:tabLst>
                      <a:tab pos="228600" algn="l"/>
                    </a:tabLst>
                  </a:pPr>
                  <a:r>
                    <a:rPr lang="en-GB" sz="1000" b="0">
                      <a:solidFill>
                        <a:schemeClr val="tx1"/>
                      </a:solidFill>
                      <a:cs typeface="Times New Roman" pitchFamily="18" charset="0"/>
                    </a:rPr>
                    <a:t>2.</a:t>
                  </a:r>
                  <a:r>
                    <a:rPr lang="en-GB" sz="700" b="0">
                      <a:solidFill>
                        <a:schemeClr val="tx1"/>
                      </a:solidFill>
                      <a:cs typeface="Times New Roman" pitchFamily="18" charset="0"/>
                    </a:rPr>
                    <a:t>  </a:t>
                  </a:r>
                  <a:r>
                    <a:rPr lang="en-GB" sz="1000" b="0">
                      <a:solidFill>
                        <a:schemeClr val="tx1"/>
                      </a:solidFill>
                      <a:cs typeface="Times New Roman" pitchFamily="18" charset="0"/>
                    </a:rPr>
                    <a:t>Appropriate eye protection to be worn.</a:t>
                  </a:r>
                </a:p>
                <a:p>
                  <a:pPr indent="-114300" eaLnBrk="0" hangingPunct="0">
                    <a:tabLst>
                      <a:tab pos="228600" algn="l"/>
                    </a:tabLst>
                  </a:pPr>
                  <a:r>
                    <a:rPr lang="en-GB" sz="1000" b="0">
                      <a:solidFill>
                        <a:schemeClr val="tx1"/>
                      </a:solidFill>
                      <a:cs typeface="Times New Roman" pitchFamily="18" charset="0"/>
                    </a:rPr>
                    <a:t>3.</a:t>
                  </a:r>
                  <a:r>
                    <a:rPr lang="en-GB" sz="700" b="0">
                      <a:solidFill>
                        <a:schemeClr val="tx1"/>
                      </a:solidFill>
                      <a:cs typeface="Times New Roman" pitchFamily="18" charset="0"/>
                    </a:rPr>
                    <a:t>  </a:t>
                  </a:r>
                  <a:r>
                    <a:rPr lang="en-GB" sz="1000" b="0">
                      <a:solidFill>
                        <a:schemeClr val="tx1"/>
                      </a:solidFill>
                      <a:cs typeface="Times New Roman" pitchFamily="18" charset="0"/>
                    </a:rPr>
                    <a:t>Consideration of the implications of each aligning step before commencement.</a:t>
                  </a:r>
                </a:p>
                <a:p>
                  <a:pPr indent="-114300" eaLnBrk="0" hangingPunct="0">
                    <a:tabLst>
                      <a:tab pos="228600" algn="l"/>
                    </a:tabLst>
                  </a:pPr>
                  <a:r>
                    <a:rPr lang="en-GB" sz="1000" b="0">
                      <a:solidFill>
                        <a:schemeClr val="tx1"/>
                      </a:solidFill>
                      <a:cs typeface="Times New Roman" pitchFamily="18" charset="0"/>
                    </a:rPr>
                    <a:t>4.</a:t>
                  </a:r>
                  <a:r>
                    <a:rPr lang="en-GB" sz="700" b="0">
                      <a:solidFill>
                        <a:schemeClr val="tx1"/>
                      </a:solidFill>
                      <a:cs typeface="Times New Roman" pitchFamily="18" charset="0"/>
                    </a:rPr>
                    <a:t>  </a:t>
                  </a:r>
                  <a:r>
                    <a:rPr lang="en-GB" sz="1000" b="0">
                      <a:solidFill>
                        <a:schemeClr val="tx1"/>
                      </a:solidFill>
                      <a:cs typeface="Times New Roman" pitchFamily="18" charset="0"/>
                    </a:rPr>
                    <a:t>Reflections to be minimised and contained with no highly reflecting objects in path of beam. </a:t>
                  </a:r>
                </a:p>
                <a:p>
                  <a:pPr indent="-114300" eaLnBrk="0" hangingPunct="0">
                    <a:tabLst>
                      <a:tab pos="228600" algn="l"/>
                    </a:tabLst>
                  </a:pPr>
                  <a:r>
                    <a:rPr lang="en-GB" sz="1000" b="0">
                      <a:solidFill>
                        <a:schemeClr val="tx1"/>
                      </a:solidFill>
                      <a:cs typeface="Times New Roman" pitchFamily="18" charset="0"/>
                    </a:rPr>
                    <a:t> </a:t>
                  </a:r>
                </a:p>
                <a:p>
                  <a:pPr indent="-114300" eaLnBrk="0" hangingPunct="0">
                    <a:tabLst>
                      <a:tab pos="228600" algn="l"/>
                    </a:tabLst>
                  </a:pPr>
                  <a:endParaRPr lang="en-GB" sz="2400" b="0">
                    <a:solidFill>
                      <a:schemeClr val="tx1"/>
                    </a:solidFill>
                  </a:endParaRPr>
                </a:p>
              </p:txBody>
            </p:sp>
            <p:sp>
              <p:nvSpPr>
                <p:cNvPr id="54333" name="Rectangle 357"/>
                <p:cNvSpPr>
                  <a:spLocks noChangeArrowheads="1"/>
                </p:cNvSpPr>
                <p:nvPr/>
              </p:nvSpPr>
              <p:spPr bwMode="auto">
                <a:xfrm>
                  <a:off x="1816" y="3072"/>
                  <a:ext cx="2063" cy="1152"/>
                </a:xfrm>
                <a:prstGeom prst="rect">
                  <a:avLst/>
                </a:prstGeom>
                <a:noFill/>
                <a:ln w="7">
                  <a:solidFill>
                    <a:srgbClr val="A0A0A0"/>
                  </a:solidFill>
                  <a:miter lim="800000"/>
                  <a:headEnd/>
                  <a:tailEnd/>
                </a:ln>
              </p:spPr>
              <p:txBody>
                <a:bodyPr/>
                <a:lstStyle/>
                <a:p>
                  <a:endParaRPr lang="en-US"/>
                </a:p>
              </p:txBody>
            </p:sp>
          </p:grpSp>
          <p:grpSp>
            <p:nvGrpSpPr>
              <p:cNvPr id="54305" name="Group 360"/>
              <p:cNvGrpSpPr>
                <a:grpSpLocks/>
              </p:cNvGrpSpPr>
              <p:nvPr/>
            </p:nvGrpSpPr>
            <p:grpSpPr bwMode="auto">
              <a:xfrm>
                <a:off x="3879" y="3072"/>
                <a:ext cx="562" cy="1152"/>
                <a:chOff x="3879" y="3072"/>
                <a:chExt cx="562" cy="1152"/>
              </a:xfrm>
            </p:grpSpPr>
            <p:sp>
              <p:nvSpPr>
                <p:cNvPr id="54330" name="Rectangle 292"/>
                <p:cNvSpPr>
                  <a:spLocks noChangeArrowheads="1"/>
                </p:cNvSpPr>
                <p:nvPr/>
              </p:nvSpPr>
              <p:spPr bwMode="auto">
                <a:xfrm>
                  <a:off x="3922" y="3072"/>
                  <a:ext cx="476" cy="1152"/>
                </a:xfrm>
                <a:prstGeom prst="rect">
                  <a:avLst/>
                </a:prstGeom>
                <a:noFill/>
                <a:ln w="9525">
                  <a:noFill/>
                  <a:miter lim="800000"/>
                  <a:headEnd/>
                  <a:tailEnd/>
                </a:ln>
              </p:spPr>
              <p:txBody>
                <a:bodyPr/>
                <a:lstStyle/>
                <a:p>
                  <a:r>
                    <a:rPr lang="en-GB" sz="1000" b="0">
                      <a:solidFill>
                        <a:schemeClr val="tx1"/>
                      </a:solidFill>
                      <a:cs typeface="Times New Roman" pitchFamily="18" charset="0"/>
                    </a:rPr>
                    <a:t>1. Yes</a:t>
                  </a:r>
                </a:p>
                <a:p>
                  <a:pPr eaLnBrk="0" hangingPunct="0"/>
                  <a:r>
                    <a:rPr lang="en-GB" sz="1000" b="0">
                      <a:solidFill>
                        <a:schemeClr val="tx1"/>
                      </a:solidFill>
                      <a:cs typeface="Times New Roman" pitchFamily="18" charset="0"/>
                    </a:rPr>
                    <a:t>2. No</a:t>
                  </a:r>
                </a:p>
                <a:p>
                  <a:pPr eaLnBrk="0" hangingPunct="0"/>
                  <a:r>
                    <a:rPr lang="en-GB" sz="1000" b="0">
                      <a:solidFill>
                        <a:schemeClr val="tx1"/>
                      </a:solidFill>
                      <a:cs typeface="Times New Roman" pitchFamily="18" charset="0"/>
                    </a:rPr>
                    <a:t>3. Yes</a:t>
                  </a:r>
                </a:p>
                <a:p>
                  <a:pPr eaLnBrk="0" hangingPunct="0"/>
                  <a:r>
                    <a:rPr lang="en-GB" sz="1000" b="0">
                      <a:solidFill>
                        <a:schemeClr val="tx1"/>
                      </a:solidFill>
                      <a:cs typeface="Times New Roman" pitchFamily="18" charset="0"/>
                    </a:rPr>
                    <a:t>4. Yes</a:t>
                  </a:r>
                </a:p>
                <a:p>
                  <a:pPr eaLnBrk="0" hangingPunct="0"/>
                  <a:endParaRPr lang="en-GB" sz="2400" b="0">
                    <a:solidFill>
                      <a:schemeClr val="tx1"/>
                    </a:solidFill>
                  </a:endParaRPr>
                </a:p>
              </p:txBody>
            </p:sp>
            <p:sp>
              <p:nvSpPr>
                <p:cNvPr id="54331" name="Rectangle 359"/>
                <p:cNvSpPr>
                  <a:spLocks noChangeArrowheads="1"/>
                </p:cNvSpPr>
                <p:nvPr/>
              </p:nvSpPr>
              <p:spPr bwMode="auto">
                <a:xfrm>
                  <a:off x="3879" y="3072"/>
                  <a:ext cx="562" cy="1152"/>
                </a:xfrm>
                <a:prstGeom prst="rect">
                  <a:avLst/>
                </a:prstGeom>
                <a:noFill/>
                <a:ln w="7">
                  <a:solidFill>
                    <a:srgbClr val="A0A0A0"/>
                  </a:solidFill>
                  <a:miter lim="800000"/>
                  <a:headEnd/>
                  <a:tailEnd/>
                </a:ln>
              </p:spPr>
              <p:txBody>
                <a:bodyPr/>
                <a:lstStyle/>
                <a:p>
                  <a:endParaRPr lang="en-US"/>
                </a:p>
              </p:txBody>
            </p:sp>
          </p:grpSp>
          <p:grpSp>
            <p:nvGrpSpPr>
              <p:cNvPr id="54306" name="Group 362"/>
              <p:cNvGrpSpPr>
                <a:grpSpLocks/>
              </p:cNvGrpSpPr>
              <p:nvPr/>
            </p:nvGrpSpPr>
            <p:grpSpPr bwMode="auto">
              <a:xfrm>
                <a:off x="4441" y="3072"/>
                <a:ext cx="848" cy="1152"/>
                <a:chOff x="4441" y="3072"/>
                <a:chExt cx="848" cy="1152"/>
              </a:xfrm>
            </p:grpSpPr>
            <p:sp>
              <p:nvSpPr>
                <p:cNvPr id="54328" name="Rectangle 293"/>
                <p:cNvSpPr>
                  <a:spLocks noChangeArrowheads="1"/>
                </p:cNvSpPr>
                <p:nvPr/>
              </p:nvSpPr>
              <p:spPr bwMode="auto">
                <a:xfrm>
                  <a:off x="4484" y="3072"/>
                  <a:ext cx="762" cy="1152"/>
                </a:xfrm>
                <a:prstGeom prst="rect">
                  <a:avLst/>
                </a:prstGeom>
                <a:noFill/>
                <a:ln w="9525">
                  <a:noFill/>
                  <a:miter lim="800000"/>
                  <a:headEnd/>
                  <a:tailEnd/>
                </a:ln>
              </p:spPr>
              <p:txBody>
                <a:bodyPr/>
                <a:lstStyle/>
                <a:p>
                  <a:r>
                    <a:rPr lang="en-GB" sz="1000" b="0">
                      <a:solidFill>
                        <a:schemeClr val="tx1"/>
                      </a:solidFill>
                      <a:cs typeface="Times New Roman" pitchFamily="18" charset="0"/>
                    </a:rPr>
                    <a:t>Medium</a:t>
                  </a:r>
                </a:p>
                <a:p>
                  <a:pPr eaLnBrk="0" hangingPunct="0"/>
                  <a:endParaRPr lang="en-GB" sz="2400" b="0">
                    <a:solidFill>
                      <a:schemeClr val="tx1"/>
                    </a:solidFill>
                  </a:endParaRPr>
                </a:p>
              </p:txBody>
            </p:sp>
            <p:sp>
              <p:nvSpPr>
                <p:cNvPr id="54329" name="Rectangle 361"/>
                <p:cNvSpPr>
                  <a:spLocks noChangeArrowheads="1"/>
                </p:cNvSpPr>
                <p:nvPr/>
              </p:nvSpPr>
              <p:spPr bwMode="auto">
                <a:xfrm>
                  <a:off x="4441" y="3072"/>
                  <a:ext cx="848" cy="1152"/>
                </a:xfrm>
                <a:prstGeom prst="rect">
                  <a:avLst/>
                </a:prstGeom>
                <a:noFill/>
                <a:ln w="7">
                  <a:solidFill>
                    <a:srgbClr val="A0A0A0"/>
                  </a:solidFill>
                  <a:miter lim="800000"/>
                  <a:headEnd/>
                  <a:tailEnd/>
                </a:ln>
              </p:spPr>
              <p:txBody>
                <a:bodyPr/>
                <a:lstStyle/>
                <a:p>
                  <a:endParaRPr lang="en-US"/>
                </a:p>
              </p:txBody>
            </p:sp>
          </p:grpSp>
          <p:grpSp>
            <p:nvGrpSpPr>
              <p:cNvPr id="54307" name="Group 364"/>
              <p:cNvGrpSpPr>
                <a:grpSpLocks/>
              </p:cNvGrpSpPr>
              <p:nvPr/>
            </p:nvGrpSpPr>
            <p:grpSpPr bwMode="auto">
              <a:xfrm>
                <a:off x="5289" y="3072"/>
                <a:ext cx="1200" cy="1152"/>
                <a:chOff x="5289" y="3072"/>
                <a:chExt cx="1200" cy="1152"/>
              </a:xfrm>
            </p:grpSpPr>
            <p:sp>
              <p:nvSpPr>
                <p:cNvPr id="54326" name="Rectangle 294"/>
                <p:cNvSpPr>
                  <a:spLocks noChangeArrowheads="1"/>
                </p:cNvSpPr>
                <p:nvPr/>
              </p:nvSpPr>
              <p:spPr bwMode="auto">
                <a:xfrm>
                  <a:off x="5332" y="3072"/>
                  <a:ext cx="1114" cy="1152"/>
                </a:xfrm>
                <a:prstGeom prst="rect">
                  <a:avLst/>
                </a:prstGeom>
                <a:noFill/>
                <a:ln w="9525">
                  <a:noFill/>
                  <a:miter lim="800000"/>
                  <a:headEnd/>
                  <a:tailEnd/>
                </a:ln>
              </p:spPr>
              <p:txBody>
                <a:bodyPr/>
                <a:lstStyle/>
                <a:p>
                  <a:r>
                    <a:rPr lang="en-GB" sz="1000" b="0">
                      <a:solidFill>
                        <a:schemeClr val="tx1"/>
                      </a:solidFill>
                      <a:cs typeface="Times New Roman" pitchFamily="18" charset="0"/>
                    </a:rPr>
                    <a:t>Obtain appropriate eye protection glasses </a:t>
                  </a:r>
                </a:p>
                <a:p>
                  <a:pPr eaLnBrk="0" hangingPunct="0"/>
                  <a:r>
                    <a:rPr lang="en-GB" sz="1000" b="0">
                      <a:solidFill>
                        <a:schemeClr val="tx1"/>
                      </a:solidFill>
                      <a:cs typeface="Times New Roman" pitchFamily="18" charset="0"/>
                    </a:rPr>
                    <a:t>OR</a:t>
                  </a:r>
                </a:p>
                <a:p>
                  <a:pPr eaLnBrk="0" hangingPunct="0"/>
                  <a:r>
                    <a:rPr lang="en-GB" sz="1000" b="0">
                      <a:solidFill>
                        <a:schemeClr val="tx1"/>
                      </a:solidFill>
                      <a:cs typeface="Times New Roman" pitchFamily="18" charset="0"/>
                    </a:rPr>
                    <a:t>Limit laser output power to below 1mW during alignment</a:t>
                  </a:r>
                </a:p>
                <a:p>
                  <a:pPr eaLnBrk="0" hangingPunct="0"/>
                  <a:r>
                    <a:rPr lang="en-GB" sz="1000" b="0">
                      <a:solidFill>
                        <a:schemeClr val="tx1"/>
                      </a:solidFill>
                      <a:cs typeface="Times New Roman" pitchFamily="18" charset="0"/>
                    </a:rPr>
                    <a:t> </a:t>
                  </a:r>
                </a:p>
                <a:p>
                  <a:pPr eaLnBrk="0" hangingPunct="0"/>
                  <a:r>
                    <a:rPr lang="en-GB" sz="1000" b="0">
                      <a:solidFill>
                        <a:schemeClr val="tx1"/>
                      </a:solidFill>
                      <a:cs typeface="Times New Roman" pitchFamily="18" charset="0"/>
                    </a:rPr>
                    <a:t> </a:t>
                  </a:r>
                </a:p>
                <a:p>
                  <a:pPr eaLnBrk="0" hangingPunct="0"/>
                  <a:r>
                    <a:rPr lang="en-GB" sz="1000" b="0">
                      <a:solidFill>
                        <a:schemeClr val="tx1"/>
                      </a:solidFill>
                      <a:cs typeface="Times New Roman" pitchFamily="18" charset="0"/>
                    </a:rPr>
                    <a:t> </a:t>
                  </a:r>
                </a:p>
                <a:p>
                  <a:pPr eaLnBrk="0" hangingPunct="0"/>
                  <a:endParaRPr lang="en-GB" sz="2400" b="0">
                    <a:solidFill>
                      <a:schemeClr val="tx1"/>
                    </a:solidFill>
                  </a:endParaRPr>
                </a:p>
              </p:txBody>
            </p:sp>
            <p:sp>
              <p:nvSpPr>
                <p:cNvPr id="54327" name="Rectangle 363"/>
                <p:cNvSpPr>
                  <a:spLocks noChangeArrowheads="1"/>
                </p:cNvSpPr>
                <p:nvPr/>
              </p:nvSpPr>
              <p:spPr bwMode="auto">
                <a:xfrm>
                  <a:off x="5289" y="3072"/>
                  <a:ext cx="1200" cy="1152"/>
                </a:xfrm>
                <a:prstGeom prst="rect">
                  <a:avLst/>
                </a:prstGeom>
                <a:noFill/>
                <a:ln w="7">
                  <a:solidFill>
                    <a:srgbClr val="A0A0A0"/>
                  </a:solidFill>
                  <a:miter lim="800000"/>
                  <a:headEnd/>
                  <a:tailEnd/>
                </a:ln>
              </p:spPr>
              <p:txBody>
                <a:bodyPr/>
                <a:lstStyle/>
                <a:p>
                  <a:endParaRPr lang="en-US"/>
                </a:p>
              </p:txBody>
            </p:sp>
          </p:grpSp>
          <p:grpSp>
            <p:nvGrpSpPr>
              <p:cNvPr id="54308" name="Group 366"/>
              <p:cNvGrpSpPr>
                <a:grpSpLocks/>
              </p:cNvGrpSpPr>
              <p:nvPr/>
            </p:nvGrpSpPr>
            <p:grpSpPr bwMode="auto">
              <a:xfrm>
                <a:off x="0" y="4224"/>
                <a:ext cx="1084" cy="864"/>
                <a:chOff x="0" y="4224"/>
                <a:chExt cx="1084" cy="864"/>
              </a:xfrm>
            </p:grpSpPr>
            <p:sp>
              <p:nvSpPr>
                <p:cNvPr id="54324" name="Rectangle 295"/>
                <p:cNvSpPr>
                  <a:spLocks noChangeArrowheads="1"/>
                </p:cNvSpPr>
                <p:nvPr/>
              </p:nvSpPr>
              <p:spPr bwMode="auto">
                <a:xfrm>
                  <a:off x="43" y="4224"/>
                  <a:ext cx="998" cy="864"/>
                </a:xfrm>
                <a:prstGeom prst="rect">
                  <a:avLst/>
                </a:prstGeom>
                <a:noFill/>
                <a:ln w="9525">
                  <a:noFill/>
                  <a:miter lim="800000"/>
                  <a:headEnd/>
                  <a:tailEnd/>
                </a:ln>
              </p:spPr>
              <p:txBody>
                <a:bodyPr/>
                <a:lstStyle/>
                <a:p>
                  <a:r>
                    <a:rPr lang="en-GB" sz="1200">
                      <a:cs typeface="Times New Roman" pitchFamily="18" charset="0"/>
                    </a:rPr>
                    <a:t>Accidental diversion of laser beam</a:t>
                  </a:r>
                </a:p>
                <a:p>
                  <a:pPr eaLnBrk="0" hangingPunct="0"/>
                  <a:endParaRPr lang="en-GB" sz="1200"/>
                </a:p>
              </p:txBody>
            </p:sp>
            <p:sp>
              <p:nvSpPr>
                <p:cNvPr id="54325" name="Rectangle 365"/>
                <p:cNvSpPr>
                  <a:spLocks noChangeArrowheads="1"/>
                </p:cNvSpPr>
                <p:nvPr/>
              </p:nvSpPr>
              <p:spPr bwMode="auto">
                <a:xfrm>
                  <a:off x="0" y="4224"/>
                  <a:ext cx="1084" cy="864"/>
                </a:xfrm>
                <a:prstGeom prst="rect">
                  <a:avLst/>
                </a:prstGeom>
                <a:noFill/>
                <a:ln w="7">
                  <a:solidFill>
                    <a:srgbClr val="A0A0A0"/>
                  </a:solidFill>
                  <a:miter lim="800000"/>
                  <a:headEnd/>
                  <a:tailEnd/>
                </a:ln>
              </p:spPr>
              <p:txBody>
                <a:bodyPr/>
                <a:lstStyle/>
                <a:p>
                  <a:endParaRPr lang="en-US"/>
                </a:p>
              </p:txBody>
            </p:sp>
          </p:grpSp>
          <p:grpSp>
            <p:nvGrpSpPr>
              <p:cNvPr id="54309" name="Group 368"/>
              <p:cNvGrpSpPr>
                <a:grpSpLocks/>
              </p:cNvGrpSpPr>
              <p:nvPr/>
            </p:nvGrpSpPr>
            <p:grpSpPr bwMode="auto">
              <a:xfrm>
                <a:off x="1084" y="4224"/>
                <a:ext cx="732" cy="864"/>
                <a:chOff x="1084" y="4224"/>
                <a:chExt cx="732" cy="864"/>
              </a:xfrm>
            </p:grpSpPr>
            <p:sp>
              <p:nvSpPr>
                <p:cNvPr id="54322" name="Rectangle 296"/>
                <p:cNvSpPr>
                  <a:spLocks noChangeArrowheads="1"/>
                </p:cNvSpPr>
                <p:nvPr/>
              </p:nvSpPr>
              <p:spPr bwMode="auto">
                <a:xfrm>
                  <a:off x="1127" y="4224"/>
                  <a:ext cx="646" cy="864"/>
                </a:xfrm>
                <a:prstGeom prst="rect">
                  <a:avLst/>
                </a:prstGeom>
                <a:noFill/>
                <a:ln w="9525">
                  <a:noFill/>
                  <a:miter lim="800000"/>
                  <a:headEnd/>
                  <a:tailEnd/>
                </a:ln>
              </p:spPr>
              <p:txBody>
                <a:bodyPr/>
                <a:lstStyle/>
                <a:p>
                  <a:r>
                    <a:rPr lang="en-GB" sz="1000" b="0">
                      <a:solidFill>
                        <a:schemeClr val="tx1"/>
                      </a:solidFill>
                      <a:cs typeface="Times New Roman" pitchFamily="18" charset="0"/>
                    </a:rPr>
                    <a:t>S,O</a:t>
                  </a:r>
                </a:p>
                <a:p>
                  <a:pPr eaLnBrk="0" hangingPunct="0"/>
                  <a:endParaRPr lang="en-GB" sz="2400" b="0">
                    <a:solidFill>
                      <a:schemeClr val="tx1"/>
                    </a:solidFill>
                  </a:endParaRPr>
                </a:p>
              </p:txBody>
            </p:sp>
            <p:sp>
              <p:nvSpPr>
                <p:cNvPr id="54323" name="Rectangle 367"/>
                <p:cNvSpPr>
                  <a:spLocks noChangeArrowheads="1"/>
                </p:cNvSpPr>
                <p:nvPr/>
              </p:nvSpPr>
              <p:spPr bwMode="auto">
                <a:xfrm>
                  <a:off x="1084" y="4224"/>
                  <a:ext cx="732" cy="864"/>
                </a:xfrm>
                <a:prstGeom prst="rect">
                  <a:avLst/>
                </a:prstGeom>
                <a:noFill/>
                <a:ln w="7">
                  <a:solidFill>
                    <a:srgbClr val="A0A0A0"/>
                  </a:solidFill>
                  <a:miter lim="800000"/>
                  <a:headEnd/>
                  <a:tailEnd/>
                </a:ln>
              </p:spPr>
              <p:txBody>
                <a:bodyPr/>
                <a:lstStyle/>
                <a:p>
                  <a:endParaRPr lang="en-US"/>
                </a:p>
              </p:txBody>
            </p:sp>
          </p:grpSp>
          <p:grpSp>
            <p:nvGrpSpPr>
              <p:cNvPr id="54310" name="Group 370"/>
              <p:cNvGrpSpPr>
                <a:grpSpLocks/>
              </p:cNvGrpSpPr>
              <p:nvPr/>
            </p:nvGrpSpPr>
            <p:grpSpPr bwMode="auto">
              <a:xfrm>
                <a:off x="1816" y="4224"/>
                <a:ext cx="2063" cy="864"/>
                <a:chOff x="1816" y="4224"/>
                <a:chExt cx="2063" cy="864"/>
              </a:xfrm>
            </p:grpSpPr>
            <p:sp>
              <p:nvSpPr>
                <p:cNvPr id="54320" name="Rectangle 297"/>
                <p:cNvSpPr>
                  <a:spLocks noChangeArrowheads="1"/>
                </p:cNvSpPr>
                <p:nvPr/>
              </p:nvSpPr>
              <p:spPr bwMode="auto">
                <a:xfrm>
                  <a:off x="1859" y="4224"/>
                  <a:ext cx="1977" cy="864"/>
                </a:xfrm>
                <a:prstGeom prst="rect">
                  <a:avLst/>
                </a:prstGeom>
                <a:noFill/>
                <a:ln w="9525">
                  <a:noFill/>
                  <a:miter lim="800000"/>
                  <a:headEnd/>
                  <a:tailEnd/>
                </a:ln>
              </p:spPr>
              <p:txBody>
                <a:bodyPr/>
                <a:lstStyle/>
                <a:p>
                  <a:pPr indent="-114300">
                    <a:tabLst>
                      <a:tab pos="228600" algn="l"/>
                    </a:tabLst>
                  </a:pPr>
                  <a:r>
                    <a:rPr lang="en-GB" sz="1000" b="0">
                      <a:solidFill>
                        <a:schemeClr val="tx1"/>
                      </a:solidFill>
                      <a:cs typeface="Times New Roman" pitchFamily="18" charset="0"/>
                    </a:rPr>
                    <a:t> </a:t>
                  </a:r>
                </a:p>
                <a:p>
                  <a:pPr indent="-114300" eaLnBrk="0" hangingPunct="0">
                    <a:tabLst>
                      <a:tab pos="228600" algn="l"/>
                    </a:tabLst>
                  </a:pPr>
                  <a:r>
                    <a:rPr lang="en-GB" sz="1000" b="0">
                      <a:solidFill>
                        <a:schemeClr val="tx1"/>
                      </a:solidFill>
                      <a:cs typeface="Times New Roman" pitchFamily="18" charset="0"/>
                    </a:rPr>
                    <a:t>1.</a:t>
                  </a:r>
                  <a:r>
                    <a:rPr lang="en-GB" sz="700" b="0">
                      <a:solidFill>
                        <a:schemeClr val="tx1"/>
                      </a:solidFill>
                      <a:cs typeface="Times New Roman" pitchFamily="18" charset="0"/>
                    </a:rPr>
                    <a:t> </a:t>
                  </a:r>
                  <a:r>
                    <a:rPr lang="en-GB" sz="1000" b="0">
                      <a:solidFill>
                        <a:schemeClr val="tx1"/>
                      </a:solidFill>
                      <a:cs typeface="Times New Roman" pitchFamily="18" charset="0"/>
                    </a:rPr>
                    <a:t> Lasers securely fixed to optical table</a:t>
                  </a:r>
                </a:p>
                <a:p>
                  <a:pPr indent="-114300" eaLnBrk="0" hangingPunct="0">
                    <a:tabLst>
                      <a:tab pos="228600" algn="l"/>
                    </a:tabLst>
                  </a:pPr>
                  <a:r>
                    <a:rPr lang="en-GB" sz="1000" b="0">
                      <a:solidFill>
                        <a:schemeClr val="tx1"/>
                      </a:solidFill>
                      <a:cs typeface="Times New Roman" pitchFamily="18" charset="0"/>
                    </a:rPr>
                    <a:t>2.  Beam steering elements held securely in position.</a:t>
                  </a:r>
                </a:p>
                <a:p>
                  <a:pPr indent="-114300" eaLnBrk="0" hangingPunct="0">
                    <a:tabLst>
                      <a:tab pos="228600" algn="l"/>
                    </a:tabLst>
                  </a:pPr>
                  <a:r>
                    <a:rPr lang="en-GB" sz="1000" b="0">
                      <a:solidFill>
                        <a:schemeClr val="tx1"/>
                      </a:solidFill>
                      <a:cs typeface="Times New Roman" pitchFamily="18" charset="0"/>
                    </a:rPr>
                    <a:t>3. No beam cover on periscope.  </a:t>
                  </a:r>
                </a:p>
                <a:p>
                  <a:pPr indent="-114300" eaLnBrk="0" hangingPunct="0">
                    <a:tabLst>
                      <a:tab pos="228600" algn="l"/>
                    </a:tabLst>
                  </a:pPr>
                  <a:r>
                    <a:rPr lang="en-GB" sz="1000" b="0">
                      <a:solidFill>
                        <a:schemeClr val="tx1"/>
                      </a:solidFill>
                      <a:cs typeface="Times New Roman" pitchFamily="18" charset="0"/>
                    </a:rPr>
                    <a:t> </a:t>
                  </a:r>
                </a:p>
                <a:p>
                  <a:pPr indent="-114300" eaLnBrk="0" hangingPunct="0">
                    <a:tabLst>
                      <a:tab pos="228600" algn="l"/>
                    </a:tabLst>
                  </a:pPr>
                  <a:endParaRPr lang="en-GB" sz="2400" b="0">
                    <a:solidFill>
                      <a:schemeClr val="tx1"/>
                    </a:solidFill>
                  </a:endParaRPr>
                </a:p>
              </p:txBody>
            </p:sp>
            <p:sp>
              <p:nvSpPr>
                <p:cNvPr id="54321" name="Rectangle 369"/>
                <p:cNvSpPr>
                  <a:spLocks noChangeArrowheads="1"/>
                </p:cNvSpPr>
                <p:nvPr/>
              </p:nvSpPr>
              <p:spPr bwMode="auto">
                <a:xfrm>
                  <a:off x="1816" y="4224"/>
                  <a:ext cx="2063" cy="864"/>
                </a:xfrm>
                <a:prstGeom prst="rect">
                  <a:avLst/>
                </a:prstGeom>
                <a:noFill/>
                <a:ln w="7">
                  <a:solidFill>
                    <a:srgbClr val="A0A0A0"/>
                  </a:solidFill>
                  <a:miter lim="800000"/>
                  <a:headEnd/>
                  <a:tailEnd/>
                </a:ln>
              </p:spPr>
              <p:txBody>
                <a:bodyPr/>
                <a:lstStyle/>
                <a:p>
                  <a:endParaRPr lang="en-US"/>
                </a:p>
              </p:txBody>
            </p:sp>
          </p:grpSp>
          <p:grpSp>
            <p:nvGrpSpPr>
              <p:cNvPr id="54311" name="Group 372"/>
              <p:cNvGrpSpPr>
                <a:grpSpLocks/>
              </p:cNvGrpSpPr>
              <p:nvPr/>
            </p:nvGrpSpPr>
            <p:grpSpPr bwMode="auto">
              <a:xfrm>
                <a:off x="3879" y="4224"/>
                <a:ext cx="562" cy="864"/>
                <a:chOff x="3879" y="4224"/>
                <a:chExt cx="562" cy="864"/>
              </a:xfrm>
            </p:grpSpPr>
            <p:sp>
              <p:nvSpPr>
                <p:cNvPr id="54318" name="Rectangle 298"/>
                <p:cNvSpPr>
                  <a:spLocks noChangeArrowheads="1"/>
                </p:cNvSpPr>
                <p:nvPr/>
              </p:nvSpPr>
              <p:spPr bwMode="auto">
                <a:xfrm>
                  <a:off x="3922" y="4224"/>
                  <a:ext cx="476" cy="864"/>
                </a:xfrm>
                <a:prstGeom prst="rect">
                  <a:avLst/>
                </a:prstGeom>
                <a:noFill/>
                <a:ln w="9525">
                  <a:noFill/>
                  <a:miter lim="800000"/>
                  <a:headEnd/>
                  <a:tailEnd/>
                </a:ln>
              </p:spPr>
              <p:txBody>
                <a:bodyPr/>
                <a:lstStyle/>
                <a:p>
                  <a:r>
                    <a:rPr lang="en-GB" sz="1000" b="0">
                      <a:solidFill>
                        <a:schemeClr val="tx1"/>
                      </a:solidFill>
                      <a:cs typeface="Times New Roman" pitchFamily="18" charset="0"/>
                    </a:rPr>
                    <a:t>1. Yes</a:t>
                  </a:r>
                </a:p>
                <a:p>
                  <a:pPr eaLnBrk="0" hangingPunct="0"/>
                  <a:r>
                    <a:rPr lang="en-GB" sz="1000" b="0">
                      <a:solidFill>
                        <a:schemeClr val="tx1"/>
                      </a:solidFill>
                      <a:cs typeface="Times New Roman" pitchFamily="18" charset="0"/>
                    </a:rPr>
                    <a:t>2. Yes</a:t>
                  </a:r>
                </a:p>
                <a:p>
                  <a:pPr eaLnBrk="0" hangingPunct="0"/>
                  <a:r>
                    <a:rPr lang="en-GB" sz="1000" b="0">
                      <a:solidFill>
                        <a:schemeClr val="tx1"/>
                      </a:solidFill>
                      <a:cs typeface="Times New Roman" pitchFamily="18" charset="0"/>
                    </a:rPr>
                    <a:t>3. No</a:t>
                  </a:r>
                </a:p>
                <a:p>
                  <a:pPr eaLnBrk="0" hangingPunct="0"/>
                  <a:endParaRPr lang="en-GB" sz="2400" b="0">
                    <a:solidFill>
                      <a:schemeClr val="tx1"/>
                    </a:solidFill>
                  </a:endParaRPr>
                </a:p>
              </p:txBody>
            </p:sp>
            <p:sp>
              <p:nvSpPr>
                <p:cNvPr id="54319" name="Rectangle 371"/>
                <p:cNvSpPr>
                  <a:spLocks noChangeArrowheads="1"/>
                </p:cNvSpPr>
                <p:nvPr/>
              </p:nvSpPr>
              <p:spPr bwMode="auto">
                <a:xfrm>
                  <a:off x="3879" y="4224"/>
                  <a:ext cx="562" cy="864"/>
                </a:xfrm>
                <a:prstGeom prst="rect">
                  <a:avLst/>
                </a:prstGeom>
                <a:noFill/>
                <a:ln w="7">
                  <a:solidFill>
                    <a:srgbClr val="A0A0A0"/>
                  </a:solidFill>
                  <a:miter lim="800000"/>
                  <a:headEnd/>
                  <a:tailEnd/>
                </a:ln>
              </p:spPr>
              <p:txBody>
                <a:bodyPr/>
                <a:lstStyle/>
                <a:p>
                  <a:endParaRPr lang="en-US"/>
                </a:p>
              </p:txBody>
            </p:sp>
          </p:grpSp>
          <p:grpSp>
            <p:nvGrpSpPr>
              <p:cNvPr id="54312" name="Group 374"/>
              <p:cNvGrpSpPr>
                <a:grpSpLocks/>
              </p:cNvGrpSpPr>
              <p:nvPr/>
            </p:nvGrpSpPr>
            <p:grpSpPr bwMode="auto">
              <a:xfrm>
                <a:off x="4441" y="4224"/>
                <a:ext cx="848" cy="864"/>
                <a:chOff x="4441" y="4224"/>
                <a:chExt cx="848" cy="864"/>
              </a:xfrm>
            </p:grpSpPr>
            <p:sp>
              <p:nvSpPr>
                <p:cNvPr id="54316" name="Rectangle 299"/>
                <p:cNvSpPr>
                  <a:spLocks noChangeArrowheads="1"/>
                </p:cNvSpPr>
                <p:nvPr/>
              </p:nvSpPr>
              <p:spPr bwMode="auto">
                <a:xfrm>
                  <a:off x="4484" y="4224"/>
                  <a:ext cx="762" cy="864"/>
                </a:xfrm>
                <a:prstGeom prst="rect">
                  <a:avLst/>
                </a:prstGeom>
                <a:noFill/>
                <a:ln w="9525">
                  <a:noFill/>
                  <a:miter lim="800000"/>
                  <a:headEnd/>
                  <a:tailEnd/>
                </a:ln>
              </p:spPr>
              <p:txBody>
                <a:bodyPr/>
                <a:lstStyle/>
                <a:p>
                  <a:r>
                    <a:rPr lang="en-GB" sz="1000" b="0">
                      <a:solidFill>
                        <a:schemeClr val="tx1"/>
                      </a:solidFill>
                      <a:cs typeface="Times New Roman" pitchFamily="18" charset="0"/>
                    </a:rPr>
                    <a:t>Medium</a:t>
                  </a:r>
                </a:p>
                <a:p>
                  <a:pPr eaLnBrk="0" hangingPunct="0"/>
                  <a:endParaRPr lang="en-GB" sz="2400" b="0">
                    <a:solidFill>
                      <a:schemeClr val="tx1"/>
                    </a:solidFill>
                  </a:endParaRPr>
                </a:p>
              </p:txBody>
            </p:sp>
            <p:sp>
              <p:nvSpPr>
                <p:cNvPr id="54317" name="Rectangle 373"/>
                <p:cNvSpPr>
                  <a:spLocks noChangeArrowheads="1"/>
                </p:cNvSpPr>
                <p:nvPr/>
              </p:nvSpPr>
              <p:spPr bwMode="auto">
                <a:xfrm>
                  <a:off x="4441" y="4224"/>
                  <a:ext cx="848" cy="864"/>
                </a:xfrm>
                <a:prstGeom prst="rect">
                  <a:avLst/>
                </a:prstGeom>
                <a:noFill/>
                <a:ln w="7">
                  <a:solidFill>
                    <a:srgbClr val="A0A0A0"/>
                  </a:solidFill>
                  <a:miter lim="800000"/>
                  <a:headEnd/>
                  <a:tailEnd/>
                </a:ln>
              </p:spPr>
              <p:txBody>
                <a:bodyPr/>
                <a:lstStyle/>
                <a:p>
                  <a:endParaRPr lang="en-US"/>
                </a:p>
              </p:txBody>
            </p:sp>
          </p:grpSp>
          <p:grpSp>
            <p:nvGrpSpPr>
              <p:cNvPr id="54313" name="Group 376"/>
              <p:cNvGrpSpPr>
                <a:grpSpLocks/>
              </p:cNvGrpSpPr>
              <p:nvPr/>
            </p:nvGrpSpPr>
            <p:grpSpPr bwMode="auto">
              <a:xfrm>
                <a:off x="5289" y="4224"/>
                <a:ext cx="1200" cy="864"/>
                <a:chOff x="5289" y="4224"/>
                <a:chExt cx="1200" cy="864"/>
              </a:xfrm>
            </p:grpSpPr>
            <p:sp>
              <p:nvSpPr>
                <p:cNvPr id="54314" name="Rectangle 300"/>
                <p:cNvSpPr>
                  <a:spLocks noChangeArrowheads="1"/>
                </p:cNvSpPr>
                <p:nvPr/>
              </p:nvSpPr>
              <p:spPr bwMode="auto">
                <a:xfrm>
                  <a:off x="5332" y="4224"/>
                  <a:ext cx="1114" cy="864"/>
                </a:xfrm>
                <a:prstGeom prst="rect">
                  <a:avLst/>
                </a:prstGeom>
                <a:noFill/>
                <a:ln w="9525">
                  <a:noFill/>
                  <a:miter lim="800000"/>
                  <a:headEnd/>
                  <a:tailEnd/>
                </a:ln>
              </p:spPr>
              <p:txBody>
                <a:bodyPr/>
                <a:lstStyle/>
                <a:p>
                  <a:r>
                    <a:rPr lang="en-GB" sz="1000" b="0">
                      <a:solidFill>
                        <a:schemeClr val="tx1"/>
                      </a:solidFill>
                      <a:cs typeface="Times New Roman" pitchFamily="18" charset="0"/>
                    </a:rPr>
                    <a:t>Fit suitable cover on periscope </a:t>
                  </a:r>
                </a:p>
                <a:p>
                  <a:pPr eaLnBrk="0" hangingPunct="0"/>
                  <a:endParaRPr lang="en-GB" sz="2400" b="0">
                    <a:solidFill>
                      <a:schemeClr val="tx1"/>
                    </a:solidFill>
                  </a:endParaRPr>
                </a:p>
              </p:txBody>
            </p:sp>
            <p:sp>
              <p:nvSpPr>
                <p:cNvPr id="54315" name="Rectangle 375"/>
                <p:cNvSpPr>
                  <a:spLocks noChangeArrowheads="1"/>
                </p:cNvSpPr>
                <p:nvPr/>
              </p:nvSpPr>
              <p:spPr bwMode="auto">
                <a:xfrm>
                  <a:off x="5289" y="4224"/>
                  <a:ext cx="1200" cy="864"/>
                </a:xfrm>
                <a:prstGeom prst="rect">
                  <a:avLst/>
                </a:prstGeom>
                <a:noFill/>
                <a:ln w="7">
                  <a:solidFill>
                    <a:srgbClr val="A0A0A0"/>
                  </a:solidFill>
                  <a:miter lim="800000"/>
                  <a:headEnd/>
                  <a:tailEnd/>
                </a:ln>
              </p:spPr>
              <p:txBody>
                <a:bodyPr/>
                <a:lstStyle/>
                <a:p>
                  <a:endParaRPr lang="en-US"/>
                </a:p>
              </p:txBody>
            </p:sp>
          </p:grpSp>
        </p:grpSp>
        <p:sp>
          <p:nvSpPr>
            <p:cNvPr id="54278" name="Rectangle 378"/>
            <p:cNvSpPr>
              <a:spLocks noChangeArrowheads="1"/>
            </p:cNvSpPr>
            <p:nvPr/>
          </p:nvSpPr>
          <p:spPr bwMode="auto">
            <a:xfrm>
              <a:off x="-2" y="-2"/>
              <a:ext cx="6493" cy="5092"/>
            </a:xfrm>
            <a:prstGeom prst="rect">
              <a:avLst/>
            </a:prstGeom>
            <a:noFill/>
            <a:ln w="7937">
              <a:solidFill>
                <a:srgbClr val="A0A0A0"/>
              </a:solidFill>
              <a:miter lim="800000"/>
              <a:headEnd/>
              <a:tailEnd/>
            </a:ln>
          </p:spPr>
          <p:txBody>
            <a:bodyPr/>
            <a:lstStyle/>
            <a:p>
              <a:endParaRPr lang="en-US"/>
            </a:p>
          </p:txBody>
        </p:sp>
      </p:grpSp>
      <p:sp>
        <p:nvSpPr>
          <p:cNvPr id="54275" name="Rectangle 380"/>
          <p:cNvSpPr>
            <a:spLocks noChangeArrowheads="1"/>
          </p:cNvSpPr>
          <p:nvPr/>
        </p:nvSpPr>
        <p:spPr bwMode="auto">
          <a:xfrm>
            <a:off x="0" y="152400"/>
            <a:ext cx="9144000" cy="396875"/>
          </a:xfrm>
          <a:prstGeom prst="rect">
            <a:avLst/>
          </a:prstGeom>
          <a:noFill/>
          <a:ln w="9525">
            <a:noFill/>
            <a:miter lim="800000"/>
            <a:headEnd/>
            <a:tailEnd/>
          </a:ln>
        </p:spPr>
        <p:txBody>
          <a:bodyPr>
            <a:spAutoFit/>
          </a:bodyPr>
          <a:lstStyle/>
          <a:p>
            <a:pPr algn="ctr"/>
            <a:r>
              <a:rPr lang="en-GB" sz="2000" b="0">
                <a:solidFill>
                  <a:schemeClr val="tx1"/>
                </a:solidFill>
                <a:cs typeface="Times New Roman" pitchFamily="18" charset="0"/>
              </a:rPr>
              <a:t>Risk Assessment: 2. Specific laser risks: HeNe (Class 3R) external optics alignment</a:t>
            </a:r>
            <a:r>
              <a:rPr lang="en-GB" sz="1000" b="0">
                <a:solidFill>
                  <a:schemeClr val="tx1"/>
                </a:solidFill>
              </a:rPr>
              <a:t> </a:t>
            </a:r>
            <a:endParaRPr lang="en-GB" sz="2400" b="0">
              <a:solidFill>
                <a:schemeClr val="tx1"/>
              </a:solidFill>
            </a:endParaRPr>
          </a:p>
        </p:txBody>
      </p:sp>
      <p:sp>
        <p:nvSpPr>
          <p:cNvPr id="54276" name="Rectangle 381"/>
          <p:cNvSpPr>
            <a:spLocks noChangeArrowheads="1"/>
          </p:cNvSpPr>
          <p:nvPr/>
        </p:nvSpPr>
        <p:spPr bwMode="auto">
          <a:xfrm>
            <a:off x="381000" y="6477000"/>
            <a:ext cx="4419600" cy="244475"/>
          </a:xfrm>
          <a:prstGeom prst="rect">
            <a:avLst/>
          </a:prstGeom>
          <a:noFill/>
          <a:ln w="9525">
            <a:noFill/>
            <a:miter lim="800000"/>
            <a:headEnd/>
            <a:tailEnd/>
          </a:ln>
        </p:spPr>
        <p:txBody>
          <a:bodyPr>
            <a:spAutoFit/>
          </a:bodyPr>
          <a:lstStyle/>
          <a:p>
            <a:r>
              <a:rPr lang="en-GB" sz="1000" b="0">
                <a:solidFill>
                  <a:schemeClr val="tx1"/>
                </a:solidFill>
                <a:cs typeface="Times New Roman" pitchFamily="18" charset="0"/>
              </a:rPr>
              <a:t>S = staff, C = contractor, V = visitor, P = public, O = other</a:t>
            </a:r>
            <a:endParaRPr lang="en-GB" sz="2400" b="0">
              <a:solidFill>
                <a:schemeClr val="tx1"/>
              </a:solidFill>
            </a:endParaRPr>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4213" y="0"/>
            <a:ext cx="7772400" cy="1143000"/>
          </a:xfrm>
        </p:spPr>
        <p:txBody>
          <a:bodyPr/>
          <a:lstStyle/>
          <a:p>
            <a:pPr eaLnBrk="1" hangingPunct="1"/>
            <a:r>
              <a:rPr lang="en-GB" smtClean="0">
                <a:solidFill>
                  <a:srgbClr val="FF0000"/>
                </a:solidFill>
              </a:rPr>
              <a:t>Local Rules</a:t>
            </a:r>
          </a:p>
        </p:txBody>
      </p:sp>
      <p:sp>
        <p:nvSpPr>
          <p:cNvPr id="55299" name="Text Box 3"/>
          <p:cNvSpPr txBox="1">
            <a:spLocks noChangeArrowheads="1"/>
          </p:cNvSpPr>
          <p:nvPr/>
        </p:nvSpPr>
        <p:spPr bwMode="auto">
          <a:xfrm>
            <a:off x="827088" y="908050"/>
            <a:ext cx="7456487" cy="2655888"/>
          </a:xfrm>
          <a:prstGeom prst="rect">
            <a:avLst/>
          </a:prstGeom>
          <a:noFill/>
          <a:ln w="9525">
            <a:noFill/>
            <a:miter lim="800000"/>
            <a:headEnd/>
            <a:tailEnd/>
          </a:ln>
        </p:spPr>
        <p:txBody>
          <a:bodyPr>
            <a:spAutoFit/>
          </a:bodyPr>
          <a:lstStyle/>
          <a:p>
            <a:pPr marL="571500" indent="-571500" eaLnBrk="0" hangingPunct="0">
              <a:spcBef>
                <a:spcPct val="50000"/>
              </a:spcBef>
              <a:buClr>
                <a:srgbClr val="FF0000"/>
              </a:buClr>
              <a:buFont typeface="Monotype Sorts" pitchFamily="2" charset="2"/>
              <a:buChar char="X"/>
            </a:pPr>
            <a:r>
              <a:rPr lang="en-GB" sz="2800" b="0">
                <a:solidFill>
                  <a:schemeClr val="tx1"/>
                </a:solidFill>
                <a:latin typeface="Arial" charset="0"/>
              </a:rPr>
              <a:t>Drawn up by, or in consultation with, the Laser Protection Adviser</a:t>
            </a:r>
          </a:p>
          <a:p>
            <a:pPr marL="571500" indent="-571500" eaLnBrk="0" hangingPunct="0">
              <a:spcBef>
                <a:spcPct val="50000"/>
              </a:spcBef>
              <a:buClr>
                <a:srgbClr val="FF0000"/>
              </a:buClr>
              <a:buFont typeface="Monotype Sorts" pitchFamily="2" charset="2"/>
              <a:buChar char="X"/>
            </a:pPr>
            <a:r>
              <a:rPr lang="en-GB" sz="2800" b="0">
                <a:solidFill>
                  <a:schemeClr val="tx1"/>
                </a:solidFill>
                <a:latin typeface="Arial" charset="0"/>
              </a:rPr>
              <a:t>To be read by all staff concerned</a:t>
            </a:r>
          </a:p>
          <a:p>
            <a:pPr marL="571500" indent="-571500" eaLnBrk="0" hangingPunct="0">
              <a:spcBef>
                <a:spcPct val="50000"/>
              </a:spcBef>
              <a:buClr>
                <a:srgbClr val="FF0000"/>
              </a:buClr>
              <a:buFont typeface="Monotype Sorts" pitchFamily="2" charset="2"/>
              <a:buChar char="X"/>
            </a:pPr>
            <a:r>
              <a:rPr lang="en-GB" sz="2800" b="0">
                <a:solidFill>
                  <a:schemeClr val="tx1"/>
                </a:solidFill>
                <a:latin typeface="Arial" charset="0"/>
              </a:rPr>
              <a:t>Sign and date to say they have read and understood them and agree to follow them</a:t>
            </a:r>
          </a:p>
        </p:txBody>
      </p:sp>
      <p:sp>
        <p:nvSpPr>
          <p:cNvPr id="55300" name="Text Box 4"/>
          <p:cNvSpPr txBox="1">
            <a:spLocks noChangeArrowheads="1"/>
          </p:cNvSpPr>
          <p:nvPr/>
        </p:nvSpPr>
        <p:spPr bwMode="auto">
          <a:xfrm>
            <a:off x="1617663" y="3581400"/>
            <a:ext cx="4010025" cy="519113"/>
          </a:xfrm>
          <a:prstGeom prst="rect">
            <a:avLst/>
          </a:prstGeom>
          <a:noFill/>
          <a:ln w="9525">
            <a:noFill/>
            <a:miter lim="800000"/>
            <a:headEnd/>
            <a:tailEnd/>
          </a:ln>
        </p:spPr>
        <p:txBody>
          <a:bodyPr>
            <a:spAutoFit/>
          </a:bodyPr>
          <a:lstStyle/>
          <a:p>
            <a:pPr eaLnBrk="0" hangingPunct="0">
              <a:spcBef>
                <a:spcPct val="50000"/>
              </a:spcBef>
            </a:pPr>
            <a:endParaRPr lang="en-US" sz="2800" b="0">
              <a:solidFill>
                <a:schemeClr val="tx1"/>
              </a:solidFill>
              <a:latin typeface="Arial" charset="0"/>
            </a:endParaRPr>
          </a:p>
        </p:txBody>
      </p:sp>
      <p:sp>
        <p:nvSpPr>
          <p:cNvPr id="55301" name="Rectangle 5"/>
          <p:cNvSpPr>
            <a:spLocks noChangeArrowheads="1"/>
          </p:cNvSpPr>
          <p:nvPr/>
        </p:nvSpPr>
        <p:spPr bwMode="auto">
          <a:xfrm>
            <a:off x="971550" y="3933825"/>
            <a:ext cx="3313113" cy="1465263"/>
          </a:xfrm>
          <a:prstGeom prst="rect">
            <a:avLst/>
          </a:prstGeom>
          <a:noFill/>
          <a:ln w="12700">
            <a:noFill/>
            <a:miter lim="800000"/>
            <a:headEnd/>
            <a:tailEnd/>
          </a:ln>
        </p:spPr>
        <p:txBody>
          <a:bodyPr>
            <a:spAutoFit/>
          </a:bodyPr>
          <a:lstStyle/>
          <a:p>
            <a:r>
              <a:rPr lang="en-GB" b="0">
                <a:solidFill>
                  <a:schemeClr val="tx1"/>
                </a:solidFill>
              </a:rPr>
              <a:t>The potential hazards</a:t>
            </a:r>
          </a:p>
          <a:p>
            <a:r>
              <a:rPr lang="en-GB" b="0">
                <a:solidFill>
                  <a:schemeClr val="tx1"/>
                </a:solidFill>
              </a:rPr>
              <a:t>Controlled and safe access</a:t>
            </a:r>
          </a:p>
          <a:p>
            <a:r>
              <a:rPr lang="en-GB" b="0">
                <a:solidFill>
                  <a:schemeClr val="tx1"/>
                </a:solidFill>
              </a:rPr>
              <a:t>Authorised user's responsibilities</a:t>
            </a:r>
          </a:p>
          <a:p>
            <a:r>
              <a:rPr lang="en-GB" b="0">
                <a:solidFill>
                  <a:schemeClr val="tx1"/>
                </a:solidFill>
              </a:rPr>
              <a:t>Methods of safe working</a:t>
            </a:r>
          </a:p>
          <a:p>
            <a:r>
              <a:rPr lang="en-GB" b="0">
                <a:solidFill>
                  <a:schemeClr val="tx1"/>
                </a:solidFill>
              </a:rPr>
              <a:t>Safety checks</a:t>
            </a:r>
            <a:endParaRPr lang="en-US" b="0">
              <a:solidFill>
                <a:schemeClr val="tx1"/>
              </a:solidFill>
            </a:endParaRPr>
          </a:p>
        </p:txBody>
      </p:sp>
      <p:sp>
        <p:nvSpPr>
          <p:cNvPr id="55302" name="Rectangle 6"/>
          <p:cNvSpPr>
            <a:spLocks noChangeArrowheads="1"/>
          </p:cNvSpPr>
          <p:nvPr/>
        </p:nvSpPr>
        <p:spPr bwMode="auto">
          <a:xfrm>
            <a:off x="4572000" y="3933825"/>
            <a:ext cx="4176713" cy="1739900"/>
          </a:xfrm>
          <a:prstGeom prst="rect">
            <a:avLst/>
          </a:prstGeom>
          <a:noFill/>
          <a:ln w="12700">
            <a:noFill/>
            <a:miter lim="800000"/>
            <a:headEnd/>
            <a:tailEnd/>
          </a:ln>
        </p:spPr>
        <p:txBody>
          <a:bodyPr>
            <a:spAutoFit/>
          </a:bodyPr>
          <a:lstStyle/>
          <a:p>
            <a:r>
              <a:rPr lang="en-GB" b="0">
                <a:solidFill>
                  <a:schemeClr val="tx1"/>
                </a:solidFill>
              </a:rPr>
              <a:t>Normal operating procedures</a:t>
            </a:r>
          </a:p>
          <a:p>
            <a:r>
              <a:rPr lang="en-GB" b="0">
                <a:solidFill>
                  <a:schemeClr val="tx1"/>
                </a:solidFill>
              </a:rPr>
              <a:t>Personal protective equipment</a:t>
            </a:r>
          </a:p>
          <a:p>
            <a:r>
              <a:rPr lang="en-GB" b="0">
                <a:solidFill>
                  <a:schemeClr val="tx1"/>
                </a:solidFill>
              </a:rPr>
              <a:t>Prevention of use by unauthorised persons</a:t>
            </a:r>
          </a:p>
          <a:p>
            <a:r>
              <a:rPr lang="en-GB" b="0">
                <a:solidFill>
                  <a:schemeClr val="tx1"/>
                </a:solidFill>
              </a:rPr>
              <a:t>Adverse incident procedures</a:t>
            </a:r>
          </a:p>
          <a:p>
            <a:endParaRPr lang="en-GB" b="0">
              <a:solidFill>
                <a:schemeClr val="tx1"/>
              </a:solidFill>
            </a:endParaRPr>
          </a:p>
          <a:p>
            <a:r>
              <a:rPr lang="en-GB" b="0">
                <a:solidFill>
                  <a:schemeClr val="tx1"/>
                </a:solidFill>
              </a:rPr>
              <a:t>List of authorised operators</a:t>
            </a:r>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39750" y="692150"/>
            <a:ext cx="5832475" cy="1143000"/>
          </a:xfrm>
        </p:spPr>
        <p:txBody>
          <a:bodyPr/>
          <a:lstStyle/>
          <a:p>
            <a:pPr eaLnBrk="1" hangingPunct="1"/>
            <a:r>
              <a:rPr lang="en-US" smtClean="0">
                <a:solidFill>
                  <a:srgbClr val="FF0000"/>
                </a:solidFill>
              </a:rPr>
              <a:t>Other protection</a:t>
            </a:r>
          </a:p>
        </p:txBody>
      </p:sp>
      <p:sp>
        <p:nvSpPr>
          <p:cNvPr id="56323" name="Rectangle 3"/>
          <p:cNvSpPr>
            <a:spLocks noGrp="1" noChangeArrowheads="1"/>
          </p:cNvSpPr>
          <p:nvPr>
            <p:ph type="body" idx="1"/>
          </p:nvPr>
        </p:nvSpPr>
        <p:spPr>
          <a:xfrm>
            <a:off x="468313" y="2349500"/>
            <a:ext cx="5157787" cy="2895600"/>
          </a:xfrm>
        </p:spPr>
        <p:txBody>
          <a:bodyPr/>
          <a:lstStyle/>
          <a:p>
            <a:pPr marL="571500" indent="-571500" eaLnBrk="1" hangingPunct="1">
              <a:lnSpc>
                <a:spcPct val="90000"/>
              </a:lnSpc>
              <a:buClr>
                <a:srgbClr val="FF0000"/>
              </a:buClr>
              <a:buFont typeface="Monotype Sorts" pitchFamily="2" charset="2"/>
              <a:buChar char="X"/>
            </a:pPr>
            <a:r>
              <a:rPr lang="en-US" smtClean="0"/>
              <a:t>Windows and doors</a:t>
            </a:r>
          </a:p>
          <a:p>
            <a:pPr marL="571500" indent="-571500" eaLnBrk="1" hangingPunct="1">
              <a:lnSpc>
                <a:spcPct val="90000"/>
              </a:lnSpc>
              <a:buClr>
                <a:srgbClr val="FF0000"/>
              </a:buClr>
              <a:buFont typeface="Monotype Sorts" pitchFamily="2" charset="2"/>
              <a:buChar char="X"/>
            </a:pPr>
            <a:r>
              <a:rPr lang="en-US" smtClean="0"/>
              <a:t>Fire extinguisher</a:t>
            </a:r>
          </a:p>
          <a:p>
            <a:pPr marL="571500" indent="-571500" eaLnBrk="1" hangingPunct="1">
              <a:lnSpc>
                <a:spcPct val="90000"/>
              </a:lnSpc>
              <a:buClr>
                <a:srgbClr val="FF0000"/>
              </a:buClr>
              <a:buFont typeface="Monotype Sorts" pitchFamily="2" charset="2"/>
              <a:buChar char="X"/>
            </a:pPr>
            <a:r>
              <a:rPr lang="en-US" smtClean="0"/>
              <a:t>Warning signs and lights</a:t>
            </a:r>
          </a:p>
          <a:p>
            <a:pPr marL="571500" indent="-571500" eaLnBrk="1" hangingPunct="1">
              <a:lnSpc>
                <a:spcPct val="90000"/>
              </a:lnSpc>
              <a:buClr>
                <a:srgbClr val="FF0000"/>
              </a:buClr>
              <a:buFont typeface="Monotype Sorts" pitchFamily="2" charset="2"/>
              <a:buChar char="X"/>
            </a:pPr>
            <a:r>
              <a:rPr lang="en-US" smtClean="0"/>
              <a:t>Interlocks</a:t>
            </a:r>
          </a:p>
          <a:p>
            <a:pPr marL="571500" indent="-571500" eaLnBrk="1" hangingPunct="1">
              <a:lnSpc>
                <a:spcPct val="90000"/>
              </a:lnSpc>
              <a:buClr>
                <a:srgbClr val="FF0000"/>
              </a:buClr>
              <a:buFont typeface="Monotype Sorts" pitchFamily="2" charset="2"/>
              <a:buChar char="X"/>
            </a:pPr>
            <a:r>
              <a:rPr lang="en-US" smtClean="0"/>
              <a:t>Reflective surfaces</a:t>
            </a:r>
          </a:p>
        </p:txBody>
      </p:sp>
      <p:pic>
        <p:nvPicPr>
          <p:cNvPr id="56324" name="Picture 4" descr="Laser"/>
          <p:cNvPicPr>
            <a:picLocks noChangeAspect="1" noChangeArrowheads="1"/>
          </p:cNvPicPr>
          <p:nvPr/>
        </p:nvPicPr>
        <p:blipFill>
          <a:blip r:embed="rId3" cstate="print"/>
          <a:srcRect/>
          <a:stretch>
            <a:fillRect/>
          </a:stretch>
        </p:blipFill>
        <p:spPr bwMode="auto">
          <a:xfrm>
            <a:off x="5580063" y="1628775"/>
            <a:ext cx="3052762" cy="2827338"/>
          </a:xfrm>
          <a:prstGeom prst="rect">
            <a:avLst/>
          </a:prstGeom>
          <a:solidFill>
            <a:srgbClr val="FFFF00"/>
          </a:solidFill>
          <a:ln w="9525">
            <a:noFill/>
            <a:miter lim="800000"/>
            <a:headEnd/>
            <a:tailEnd/>
          </a:ln>
        </p:spPr>
      </p:pic>
      <p:sp>
        <p:nvSpPr>
          <p:cNvPr id="56325" name="Text Box 6"/>
          <p:cNvSpPr txBox="1">
            <a:spLocks noChangeArrowheads="1"/>
          </p:cNvSpPr>
          <p:nvPr/>
        </p:nvSpPr>
        <p:spPr bwMode="auto">
          <a:xfrm>
            <a:off x="5364163" y="4581525"/>
            <a:ext cx="3333750" cy="1555750"/>
          </a:xfrm>
          <a:prstGeom prst="rect">
            <a:avLst/>
          </a:prstGeom>
          <a:solidFill>
            <a:srgbClr val="FFFF00"/>
          </a:solidFill>
          <a:ln w="12700">
            <a:noFill/>
            <a:miter lim="800000"/>
            <a:headEnd/>
            <a:tailEnd/>
          </a:ln>
        </p:spPr>
        <p:txBody>
          <a:bodyPr wrap="none">
            <a:spAutoFit/>
          </a:bodyPr>
          <a:lstStyle/>
          <a:p>
            <a:pPr algn="ctr"/>
            <a:r>
              <a:rPr lang="en-GB">
                <a:solidFill>
                  <a:schemeClr val="tx1"/>
                </a:solidFill>
              </a:rPr>
              <a:t>LASER CONTROLLED AREA</a:t>
            </a:r>
          </a:p>
          <a:p>
            <a:pPr algn="ctr"/>
            <a:endParaRPr lang="en-GB">
              <a:solidFill>
                <a:schemeClr val="tx1"/>
              </a:solidFill>
            </a:endParaRPr>
          </a:p>
          <a:p>
            <a:pPr algn="ctr"/>
            <a:r>
              <a:rPr lang="en-GB">
                <a:solidFill>
                  <a:schemeClr val="tx1"/>
                </a:solidFill>
              </a:rPr>
              <a:t>Invisible Laser Beam</a:t>
            </a:r>
          </a:p>
          <a:p>
            <a:pPr algn="ctr"/>
            <a:endParaRPr lang="en-GB">
              <a:solidFill>
                <a:schemeClr val="tx1"/>
              </a:solidFill>
            </a:endParaRPr>
          </a:p>
          <a:p>
            <a:pPr algn="ctr"/>
            <a:r>
              <a:rPr lang="en-GB" sz="2400">
                <a:solidFill>
                  <a:srgbClr val="FF0000"/>
                </a:solidFill>
              </a:rPr>
              <a:t>DO NOT ENTER</a:t>
            </a:r>
            <a:endParaRPr lang="en-US" sz="2400">
              <a:solidFill>
                <a:srgbClr val="FF0000"/>
              </a:solidFill>
            </a:endParaRPr>
          </a:p>
        </p:txBody>
      </p:sp>
    </p:spTree>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ChangeArrowheads="1"/>
          </p:cNvSpPr>
          <p:nvPr/>
        </p:nvSpPr>
        <p:spPr bwMode="auto">
          <a:xfrm>
            <a:off x="1292225" y="1585913"/>
            <a:ext cx="216217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fr-FR" altLang="en-US">
                <a:latin typeface="Arial" charset="0"/>
              </a:rPr>
              <a:t>Specular</a:t>
            </a:r>
          </a:p>
          <a:p>
            <a:pPr algn="ctr" eaLnBrk="1" hangingPunct="1">
              <a:spcBef>
                <a:spcPct val="0"/>
              </a:spcBef>
              <a:buFontTx/>
              <a:buNone/>
            </a:pPr>
            <a:r>
              <a:rPr lang="fr-FR" altLang="en-US">
                <a:latin typeface="Arial" charset="0"/>
              </a:rPr>
              <a:t>Reflection</a:t>
            </a:r>
          </a:p>
        </p:txBody>
      </p:sp>
      <p:sp>
        <p:nvSpPr>
          <p:cNvPr id="850947" name="Rectangle 3"/>
          <p:cNvSpPr>
            <a:spLocks noChangeArrowheads="1"/>
          </p:cNvSpPr>
          <p:nvPr/>
        </p:nvSpPr>
        <p:spPr bwMode="auto">
          <a:xfrm>
            <a:off x="5573713" y="1585913"/>
            <a:ext cx="216217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fr-FR" altLang="en-US">
                <a:latin typeface="Arial" charset="0"/>
              </a:rPr>
              <a:t>Diffuse</a:t>
            </a:r>
          </a:p>
          <a:p>
            <a:pPr algn="ctr" eaLnBrk="1" hangingPunct="1">
              <a:spcBef>
                <a:spcPct val="0"/>
              </a:spcBef>
              <a:buFontTx/>
              <a:buNone/>
            </a:pPr>
            <a:r>
              <a:rPr lang="fr-FR" altLang="en-US">
                <a:latin typeface="Arial" charset="0"/>
              </a:rPr>
              <a:t>Reflection</a:t>
            </a:r>
          </a:p>
        </p:txBody>
      </p:sp>
      <p:sp>
        <p:nvSpPr>
          <p:cNvPr id="850948" name="Freeform 4"/>
          <p:cNvSpPr>
            <a:spLocks/>
          </p:cNvSpPr>
          <p:nvPr/>
        </p:nvSpPr>
        <p:spPr bwMode="auto">
          <a:xfrm>
            <a:off x="5240338" y="3224213"/>
            <a:ext cx="1570037" cy="2201862"/>
          </a:xfrm>
          <a:custGeom>
            <a:avLst/>
            <a:gdLst>
              <a:gd name="T0" fmla="*/ 2147483647 w 1112"/>
              <a:gd name="T1" fmla="*/ 2147483647 h 1387"/>
              <a:gd name="T2" fmla="*/ 1307209700 w 1112"/>
              <a:gd name="T3" fmla="*/ 2147483647 h 1387"/>
              <a:gd name="T4" fmla="*/ 0 w 1112"/>
              <a:gd name="T5" fmla="*/ 0 h 1387"/>
              <a:gd name="T6" fmla="*/ 902692208 w 1112"/>
              <a:gd name="T7" fmla="*/ 0 h 1387"/>
              <a:gd name="T8" fmla="*/ 2147483647 w 1112"/>
              <a:gd name="T9" fmla="*/ 2147483647 h 1387"/>
              <a:gd name="T10" fmla="*/ 0 60000 65536"/>
              <a:gd name="T11" fmla="*/ 0 60000 65536"/>
              <a:gd name="T12" fmla="*/ 0 60000 65536"/>
              <a:gd name="T13" fmla="*/ 0 60000 65536"/>
              <a:gd name="T14" fmla="*/ 0 60000 65536"/>
              <a:gd name="T15" fmla="*/ 0 w 1112"/>
              <a:gd name="T16" fmla="*/ 0 h 1387"/>
              <a:gd name="T17" fmla="*/ 1112 w 1112"/>
              <a:gd name="T18" fmla="*/ 1387 h 1387"/>
            </a:gdLst>
            <a:ahLst/>
            <a:cxnLst>
              <a:cxn ang="T10">
                <a:pos x="T0" y="T1"/>
              </a:cxn>
              <a:cxn ang="T11">
                <a:pos x="T2" y="T3"/>
              </a:cxn>
              <a:cxn ang="T12">
                <a:pos x="T4" y="T5"/>
              </a:cxn>
              <a:cxn ang="T13">
                <a:pos x="T6" y="T7"/>
              </a:cxn>
              <a:cxn ang="T14">
                <a:pos x="T8" y="T9"/>
              </a:cxn>
            </a:cxnLst>
            <a:rect l="T15" t="T16" r="T17" b="T18"/>
            <a:pathLst>
              <a:path w="1112" h="1387">
                <a:moveTo>
                  <a:pt x="1111" y="1386"/>
                </a:moveTo>
                <a:lnTo>
                  <a:pt x="656" y="1386"/>
                </a:lnTo>
                <a:lnTo>
                  <a:pt x="0" y="0"/>
                </a:lnTo>
                <a:lnTo>
                  <a:pt x="453" y="0"/>
                </a:lnTo>
                <a:lnTo>
                  <a:pt x="1111" y="1386"/>
                </a:lnTo>
              </a:path>
            </a:pathLst>
          </a:custGeom>
          <a:solidFill>
            <a:srgbClr val="00FF00"/>
          </a:solidFill>
          <a:ln w="12700" cap="rnd">
            <a:solidFill>
              <a:srgbClr val="00FF00"/>
            </a:solidFill>
            <a:round/>
            <a:headEnd/>
            <a:tailEnd/>
          </a:ln>
        </p:spPr>
        <p:txBody>
          <a:bodyPr/>
          <a:lstStyle/>
          <a:p>
            <a:endParaRPr lang="en-GB"/>
          </a:p>
        </p:txBody>
      </p:sp>
      <p:grpSp>
        <p:nvGrpSpPr>
          <p:cNvPr id="2" name="Group 5"/>
          <p:cNvGrpSpPr>
            <a:grpSpLocks/>
          </p:cNvGrpSpPr>
          <p:nvPr/>
        </p:nvGrpSpPr>
        <p:grpSpPr bwMode="auto">
          <a:xfrm>
            <a:off x="4311650" y="2816225"/>
            <a:ext cx="4135438" cy="2443163"/>
            <a:chOff x="2942" y="1774"/>
            <a:chExt cx="2822" cy="1539"/>
          </a:xfrm>
        </p:grpSpPr>
        <p:grpSp>
          <p:nvGrpSpPr>
            <p:cNvPr id="57358" name="Group 6"/>
            <p:cNvGrpSpPr>
              <a:grpSpLocks/>
            </p:cNvGrpSpPr>
            <p:nvPr/>
          </p:nvGrpSpPr>
          <p:grpSpPr bwMode="auto">
            <a:xfrm>
              <a:off x="4193" y="1774"/>
              <a:ext cx="1571" cy="1492"/>
              <a:chOff x="4193" y="1774"/>
              <a:chExt cx="1571" cy="1492"/>
            </a:xfrm>
          </p:grpSpPr>
          <p:grpSp>
            <p:nvGrpSpPr>
              <p:cNvPr id="57372" name="Group 7"/>
              <p:cNvGrpSpPr>
                <a:grpSpLocks/>
              </p:cNvGrpSpPr>
              <p:nvPr/>
            </p:nvGrpSpPr>
            <p:grpSpPr bwMode="auto">
              <a:xfrm>
                <a:off x="4193" y="2118"/>
                <a:ext cx="1307" cy="1148"/>
                <a:chOff x="4193" y="2118"/>
                <a:chExt cx="1307" cy="1148"/>
              </a:xfrm>
            </p:grpSpPr>
            <p:sp>
              <p:nvSpPr>
                <p:cNvPr id="57382" name="Freeform 8"/>
                <p:cNvSpPr>
                  <a:spLocks/>
                </p:cNvSpPr>
                <p:nvPr/>
              </p:nvSpPr>
              <p:spPr bwMode="auto">
                <a:xfrm>
                  <a:off x="4193" y="2118"/>
                  <a:ext cx="1307" cy="1148"/>
                </a:xfrm>
                <a:custGeom>
                  <a:avLst/>
                  <a:gdLst>
                    <a:gd name="T0" fmla="*/ 8 w 1357"/>
                    <a:gd name="T1" fmla="*/ 1113 h 1148"/>
                    <a:gd name="T2" fmla="*/ 4 w 1357"/>
                    <a:gd name="T3" fmla="*/ 1117 h 1148"/>
                    <a:gd name="T4" fmla="*/ 2 w 1357"/>
                    <a:gd name="T5" fmla="*/ 1123 h 1148"/>
                    <a:gd name="T6" fmla="*/ 0 w 1357"/>
                    <a:gd name="T7" fmla="*/ 1126 h 1148"/>
                    <a:gd name="T8" fmla="*/ 0 w 1357"/>
                    <a:gd name="T9" fmla="*/ 1132 h 1148"/>
                    <a:gd name="T10" fmla="*/ 2 w 1357"/>
                    <a:gd name="T11" fmla="*/ 1136 h 1148"/>
                    <a:gd name="T12" fmla="*/ 4 w 1357"/>
                    <a:gd name="T13" fmla="*/ 1140 h 1148"/>
                    <a:gd name="T14" fmla="*/ 8 w 1357"/>
                    <a:gd name="T15" fmla="*/ 1144 h 1148"/>
                    <a:gd name="T16" fmla="*/ 13 w 1357"/>
                    <a:gd name="T17" fmla="*/ 1146 h 1148"/>
                    <a:gd name="T18" fmla="*/ 15 w 1357"/>
                    <a:gd name="T19" fmla="*/ 1147 h 1148"/>
                    <a:gd name="T20" fmla="*/ 21 w 1357"/>
                    <a:gd name="T21" fmla="*/ 1147 h 1148"/>
                    <a:gd name="T22" fmla="*/ 25 w 1357"/>
                    <a:gd name="T23" fmla="*/ 1146 h 1148"/>
                    <a:gd name="T24" fmla="*/ 29 w 1357"/>
                    <a:gd name="T25" fmla="*/ 1144 h 1148"/>
                    <a:gd name="T26" fmla="*/ 1250 w 1357"/>
                    <a:gd name="T27" fmla="*/ 34 h 1148"/>
                    <a:gd name="T28" fmla="*/ 1254 w 1357"/>
                    <a:gd name="T29" fmla="*/ 30 h 1148"/>
                    <a:gd name="T30" fmla="*/ 1256 w 1357"/>
                    <a:gd name="T31" fmla="*/ 25 h 1148"/>
                    <a:gd name="T32" fmla="*/ 1258 w 1357"/>
                    <a:gd name="T33" fmla="*/ 21 h 1148"/>
                    <a:gd name="T34" fmla="*/ 1258 w 1357"/>
                    <a:gd name="T35" fmla="*/ 15 h 1148"/>
                    <a:gd name="T36" fmla="*/ 1256 w 1357"/>
                    <a:gd name="T37" fmla="*/ 11 h 1148"/>
                    <a:gd name="T38" fmla="*/ 1254 w 1357"/>
                    <a:gd name="T39" fmla="*/ 7 h 1148"/>
                    <a:gd name="T40" fmla="*/ 1250 w 1357"/>
                    <a:gd name="T41" fmla="*/ 4 h 1148"/>
                    <a:gd name="T42" fmla="*/ 1245 w 1357"/>
                    <a:gd name="T43" fmla="*/ 2 h 1148"/>
                    <a:gd name="T44" fmla="*/ 1242 w 1357"/>
                    <a:gd name="T45" fmla="*/ 0 h 1148"/>
                    <a:gd name="T46" fmla="*/ 1236 w 1357"/>
                    <a:gd name="T47" fmla="*/ 0 h 1148"/>
                    <a:gd name="T48" fmla="*/ 1233 w 1357"/>
                    <a:gd name="T49" fmla="*/ 2 h 1148"/>
                    <a:gd name="T50" fmla="*/ 1229 w 1357"/>
                    <a:gd name="T51" fmla="*/ 4 h 1148"/>
                    <a:gd name="T52" fmla="*/ 8 w 1357"/>
                    <a:gd name="T53" fmla="*/ 1113 h 11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57"/>
                    <a:gd name="T82" fmla="*/ 0 h 1148"/>
                    <a:gd name="T83" fmla="*/ 1357 w 1357"/>
                    <a:gd name="T84" fmla="*/ 1148 h 11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57" h="1148">
                      <a:moveTo>
                        <a:pt x="8" y="1113"/>
                      </a:moveTo>
                      <a:lnTo>
                        <a:pt x="4" y="1117"/>
                      </a:lnTo>
                      <a:lnTo>
                        <a:pt x="2" y="1123"/>
                      </a:lnTo>
                      <a:lnTo>
                        <a:pt x="0" y="1126"/>
                      </a:lnTo>
                      <a:lnTo>
                        <a:pt x="0" y="1132"/>
                      </a:lnTo>
                      <a:lnTo>
                        <a:pt x="2" y="1136"/>
                      </a:lnTo>
                      <a:lnTo>
                        <a:pt x="4" y="1140"/>
                      </a:lnTo>
                      <a:lnTo>
                        <a:pt x="8" y="1144"/>
                      </a:lnTo>
                      <a:lnTo>
                        <a:pt x="14" y="1146"/>
                      </a:lnTo>
                      <a:lnTo>
                        <a:pt x="17" y="1147"/>
                      </a:lnTo>
                      <a:lnTo>
                        <a:pt x="23" y="1147"/>
                      </a:lnTo>
                      <a:lnTo>
                        <a:pt x="27" y="1146"/>
                      </a:lnTo>
                      <a:lnTo>
                        <a:pt x="31" y="1144"/>
                      </a:lnTo>
                      <a:lnTo>
                        <a:pt x="1348" y="34"/>
                      </a:lnTo>
                      <a:lnTo>
                        <a:pt x="1352" y="30"/>
                      </a:lnTo>
                      <a:lnTo>
                        <a:pt x="1354" y="25"/>
                      </a:lnTo>
                      <a:lnTo>
                        <a:pt x="1356" y="21"/>
                      </a:lnTo>
                      <a:lnTo>
                        <a:pt x="1356" y="15"/>
                      </a:lnTo>
                      <a:lnTo>
                        <a:pt x="1354" y="11"/>
                      </a:lnTo>
                      <a:lnTo>
                        <a:pt x="1352" y="7"/>
                      </a:lnTo>
                      <a:lnTo>
                        <a:pt x="1348" y="4"/>
                      </a:lnTo>
                      <a:lnTo>
                        <a:pt x="1342" y="2"/>
                      </a:lnTo>
                      <a:lnTo>
                        <a:pt x="1338" y="0"/>
                      </a:lnTo>
                      <a:lnTo>
                        <a:pt x="1332" y="0"/>
                      </a:lnTo>
                      <a:lnTo>
                        <a:pt x="1329" y="2"/>
                      </a:lnTo>
                      <a:lnTo>
                        <a:pt x="1325" y="4"/>
                      </a:lnTo>
                      <a:lnTo>
                        <a:pt x="8" y="1113"/>
                      </a:lnTo>
                    </a:path>
                  </a:pathLst>
                </a:custGeom>
                <a:solidFill>
                  <a:srgbClr val="00FF00"/>
                </a:solidFill>
                <a:ln w="12700" cap="rnd">
                  <a:solidFill>
                    <a:srgbClr val="00FF00"/>
                  </a:solidFill>
                  <a:round/>
                  <a:headEnd/>
                  <a:tailEnd/>
                </a:ln>
              </p:spPr>
              <p:txBody>
                <a:bodyPr/>
                <a:lstStyle/>
                <a:p>
                  <a:endParaRPr lang="en-GB"/>
                </a:p>
              </p:txBody>
            </p:sp>
            <p:sp>
              <p:nvSpPr>
                <p:cNvPr id="57383" name="Freeform 9"/>
                <p:cNvSpPr>
                  <a:spLocks/>
                </p:cNvSpPr>
                <p:nvPr/>
              </p:nvSpPr>
              <p:spPr bwMode="auto">
                <a:xfrm>
                  <a:off x="5318" y="2118"/>
                  <a:ext cx="182" cy="181"/>
                </a:xfrm>
                <a:custGeom>
                  <a:avLst/>
                  <a:gdLst>
                    <a:gd name="T0" fmla="*/ 31 w 189"/>
                    <a:gd name="T1" fmla="*/ 43 h 181"/>
                    <a:gd name="T2" fmla="*/ 20 w 189"/>
                    <a:gd name="T3" fmla="*/ 73 h 181"/>
                    <a:gd name="T4" fmla="*/ 160 w 189"/>
                    <a:gd name="T5" fmla="*/ 37 h 181"/>
                    <a:gd name="T6" fmla="*/ 141 w 189"/>
                    <a:gd name="T7" fmla="*/ 11 h 181"/>
                    <a:gd name="T8" fmla="*/ 85 w 189"/>
                    <a:gd name="T9" fmla="*/ 154 h 181"/>
                    <a:gd name="T10" fmla="*/ 113 w 189"/>
                    <a:gd name="T11" fmla="*/ 150 h 181"/>
                    <a:gd name="T12" fmla="*/ 31 w 189"/>
                    <a:gd name="T13" fmla="*/ 43 h 181"/>
                    <a:gd name="T14" fmla="*/ 3 w 189"/>
                    <a:gd name="T15" fmla="*/ 65 h 181"/>
                    <a:gd name="T16" fmla="*/ 87 w 189"/>
                    <a:gd name="T17" fmla="*/ 172 h 181"/>
                    <a:gd name="T18" fmla="*/ 89 w 189"/>
                    <a:gd name="T19" fmla="*/ 176 h 181"/>
                    <a:gd name="T20" fmla="*/ 92 w 189"/>
                    <a:gd name="T21" fmla="*/ 178 h 181"/>
                    <a:gd name="T22" fmla="*/ 98 w 189"/>
                    <a:gd name="T23" fmla="*/ 180 h 181"/>
                    <a:gd name="T24" fmla="*/ 102 w 189"/>
                    <a:gd name="T25" fmla="*/ 180 h 181"/>
                    <a:gd name="T26" fmla="*/ 107 w 189"/>
                    <a:gd name="T27" fmla="*/ 178 h 181"/>
                    <a:gd name="T28" fmla="*/ 110 w 189"/>
                    <a:gd name="T29" fmla="*/ 176 h 181"/>
                    <a:gd name="T30" fmla="*/ 113 w 189"/>
                    <a:gd name="T31" fmla="*/ 172 h 181"/>
                    <a:gd name="T32" fmla="*/ 115 w 189"/>
                    <a:gd name="T33" fmla="*/ 168 h 181"/>
                    <a:gd name="T34" fmla="*/ 172 w 189"/>
                    <a:gd name="T35" fmla="*/ 26 h 181"/>
                    <a:gd name="T36" fmla="*/ 174 w 189"/>
                    <a:gd name="T37" fmla="*/ 24 h 181"/>
                    <a:gd name="T38" fmla="*/ 174 w 189"/>
                    <a:gd name="T39" fmla="*/ 15 h 181"/>
                    <a:gd name="T40" fmla="*/ 172 w 189"/>
                    <a:gd name="T41" fmla="*/ 9 h 181"/>
                    <a:gd name="T42" fmla="*/ 169 w 189"/>
                    <a:gd name="T43" fmla="*/ 5 h 181"/>
                    <a:gd name="T44" fmla="*/ 165 w 189"/>
                    <a:gd name="T45" fmla="*/ 4 h 181"/>
                    <a:gd name="T46" fmla="*/ 162 w 189"/>
                    <a:gd name="T47" fmla="*/ 0 h 181"/>
                    <a:gd name="T48" fmla="*/ 153 w 189"/>
                    <a:gd name="T49" fmla="*/ 0 h 181"/>
                    <a:gd name="T50" fmla="*/ 13 w 189"/>
                    <a:gd name="T51" fmla="*/ 35 h 181"/>
                    <a:gd name="T52" fmla="*/ 11 w 189"/>
                    <a:gd name="T53" fmla="*/ 37 h 181"/>
                    <a:gd name="T54" fmla="*/ 7 w 189"/>
                    <a:gd name="T55" fmla="*/ 39 h 181"/>
                    <a:gd name="T56" fmla="*/ 3 w 189"/>
                    <a:gd name="T57" fmla="*/ 43 h 181"/>
                    <a:gd name="T58" fmla="*/ 2 w 189"/>
                    <a:gd name="T59" fmla="*/ 48 h 181"/>
                    <a:gd name="T60" fmla="*/ 0 w 189"/>
                    <a:gd name="T61" fmla="*/ 51 h 181"/>
                    <a:gd name="T62" fmla="*/ 0 w 189"/>
                    <a:gd name="T63" fmla="*/ 57 h 181"/>
                    <a:gd name="T64" fmla="*/ 2 w 189"/>
                    <a:gd name="T65" fmla="*/ 61 h 181"/>
                    <a:gd name="T66" fmla="*/ 3 w 189"/>
                    <a:gd name="T67" fmla="*/ 65 h 181"/>
                    <a:gd name="T68" fmla="*/ 31 w 189"/>
                    <a:gd name="T69" fmla="*/ 43 h 1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9"/>
                    <a:gd name="T106" fmla="*/ 0 h 181"/>
                    <a:gd name="T107" fmla="*/ 189 w 189"/>
                    <a:gd name="T108" fmla="*/ 181 h 18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9" h="181">
                      <a:moveTo>
                        <a:pt x="33" y="43"/>
                      </a:moveTo>
                      <a:lnTo>
                        <a:pt x="22" y="73"/>
                      </a:lnTo>
                      <a:lnTo>
                        <a:pt x="172" y="37"/>
                      </a:lnTo>
                      <a:lnTo>
                        <a:pt x="152" y="11"/>
                      </a:lnTo>
                      <a:lnTo>
                        <a:pt x="91" y="154"/>
                      </a:lnTo>
                      <a:lnTo>
                        <a:pt x="122" y="150"/>
                      </a:lnTo>
                      <a:lnTo>
                        <a:pt x="33" y="43"/>
                      </a:lnTo>
                      <a:lnTo>
                        <a:pt x="3" y="65"/>
                      </a:lnTo>
                      <a:lnTo>
                        <a:pt x="93" y="172"/>
                      </a:lnTo>
                      <a:lnTo>
                        <a:pt x="96" y="176"/>
                      </a:lnTo>
                      <a:lnTo>
                        <a:pt x="100" y="178"/>
                      </a:lnTo>
                      <a:lnTo>
                        <a:pt x="106" y="180"/>
                      </a:lnTo>
                      <a:lnTo>
                        <a:pt x="110" y="180"/>
                      </a:lnTo>
                      <a:lnTo>
                        <a:pt x="115" y="178"/>
                      </a:lnTo>
                      <a:lnTo>
                        <a:pt x="118" y="176"/>
                      </a:lnTo>
                      <a:lnTo>
                        <a:pt x="122" y="172"/>
                      </a:lnTo>
                      <a:lnTo>
                        <a:pt x="124" y="168"/>
                      </a:lnTo>
                      <a:lnTo>
                        <a:pt x="186" y="26"/>
                      </a:lnTo>
                      <a:lnTo>
                        <a:pt x="188" y="24"/>
                      </a:lnTo>
                      <a:lnTo>
                        <a:pt x="188" y="15"/>
                      </a:lnTo>
                      <a:lnTo>
                        <a:pt x="186" y="9"/>
                      </a:lnTo>
                      <a:lnTo>
                        <a:pt x="182" y="5"/>
                      </a:lnTo>
                      <a:lnTo>
                        <a:pt x="178" y="4"/>
                      </a:lnTo>
                      <a:lnTo>
                        <a:pt x="174" y="0"/>
                      </a:lnTo>
                      <a:lnTo>
                        <a:pt x="165" y="0"/>
                      </a:lnTo>
                      <a:lnTo>
                        <a:pt x="15" y="35"/>
                      </a:lnTo>
                      <a:lnTo>
                        <a:pt x="11" y="37"/>
                      </a:lnTo>
                      <a:lnTo>
                        <a:pt x="7" y="39"/>
                      </a:lnTo>
                      <a:lnTo>
                        <a:pt x="3" y="43"/>
                      </a:lnTo>
                      <a:lnTo>
                        <a:pt x="2" y="48"/>
                      </a:lnTo>
                      <a:lnTo>
                        <a:pt x="0" y="51"/>
                      </a:lnTo>
                      <a:lnTo>
                        <a:pt x="0" y="57"/>
                      </a:lnTo>
                      <a:lnTo>
                        <a:pt x="2" y="61"/>
                      </a:lnTo>
                      <a:lnTo>
                        <a:pt x="3" y="65"/>
                      </a:lnTo>
                      <a:lnTo>
                        <a:pt x="33" y="43"/>
                      </a:lnTo>
                    </a:path>
                  </a:pathLst>
                </a:custGeom>
                <a:solidFill>
                  <a:srgbClr val="00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GB"/>
                </a:p>
              </p:txBody>
            </p:sp>
          </p:grpSp>
          <p:grpSp>
            <p:nvGrpSpPr>
              <p:cNvPr id="57373" name="Group 10"/>
              <p:cNvGrpSpPr>
                <a:grpSpLocks/>
              </p:cNvGrpSpPr>
              <p:nvPr/>
            </p:nvGrpSpPr>
            <p:grpSpPr bwMode="auto">
              <a:xfrm>
                <a:off x="4392" y="1774"/>
                <a:ext cx="200" cy="1492"/>
                <a:chOff x="4392" y="1774"/>
                <a:chExt cx="200" cy="1492"/>
              </a:xfrm>
            </p:grpSpPr>
            <p:sp>
              <p:nvSpPr>
                <p:cNvPr id="57380" name="Freeform 11"/>
                <p:cNvSpPr>
                  <a:spLocks/>
                </p:cNvSpPr>
                <p:nvPr/>
              </p:nvSpPr>
              <p:spPr bwMode="auto">
                <a:xfrm>
                  <a:off x="4392" y="1774"/>
                  <a:ext cx="142" cy="1492"/>
                </a:xfrm>
                <a:custGeom>
                  <a:avLst/>
                  <a:gdLst>
                    <a:gd name="T0" fmla="*/ 0 w 148"/>
                    <a:gd name="T1" fmla="*/ 1470 h 1492"/>
                    <a:gd name="T2" fmla="*/ 0 w 148"/>
                    <a:gd name="T3" fmla="*/ 1476 h 1492"/>
                    <a:gd name="T4" fmla="*/ 2 w 148"/>
                    <a:gd name="T5" fmla="*/ 1480 h 1492"/>
                    <a:gd name="T6" fmla="*/ 3 w 148"/>
                    <a:gd name="T7" fmla="*/ 1484 h 1492"/>
                    <a:gd name="T8" fmla="*/ 7 w 148"/>
                    <a:gd name="T9" fmla="*/ 1488 h 1492"/>
                    <a:gd name="T10" fmla="*/ 12 w 148"/>
                    <a:gd name="T11" fmla="*/ 1490 h 1492"/>
                    <a:gd name="T12" fmla="*/ 14 w 148"/>
                    <a:gd name="T13" fmla="*/ 1491 h 1492"/>
                    <a:gd name="T14" fmla="*/ 20 w 148"/>
                    <a:gd name="T15" fmla="*/ 1491 h 1492"/>
                    <a:gd name="T16" fmla="*/ 24 w 148"/>
                    <a:gd name="T17" fmla="*/ 1490 h 1492"/>
                    <a:gd name="T18" fmla="*/ 27 w 148"/>
                    <a:gd name="T19" fmla="*/ 1488 h 1492"/>
                    <a:gd name="T20" fmla="*/ 31 w 148"/>
                    <a:gd name="T21" fmla="*/ 1484 h 1492"/>
                    <a:gd name="T22" fmla="*/ 33 w 148"/>
                    <a:gd name="T23" fmla="*/ 1478 h 1492"/>
                    <a:gd name="T24" fmla="*/ 35 w 148"/>
                    <a:gd name="T25" fmla="*/ 1474 h 1492"/>
                    <a:gd name="T26" fmla="*/ 135 w 148"/>
                    <a:gd name="T27" fmla="*/ 21 h 1492"/>
                    <a:gd name="T28" fmla="*/ 135 w 148"/>
                    <a:gd name="T29" fmla="*/ 15 h 1492"/>
                    <a:gd name="T30" fmla="*/ 133 w 148"/>
                    <a:gd name="T31" fmla="*/ 12 h 1492"/>
                    <a:gd name="T32" fmla="*/ 131 w 148"/>
                    <a:gd name="T33" fmla="*/ 8 h 1492"/>
                    <a:gd name="T34" fmla="*/ 129 w 148"/>
                    <a:gd name="T35" fmla="*/ 4 h 1492"/>
                    <a:gd name="T36" fmla="*/ 125 w 148"/>
                    <a:gd name="T37" fmla="*/ 2 h 1492"/>
                    <a:gd name="T38" fmla="*/ 121 w 148"/>
                    <a:gd name="T39" fmla="*/ 0 h 1492"/>
                    <a:gd name="T40" fmla="*/ 115 w 148"/>
                    <a:gd name="T41" fmla="*/ 0 h 1492"/>
                    <a:gd name="T42" fmla="*/ 111 w 148"/>
                    <a:gd name="T43" fmla="*/ 2 h 1492"/>
                    <a:gd name="T44" fmla="*/ 108 w 148"/>
                    <a:gd name="T45" fmla="*/ 4 h 1492"/>
                    <a:gd name="T46" fmla="*/ 105 w 148"/>
                    <a:gd name="T47" fmla="*/ 8 h 1492"/>
                    <a:gd name="T48" fmla="*/ 103 w 148"/>
                    <a:gd name="T49" fmla="*/ 14 h 1492"/>
                    <a:gd name="T50" fmla="*/ 102 w 148"/>
                    <a:gd name="T51" fmla="*/ 17 h 1492"/>
                    <a:gd name="T52" fmla="*/ 0 w 148"/>
                    <a:gd name="T53" fmla="*/ 1470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8"/>
                    <a:gd name="T82" fmla="*/ 0 h 1492"/>
                    <a:gd name="T83" fmla="*/ 148 w 148"/>
                    <a:gd name="T84" fmla="*/ 1492 h 14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8" h="1492">
                      <a:moveTo>
                        <a:pt x="0" y="1470"/>
                      </a:moveTo>
                      <a:lnTo>
                        <a:pt x="0" y="1476"/>
                      </a:lnTo>
                      <a:lnTo>
                        <a:pt x="2" y="1480"/>
                      </a:lnTo>
                      <a:lnTo>
                        <a:pt x="3" y="1484"/>
                      </a:lnTo>
                      <a:lnTo>
                        <a:pt x="7" y="1488"/>
                      </a:lnTo>
                      <a:lnTo>
                        <a:pt x="12" y="1490"/>
                      </a:lnTo>
                      <a:lnTo>
                        <a:pt x="16" y="1491"/>
                      </a:lnTo>
                      <a:lnTo>
                        <a:pt x="22" y="1491"/>
                      </a:lnTo>
                      <a:lnTo>
                        <a:pt x="26" y="1490"/>
                      </a:lnTo>
                      <a:lnTo>
                        <a:pt x="29" y="1488"/>
                      </a:lnTo>
                      <a:lnTo>
                        <a:pt x="33" y="1484"/>
                      </a:lnTo>
                      <a:lnTo>
                        <a:pt x="35" y="1478"/>
                      </a:lnTo>
                      <a:lnTo>
                        <a:pt x="37" y="1474"/>
                      </a:lnTo>
                      <a:lnTo>
                        <a:pt x="147" y="21"/>
                      </a:lnTo>
                      <a:lnTo>
                        <a:pt x="147" y="15"/>
                      </a:lnTo>
                      <a:lnTo>
                        <a:pt x="145" y="12"/>
                      </a:lnTo>
                      <a:lnTo>
                        <a:pt x="143" y="8"/>
                      </a:lnTo>
                      <a:lnTo>
                        <a:pt x="140" y="4"/>
                      </a:lnTo>
                      <a:lnTo>
                        <a:pt x="135" y="2"/>
                      </a:lnTo>
                      <a:lnTo>
                        <a:pt x="131" y="0"/>
                      </a:lnTo>
                      <a:lnTo>
                        <a:pt x="125" y="0"/>
                      </a:lnTo>
                      <a:lnTo>
                        <a:pt x="121" y="2"/>
                      </a:lnTo>
                      <a:lnTo>
                        <a:pt x="118" y="4"/>
                      </a:lnTo>
                      <a:lnTo>
                        <a:pt x="114" y="8"/>
                      </a:lnTo>
                      <a:lnTo>
                        <a:pt x="112" y="14"/>
                      </a:lnTo>
                      <a:lnTo>
                        <a:pt x="110" y="17"/>
                      </a:lnTo>
                      <a:lnTo>
                        <a:pt x="0" y="1470"/>
                      </a:lnTo>
                    </a:path>
                  </a:pathLst>
                </a:custGeom>
                <a:solidFill>
                  <a:srgbClr val="00FF00"/>
                </a:solidFill>
                <a:ln w="12700" cap="rnd">
                  <a:solidFill>
                    <a:srgbClr val="00FF00"/>
                  </a:solidFill>
                  <a:round/>
                  <a:headEnd/>
                  <a:tailEnd/>
                </a:ln>
              </p:spPr>
              <p:txBody>
                <a:bodyPr/>
                <a:lstStyle/>
                <a:p>
                  <a:endParaRPr lang="en-GB"/>
                </a:p>
              </p:txBody>
            </p:sp>
            <p:sp>
              <p:nvSpPr>
                <p:cNvPr id="57381" name="Freeform 12"/>
                <p:cNvSpPr>
                  <a:spLocks/>
                </p:cNvSpPr>
                <p:nvPr/>
              </p:nvSpPr>
              <p:spPr bwMode="auto">
                <a:xfrm>
                  <a:off x="4421" y="1774"/>
                  <a:ext cx="171" cy="183"/>
                </a:xfrm>
                <a:custGeom>
                  <a:avLst/>
                  <a:gdLst>
                    <a:gd name="T0" fmla="*/ 18 w 178"/>
                    <a:gd name="T1" fmla="*/ 134 h 183"/>
                    <a:gd name="T2" fmla="*/ 34 w 178"/>
                    <a:gd name="T3" fmla="*/ 162 h 183"/>
                    <a:gd name="T4" fmla="*/ 108 w 178"/>
                    <a:gd name="T5" fmla="*/ 28 h 183"/>
                    <a:gd name="T6" fmla="*/ 78 w 178"/>
                    <a:gd name="T7" fmla="*/ 26 h 183"/>
                    <a:gd name="T8" fmla="*/ 130 w 178"/>
                    <a:gd name="T9" fmla="*/ 171 h 183"/>
                    <a:gd name="T10" fmla="*/ 148 w 178"/>
                    <a:gd name="T11" fmla="*/ 145 h 183"/>
                    <a:gd name="T12" fmla="*/ 18 w 178"/>
                    <a:gd name="T13" fmla="*/ 134 h 183"/>
                    <a:gd name="T14" fmla="*/ 15 w 178"/>
                    <a:gd name="T15" fmla="*/ 171 h 183"/>
                    <a:gd name="T16" fmla="*/ 145 w 178"/>
                    <a:gd name="T17" fmla="*/ 182 h 183"/>
                    <a:gd name="T18" fmla="*/ 148 w 178"/>
                    <a:gd name="T19" fmla="*/ 182 h 183"/>
                    <a:gd name="T20" fmla="*/ 153 w 178"/>
                    <a:gd name="T21" fmla="*/ 180 h 183"/>
                    <a:gd name="T22" fmla="*/ 156 w 178"/>
                    <a:gd name="T23" fmla="*/ 178 h 183"/>
                    <a:gd name="T24" fmla="*/ 159 w 178"/>
                    <a:gd name="T25" fmla="*/ 175 h 183"/>
                    <a:gd name="T26" fmla="*/ 161 w 178"/>
                    <a:gd name="T27" fmla="*/ 171 h 183"/>
                    <a:gd name="T28" fmla="*/ 163 w 178"/>
                    <a:gd name="T29" fmla="*/ 166 h 183"/>
                    <a:gd name="T30" fmla="*/ 163 w 178"/>
                    <a:gd name="T31" fmla="*/ 162 h 183"/>
                    <a:gd name="T32" fmla="*/ 161 w 178"/>
                    <a:gd name="T33" fmla="*/ 156 h 183"/>
                    <a:gd name="T34" fmla="*/ 108 w 178"/>
                    <a:gd name="T35" fmla="*/ 12 h 183"/>
                    <a:gd name="T36" fmla="*/ 108 w 178"/>
                    <a:gd name="T37" fmla="*/ 10 h 183"/>
                    <a:gd name="T38" fmla="*/ 102 w 178"/>
                    <a:gd name="T39" fmla="*/ 2 h 183"/>
                    <a:gd name="T40" fmla="*/ 98 w 178"/>
                    <a:gd name="T41" fmla="*/ 0 h 183"/>
                    <a:gd name="T42" fmla="*/ 89 w 178"/>
                    <a:gd name="T43" fmla="*/ 0 h 183"/>
                    <a:gd name="T44" fmla="*/ 84 w 178"/>
                    <a:gd name="T45" fmla="*/ 2 h 183"/>
                    <a:gd name="T46" fmla="*/ 78 w 178"/>
                    <a:gd name="T47" fmla="*/ 10 h 183"/>
                    <a:gd name="T48" fmla="*/ 2 w 178"/>
                    <a:gd name="T49" fmla="*/ 143 h 183"/>
                    <a:gd name="T50" fmla="*/ 2 w 178"/>
                    <a:gd name="T51" fmla="*/ 147 h 183"/>
                    <a:gd name="T52" fmla="*/ 0 w 178"/>
                    <a:gd name="T53" fmla="*/ 151 h 183"/>
                    <a:gd name="T54" fmla="*/ 0 w 178"/>
                    <a:gd name="T55" fmla="*/ 156 h 183"/>
                    <a:gd name="T56" fmla="*/ 2 w 178"/>
                    <a:gd name="T57" fmla="*/ 160 h 183"/>
                    <a:gd name="T58" fmla="*/ 4 w 178"/>
                    <a:gd name="T59" fmla="*/ 164 h 183"/>
                    <a:gd name="T60" fmla="*/ 8 w 178"/>
                    <a:gd name="T61" fmla="*/ 167 h 183"/>
                    <a:gd name="T62" fmla="*/ 12 w 178"/>
                    <a:gd name="T63" fmla="*/ 169 h 183"/>
                    <a:gd name="T64" fmla="*/ 15 w 178"/>
                    <a:gd name="T65" fmla="*/ 171 h 183"/>
                    <a:gd name="T66" fmla="*/ 18 w 178"/>
                    <a:gd name="T67" fmla="*/ 134 h 18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8"/>
                    <a:gd name="T103" fmla="*/ 0 h 183"/>
                    <a:gd name="T104" fmla="*/ 178 w 178"/>
                    <a:gd name="T105" fmla="*/ 183 h 18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8" h="183">
                      <a:moveTo>
                        <a:pt x="20" y="134"/>
                      </a:moveTo>
                      <a:lnTo>
                        <a:pt x="36" y="162"/>
                      </a:lnTo>
                      <a:lnTo>
                        <a:pt x="117" y="28"/>
                      </a:lnTo>
                      <a:lnTo>
                        <a:pt x="84" y="26"/>
                      </a:lnTo>
                      <a:lnTo>
                        <a:pt x="141" y="171"/>
                      </a:lnTo>
                      <a:lnTo>
                        <a:pt x="160" y="145"/>
                      </a:lnTo>
                      <a:lnTo>
                        <a:pt x="20" y="134"/>
                      </a:lnTo>
                      <a:lnTo>
                        <a:pt x="17" y="171"/>
                      </a:lnTo>
                      <a:lnTo>
                        <a:pt x="157" y="182"/>
                      </a:lnTo>
                      <a:lnTo>
                        <a:pt x="160" y="182"/>
                      </a:lnTo>
                      <a:lnTo>
                        <a:pt x="165" y="180"/>
                      </a:lnTo>
                      <a:lnTo>
                        <a:pt x="169" y="178"/>
                      </a:lnTo>
                      <a:lnTo>
                        <a:pt x="173" y="175"/>
                      </a:lnTo>
                      <a:lnTo>
                        <a:pt x="175" y="171"/>
                      </a:lnTo>
                      <a:lnTo>
                        <a:pt x="177" y="166"/>
                      </a:lnTo>
                      <a:lnTo>
                        <a:pt x="177" y="162"/>
                      </a:lnTo>
                      <a:lnTo>
                        <a:pt x="175" y="156"/>
                      </a:lnTo>
                      <a:lnTo>
                        <a:pt x="117" y="12"/>
                      </a:lnTo>
                      <a:lnTo>
                        <a:pt x="117" y="10"/>
                      </a:lnTo>
                      <a:lnTo>
                        <a:pt x="110" y="2"/>
                      </a:lnTo>
                      <a:lnTo>
                        <a:pt x="106" y="0"/>
                      </a:lnTo>
                      <a:lnTo>
                        <a:pt x="97" y="0"/>
                      </a:lnTo>
                      <a:lnTo>
                        <a:pt x="91" y="2"/>
                      </a:lnTo>
                      <a:lnTo>
                        <a:pt x="84" y="10"/>
                      </a:lnTo>
                      <a:lnTo>
                        <a:pt x="2" y="143"/>
                      </a:lnTo>
                      <a:lnTo>
                        <a:pt x="2" y="147"/>
                      </a:lnTo>
                      <a:lnTo>
                        <a:pt x="0" y="151"/>
                      </a:lnTo>
                      <a:lnTo>
                        <a:pt x="0" y="156"/>
                      </a:lnTo>
                      <a:lnTo>
                        <a:pt x="2" y="160"/>
                      </a:lnTo>
                      <a:lnTo>
                        <a:pt x="4" y="164"/>
                      </a:lnTo>
                      <a:lnTo>
                        <a:pt x="8" y="167"/>
                      </a:lnTo>
                      <a:lnTo>
                        <a:pt x="14" y="169"/>
                      </a:lnTo>
                      <a:lnTo>
                        <a:pt x="17" y="171"/>
                      </a:lnTo>
                      <a:lnTo>
                        <a:pt x="20" y="134"/>
                      </a:lnTo>
                    </a:path>
                  </a:pathLst>
                </a:custGeom>
                <a:solidFill>
                  <a:srgbClr val="00FF00"/>
                </a:solidFill>
                <a:ln w="12700" cap="rnd">
                  <a:solidFill>
                    <a:srgbClr val="00FF00"/>
                  </a:solidFill>
                  <a:round/>
                  <a:headEnd/>
                  <a:tailEnd/>
                </a:ln>
              </p:spPr>
              <p:txBody>
                <a:bodyPr/>
                <a:lstStyle/>
                <a:p>
                  <a:endParaRPr lang="en-GB"/>
                </a:p>
              </p:txBody>
            </p:sp>
          </p:grpSp>
          <p:grpSp>
            <p:nvGrpSpPr>
              <p:cNvPr id="57374" name="Group 13"/>
              <p:cNvGrpSpPr>
                <a:grpSpLocks/>
              </p:cNvGrpSpPr>
              <p:nvPr/>
            </p:nvGrpSpPr>
            <p:grpSpPr bwMode="auto">
              <a:xfrm>
                <a:off x="4436" y="2546"/>
                <a:ext cx="1328" cy="676"/>
                <a:chOff x="4436" y="2546"/>
                <a:chExt cx="1328" cy="676"/>
              </a:xfrm>
            </p:grpSpPr>
            <p:sp>
              <p:nvSpPr>
                <p:cNvPr id="57378" name="Freeform 14"/>
                <p:cNvSpPr>
                  <a:spLocks/>
                </p:cNvSpPr>
                <p:nvPr/>
              </p:nvSpPr>
              <p:spPr bwMode="auto">
                <a:xfrm>
                  <a:off x="4436" y="2550"/>
                  <a:ext cx="1328" cy="672"/>
                </a:xfrm>
                <a:custGeom>
                  <a:avLst/>
                  <a:gdLst>
                    <a:gd name="T0" fmla="*/ 11 w 1379"/>
                    <a:gd name="T1" fmla="*/ 635 h 672"/>
                    <a:gd name="T2" fmla="*/ 7 w 1379"/>
                    <a:gd name="T3" fmla="*/ 637 h 672"/>
                    <a:gd name="T4" fmla="*/ 4 w 1379"/>
                    <a:gd name="T5" fmla="*/ 641 h 672"/>
                    <a:gd name="T6" fmla="*/ 2 w 1379"/>
                    <a:gd name="T7" fmla="*/ 646 h 672"/>
                    <a:gd name="T8" fmla="*/ 0 w 1379"/>
                    <a:gd name="T9" fmla="*/ 650 h 672"/>
                    <a:gd name="T10" fmla="*/ 0 w 1379"/>
                    <a:gd name="T11" fmla="*/ 656 h 672"/>
                    <a:gd name="T12" fmla="*/ 2 w 1379"/>
                    <a:gd name="T13" fmla="*/ 660 h 672"/>
                    <a:gd name="T14" fmla="*/ 4 w 1379"/>
                    <a:gd name="T15" fmla="*/ 664 h 672"/>
                    <a:gd name="T16" fmla="*/ 7 w 1379"/>
                    <a:gd name="T17" fmla="*/ 667 h 672"/>
                    <a:gd name="T18" fmla="*/ 13 w 1379"/>
                    <a:gd name="T19" fmla="*/ 669 h 672"/>
                    <a:gd name="T20" fmla="*/ 15 w 1379"/>
                    <a:gd name="T21" fmla="*/ 671 h 672"/>
                    <a:gd name="T22" fmla="*/ 21 w 1379"/>
                    <a:gd name="T23" fmla="*/ 671 h 672"/>
                    <a:gd name="T24" fmla="*/ 25 w 1379"/>
                    <a:gd name="T25" fmla="*/ 669 h 672"/>
                    <a:gd name="T26" fmla="*/ 1267 w 1379"/>
                    <a:gd name="T27" fmla="*/ 36 h 672"/>
                    <a:gd name="T28" fmla="*/ 1270 w 1379"/>
                    <a:gd name="T29" fmla="*/ 34 h 672"/>
                    <a:gd name="T30" fmla="*/ 1274 w 1379"/>
                    <a:gd name="T31" fmla="*/ 30 h 672"/>
                    <a:gd name="T32" fmla="*/ 1276 w 1379"/>
                    <a:gd name="T33" fmla="*/ 25 h 672"/>
                    <a:gd name="T34" fmla="*/ 1278 w 1379"/>
                    <a:gd name="T35" fmla="*/ 21 h 672"/>
                    <a:gd name="T36" fmla="*/ 1278 w 1379"/>
                    <a:gd name="T37" fmla="*/ 15 h 672"/>
                    <a:gd name="T38" fmla="*/ 1276 w 1379"/>
                    <a:gd name="T39" fmla="*/ 11 h 672"/>
                    <a:gd name="T40" fmla="*/ 1274 w 1379"/>
                    <a:gd name="T41" fmla="*/ 7 h 672"/>
                    <a:gd name="T42" fmla="*/ 1270 w 1379"/>
                    <a:gd name="T43" fmla="*/ 3 h 672"/>
                    <a:gd name="T44" fmla="*/ 1266 w 1379"/>
                    <a:gd name="T45" fmla="*/ 2 h 672"/>
                    <a:gd name="T46" fmla="*/ 1263 w 1379"/>
                    <a:gd name="T47" fmla="*/ 0 h 672"/>
                    <a:gd name="T48" fmla="*/ 1257 w 1379"/>
                    <a:gd name="T49" fmla="*/ 0 h 672"/>
                    <a:gd name="T50" fmla="*/ 1253 w 1379"/>
                    <a:gd name="T51" fmla="*/ 2 h 672"/>
                    <a:gd name="T52" fmla="*/ 11 w 1379"/>
                    <a:gd name="T53" fmla="*/ 635 h 6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9"/>
                    <a:gd name="T82" fmla="*/ 0 h 672"/>
                    <a:gd name="T83" fmla="*/ 1379 w 1379"/>
                    <a:gd name="T84" fmla="*/ 672 h 6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9" h="672">
                      <a:moveTo>
                        <a:pt x="11" y="635"/>
                      </a:moveTo>
                      <a:lnTo>
                        <a:pt x="7" y="637"/>
                      </a:lnTo>
                      <a:lnTo>
                        <a:pt x="4" y="641"/>
                      </a:lnTo>
                      <a:lnTo>
                        <a:pt x="2" y="646"/>
                      </a:lnTo>
                      <a:lnTo>
                        <a:pt x="0" y="650"/>
                      </a:lnTo>
                      <a:lnTo>
                        <a:pt x="0" y="656"/>
                      </a:lnTo>
                      <a:lnTo>
                        <a:pt x="2" y="660"/>
                      </a:lnTo>
                      <a:lnTo>
                        <a:pt x="4" y="664"/>
                      </a:lnTo>
                      <a:lnTo>
                        <a:pt x="7" y="667"/>
                      </a:lnTo>
                      <a:lnTo>
                        <a:pt x="13" y="669"/>
                      </a:lnTo>
                      <a:lnTo>
                        <a:pt x="17" y="671"/>
                      </a:lnTo>
                      <a:lnTo>
                        <a:pt x="23" y="671"/>
                      </a:lnTo>
                      <a:lnTo>
                        <a:pt x="27" y="669"/>
                      </a:lnTo>
                      <a:lnTo>
                        <a:pt x="1367" y="36"/>
                      </a:lnTo>
                      <a:lnTo>
                        <a:pt x="1370" y="34"/>
                      </a:lnTo>
                      <a:lnTo>
                        <a:pt x="1374" y="30"/>
                      </a:lnTo>
                      <a:lnTo>
                        <a:pt x="1376" y="25"/>
                      </a:lnTo>
                      <a:lnTo>
                        <a:pt x="1378" y="21"/>
                      </a:lnTo>
                      <a:lnTo>
                        <a:pt x="1378" y="15"/>
                      </a:lnTo>
                      <a:lnTo>
                        <a:pt x="1376" y="11"/>
                      </a:lnTo>
                      <a:lnTo>
                        <a:pt x="1374" y="7"/>
                      </a:lnTo>
                      <a:lnTo>
                        <a:pt x="1370" y="3"/>
                      </a:lnTo>
                      <a:lnTo>
                        <a:pt x="1365" y="2"/>
                      </a:lnTo>
                      <a:lnTo>
                        <a:pt x="1361" y="0"/>
                      </a:lnTo>
                      <a:lnTo>
                        <a:pt x="1355" y="0"/>
                      </a:lnTo>
                      <a:lnTo>
                        <a:pt x="1351" y="2"/>
                      </a:lnTo>
                      <a:lnTo>
                        <a:pt x="11" y="635"/>
                      </a:lnTo>
                    </a:path>
                  </a:pathLst>
                </a:custGeom>
                <a:solidFill>
                  <a:srgbClr val="00FF00"/>
                </a:solidFill>
                <a:ln w="12700" cap="rnd">
                  <a:solidFill>
                    <a:srgbClr val="00FF00"/>
                  </a:solidFill>
                  <a:round/>
                  <a:headEnd/>
                  <a:tailEnd/>
                </a:ln>
              </p:spPr>
              <p:txBody>
                <a:bodyPr/>
                <a:lstStyle/>
                <a:p>
                  <a:endParaRPr lang="en-GB"/>
                </a:p>
              </p:txBody>
            </p:sp>
            <p:sp>
              <p:nvSpPr>
                <p:cNvPr id="57379" name="Freeform 15"/>
                <p:cNvSpPr>
                  <a:spLocks/>
                </p:cNvSpPr>
                <p:nvPr/>
              </p:nvSpPr>
              <p:spPr bwMode="auto">
                <a:xfrm>
                  <a:off x="5576" y="2546"/>
                  <a:ext cx="188" cy="164"/>
                </a:xfrm>
                <a:custGeom>
                  <a:avLst/>
                  <a:gdLst>
                    <a:gd name="T0" fmla="*/ 34 w 195"/>
                    <a:gd name="T1" fmla="*/ 11 h 164"/>
                    <a:gd name="T2" fmla="*/ 17 w 195"/>
                    <a:gd name="T3" fmla="*/ 37 h 164"/>
                    <a:gd name="T4" fmla="*/ 164 w 195"/>
                    <a:gd name="T5" fmla="*/ 41 h 164"/>
                    <a:gd name="T6" fmla="*/ 149 w 195"/>
                    <a:gd name="T7" fmla="*/ 11 h 164"/>
                    <a:gd name="T8" fmla="*/ 60 w 195"/>
                    <a:gd name="T9" fmla="*/ 133 h 164"/>
                    <a:gd name="T10" fmla="*/ 89 w 195"/>
                    <a:gd name="T11" fmla="*/ 137 h 164"/>
                    <a:gd name="T12" fmla="*/ 34 w 195"/>
                    <a:gd name="T13" fmla="*/ 11 h 164"/>
                    <a:gd name="T14" fmla="*/ 2 w 195"/>
                    <a:gd name="T15" fmla="*/ 26 h 164"/>
                    <a:gd name="T16" fmla="*/ 58 w 195"/>
                    <a:gd name="T17" fmla="*/ 151 h 164"/>
                    <a:gd name="T18" fmla="*/ 60 w 195"/>
                    <a:gd name="T19" fmla="*/ 155 h 164"/>
                    <a:gd name="T20" fmla="*/ 64 w 195"/>
                    <a:gd name="T21" fmla="*/ 159 h 164"/>
                    <a:gd name="T22" fmla="*/ 66 w 195"/>
                    <a:gd name="T23" fmla="*/ 161 h 164"/>
                    <a:gd name="T24" fmla="*/ 71 w 195"/>
                    <a:gd name="T25" fmla="*/ 163 h 164"/>
                    <a:gd name="T26" fmla="*/ 75 w 195"/>
                    <a:gd name="T27" fmla="*/ 163 h 164"/>
                    <a:gd name="T28" fmla="*/ 80 w 195"/>
                    <a:gd name="T29" fmla="*/ 161 h 164"/>
                    <a:gd name="T30" fmla="*/ 84 w 195"/>
                    <a:gd name="T31" fmla="*/ 159 h 164"/>
                    <a:gd name="T32" fmla="*/ 87 w 195"/>
                    <a:gd name="T33" fmla="*/ 155 h 164"/>
                    <a:gd name="T34" fmla="*/ 176 w 195"/>
                    <a:gd name="T35" fmla="*/ 33 h 164"/>
                    <a:gd name="T36" fmla="*/ 178 w 195"/>
                    <a:gd name="T37" fmla="*/ 31 h 164"/>
                    <a:gd name="T38" fmla="*/ 180 w 195"/>
                    <a:gd name="T39" fmla="*/ 28 h 164"/>
                    <a:gd name="T40" fmla="*/ 180 w 195"/>
                    <a:gd name="T41" fmla="*/ 18 h 164"/>
                    <a:gd name="T42" fmla="*/ 178 w 195"/>
                    <a:gd name="T43" fmla="*/ 13 h 164"/>
                    <a:gd name="T44" fmla="*/ 171 w 195"/>
                    <a:gd name="T45" fmla="*/ 6 h 164"/>
                    <a:gd name="T46" fmla="*/ 169 w 195"/>
                    <a:gd name="T47" fmla="*/ 4 h 164"/>
                    <a:gd name="T48" fmla="*/ 164 w 195"/>
                    <a:gd name="T49" fmla="*/ 4 h 164"/>
                    <a:gd name="T50" fmla="*/ 17 w 195"/>
                    <a:gd name="T51" fmla="*/ 0 h 164"/>
                    <a:gd name="T52" fmla="*/ 14 w 195"/>
                    <a:gd name="T53" fmla="*/ 0 h 164"/>
                    <a:gd name="T54" fmla="*/ 12 w 195"/>
                    <a:gd name="T55" fmla="*/ 2 h 164"/>
                    <a:gd name="T56" fmla="*/ 8 w 195"/>
                    <a:gd name="T57" fmla="*/ 4 h 164"/>
                    <a:gd name="T58" fmla="*/ 4 w 195"/>
                    <a:gd name="T59" fmla="*/ 7 h 164"/>
                    <a:gd name="T60" fmla="*/ 2 w 195"/>
                    <a:gd name="T61" fmla="*/ 13 h 164"/>
                    <a:gd name="T62" fmla="*/ 0 w 195"/>
                    <a:gd name="T63" fmla="*/ 16 h 164"/>
                    <a:gd name="T64" fmla="*/ 0 w 195"/>
                    <a:gd name="T65" fmla="*/ 22 h 164"/>
                    <a:gd name="T66" fmla="*/ 2 w 195"/>
                    <a:gd name="T67" fmla="*/ 26 h 164"/>
                    <a:gd name="T68" fmla="*/ 34 w 195"/>
                    <a:gd name="T69" fmla="*/ 11 h 1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5"/>
                    <a:gd name="T106" fmla="*/ 0 h 164"/>
                    <a:gd name="T107" fmla="*/ 195 w 195"/>
                    <a:gd name="T108" fmla="*/ 164 h 1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5" h="164">
                      <a:moveTo>
                        <a:pt x="36" y="11"/>
                      </a:moveTo>
                      <a:lnTo>
                        <a:pt x="19" y="37"/>
                      </a:lnTo>
                      <a:lnTo>
                        <a:pt x="176" y="41"/>
                      </a:lnTo>
                      <a:lnTo>
                        <a:pt x="161" y="11"/>
                      </a:lnTo>
                      <a:lnTo>
                        <a:pt x="64" y="133"/>
                      </a:lnTo>
                      <a:lnTo>
                        <a:pt x="95" y="137"/>
                      </a:lnTo>
                      <a:lnTo>
                        <a:pt x="36" y="11"/>
                      </a:lnTo>
                      <a:lnTo>
                        <a:pt x="2" y="26"/>
                      </a:lnTo>
                      <a:lnTo>
                        <a:pt x="62" y="151"/>
                      </a:lnTo>
                      <a:lnTo>
                        <a:pt x="64" y="155"/>
                      </a:lnTo>
                      <a:lnTo>
                        <a:pt x="68" y="159"/>
                      </a:lnTo>
                      <a:lnTo>
                        <a:pt x="71" y="161"/>
                      </a:lnTo>
                      <a:lnTo>
                        <a:pt x="77" y="163"/>
                      </a:lnTo>
                      <a:lnTo>
                        <a:pt x="81" y="163"/>
                      </a:lnTo>
                      <a:lnTo>
                        <a:pt x="86" y="161"/>
                      </a:lnTo>
                      <a:lnTo>
                        <a:pt x="90" y="159"/>
                      </a:lnTo>
                      <a:lnTo>
                        <a:pt x="93" y="155"/>
                      </a:lnTo>
                      <a:lnTo>
                        <a:pt x="190" y="33"/>
                      </a:lnTo>
                      <a:lnTo>
                        <a:pt x="192" y="31"/>
                      </a:lnTo>
                      <a:lnTo>
                        <a:pt x="194" y="28"/>
                      </a:lnTo>
                      <a:lnTo>
                        <a:pt x="194" y="18"/>
                      </a:lnTo>
                      <a:lnTo>
                        <a:pt x="192" y="13"/>
                      </a:lnTo>
                      <a:lnTo>
                        <a:pt x="184" y="6"/>
                      </a:lnTo>
                      <a:lnTo>
                        <a:pt x="181" y="4"/>
                      </a:lnTo>
                      <a:lnTo>
                        <a:pt x="176" y="4"/>
                      </a:lnTo>
                      <a:lnTo>
                        <a:pt x="19" y="0"/>
                      </a:lnTo>
                      <a:lnTo>
                        <a:pt x="16" y="0"/>
                      </a:lnTo>
                      <a:lnTo>
                        <a:pt x="12" y="2"/>
                      </a:lnTo>
                      <a:lnTo>
                        <a:pt x="8" y="4"/>
                      </a:lnTo>
                      <a:lnTo>
                        <a:pt x="4" y="7"/>
                      </a:lnTo>
                      <a:lnTo>
                        <a:pt x="2" y="13"/>
                      </a:lnTo>
                      <a:lnTo>
                        <a:pt x="0" y="16"/>
                      </a:lnTo>
                      <a:lnTo>
                        <a:pt x="0" y="22"/>
                      </a:lnTo>
                      <a:lnTo>
                        <a:pt x="2" y="26"/>
                      </a:lnTo>
                      <a:lnTo>
                        <a:pt x="36" y="11"/>
                      </a:lnTo>
                    </a:path>
                  </a:pathLst>
                </a:custGeom>
                <a:solidFill>
                  <a:srgbClr val="00FF00"/>
                </a:solidFill>
                <a:ln w="12700" cap="rnd">
                  <a:solidFill>
                    <a:srgbClr val="00FF00"/>
                  </a:solidFill>
                  <a:round/>
                  <a:headEnd/>
                  <a:tailEnd/>
                </a:ln>
              </p:spPr>
              <p:txBody>
                <a:bodyPr/>
                <a:lstStyle/>
                <a:p>
                  <a:endParaRPr lang="en-GB"/>
                </a:p>
              </p:txBody>
            </p:sp>
          </p:grpSp>
          <p:grpSp>
            <p:nvGrpSpPr>
              <p:cNvPr id="57375" name="Group 16"/>
              <p:cNvGrpSpPr>
                <a:grpSpLocks/>
              </p:cNvGrpSpPr>
              <p:nvPr/>
            </p:nvGrpSpPr>
            <p:grpSpPr bwMode="auto">
              <a:xfrm>
                <a:off x="4480" y="1843"/>
                <a:ext cx="647" cy="1379"/>
                <a:chOff x="4480" y="1843"/>
                <a:chExt cx="647" cy="1379"/>
              </a:xfrm>
            </p:grpSpPr>
            <p:sp>
              <p:nvSpPr>
                <p:cNvPr id="57376" name="Freeform 17"/>
                <p:cNvSpPr>
                  <a:spLocks/>
                </p:cNvSpPr>
                <p:nvPr/>
              </p:nvSpPr>
              <p:spPr bwMode="auto">
                <a:xfrm>
                  <a:off x="4480" y="1843"/>
                  <a:ext cx="647" cy="1379"/>
                </a:xfrm>
                <a:custGeom>
                  <a:avLst/>
                  <a:gdLst>
                    <a:gd name="T0" fmla="*/ 2 w 671"/>
                    <a:gd name="T1" fmla="*/ 1351 h 1379"/>
                    <a:gd name="T2" fmla="*/ 0 w 671"/>
                    <a:gd name="T3" fmla="*/ 1355 h 1379"/>
                    <a:gd name="T4" fmla="*/ 0 w 671"/>
                    <a:gd name="T5" fmla="*/ 1361 h 1379"/>
                    <a:gd name="T6" fmla="*/ 2 w 671"/>
                    <a:gd name="T7" fmla="*/ 1365 h 1379"/>
                    <a:gd name="T8" fmla="*/ 4 w 671"/>
                    <a:gd name="T9" fmla="*/ 1371 h 1379"/>
                    <a:gd name="T10" fmla="*/ 7 w 671"/>
                    <a:gd name="T11" fmla="*/ 1374 h 1379"/>
                    <a:gd name="T12" fmla="*/ 11 w 671"/>
                    <a:gd name="T13" fmla="*/ 1376 h 1379"/>
                    <a:gd name="T14" fmla="*/ 13 w 671"/>
                    <a:gd name="T15" fmla="*/ 1378 h 1379"/>
                    <a:gd name="T16" fmla="*/ 19 w 671"/>
                    <a:gd name="T17" fmla="*/ 1378 h 1379"/>
                    <a:gd name="T18" fmla="*/ 23 w 671"/>
                    <a:gd name="T19" fmla="*/ 1376 h 1379"/>
                    <a:gd name="T20" fmla="*/ 29 w 671"/>
                    <a:gd name="T21" fmla="*/ 1374 h 1379"/>
                    <a:gd name="T22" fmla="*/ 32 w 671"/>
                    <a:gd name="T23" fmla="*/ 1371 h 1379"/>
                    <a:gd name="T24" fmla="*/ 34 w 671"/>
                    <a:gd name="T25" fmla="*/ 1367 h 1379"/>
                    <a:gd name="T26" fmla="*/ 621 w 671"/>
                    <a:gd name="T27" fmla="*/ 27 h 1379"/>
                    <a:gd name="T28" fmla="*/ 623 w 671"/>
                    <a:gd name="T29" fmla="*/ 23 h 1379"/>
                    <a:gd name="T30" fmla="*/ 623 w 671"/>
                    <a:gd name="T31" fmla="*/ 17 h 1379"/>
                    <a:gd name="T32" fmla="*/ 621 w 671"/>
                    <a:gd name="T33" fmla="*/ 14 h 1379"/>
                    <a:gd name="T34" fmla="*/ 619 w 671"/>
                    <a:gd name="T35" fmla="*/ 8 h 1379"/>
                    <a:gd name="T36" fmla="*/ 615 w 671"/>
                    <a:gd name="T37" fmla="*/ 4 h 1379"/>
                    <a:gd name="T38" fmla="*/ 611 w 671"/>
                    <a:gd name="T39" fmla="*/ 2 h 1379"/>
                    <a:gd name="T40" fmla="*/ 608 w 671"/>
                    <a:gd name="T41" fmla="*/ 0 h 1379"/>
                    <a:gd name="T42" fmla="*/ 604 w 671"/>
                    <a:gd name="T43" fmla="*/ 0 h 1379"/>
                    <a:gd name="T44" fmla="*/ 600 w 671"/>
                    <a:gd name="T45" fmla="*/ 2 h 1379"/>
                    <a:gd name="T46" fmla="*/ 594 w 671"/>
                    <a:gd name="T47" fmla="*/ 4 h 1379"/>
                    <a:gd name="T48" fmla="*/ 590 w 671"/>
                    <a:gd name="T49" fmla="*/ 8 h 1379"/>
                    <a:gd name="T50" fmla="*/ 588 w 671"/>
                    <a:gd name="T51" fmla="*/ 12 h 1379"/>
                    <a:gd name="T52" fmla="*/ 2 w 671"/>
                    <a:gd name="T53" fmla="*/ 1351 h 13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71"/>
                    <a:gd name="T82" fmla="*/ 0 h 1379"/>
                    <a:gd name="T83" fmla="*/ 671 w 671"/>
                    <a:gd name="T84" fmla="*/ 1379 h 13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71" h="1379">
                      <a:moveTo>
                        <a:pt x="2" y="1351"/>
                      </a:moveTo>
                      <a:lnTo>
                        <a:pt x="0" y="1355"/>
                      </a:lnTo>
                      <a:lnTo>
                        <a:pt x="0" y="1361"/>
                      </a:lnTo>
                      <a:lnTo>
                        <a:pt x="2" y="1365"/>
                      </a:lnTo>
                      <a:lnTo>
                        <a:pt x="4" y="1371"/>
                      </a:lnTo>
                      <a:lnTo>
                        <a:pt x="7" y="1374"/>
                      </a:lnTo>
                      <a:lnTo>
                        <a:pt x="11" y="1376"/>
                      </a:lnTo>
                      <a:lnTo>
                        <a:pt x="15" y="1378"/>
                      </a:lnTo>
                      <a:lnTo>
                        <a:pt x="21" y="1378"/>
                      </a:lnTo>
                      <a:lnTo>
                        <a:pt x="25" y="1376"/>
                      </a:lnTo>
                      <a:lnTo>
                        <a:pt x="31" y="1374"/>
                      </a:lnTo>
                      <a:lnTo>
                        <a:pt x="34" y="1371"/>
                      </a:lnTo>
                      <a:lnTo>
                        <a:pt x="36" y="1367"/>
                      </a:lnTo>
                      <a:lnTo>
                        <a:pt x="668" y="27"/>
                      </a:lnTo>
                      <a:lnTo>
                        <a:pt x="670" y="23"/>
                      </a:lnTo>
                      <a:lnTo>
                        <a:pt x="670" y="17"/>
                      </a:lnTo>
                      <a:lnTo>
                        <a:pt x="668" y="14"/>
                      </a:lnTo>
                      <a:lnTo>
                        <a:pt x="666" y="8"/>
                      </a:lnTo>
                      <a:lnTo>
                        <a:pt x="662" y="4"/>
                      </a:lnTo>
                      <a:lnTo>
                        <a:pt x="658" y="2"/>
                      </a:lnTo>
                      <a:lnTo>
                        <a:pt x="654" y="0"/>
                      </a:lnTo>
                      <a:lnTo>
                        <a:pt x="649" y="0"/>
                      </a:lnTo>
                      <a:lnTo>
                        <a:pt x="645" y="2"/>
                      </a:lnTo>
                      <a:lnTo>
                        <a:pt x="639" y="4"/>
                      </a:lnTo>
                      <a:lnTo>
                        <a:pt x="635" y="8"/>
                      </a:lnTo>
                      <a:lnTo>
                        <a:pt x="633" y="12"/>
                      </a:lnTo>
                      <a:lnTo>
                        <a:pt x="2" y="1351"/>
                      </a:lnTo>
                    </a:path>
                  </a:pathLst>
                </a:custGeom>
                <a:solidFill>
                  <a:srgbClr val="00FF00"/>
                </a:solidFill>
                <a:ln w="12700" cap="rnd">
                  <a:solidFill>
                    <a:srgbClr val="00FF00"/>
                  </a:solidFill>
                  <a:round/>
                  <a:headEnd/>
                  <a:tailEnd/>
                </a:ln>
              </p:spPr>
              <p:txBody>
                <a:bodyPr/>
                <a:lstStyle/>
                <a:p>
                  <a:endParaRPr lang="en-GB"/>
                </a:p>
              </p:txBody>
            </p:sp>
            <p:sp>
              <p:nvSpPr>
                <p:cNvPr id="57377" name="Freeform 18"/>
                <p:cNvSpPr>
                  <a:spLocks/>
                </p:cNvSpPr>
                <p:nvPr/>
              </p:nvSpPr>
              <p:spPr bwMode="auto">
                <a:xfrm>
                  <a:off x="4991" y="1862"/>
                  <a:ext cx="120" cy="157"/>
                </a:xfrm>
                <a:custGeom>
                  <a:avLst/>
                  <a:gdLst>
                    <a:gd name="T0" fmla="*/ 0 w 125"/>
                    <a:gd name="T1" fmla="*/ 96 h 157"/>
                    <a:gd name="T2" fmla="*/ 110 w 125"/>
                    <a:gd name="T3" fmla="*/ 0 h 157"/>
                    <a:gd name="T4" fmla="*/ 114 w 125"/>
                    <a:gd name="T5" fmla="*/ 156 h 157"/>
                    <a:gd name="T6" fmla="*/ 0 w 125"/>
                    <a:gd name="T7" fmla="*/ 96 h 157"/>
                    <a:gd name="T8" fmla="*/ 0 60000 65536"/>
                    <a:gd name="T9" fmla="*/ 0 60000 65536"/>
                    <a:gd name="T10" fmla="*/ 0 60000 65536"/>
                    <a:gd name="T11" fmla="*/ 0 60000 65536"/>
                    <a:gd name="T12" fmla="*/ 0 w 125"/>
                    <a:gd name="T13" fmla="*/ 0 h 157"/>
                    <a:gd name="T14" fmla="*/ 125 w 125"/>
                    <a:gd name="T15" fmla="*/ 157 h 157"/>
                  </a:gdLst>
                  <a:ahLst/>
                  <a:cxnLst>
                    <a:cxn ang="T8">
                      <a:pos x="T0" y="T1"/>
                    </a:cxn>
                    <a:cxn ang="T9">
                      <a:pos x="T2" y="T3"/>
                    </a:cxn>
                    <a:cxn ang="T10">
                      <a:pos x="T4" y="T5"/>
                    </a:cxn>
                    <a:cxn ang="T11">
                      <a:pos x="T6" y="T7"/>
                    </a:cxn>
                  </a:cxnLst>
                  <a:rect l="T12" t="T13" r="T14" b="T15"/>
                  <a:pathLst>
                    <a:path w="125" h="157">
                      <a:moveTo>
                        <a:pt x="0" y="96"/>
                      </a:moveTo>
                      <a:lnTo>
                        <a:pt x="120" y="0"/>
                      </a:lnTo>
                      <a:lnTo>
                        <a:pt x="124" y="156"/>
                      </a:lnTo>
                      <a:lnTo>
                        <a:pt x="0" y="96"/>
                      </a:lnTo>
                    </a:path>
                  </a:pathLst>
                </a:custGeom>
                <a:solidFill>
                  <a:srgbClr val="00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GB"/>
                </a:p>
              </p:txBody>
            </p:sp>
          </p:grpSp>
        </p:grpSp>
        <p:grpSp>
          <p:nvGrpSpPr>
            <p:cNvPr id="57359" name="Group 19"/>
            <p:cNvGrpSpPr>
              <a:grpSpLocks/>
            </p:cNvGrpSpPr>
            <p:nvPr/>
          </p:nvGrpSpPr>
          <p:grpSpPr bwMode="auto">
            <a:xfrm>
              <a:off x="2942" y="1935"/>
              <a:ext cx="1635" cy="1378"/>
              <a:chOff x="2942" y="1935"/>
              <a:chExt cx="1635" cy="1378"/>
            </a:xfrm>
          </p:grpSpPr>
          <p:grpSp>
            <p:nvGrpSpPr>
              <p:cNvPr id="57360" name="Group 20"/>
              <p:cNvGrpSpPr>
                <a:grpSpLocks/>
              </p:cNvGrpSpPr>
              <p:nvPr/>
            </p:nvGrpSpPr>
            <p:grpSpPr bwMode="auto">
              <a:xfrm>
                <a:off x="3229" y="1935"/>
                <a:ext cx="1130" cy="1241"/>
                <a:chOff x="3229" y="1935"/>
                <a:chExt cx="1130" cy="1241"/>
              </a:xfrm>
            </p:grpSpPr>
            <p:sp>
              <p:nvSpPr>
                <p:cNvPr id="57370" name="Freeform 21"/>
                <p:cNvSpPr>
                  <a:spLocks/>
                </p:cNvSpPr>
                <p:nvPr/>
              </p:nvSpPr>
              <p:spPr bwMode="auto">
                <a:xfrm>
                  <a:off x="3229" y="1935"/>
                  <a:ext cx="1130" cy="1241"/>
                </a:xfrm>
                <a:custGeom>
                  <a:avLst/>
                  <a:gdLst>
                    <a:gd name="T0" fmla="*/ 1056 w 1174"/>
                    <a:gd name="T1" fmla="*/ 1234 h 1241"/>
                    <a:gd name="T2" fmla="*/ 1060 w 1174"/>
                    <a:gd name="T3" fmla="*/ 1238 h 1241"/>
                    <a:gd name="T4" fmla="*/ 1064 w 1174"/>
                    <a:gd name="T5" fmla="*/ 1240 h 1241"/>
                    <a:gd name="T6" fmla="*/ 1072 w 1174"/>
                    <a:gd name="T7" fmla="*/ 1240 h 1241"/>
                    <a:gd name="T8" fmla="*/ 1077 w 1174"/>
                    <a:gd name="T9" fmla="*/ 1238 h 1241"/>
                    <a:gd name="T10" fmla="*/ 1085 w 1174"/>
                    <a:gd name="T11" fmla="*/ 1231 h 1241"/>
                    <a:gd name="T12" fmla="*/ 1087 w 1174"/>
                    <a:gd name="T13" fmla="*/ 1227 h 1241"/>
                    <a:gd name="T14" fmla="*/ 1087 w 1174"/>
                    <a:gd name="T15" fmla="*/ 1217 h 1241"/>
                    <a:gd name="T16" fmla="*/ 1085 w 1174"/>
                    <a:gd name="T17" fmla="*/ 1211 h 1241"/>
                    <a:gd name="T18" fmla="*/ 1081 w 1174"/>
                    <a:gd name="T19" fmla="*/ 1208 h 1241"/>
                    <a:gd name="T20" fmla="*/ 31 w 1174"/>
                    <a:gd name="T21" fmla="*/ 6 h 1241"/>
                    <a:gd name="T22" fmla="*/ 27 w 1174"/>
                    <a:gd name="T23" fmla="*/ 2 h 1241"/>
                    <a:gd name="T24" fmla="*/ 23 w 1174"/>
                    <a:gd name="T25" fmla="*/ 0 h 1241"/>
                    <a:gd name="T26" fmla="*/ 13 w 1174"/>
                    <a:gd name="T27" fmla="*/ 0 h 1241"/>
                    <a:gd name="T28" fmla="*/ 10 w 1174"/>
                    <a:gd name="T29" fmla="*/ 2 h 1241"/>
                    <a:gd name="T30" fmla="*/ 2 w 1174"/>
                    <a:gd name="T31" fmla="*/ 10 h 1241"/>
                    <a:gd name="T32" fmla="*/ 0 w 1174"/>
                    <a:gd name="T33" fmla="*/ 14 h 1241"/>
                    <a:gd name="T34" fmla="*/ 0 w 1174"/>
                    <a:gd name="T35" fmla="*/ 23 h 1241"/>
                    <a:gd name="T36" fmla="*/ 2 w 1174"/>
                    <a:gd name="T37" fmla="*/ 29 h 1241"/>
                    <a:gd name="T38" fmla="*/ 6 w 1174"/>
                    <a:gd name="T39" fmla="*/ 33 h 1241"/>
                    <a:gd name="T40" fmla="*/ 1056 w 1174"/>
                    <a:gd name="T41" fmla="*/ 1234 h 12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74"/>
                    <a:gd name="T64" fmla="*/ 0 h 1241"/>
                    <a:gd name="T65" fmla="*/ 1174 w 1174"/>
                    <a:gd name="T66" fmla="*/ 1241 h 12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74" h="1241">
                      <a:moveTo>
                        <a:pt x="1140" y="1234"/>
                      </a:moveTo>
                      <a:lnTo>
                        <a:pt x="1144" y="1238"/>
                      </a:lnTo>
                      <a:lnTo>
                        <a:pt x="1148" y="1240"/>
                      </a:lnTo>
                      <a:lnTo>
                        <a:pt x="1157" y="1240"/>
                      </a:lnTo>
                      <a:lnTo>
                        <a:pt x="1163" y="1238"/>
                      </a:lnTo>
                      <a:lnTo>
                        <a:pt x="1171" y="1231"/>
                      </a:lnTo>
                      <a:lnTo>
                        <a:pt x="1173" y="1227"/>
                      </a:lnTo>
                      <a:lnTo>
                        <a:pt x="1173" y="1217"/>
                      </a:lnTo>
                      <a:lnTo>
                        <a:pt x="1171" y="1211"/>
                      </a:lnTo>
                      <a:lnTo>
                        <a:pt x="1167" y="1208"/>
                      </a:lnTo>
                      <a:lnTo>
                        <a:pt x="33" y="6"/>
                      </a:lnTo>
                      <a:lnTo>
                        <a:pt x="29" y="2"/>
                      </a:lnTo>
                      <a:lnTo>
                        <a:pt x="25" y="0"/>
                      </a:lnTo>
                      <a:lnTo>
                        <a:pt x="15" y="0"/>
                      </a:lnTo>
                      <a:lnTo>
                        <a:pt x="10" y="2"/>
                      </a:lnTo>
                      <a:lnTo>
                        <a:pt x="2" y="10"/>
                      </a:lnTo>
                      <a:lnTo>
                        <a:pt x="0" y="14"/>
                      </a:lnTo>
                      <a:lnTo>
                        <a:pt x="0" y="23"/>
                      </a:lnTo>
                      <a:lnTo>
                        <a:pt x="2" y="29"/>
                      </a:lnTo>
                      <a:lnTo>
                        <a:pt x="6" y="33"/>
                      </a:lnTo>
                      <a:lnTo>
                        <a:pt x="1140" y="1234"/>
                      </a:lnTo>
                    </a:path>
                  </a:pathLst>
                </a:custGeom>
                <a:solidFill>
                  <a:srgbClr val="00FF00"/>
                </a:solidFill>
                <a:ln w="12700" cap="rnd">
                  <a:solidFill>
                    <a:srgbClr val="00FF00"/>
                  </a:solidFill>
                  <a:round/>
                  <a:headEnd/>
                  <a:tailEnd/>
                </a:ln>
              </p:spPr>
              <p:txBody>
                <a:bodyPr/>
                <a:lstStyle/>
                <a:p>
                  <a:endParaRPr lang="en-GB"/>
                </a:p>
              </p:txBody>
            </p:sp>
            <p:sp>
              <p:nvSpPr>
                <p:cNvPr id="57371" name="Freeform 22"/>
                <p:cNvSpPr>
                  <a:spLocks/>
                </p:cNvSpPr>
                <p:nvPr/>
              </p:nvSpPr>
              <p:spPr bwMode="auto">
                <a:xfrm>
                  <a:off x="3229" y="1935"/>
                  <a:ext cx="176" cy="187"/>
                </a:xfrm>
                <a:custGeom>
                  <a:avLst/>
                  <a:gdLst>
                    <a:gd name="T0" fmla="*/ 46 w 183"/>
                    <a:gd name="T1" fmla="*/ 155 h 187"/>
                    <a:gd name="T2" fmla="*/ 75 w 183"/>
                    <a:gd name="T3" fmla="*/ 162 h 187"/>
                    <a:gd name="T4" fmla="*/ 35 w 183"/>
                    <a:gd name="T5" fmla="*/ 14 h 187"/>
                    <a:gd name="T6" fmla="*/ 13 w 183"/>
                    <a:gd name="T7" fmla="*/ 36 h 187"/>
                    <a:gd name="T8" fmla="*/ 146 w 183"/>
                    <a:gd name="T9" fmla="*/ 88 h 187"/>
                    <a:gd name="T10" fmla="*/ 138 w 183"/>
                    <a:gd name="T11" fmla="*/ 58 h 187"/>
                    <a:gd name="T12" fmla="*/ 46 w 183"/>
                    <a:gd name="T13" fmla="*/ 155 h 187"/>
                    <a:gd name="T14" fmla="*/ 70 w 183"/>
                    <a:gd name="T15" fmla="*/ 181 h 187"/>
                    <a:gd name="T16" fmla="*/ 163 w 183"/>
                    <a:gd name="T17" fmla="*/ 84 h 187"/>
                    <a:gd name="T18" fmla="*/ 164 w 183"/>
                    <a:gd name="T19" fmla="*/ 82 h 187"/>
                    <a:gd name="T20" fmla="*/ 166 w 183"/>
                    <a:gd name="T21" fmla="*/ 77 h 187"/>
                    <a:gd name="T22" fmla="*/ 168 w 183"/>
                    <a:gd name="T23" fmla="*/ 73 h 187"/>
                    <a:gd name="T24" fmla="*/ 168 w 183"/>
                    <a:gd name="T25" fmla="*/ 67 h 187"/>
                    <a:gd name="T26" fmla="*/ 166 w 183"/>
                    <a:gd name="T27" fmla="*/ 64 h 187"/>
                    <a:gd name="T28" fmla="*/ 164 w 183"/>
                    <a:gd name="T29" fmla="*/ 60 h 187"/>
                    <a:gd name="T30" fmla="*/ 161 w 183"/>
                    <a:gd name="T31" fmla="*/ 56 h 187"/>
                    <a:gd name="T32" fmla="*/ 157 w 183"/>
                    <a:gd name="T33" fmla="*/ 54 h 187"/>
                    <a:gd name="T34" fmla="*/ 22 w 183"/>
                    <a:gd name="T35" fmla="*/ 2 h 187"/>
                    <a:gd name="T36" fmla="*/ 20 w 183"/>
                    <a:gd name="T37" fmla="*/ 0 h 187"/>
                    <a:gd name="T38" fmla="*/ 13 w 183"/>
                    <a:gd name="T39" fmla="*/ 0 h 187"/>
                    <a:gd name="T40" fmla="*/ 10 w 183"/>
                    <a:gd name="T41" fmla="*/ 2 h 187"/>
                    <a:gd name="T42" fmla="*/ 2 w 183"/>
                    <a:gd name="T43" fmla="*/ 10 h 187"/>
                    <a:gd name="T44" fmla="*/ 0 w 183"/>
                    <a:gd name="T45" fmla="*/ 16 h 187"/>
                    <a:gd name="T46" fmla="*/ 0 w 183"/>
                    <a:gd name="T47" fmla="*/ 24 h 187"/>
                    <a:gd name="T48" fmla="*/ 41 w 183"/>
                    <a:gd name="T49" fmla="*/ 173 h 187"/>
                    <a:gd name="T50" fmla="*/ 42 w 183"/>
                    <a:gd name="T51" fmla="*/ 177 h 187"/>
                    <a:gd name="T52" fmla="*/ 50 w 183"/>
                    <a:gd name="T53" fmla="*/ 184 h 187"/>
                    <a:gd name="T54" fmla="*/ 53 w 183"/>
                    <a:gd name="T55" fmla="*/ 186 h 187"/>
                    <a:gd name="T56" fmla="*/ 62 w 183"/>
                    <a:gd name="T57" fmla="*/ 186 h 187"/>
                    <a:gd name="T58" fmla="*/ 67 w 183"/>
                    <a:gd name="T59" fmla="*/ 184 h 187"/>
                    <a:gd name="T60" fmla="*/ 70 w 183"/>
                    <a:gd name="T61" fmla="*/ 181 h 187"/>
                    <a:gd name="T62" fmla="*/ 46 w 183"/>
                    <a:gd name="T63" fmla="*/ 155 h 1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3"/>
                    <a:gd name="T97" fmla="*/ 0 h 187"/>
                    <a:gd name="T98" fmla="*/ 183 w 183"/>
                    <a:gd name="T99" fmla="*/ 187 h 18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3" h="187">
                      <a:moveTo>
                        <a:pt x="50" y="155"/>
                      </a:moveTo>
                      <a:lnTo>
                        <a:pt x="81" y="162"/>
                      </a:lnTo>
                      <a:lnTo>
                        <a:pt x="37" y="14"/>
                      </a:lnTo>
                      <a:lnTo>
                        <a:pt x="13" y="36"/>
                      </a:lnTo>
                      <a:lnTo>
                        <a:pt x="158" y="88"/>
                      </a:lnTo>
                      <a:lnTo>
                        <a:pt x="150" y="58"/>
                      </a:lnTo>
                      <a:lnTo>
                        <a:pt x="50" y="155"/>
                      </a:lnTo>
                      <a:lnTo>
                        <a:pt x="76" y="181"/>
                      </a:lnTo>
                      <a:lnTo>
                        <a:pt x="176" y="84"/>
                      </a:lnTo>
                      <a:lnTo>
                        <a:pt x="178" y="82"/>
                      </a:lnTo>
                      <a:lnTo>
                        <a:pt x="180" y="77"/>
                      </a:lnTo>
                      <a:lnTo>
                        <a:pt x="182" y="73"/>
                      </a:lnTo>
                      <a:lnTo>
                        <a:pt x="182" y="67"/>
                      </a:lnTo>
                      <a:lnTo>
                        <a:pt x="180" y="64"/>
                      </a:lnTo>
                      <a:lnTo>
                        <a:pt x="178" y="60"/>
                      </a:lnTo>
                      <a:lnTo>
                        <a:pt x="174" y="56"/>
                      </a:lnTo>
                      <a:lnTo>
                        <a:pt x="169" y="54"/>
                      </a:lnTo>
                      <a:lnTo>
                        <a:pt x="24" y="2"/>
                      </a:lnTo>
                      <a:lnTo>
                        <a:pt x="22" y="0"/>
                      </a:lnTo>
                      <a:lnTo>
                        <a:pt x="13" y="0"/>
                      </a:lnTo>
                      <a:lnTo>
                        <a:pt x="10" y="2"/>
                      </a:lnTo>
                      <a:lnTo>
                        <a:pt x="2" y="10"/>
                      </a:lnTo>
                      <a:lnTo>
                        <a:pt x="0" y="16"/>
                      </a:lnTo>
                      <a:lnTo>
                        <a:pt x="0" y="24"/>
                      </a:lnTo>
                      <a:lnTo>
                        <a:pt x="45" y="173"/>
                      </a:lnTo>
                      <a:lnTo>
                        <a:pt x="46" y="177"/>
                      </a:lnTo>
                      <a:lnTo>
                        <a:pt x="54" y="184"/>
                      </a:lnTo>
                      <a:lnTo>
                        <a:pt x="57" y="186"/>
                      </a:lnTo>
                      <a:lnTo>
                        <a:pt x="67" y="186"/>
                      </a:lnTo>
                      <a:lnTo>
                        <a:pt x="73" y="184"/>
                      </a:lnTo>
                      <a:lnTo>
                        <a:pt x="76" y="181"/>
                      </a:lnTo>
                      <a:lnTo>
                        <a:pt x="50" y="155"/>
                      </a:lnTo>
                    </a:path>
                  </a:pathLst>
                </a:custGeom>
                <a:solidFill>
                  <a:srgbClr val="00FF00"/>
                </a:solidFill>
                <a:ln w="12700" cap="rnd">
                  <a:solidFill>
                    <a:srgbClr val="00FF00"/>
                  </a:solidFill>
                  <a:round/>
                  <a:headEnd/>
                  <a:tailEnd/>
                </a:ln>
              </p:spPr>
              <p:txBody>
                <a:bodyPr/>
                <a:lstStyle/>
                <a:p>
                  <a:endParaRPr lang="en-GB"/>
                </a:p>
              </p:txBody>
            </p:sp>
          </p:grpSp>
          <p:grpSp>
            <p:nvGrpSpPr>
              <p:cNvPr id="57361" name="Group 23"/>
              <p:cNvGrpSpPr>
                <a:grpSpLocks/>
              </p:cNvGrpSpPr>
              <p:nvPr/>
            </p:nvGrpSpPr>
            <p:grpSpPr bwMode="auto">
              <a:xfrm>
                <a:off x="3008" y="2619"/>
                <a:ext cx="1569" cy="626"/>
                <a:chOff x="3008" y="2619"/>
                <a:chExt cx="1569" cy="626"/>
              </a:xfrm>
            </p:grpSpPr>
            <p:sp>
              <p:nvSpPr>
                <p:cNvPr id="57368" name="Freeform 24"/>
                <p:cNvSpPr>
                  <a:spLocks/>
                </p:cNvSpPr>
                <p:nvPr/>
              </p:nvSpPr>
              <p:spPr bwMode="auto">
                <a:xfrm>
                  <a:off x="3008" y="2619"/>
                  <a:ext cx="1569" cy="626"/>
                </a:xfrm>
                <a:custGeom>
                  <a:avLst/>
                  <a:gdLst>
                    <a:gd name="T0" fmla="*/ 1487 w 1629"/>
                    <a:gd name="T1" fmla="*/ 623 h 626"/>
                    <a:gd name="T2" fmla="*/ 1491 w 1629"/>
                    <a:gd name="T3" fmla="*/ 625 h 626"/>
                    <a:gd name="T4" fmla="*/ 1497 w 1629"/>
                    <a:gd name="T5" fmla="*/ 625 h 626"/>
                    <a:gd name="T6" fmla="*/ 1500 w 1629"/>
                    <a:gd name="T7" fmla="*/ 623 h 626"/>
                    <a:gd name="T8" fmla="*/ 1504 w 1629"/>
                    <a:gd name="T9" fmla="*/ 622 h 626"/>
                    <a:gd name="T10" fmla="*/ 1507 w 1629"/>
                    <a:gd name="T11" fmla="*/ 618 h 626"/>
                    <a:gd name="T12" fmla="*/ 1508 w 1629"/>
                    <a:gd name="T13" fmla="*/ 612 h 626"/>
                    <a:gd name="T14" fmla="*/ 1510 w 1629"/>
                    <a:gd name="T15" fmla="*/ 608 h 626"/>
                    <a:gd name="T16" fmla="*/ 1510 w 1629"/>
                    <a:gd name="T17" fmla="*/ 602 h 626"/>
                    <a:gd name="T18" fmla="*/ 1508 w 1629"/>
                    <a:gd name="T19" fmla="*/ 598 h 626"/>
                    <a:gd name="T20" fmla="*/ 1507 w 1629"/>
                    <a:gd name="T21" fmla="*/ 595 h 626"/>
                    <a:gd name="T22" fmla="*/ 1504 w 1629"/>
                    <a:gd name="T23" fmla="*/ 591 h 626"/>
                    <a:gd name="T24" fmla="*/ 1499 w 1629"/>
                    <a:gd name="T25" fmla="*/ 589 h 626"/>
                    <a:gd name="T26" fmla="*/ 23 w 1629"/>
                    <a:gd name="T27" fmla="*/ 2 h 626"/>
                    <a:gd name="T28" fmla="*/ 20 w 1629"/>
                    <a:gd name="T29" fmla="*/ 0 h 626"/>
                    <a:gd name="T30" fmla="*/ 14 w 1629"/>
                    <a:gd name="T31" fmla="*/ 0 h 626"/>
                    <a:gd name="T32" fmla="*/ 12 w 1629"/>
                    <a:gd name="T33" fmla="*/ 2 h 626"/>
                    <a:gd name="T34" fmla="*/ 8 w 1629"/>
                    <a:gd name="T35" fmla="*/ 4 h 626"/>
                    <a:gd name="T36" fmla="*/ 4 w 1629"/>
                    <a:gd name="T37" fmla="*/ 7 h 626"/>
                    <a:gd name="T38" fmla="*/ 2 w 1629"/>
                    <a:gd name="T39" fmla="*/ 13 h 626"/>
                    <a:gd name="T40" fmla="*/ 0 w 1629"/>
                    <a:gd name="T41" fmla="*/ 17 h 626"/>
                    <a:gd name="T42" fmla="*/ 0 w 1629"/>
                    <a:gd name="T43" fmla="*/ 23 h 626"/>
                    <a:gd name="T44" fmla="*/ 2 w 1629"/>
                    <a:gd name="T45" fmla="*/ 27 h 626"/>
                    <a:gd name="T46" fmla="*/ 4 w 1629"/>
                    <a:gd name="T47" fmla="*/ 30 h 626"/>
                    <a:gd name="T48" fmla="*/ 8 w 1629"/>
                    <a:gd name="T49" fmla="*/ 34 h 626"/>
                    <a:gd name="T50" fmla="*/ 13 w 1629"/>
                    <a:gd name="T51" fmla="*/ 36 h 626"/>
                    <a:gd name="T52" fmla="*/ 1487 w 1629"/>
                    <a:gd name="T53" fmla="*/ 623 h 6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29"/>
                    <a:gd name="T82" fmla="*/ 0 h 626"/>
                    <a:gd name="T83" fmla="*/ 1629 w 1629"/>
                    <a:gd name="T84" fmla="*/ 626 h 6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29" h="626">
                      <a:moveTo>
                        <a:pt x="1603" y="623"/>
                      </a:moveTo>
                      <a:lnTo>
                        <a:pt x="1607" y="625"/>
                      </a:lnTo>
                      <a:lnTo>
                        <a:pt x="1613" y="625"/>
                      </a:lnTo>
                      <a:lnTo>
                        <a:pt x="1617" y="623"/>
                      </a:lnTo>
                      <a:lnTo>
                        <a:pt x="1621" y="622"/>
                      </a:lnTo>
                      <a:lnTo>
                        <a:pt x="1625" y="618"/>
                      </a:lnTo>
                      <a:lnTo>
                        <a:pt x="1626" y="612"/>
                      </a:lnTo>
                      <a:lnTo>
                        <a:pt x="1628" y="608"/>
                      </a:lnTo>
                      <a:lnTo>
                        <a:pt x="1628" y="602"/>
                      </a:lnTo>
                      <a:lnTo>
                        <a:pt x="1626" y="598"/>
                      </a:lnTo>
                      <a:lnTo>
                        <a:pt x="1625" y="595"/>
                      </a:lnTo>
                      <a:lnTo>
                        <a:pt x="1621" y="591"/>
                      </a:lnTo>
                      <a:lnTo>
                        <a:pt x="1615" y="589"/>
                      </a:lnTo>
                      <a:lnTo>
                        <a:pt x="25" y="2"/>
                      </a:lnTo>
                      <a:lnTo>
                        <a:pt x="22" y="0"/>
                      </a:lnTo>
                      <a:lnTo>
                        <a:pt x="16" y="0"/>
                      </a:lnTo>
                      <a:lnTo>
                        <a:pt x="12" y="2"/>
                      </a:lnTo>
                      <a:lnTo>
                        <a:pt x="8" y="4"/>
                      </a:lnTo>
                      <a:lnTo>
                        <a:pt x="4" y="7"/>
                      </a:lnTo>
                      <a:lnTo>
                        <a:pt x="2" y="13"/>
                      </a:lnTo>
                      <a:lnTo>
                        <a:pt x="0" y="17"/>
                      </a:lnTo>
                      <a:lnTo>
                        <a:pt x="0" y="23"/>
                      </a:lnTo>
                      <a:lnTo>
                        <a:pt x="2" y="27"/>
                      </a:lnTo>
                      <a:lnTo>
                        <a:pt x="4" y="30"/>
                      </a:lnTo>
                      <a:lnTo>
                        <a:pt x="8" y="34"/>
                      </a:lnTo>
                      <a:lnTo>
                        <a:pt x="14" y="36"/>
                      </a:lnTo>
                      <a:lnTo>
                        <a:pt x="1603" y="623"/>
                      </a:lnTo>
                    </a:path>
                  </a:pathLst>
                </a:custGeom>
                <a:solidFill>
                  <a:srgbClr val="00FF00"/>
                </a:solidFill>
                <a:ln w="12700" cap="rnd">
                  <a:solidFill>
                    <a:srgbClr val="00FF00"/>
                  </a:solidFill>
                  <a:round/>
                  <a:headEnd/>
                  <a:tailEnd/>
                </a:ln>
              </p:spPr>
              <p:txBody>
                <a:bodyPr/>
                <a:lstStyle/>
                <a:p>
                  <a:endParaRPr lang="en-GB"/>
                </a:p>
              </p:txBody>
            </p:sp>
            <p:sp>
              <p:nvSpPr>
                <p:cNvPr id="57369" name="Freeform 25"/>
                <p:cNvSpPr>
                  <a:spLocks/>
                </p:cNvSpPr>
                <p:nvPr/>
              </p:nvSpPr>
              <p:spPr bwMode="auto">
                <a:xfrm>
                  <a:off x="3027" y="2621"/>
                  <a:ext cx="149" cy="129"/>
                </a:xfrm>
                <a:custGeom>
                  <a:avLst/>
                  <a:gdLst>
                    <a:gd name="T0" fmla="*/ 99 w 154"/>
                    <a:gd name="T1" fmla="*/ 128 h 129"/>
                    <a:gd name="T2" fmla="*/ 0 w 154"/>
                    <a:gd name="T3" fmla="*/ 16 h 129"/>
                    <a:gd name="T4" fmla="*/ 143 w 154"/>
                    <a:gd name="T5" fmla="*/ 0 h 129"/>
                    <a:gd name="T6" fmla="*/ 99 w 154"/>
                    <a:gd name="T7" fmla="*/ 128 h 129"/>
                    <a:gd name="T8" fmla="*/ 0 60000 65536"/>
                    <a:gd name="T9" fmla="*/ 0 60000 65536"/>
                    <a:gd name="T10" fmla="*/ 0 60000 65536"/>
                    <a:gd name="T11" fmla="*/ 0 60000 65536"/>
                    <a:gd name="T12" fmla="*/ 0 w 154"/>
                    <a:gd name="T13" fmla="*/ 0 h 129"/>
                    <a:gd name="T14" fmla="*/ 154 w 154"/>
                    <a:gd name="T15" fmla="*/ 129 h 129"/>
                  </a:gdLst>
                  <a:ahLst/>
                  <a:cxnLst>
                    <a:cxn ang="T8">
                      <a:pos x="T0" y="T1"/>
                    </a:cxn>
                    <a:cxn ang="T9">
                      <a:pos x="T2" y="T3"/>
                    </a:cxn>
                    <a:cxn ang="T10">
                      <a:pos x="T4" y="T5"/>
                    </a:cxn>
                    <a:cxn ang="T11">
                      <a:pos x="T6" y="T7"/>
                    </a:cxn>
                  </a:cxnLst>
                  <a:rect l="T12" t="T13" r="T14" b="T15"/>
                  <a:pathLst>
                    <a:path w="154" h="129">
                      <a:moveTo>
                        <a:pt x="105" y="128"/>
                      </a:moveTo>
                      <a:lnTo>
                        <a:pt x="0" y="16"/>
                      </a:lnTo>
                      <a:lnTo>
                        <a:pt x="153" y="0"/>
                      </a:lnTo>
                      <a:lnTo>
                        <a:pt x="105" y="128"/>
                      </a:lnTo>
                    </a:path>
                  </a:pathLst>
                </a:custGeom>
                <a:solidFill>
                  <a:srgbClr val="00FF0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GB"/>
                </a:p>
              </p:txBody>
            </p:sp>
          </p:grpSp>
          <p:grpSp>
            <p:nvGrpSpPr>
              <p:cNvPr id="57362" name="Group 26"/>
              <p:cNvGrpSpPr>
                <a:grpSpLocks/>
              </p:cNvGrpSpPr>
              <p:nvPr/>
            </p:nvGrpSpPr>
            <p:grpSpPr bwMode="auto">
              <a:xfrm>
                <a:off x="2942" y="2964"/>
                <a:ext cx="1329" cy="349"/>
                <a:chOff x="2942" y="2964"/>
                <a:chExt cx="1329" cy="349"/>
              </a:xfrm>
            </p:grpSpPr>
            <p:sp>
              <p:nvSpPr>
                <p:cNvPr id="57366" name="Freeform 27"/>
                <p:cNvSpPr>
                  <a:spLocks/>
                </p:cNvSpPr>
                <p:nvPr/>
              </p:nvSpPr>
              <p:spPr bwMode="auto">
                <a:xfrm>
                  <a:off x="2942" y="3007"/>
                  <a:ext cx="1329" cy="306"/>
                </a:xfrm>
                <a:custGeom>
                  <a:avLst/>
                  <a:gdLst>
                    <a:gd name="T0" fmla="*/ 1258 w 1380"/>
                    <a:gd name="T1" fmla="*/ 305 h 306"/>
                    <a:gd name="T2" fmla="*/ 1263 w 1380"/>
                    <a:gd name="T3" fmla="*/ 305 h 306"/>
                    <a:gd name="T4" fmla="*/ 1266 w 1380"/>
                    <a:gd name="T5" fmla="*/ 303 h 306"/>
                    <a:gd name="T6" fmla="*/ 1271 w 1380"/>
                    <a:gd name="T7" fmla="*/ 301 h 306"/>
                    <a:gd name="T8" fmla="*/ 1273 w 1380"/>
                    <a:gd name="T9" fmla="*/ 299 h 306"/>
                    <a:gd name="T10" fmla="*/ 1277 w 1380"/>
                    <a:gd name="T11" fmla="*/ 293 h 306"/>
                    <a:gd name="T12" fmla="*/ 1279 w 1380"/>
                    <a:gd name="T13" fmla="*/ 289 h 306"/>
                    <a:gd name="T14" fmla="*/ 1279 w 1380"/>
                    <a:gd name="T15" fmla="*/ 283 h 306"/>
                    <a:gd name="T16" fmla="*/ 1277 w 1380"/>
                    <a:gd name="T17" fmla="*/ 280 h 306"/>
                    <a:gd name="T18" fmla="*/ 1275 w 1380"/>
                    <a:gd name="T19" fmla="*/ 275 h 306"/>
                    <a:gd name="T20" fmla="*/ 1273 w 1380"/>
                    <a:gd name="T21" fmla="*/ 273 h 306"/>
                    <a:gd name="T22" fmla="*/ 1267 w 1380"/>
                    <a:gd name="T23" fmla="*/ 269 h 306"/>
                    <a:gd name="T24" fmla="*/ 1264 w 1380"/>
                    <a:gd name="T25" fmla="*/ 267 h 306"/>
                    <a:gd name="T26" fmla="*/ 21 w 1380"/>
                    <a:gd name="T27" fmla="*/ 0 h 306"/>
                    <a:gd name="T28" fmla="*/ 16 w 1380"/>
                    <a:gd name="T29" fmla="*/ 0 h 306"/>
                    <a:gd name="T30" fmla="*/ 13 w 1380"/>
                    <a:gd name="T31" fmla="*/ 1 h 306"/>
                    <a:gd name="T32" fmla="*/ 8 w 1380"/>
                    <a:gd name="T33" fmla="*/ 3 h 306"/>
                    <a:gd name="T34" fmla="*/ 6 w 1380"/>
                    <a:gd name="T35" fmla="*/ 5 h 306"/>
                    <a:gd name="T36" fmla="*/ 2 w 1380"/>
                    <a:gd name="T37" fmla="*/ 11 h 306"/>
                    <a:gd name="T38" fmla="*/ 0 w 1380"/>
                    <a:gd name="T39" fmla="*/ 15 h 306"/>
                    <a:gd name="T40" fmla="*/ 0 w 1380"/>
                    <a:gd name="T41" fmla="*/ 21 h 306"/>
                    <a:gd name="T42" fmla="*/ 2 w 1380"/>
                    <a:gd name="T43" fmla="*/ 25 h 306"/>
                    <a:gd name="T44" fmla="*/ 4 w 1380"/>
                    <a:gd name="T45" fmla="*/ 29 h 306"/>
                    <a:gd name="T46" fmla="*/ 6 w 1380"/>
                    <a:gd name="T47" fmla="*/ 31 h 306"/>
                    <a:gd name="T48" fmla="*/ 12 w 1380"/>
                    <a:gd name="T49" fmla="*/ 35 h 306"/>
                    <a:gd name="T50" fmla="*/ 14 w 1380"/>
                    <a:gd name="T51" fmla="*/ 37 h 306"/>
                    <a:gd name="T52" fmla="*/ 1258 w 1380"/>
                    <a:gd name="T53" fmla="*/ 305 h 3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80"/>
                    <a:gd name="T82" fmla="*/ 0 h 306"/>
                    <a:gd name="T83" fmla="*/ 1380 w 1380"/>
                    <a:gd name="T84" fmla="*/ 306 h 30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80" h="306">
                      <a:moveTo>
                        <a:pt x="1356" y="305"/>
                      </a:moveTo>
                      <a:lnTo>
                        <a:pt x="1361" y="305"/>
                      </a:lnTo>
                      <a:lnTo>
                        <a:pt x="1365" y="303"/>
                      </a:lnTo>
                      <a:lnTo>
                        <a:pt x="1371" y="301"/>
                      </a:lnTo>
                      <a:lnTo>
                        <a:pt x="1373" y="299"/>
                      </a:lnTo>
                      <a:lnTo>
                        <a:pt x="1377" y="293"/>
                      </a:lnTo>
                      <a:lnTo>
                        <a:pt x="1379" y="289"/>
                      </a:lnTo>
                      <a:lnTo>
                        <a:pt x="1379" y="283"/>
                      </a:lnTo>
                      <a:lnTo>
                        <a:pt x="1377" y="280"/>
                      </a:lnTo>
                      <a:lnTo>
                        <a:pt x="1375" y="275"/>
                      </a:lnTo>
                      <a:lnTo>
                        <a:pt x="1373" y="273"/>
                      </a:lnTo>
                      <a:lnTo>
                        <a:pt x="1367" y="269"/>
                      </a:lnTo>
                      <a:lnTo>
                        <a:pt x="1363" y="267"/>
                      </a:lnTo>
                      <a:lnTo>
                        <a:pt x="23" y="0"/>
                      </a:lnTo>
                      <a:lnTo>
                        <a:pt x="18" y="0"/>
                      </a:lnTo>
                      <a:lnTo>
                        <a:pt x="14" y="1"/>
                      </a:lnTo>
                      <a:lnTo>
                        <a:pt x="8" y="3"/>
                      </a:lnTo>
                      <a:lnTo>
                        <a:pt x="6" y="5"/>
                      </a:lnTo>
                      <a:lnTo>
                        <a:pt x="2" y="11"/>
                      </a:lnTo>
                      <a:lnTo>
                        <a:pt x="0" y="15"/>
                      </a:lnTo>
                      <a:lnTo>
                        <a:pt x="0" y="21"/>
                      </a:lnTo>
                      <a:lnTo>
                        <a:pt x="2" y="25"/>
                      </a:lnTo>
                      <a:lnTo>
                        <a:pt x="4" y="29"/>
                      </a:lnTo>
                      <a:lnTo>
                        <a:pt x="6" y="31"/>
                      </a:lnTo>
                      <a:lnTo>
                        <a:pt x="12" y="35"/>
                      </a:lnTo>
                      <a:lnTo>
                        <a:pt x="16" y="37"/>
                      </a:lnTo>
                      <a:lnTo>
                        <a:pt x="1356" y="305"/>
                      </a:lnTo>
                    </a:path>
                  </a:pathLst>
                </a:custGeom>
                <a:solidFill>
                  <a:srgbClr val="00FF00"/>
                </a:solidFill>
                <a:ln w="12700" cap="rnd">
                  <a:solidFill>
                    <a:srgbClr val="00FF00"/>
                  </a:solidFill>
                  <a:round/>
                  <a:headEnd/>
                  <a:tailEnd/>
                </a:ln>
              </p:spPr>
              <p:txBody>
                <a:bodyPr/>
                <a:lstStyle/>
                <a:p>
                  <a:endParaRPr lang="en-GB"/>
                </a:p>
              </p:txBody>
            </p:sp>
            <p:sp>
              <p:nvSpPr>
                <p:cNvPr id="57367" name="Freeform 28"/>
                <p:cNvSpPr>
                  <a:spLocks/>
                </p:cNvSpPr>
                <p:nvPr/>
              </p:nvSpPr>
              <p:spPr bwMode="auto">
                <a:xfrm>
                  <a:off x="2942" y="2964"/>
                  <a:ext cx="182" cy="174"/>
                </a:xfrm>
                <a:custGeom>
                  <a:avLst/>
                  <a:gdLst>
                    <a:gd name="T0" fmla="*/ 114 w 189"/>
                    <a:gd name="T1" fmla="*/ 151 h 174"/>
                    <a:gd name="T2" fmla="*/ 142 w 189"/>
                    <a:gd name="T3" fmla="*/ 139 h 174"/>
                    <a:gd name="T4" fmla="*/ 28 w 189"/>
                    <a:gd name="T5" fmla="*/ 44 h 174"/>
                    <a:gd name="T6" fmla="*/ 22 w 189"/>
                    <a:gd name="T7" fmla="*/ 78 h 174"/>
                    <a:gd name="T8" fmla="*/ 163 w 189"/>
                    <a:gd name="T9" fmla="*/ 38 h 174"/>
                    <a:gd name="T10" fmla="*/ 140 w 189"/>
                    <a:gd name="T11" fmla="*/ 15 h 174"/>
                    <a:gd name="T12" fmla="*/ 114 w 189"/>
                    <a:gd name="T13" fmla="*/ 151 h 174"/>
                    <a:gd name="T14" fmla="*/ 148 w 189"/>
                    <a:gd name="T15" fmla="*/ 159 h 174"/>
                    <a:gd name="T16" fmla="*/ 174 w 189"/>
                    <a:gd name="T17" fmla="*/ 22 h 174"/>
                    <a:gd name="T18" fmla="*/ 174 w 189"/>
                    <a:gd name="T19" fmla="*/ 14 h 174"/>
                    <a:gd name="T20" fmla="*/ 172 w 189"/>
                    <a:gd name="T21" fmla="*/ 10 h 174"/>
                    <a:gd name="T22" fmla="*/ 166 w 189"/>
                    <a:gd name="T23" fmla="*/ 2 h 174"/>
                    <a:gd name="T24" fmla="*/ 163 w 189"/>
                    <a:gd name="T25" fmla="*/ 0 h 174"/>
                    <a:gd name="T26" fmla="*/ 152 w 189"/>
                    <a:gd name="T27" fmla="*/ 0 h 174"/>
                    <a:gd name="T28" fmla="*/ 13 w 189"/>
                    <a:gd name="T29" fmla="*/ 42 h 174"/>
                    <a:gd name="T30" fmla="*/ 12 w 189"/>
                    <a:gd name="T31" fmla="*/ 43 h 174"/>
                    <a:gd name="T32" fmla="*/ 8 w 189"/>
                    <a:gd name="T33" fmla="*/ 44 h 174"/>
                    <a:gd name="T34" fmla="*/ 4 w 189"/>
                    <a:gd name="T35" fmla="*/ 48 h 174"/>
                    <a:gd name="T36" fmla="*/ 2 w 189"/>
                    <a:gd name="T37" fmla="*/ 52 h 174"/>
                    <a:gd name="T38" fmla="*/ 0 w 189"/>
                    <a:gd name="T39" fmla="*/ 58 h 174"/>
                    <a:gd name="T40" fmla="*/ 0 w 189"/>
                    <a:gd name="T41" fmla="*/ 62 h 174"/>
                    <a:gd name="T42" fmla="*/ 2 w 189"/>
                    <a:gd name="T43" fmla="*/ 67 h 174"/>
                    <a:gd name="T44" fmla="*/ 4 w 189"/>
                    <a:gd name="T45" fmla="*/ 71 h 174"/>
                    <a:gd name="T46" fmla="*/ 8 w 189"/>
                    <a:gd name="T47" fmla="*/ 74 h 174"/>
                    <a:gd name="T48" fmla="*/ 121 w 189"/>
                    <a:gd name="T49" fmla="*/ 169 h 174"/>
                    <a:gd name="T50" fmla="*/ 125 w 189"/>
                    <a:gd name="T51" fmla="*/ 171 h 174"/>
                    <a:gd name="T52" fmla="*/ 128 w 189"/>
                    <a:gd name="T53" fmla="*/ 173 h 174"/>
                    <a:gd name="T54" fmla="*/ 133 w 189"/>
                    <a:gd name="T55" fmla="*/ 173 h 174"/>
                    <a:gd name="T56" fmla="*/ 137 w 189"/>
                    <a:gd name="T57" fmla="*/ 171 h 174"/>
                    <a:gd name="T58" fmla="*/ 142 w 189"/>
                    <a:gd name="T59" fmla="*/ 169 h 174"/>
                    <a:gd name="T60" fmla="*/ 143 w 189"/>
                    <a:gd name="T61" fmla="*/ 167 h 174"/>
                    <a:gd name="T62" fmla="*/ 147 w 189"/>
                    <a:gd name="T63" fmla="*/ 161 h 174"/>
                    <a:gd name="T64" fmla="*/ 148 w 189"/>
                    <a:gd name="T65" fmla="*/ 159 h 174"/>
                    <a:gd name="T66" fmla="*/ 114 w 189"/>
                    <a:gd name="T67" fmla="*/ 151 h 1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9"/>
                    <a:gd name="T103" fmla="*/ 0 h 174"/>
                    <a:gd name="T104" fmla="*/ 189 w 189"/>
                    <a:gd name="T105" fmla="*/ 174 h 1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9" h="174">
                      <a:moveTo>
                        <a:pt x="123" y="151"/>
                      </a:moveTo>
                      <a:lnTo>
                        <a:pt x="153" y="139"/>
                      </a:lnTo>
                      <a:lnTo>
                        <a:pt x="30" y="44"/>
                      </a:lnTo>
                      <a:lnTo>
                        <a:pt x="24" y="78"/>
                      </a:lnTo>
                      <a:lnTo>
                        <a:pt x="175" y="38"/>
                      </a:lnTo>
                      <a:lnTo>
                        <a:pt x="151" y="15"/>
                      </a:lnTo>
                      <a:lnTo>
                        <a:pt x="123" y="151"/>
                      </a:lnTo>
                      <a:lnTo>
                        <a:pt x="160" y="159"/>
                      </a:lnTo>
                      <a:lnTo>
                        <a:pt x="188" y="22"/>
                      </a:lnTo>
                      <a:lnTo>
                        <a:pt x="188" y="14"/>
                      </a:lnTo>
                      <a:lnTo>
                        <a:pt x="186" y="10"/>
                      </a:lnTo>
                      <a:lnTo>
                        <a:pt x="179" y="2"/>
                      </a:lnTo>
                      <a:lnTo>
                        <a:pt x="175" y="0"/>
                      </a:lnTo>
                      <a:lnTo>
                        <a:pt x="164" y="0"/>
                      </a:lnTo>
                      <a:lnTo>
                        <a:pt x="14" y="42"/>
                      </a:lnTo>
                      <a:lnTo>
                        <a:pt x="12" y="43"/>
                      </a:lnTo>
                      <a:lnTo>
                        <a:pt x="8" y="44"/>
                      </a:lnTo>
                      <a:lnTo>
                        <a:pt x="4" y="48"/>
                      </a:lnTo>
                      <a:lnTo>
                        <a:pt x="2" y="52"/>
                      </a:lnTo>
                      <a:lnTo>
                        <a:pt x="0" y="58"/>
                      </a:lnTo>
                      <a:lnTo>
                        <a:pt x="0" y="62"/>
                      </a:lnTo>
                      <a:lnTo>
                        <a:pt x="2" y="67"/>
                      </a:lnTo>
                      <a:lnTo>
                        <a:pt x="4" y="71"/>
                      </a:lnTo>
                      <a:lnTo>
                        <a:pt x="8" y="74"/>
                      </a:lnTo>
                      <a:lnTo>
                        <a:pt x="131" y="169"/>
                      </a:lnTo>
                      <a:lnTo>
                        <a:pt x="135" y="171"/>
                      </a:lnTo>
                      <a:lnTo>
                        <a:pt x="138" y="173"/>
                      </a:lnTo>
                      <a:lnTo>
                        <a:pt x="143" y="173"/>
                      </a:lnTo>
                      <a:lnTo>
                        <a:pt x="147" y="171"/>
                      </a:lnTo>
                      <a:lnTo>
                        <a:pt x="153" y="169"/>
                      </a:lnTo>
                      <a:lnTo>
                        <a:pt x="155" y="167"/>
                      </a:lnTo>
                      <a:lnTo>
                        <a:pt x="159" y="161"/>
                      </a:lnTo>
                      <a:lnTo>
                        <a:pt x="160" y="159"/>
                      </a:lnTo>
                      <a:lnTo>
                        <a:pt x="123" y="151"/>
                      </a:lnTo>
                    </a:path>
                  </a:pathLst>
                </a:custGeom>
                <a:solidFill>
                  <a:srgbClr val="00FF00"/>
                </a:solidFill>
                <a:ln w="12700" cap="rnd">
                  <a:solidFill>
                    <a:srgbClr val="00FF00"/>
                  </a:solidFill>
                  <a:round/>
                  <a:headEnd/>
                  <a:tailEnd/>
                </a:ln>
              </p:spPr>
              <p:txBody>
                <a:bodyPr/>
                <a:lstStyle/>
                <a:p>
                  <a:endParaRPr lang="en-GB"/>
                </a:p>
              </p:txBody>
            </p:sp>
          </p:grpSp>
          <p:grpSp>
            <p:nvGrpSpPr>
              <p:cNvPr id="57363" name="Group 29"/>
              <p:cNvGrpSpPr>
                <a:grpSpLocks/>
              </p:cNvGrpSpPr>
              <p:nvPr/>
            </p:nvGrpSpPr>
            <p:grpSpPr bwMode="auto">
              <a:xfrm>
                <a:off x="3140" y="2344"/>
                <a:ext cx="1239" cy="946"/>
                <a:chOff x="3140" y="2344"/>
                <a:chExt cx="1239" cy="946"/>
              </a:xfrm>
            </p:grpSpPr>
            <p:sp>
              <p:nvSpPr>
                <p:cNvPr id="57364" name="Freeform 30"/>
                <p:cNvSpPr>
                  <a:spLocks/>
                </p:cNvSpPr>
                <p:nvPr/>
              </p:nvSpPr>
              <p:spPr bwMode="auto">
                <a:xfrm>
                  <a:off x="3140" y="2344"/>
                  <a:ext cx="1239" cy="946"/>
                </a:xfrm>
                <a:custGeom>
                  <a:avLst/>
                  <a:gdLst>
                    <a:gd name="T0" fmla="*/ 1163 w 1287"/>
                    <a:gd name="T1" fmla="*/ 941 h 946"/>
                    <a:gd name="T2" fmla="*/ 1167 w 1287"/>
                    <a:gd name="T3" fmla="*/ 943 h 946"/>
                    <a:gd name="T4" fmla="*/ 1173 w 1287"/>
                    <a:gd name="T5" fmla="*/ 945 h 946"/>
                    <a:gd name="T6" fmla="*/ 1178 w 1287"/>
                    <a:gd name="T7" fmla="*/ 945 h 946"/>
                    <a:gd name="T8" fmla="*/ 1180 w 1287"/>
                    <a:gd name="T9" fmla="*/ 943 h 946"/>
                    <a:gd name="T10" fmla="*/ 1184 w 1287"/>
                    <a:gd name="T11" fmla="*/ 941 h 946"/>
                    <a:gd name="T12" fmla="*/ 1188 w 1287"/>
                    <a:gd name="T13" fmla="*/ 937 h 946"/>
                    <a:gd name="T14" fmla="*/ 1190 w 1287"/>
                    <a:gd name="T15" fmla="*/ 933 h 946"/>
                    <a:gd name="T16" fmla="*/ 1192 w 1287"/>
                    <a:gd name="T17" fmla="*/ 927 h 946"/>
                    <a:gd name="T18" fmla="*/ 1192 w 1287"/>
                    <a:gd name="T19" fmla="*/ 921 h 946"/>
                    <a:gd name="T20" fmla="*/ 1190 w 1287"/>
                    <a:gd name="T21" fmla="*/ 918 h 946"/>
                    <a:gd name="T22" fmla="*/ 1188 w 1287"/>
                    <a:gd name="T23" fmla="*/ 914 h 946"/>
                    <a:gd name="T24" fmla="*/ 1184 w 1287"/>
                    <a:gd name="T25" fmla="*/ 910 h 946"/>
                    <a:gd name="T26" fmla="*/ 29 w 1287"/>
                    <a:gd name="T27" fmla="*/ 4 h 946"/>
                    <a:gd name="T28" fmla="*/ 25 w 1287"/>
                    <a:gd name="T29" fmla="*/ 2 h 946"/>
                    <a:gd name="T30" fmla="*/ 19 w 1287"/>
                    <a:gd name="T31" fmla="*/ 0 h 946"/>
                    <a:gd name="T32" fmla="*/ 13 w 1287"/>
                    <a:gd name="T33" fmla="*/ 0 h 946"/>
                    <a:gd name="T34" fmla="*/ 11 w 1287"/>
                    <a:gd name="T35" fmla="*/ 2 h 946"/>
                    <a:gd name="T36" fmla="*/ 7 w 1287"/>
                    <a:gd name="T37" fmla="*/ 4 h 946"/>
                    <a:gd name="T38" fmla="*/ 4 w 1287"/>
                    <a:gd name="T39" fmla="*/ 8 h 946"/>
                    <a:gd name="T40" fmla="*/ 2 w 1287"/>
                    <a:gd name="T41" fmla="*/ 12 h 946"/>
                    <a:gd name="T42" fmla="*/ 0 w 1287"/>
                    <a:gd name="T43" fmla="*/ 18 h 946"/>
                    <a:gd name="T44" fmla="*/ 0 w 1287"/>
                    <a:gd name="T45" fmla="*/ 23 h 946"/>
                    <a:gd name="T46" fmla="*/ 2 w 1287"/>
                    <a:gd name="T47" fmla="*/ 27 h 946"/>
                    <a:gd name="T48" fmla="*/ 4 w 1287"/>
                    <a:gd name="T49" fmla="*/ 31 h 946"/>
                    <a:gd name="T50" fmla="*/ 7 w 1287"/>
                    <a:gd name="T51" fmla="*/ 35 h 946"/>
                    <a:gd name="T52" fmla="*/ 1163 w 1287"/>
                    <a:gd name="T53" fmla="*/ 941 h 94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87"/>
                    <a:gd name="T82" fmla="*/ 0 h 946"/>
                    <a:gd name="T83" fmla="*/ 1287 w 1287"/>
                    <a:gd name="T84" fmla="*/ 946 h 94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87" h="946">
                      <a:moveTo>
                        <a:pt x="1255" y="941"/>
                      </a:moveTo>
                      <a:lnTo>
                        <a:pt x="1259" y="943"/>
                      </a:lnTo>
                      <a:lnTo>
                        <a:pt x="1265" y="945"/>
                      </a:lnTo>
                      <a:lnTo>
                        <a:pt x="1271" y="945"/>
                      </a:lnTo>
                      <a:lnTo>
                        <a:pt x="1274" y="943"/>
                      </a:lnTo>
                      <a:lnTo>
                        <a:pt x="1278" y="941"/>
                      </a:lnTo>
                      <a:lnTo>
                        <a:pt x="1282" y="937"/>
                      </a:lnTo>
                      <a:lnTo>
                        <a:pt x="1284" y="933"/>
                      </a:lnTo>
                      <a:lnTo>
                        <a:pt x="1286" y="927"/>
                      </a:lnTo>
                      <a:lnTo>
                        <a:pt x="1286" y="921"/>
                      </a:lnTo>
                      <a:lnTo>
                        <a:pt x="1284" y="918"/>
                      </a:lnTo>
                      <a:lnTo>
                        <a:pt x="1282" y="914"/>
                      </a:lnTo>
                      <a:lnTo>
                        <a:pt x="1278" y="910"/>
                      </a:lnTo>
                      <a:lnTo>
                        <a:pt x="31" y="4"/>
                      </a:lnTo>
                      <a:lnTo>
                        <a:pt x="27" y="2"/>
                      </a:lnTo>
                      <a:lnTo>
                        <a:pt x="21" y="0"/>
                      </a:lnTo>
                      <a:lnTo>
                        <a:pt x="15" y="0"/>
                      </a:lnTo>
                      <a:lnTo>
                        <a:pt x="11" y="2"/>
                      </a:lnTo>
                      <a:lnTo>
                        <a:pt x="7" y="4"/>
                      </a:lnTo>
                      <a:lnTo>
                        <a:pt x="4" y="8"/>
                      </a:lnTo>
                      <a:lnTo>
                        <a:pt x="2" y="12"/>
                      </a:lnTo>
                      <a:lnTo>
                        <a:pt x="0" y="18"/>
                      </a:lnTo>
                      <a:lnTo>
                        <a:pt x="0" y="23"/>
                      </a:lnTo>
                      <a:lnTo>
                        <a:pt x="2" y="27"/>
                      </a:lnTo>
                      <a:lnTo>
                        <a:pt x="4" y="31"/>
                      </a:lnTo>
                      <a:lnTo>
                        <a:pt x="7" y="35"/>
                      </a:lnTo>
                      <a:lnTo>
                        <a:pt x="1255" y="941"/>
                      </a:lnTo>
                    </a:path>
                  </a:pathLst>
                </a:custGeom>
                <a:solidFill>
                  <a:srgbClr val="00FF00"/>
                </a:solidFill>
                <a:ln w="12700" cap="rnd">
                  <a:solidFill>
                    <a:srgbClr val="00FF00"/>
                  </a:solidFill>
                  <a:round/>
                  <a:headEnd/>
                  <a:tailEnd/>
                </a:ln>
              </p:spPr>
              <p:txBody>
                <a:bodyPr/>
                <a:lstStyle/>
                <a:p>
                  <a:endParaRPr lang="en-GB"/>
                </a:p>
              </p:txBody>
            </p:sp>
            <p:sp>
              <p:nvSpPr>
                <p:cNvPr id="57365" name="Freeform 31"/>
                <p:cNvSpPr>
                  <a:spLocks/>
                </p:cNvSpPr>
                <p:nvPr/>
              </p:nvSpPr>
              <p:spPr bwMode="auto">
                <a:xfrm>
                  <a:off x="3140" y="2344"/>
                  <a:ext cx="186" cy="178"/>
                </a:xfrm>
                <a:custGeom>
                  <a:avLst/>
                  <a:gdLst>
                    <a:gd name="T0" fmla="*/ 71 w 193"/>
                    <a:gd name="T1" fmla="*/ 147 h 178"/>
                    <a:gd name="T2" fmla="*/ 100 w 193"/>
                    <a:gd name="T3" fmla="*/ 149 h 178"/>
                    <a:gd name="T4" fmla="*/ 33 w 193"/>
                    <a:gd name="T5" fmla="*/ 10 h 178"/>
                    <a:gd name="T6" fmla="*/ 13 w 193"/>
                    <a:gd name="T7" fmla="*/ 38 h 178"/>
                    <a:gd name="T8" fmla="*/ 158 w 193"/>
                    <a:gd name="T9" fmla="*/ 64 h 178"/>
                    <a:gd name="T10" fmla="*/ 146 w 193"/>
                    <a:gd name="T11" fmla="*/ 34 h 178"/>
                    <a:gd name="T12" fmla="*/ 71 w 193"/>
                    <a:gd name="T13" fmla="*/ 147 h 178"/>
                    <a:gd name="T14" fmla="*/ 98 w 193"/>
                    <a:gd name="T15" fmla="*/ 169 h 178"/>
                    <a:gd name="T16" fmla="*/ 174 w 193"/>
                    <a:gd name="T17" fmla="*/ 56 h 178"/>
                    <a:gd name="T18" fmla="*/ 176 w 193"/>
                    <a:gd name="T19" fmla="*/ 52 h 178"/>
                    <a:gd name="T20" fmla="*/ 178 w 193"/>
                    <a:gd name="T21" fmla="*/ 48 h 178"/>
                    <a:gd name="T22" fmla="*/ 178 w 193"/>
                    <a:gd name="T23" fmla="*/ 43 h 178"/>
                    <a:gd name="T24" fmla="*/ 176 w 193"/>
                    <a:gd name="T25" fmla="*/ 40 h 178"/>
                    <a:gd name="T26" fmla="*/ 174 w 193"/>
                    <a:gd name="T27" fmla="*/ 34 h 178"/>
                    <a:gd name="T28" fmla="*/ 171 w 193"/>
                    <a:gd name="T29" fmla="*/ 30 h 178"/>
                    <a:gd name="T30" fmla="*/ 167 w 193"/>
                    <a:gd name="T31" fmla="*/ 28 h 178"/>
                    <a:gd name="T32" fmla="*/ 164 w 193"/>
                    <a:gd name="T33" fmla="*/ 26 h 178"/>
                    <a:gd name="T34" fmla="*/ 20 w 193"/>
                    <a:gd name="T35" fmla="*/ 0 h 178"/>
                    <a:gd name="T36" fmla="*/ 13 w 193"/>
                    <a:gd name="T37" fmla="*/ 0 h 178"/>
                    <a:gd name="T38" fmla="*/ 9 w 193"/>
                    <a:gd name="T39" fmla="*/ 2 h 178"/>
                    <a:gd name="T40" fmla="*/ 6 w 193"/>
                    <a:gd name="T41" fmla="*/ 6 h 178"/>
                    <a:gd name="T42" fmla="*/ 4 w 193"/>
                    <a:gd name="T43" fmla="*/ 10 h 178"/>
                    <a:gd name="T44" fmla="*/ 0 w 193"/>
                    <a:gd name="T45" fmla="*/ 14 h 178"/>
                    <a:gd name="T46" fmla="*/ 0 w 193"/>
                    <a:gd name="T47" fmla="*/ 22 h 178"/>
                    <a:gd name="T48" fmla="*/ 2 w 193"/>
                    <a:gd name="T49" fmla="*/ 28 h 178"/>
                    <a:gd name="T50" fmla="*/ 69 w 193"/>
                    <a:gd name="T51" fmla="*/ 167 h 178"/>
                    <a:gd name="T52" fmla="*/ 74 w 193"/>
                    <a:gd name="T53" fmla="*/ 173 h 178"/>
                    <a:gd name="T54" fmla="*/ 77 w 193"/>
                    <a:gd name="T55" fmla="*/ 175 h 178"/>
                    <a:gd name="T56" fmla="*/ 83 w 193"/>
                    <a:gd name="T57" fmla="*/ 177 h 178"/>
                    <a:gd name="T58" fmla="*/ 89 w 193"/>
                    <a:gd name="T59" fmla="*/ 177 h 178"/>
                    <a:gd name="T60" fmla="*/ 92 w 193"/>
                    <a:gd name="T61" fmla="*/ 175 h 178"/>
                    <a:gd name="T62" fmla="*/ 94 w 193"/>
                    <a:gd name="T63" fmla="*/ 173 h 178"/>
                    <a:gd name="T64" fmla="*/ 98 w 193"/>
                    <a:gd name="T65" fmla="*/ 169 h 178"/>
                    <a:gd name="T66" fmla="*/ 71 w 193"/>
                    <a:gd name="T67" fmla="*/ 147 h 17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3"/>
                    <a:gd name="T103" fmla="*/ 0 h 178"/>
                    <a:gd name="T104" fmla="*/ 193 w 193"/>
                    <a:gd name="T105" fmla="*/ 178 h 17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3" h="178">
                      <a:moveTo>
                        <a:pt x="77" y="147"/>
                      </a:moveTo>
                      <a:lnTo>
                        <a:pt x="108" y="149"/>
                      </a:lnTo>
                      <a:lnTo>
                        <a:pt x="35" y="10"/>
                      </a:lnTo>
                      <a:lnTo>
                        <a:pt x="15" y="38"/>
                      </a:lnTo>
                      <a:lnTo>
                        <a:pt x="170" y="64"/>
                      </a:lnTo>
                      <a:lnTo>
                        <a:pt x="158" y="34"/>
                      </a:lnTo>
                      <a:lnTo>
                        <a:pt x="77" y="147"/>
                      </a:lnTo>
                      <a:lnTo>
                        <a:pt x="106" y="169"/>
                      </a:lnTo>
                      <a:lnTo>
                        <a:pt x="188" y="56"/>
                      </a:lnTo>
                      <a:lnTo>
                        <a:pt x="190" y="52"/>
                      </a:lnTo>
                      <a:lnTo>
                        <a:pt x="192" y="48"/>
                      </a:lnTo>
                      <a:lnTo>
                        <a:pt x="192" y="43"/>
                      </a:lnTo>
                      <a:lnTo>
                        <a:pt x="190" y="40"/>
                      </a:lnTo>
                      <a:lnTo>
                        <a:pt x="188" y="34"/>
                      </a:lnTo>
                      <a:lnTo>
                        <a:pt x="184" y="30"/>
                      </a:lnTo>
                      <a:lnTo>
                        <a:pt x="180" y="28"/>
                      </a:lnTo>
                      <a:lnTo>
                        <a:pt x="176" y="26"/>
                      </a:lnTo>
                      <a:lnTo>
                        <a:pt x="22" y="0"/>
                      </a:lnTo>
                      <a:lnTo>
                        <a:pt x="15" y="0"/>
                      </a:lnTo>
                      <a:lnTo>
                        <a:pt x="9" y="2"/>
                      </a:lnTo>
                      <a:lnTo>
                        <a:pt x="6" y="6"/>
                      </a:lnTo>
                      <a:lnTo>
                        <a:pt x="4" y="10"/>
                      </a:lnTo>
                      <a:lnTo>
                        <a:pt x="0" y="14"/>
                      </a:lnTo>
                      <a:lnTo>
                        <a:pt x="0" y="22"/>
                      </a:lnTo>
                      <a:lnTo>
                        <a:pt x="2" y="28"/>
                      </a:lnTo>
                      <a:lnTo>
                        <a:pt x="75" y="167"/>
                      </a:lnTo>
                      <a:lnTo>
                        <a:pt x="80" y="173"/>
                      </a:lnTo>
                      <a:lnTo>
                        <a:pt x="83" y="175"/>
                      </a:lnTo>
                      <a:lnTo>
                        <a:pt x="89" y="177"/>
                      </a:lnTo>
                      <a:lnTo>
                        <a:pt x="95" y="177"/>
                      </a:lnTo>
                      <a:lnTo>
                        <a:pt x="99" y="175"/>
                      </a:lnTo>
                      <a:lnTo>
                        <a:pt x="102" y="173"/>
                      </a:lnTo>
                      <a:lnTo>
                        <a:pt x="106" y="169"/>
                      </a:lnTo>
                      <a:lnTo>
                        <a:pt x="77" y="147"/>
                      </a:lnTo>
                    </a:path>
                  </a:pathLst>
                </a:custGeom>
                <a:solidFill>
                  <a:srgbClr val="00FF00"/>
                </a:solidFill>
                <a:ln w="12700" cap="rnd">
                  <a:solidFill>
                    <a:srgbClr val="00FF00"/>
                  </a:solidFill>
                  <a:round/>
                  <a:headEnd/>
                  <a:tailEnd/>
                </a:ln>
              </p:spPr>
              <p:txBody>
                <a:bodyPr/>
                <a:lstStyle/>
                <a:p>
                  <a:endParaRPr lang="en-GB"/>
                </a:p>
              </p:txBody>
            </p:sp>
          </p:grpSp>
        </p:grpSp>
      </p:grpSp>
      <p:grpSp>
        <p:nvGrpSpPr>
          <p:cNvPr id="13" name="Group 32"/>
          <p:cNvGrpSpPr>
            <a:grpSpLocks/>
          </p:cNvGrpSpPr>
          <p:nvPr/>
        </p:nvGrpSpPr>
        <p:grpSpPr bwMode="auto">
          <a:xfrm>
            <a:off x="1176338" y="2895600"/>
            <a:ext cx="2735262" cy="2741613"/>
            <a:chOff x="542" y="1680"/>
            <a:chExt cx="1866" cy="1727"/>
          </a:xfrm>
        </p:grpSpPr>
        <p:sp>
          <p:nvSpPr>
            <p:cNvPr id="57355" name="Freeform 33"/>
            <p:cNvSpPr>
              <a:spLocks/>
            </p:cNvSpPr>
            <p:nvPr/>
          </p:nvSpPr>
          <p:spPr bwMode="auto">
            <a:xfrm>
              <a:off x="542" y="2031"/>
              <a:ext cx="1072" cy="1376"/>
            </a:xfrm>
            <a:custGeom>
              <a:avLst/>
              <a:gdLst>
                <a:gd name="T0" fmla="*/ 1032 w 1113"/>
                <a:gd name="T1" fmla="*/ 1375 h 1376"/>
                <a:gd name="T2" fmla="*/ 610 w 1113"/>
                <a:gd name="T3" fmla="*/ 1375 h 1376"/>
                <a:gd name="T4" fmla="*/ 0 w 1113"/>
                <a:gd name="T5" fmla="*/ 0 h 1376"/>
                <a:gd name="T6" fmla="*/ 420 w 1113"/>
                <a:gd name="T7" fmla="*/ 0 h 1376"/>
                <a:gd name="T8" fmla="*/ 1032 w 1113"/>
                <a:gd name="T9" fmla="*/ 1375 h 1376"/>
                <a:gd name="T10" fmla="*/ 0 60000 65536"/>
                <a:gd name="T11" fmla="*/ 0 60000 65536"/>
                <a:gd name="T12" fmla="*/ 0 60000 65536"/>
                <a:gd name="T13" fmla="*/ 0 60000 65536"/>
                <a:gd name="T14" fmla="*/ 0 60000 65536"/>
                <a:gd name="T15" fmla="*/ 0 w 1113"/>
                <a:gd name="T16" fmla="*/ 0 h 1376"/>
                <a:gd name="T17" fmla="*/ 1113 w 1113"/>
                <a:gd name="T18" fmla="*/ 1376 h 1376"/>
              </a:gdLst>
              <a:ahLst/>
              <a:cxnLst>
                <a:cxn ang="T10">
                  <a:pos x="T0" y="T1"/>
                </a:cxn>
                <a:cxn ang="T11">
                  <a:pos x="T2" y="T3"/>
                </a:cxn>
                <a:cxn ang="T12">
                  <a:pos x="T4" y="T5"/>
                </a:cxn>
                <a:cxn ang="T13">
                  <a:pos x="T6" y="T7"/>
                </a:cxn>
                <a:cxn ang="T14">
                  <a:pos x="T8" y="T9"/>
                </a:cxn>
              </a:cxnLst>
              <a:rect l="T15" t="T16" r="T17" b="T18"/>
              <a:pathLst>
                <a:path w="1113" h="1376">
                  <a:moveTo>
                    <a:pt x="1112" y="1375"/>
                  </a:moveTo>
                  <a:lnTo>
                    <a:pt x="657" y="1375"/>
                  </a:lnTo>
                  <a:lnTo>
                    <a:pt x="0" y="0"/>
                  </a:lnTo>
                  <a:lnTo>
                    <a:pt x="453" y="0"/>
                  </a:lnTo>
                  <a:lnTo>
                    <a:pt x="1112" y="1375"/>
                  </a:lnTo>
                </a:path>
              </a:pathLst>
            </a:custGeom>
            <a:solidFill>
              <a:srgbClr val="00FF00"/>
            </a:solidFill>
            <a:ln w="12700" cap="rnd">
              <a:solidFill>
                <a:srgbClr val="00FF00"/>
              </a:solidFill>
              <a:round/>
              <a:headEnd/>
              <a:tailEnd/>
            </a:ln>
          </p:spPr>
          <p:txBody>
            <a:bodyPr/>
            <a:lstStyle/>
            <a:p>
              <a:endParaRPr lang="en-GB"/>
            </a:p>
          </p:txBody>
        </p:sp>
        <p:sp>
          <p:nvSpPr>
            <p:cNvPr id="57356" name="Freeform 34"/>
            <p:cNvSpPr>
              <a:spLocks/>
            </p:cNvSpPr>
            <p:nvPr/>
          </p:nvSpPr>
          <p:spPr bwMode="auto">
            <a:xfrm>
              <a:off x="1727" y="1680"/>
              <a:ext cx="681" cy="343"/>
            </a:xfrm>
            <a:custGeom>
              <a:avLst/>
              <a:gdLst>
                <a:gd name="T0" fmla="*/ 486 w 707"/>
                <a:gd name="T1" fmla="*/ 0 h 343"/>
                <a:gd name="T2" fmla="*/ 0 w 707"/>
                <a:gd name="T3" fmla="*/ 342 h 343"/>
                <a:gd name="T4" fmla="*/ 655 w 707"/>
                <a:gd name="T5" fmla="*/ 342 h 343"/>
                <a:gd name="T6" fmla="*/ 486 w 707"/>
                <a:gd name="T7" fmla="*/ 0 h 343"/>
                <a:gd name="T8" fmla="*/ 0 60000 65536"/>
                <a:gd name="T9" fmla="*/ 0 60000 65536"/>
                <a:gd name="T10" fmla="*/ 0 60000 65536"/>
                <a:gd name="T11" fmla="*/ 0 60000 65536"/>
                <a:gd name="T12" fmla="*/ 0 w 707"/>
                <a:gd name="T13" fmla="*/ 0 h 343"/>
                <a:gd name="T14" fmla="*/ 707 w 707"/>
                <a:gd name="T15" fmla="*/ 343 h 343"/>
              </a:gdLst>
              <a:ahLst/>
              <a:cxnLst>
                <a:cxn ang="T8">
                  <a:pos x="T0" y="T1"/>
                </a:cxn>
                <a:cxn ang="T9">
                  <a:pos x="T2" y="T3"/>
                </a:cxn>
                <a:cxn ang="T10">
                  <a:pos x="T4" y="T5"/>
                </a:cxn>
                <a:cxn ang="T11">
                  <a:pos x="T6" y="T7"/>
                </a:cxn>
              </a:cxnLst>
              <a:rect l="T12" t="T13" r="T14" b="T15"/>
              <a:pathLst>
                <a:path w="707" h="343">
                  <a:moveTo>
                    <a:pt x="524" y="0"/>
                  </a:moveTo>
                  <a:lnTo>
                    <a:pt x="0" y="342"/>
                  </a:lnTo>
                  <a:lnTo>
                    <a:pt x="706" y="342"/>
                  </a:lnTo>
                  <a:lnTo>
                    <a:pt x="524" y="0"/>
                  </a:lnTo>
                </a:path>
              </a:pathLst>
            </a:custGeom>
            <a:solidFill>
              <a:srgbClr val="00FF00"/>
            </a:solidFill>
            <a:ln w="12700" cap="rnd">
              <a:solidFill>
                <a:srgbClr val="00FF00"/>
              </a:solidFill>
              <a:round/>
              <a:headEnd/>
              <a:tailEnd/>
            </a:ln>
          </p:spPr>
          <p:txBody>
            <a:bodyPr/>
            <a:lstStyle/>
            <a:p>
              <a:endParaRPr lang="en-GB"/>
            </a:p>
          </p:txBody>
        </p:sp>
        <p:sp>
          <p:nvSpPr>
            <p:cNvPr id="57357" name="Freeform 35"/>
            <p:cNvSpPr>
              <a:spLocks/>
            </p:cNvSpPr>
            <p:nvPr/>
          </p:nvSpPr>
          <p:spPr bwMode="auto">
            <a:xfrm>
              <a:off x="1179" y="2008"/>
              <a:ext cx="1115" cy="1399"/>
            </a:xfrm>
            <a:custGeom>
              <a:avLst/>
              <a:gdLst>
                <a:gd name="T0" fmla="*/ 0 w 1158"/>
                <a:gd name="T1" fmla="*/ 1398 h 1399"/>
                <a:gd name="T2" fmla="*/ 651 w 1158"/>
                <a:gd name="T3" fmla="*/ 0 h 1399"/>
                <a:gd name="T4" fmla="*/ 1073 w 1158"/>
                <a:gd name="T5" fmla="*/ 0 h 1399"/>
                <a:gd name="T6" fmla="*/ 422 w 1158"/>
                <a:gd name="T7" fmla="*/ 1398 h 1399"/>
                <a:gd name="T8" fmla="*/ 0 w 1158"/>
                <a:gd name="T9" fmla="*/ 1398 h 1399"/>
                <a:gd name="T10" fmla="*/ 0 60000 65536"/>
                <a:gd name="T11" fmla="*/ 0 60000 65536"/>
                <a:gd name="T12" fmla="*/ 0 60000 65536"/>
                <a:gd name="T13" fmla="*/ 0 60000 65536"/>
                <a:gd name="T14" fmla="*/ 0 60000 65536"/>
                <a:gd name="T15" fmla="*/ 0 w 1158"/>
                <a:gd name="T16" fmla="*/ 0 h 1399"/>
                <a:gd name="T17" fmla="*/ 1158 w 1158"/>
                <a:gd name="T18" fmla="*/ 1399 h 1399"/>
              </a:gdLst>
              <a:ahLst/>
              <a:cxnLst>
                <a:cxn ang="T10">
                  <a:pos x="T0" y="T1"/>
                </a:cxn>
                <a:cxn ang="T11">
                  <a:pos x="T2" y="T3"/>
                </a:cxn>
                <a:cxn ang="T12">
                  <a:pos x="T4" y="T5"/>
                </a:cxn>
                <a:cxn ang="T13">
                  <a:pos x="T6" y="T7"/>
                </a:cxn>
                <a:cxn ang="T14">
                  <a:pos x="T8" y="T9"/>
                </a:cxn>
              </a:cxnLst>
              <a:rect l="T15" t="T16" r="T17" b="T18"/>
              <a:pathLst>
                <a:path w="1158" h="1399">
                  <a:moveTo>
                    <a:pt x="0" y="1398"/>
                  </a:moveTo>
                  <a:lnTo>
                    <a:pt x="702" y="0"/>
                  </a:lnTo>
                  <a:lnTo>
                    <a:pt x="1157" y="0"/>
                  </a:lnTo>
                  <a:lnTo>
                    <a:pt x="455" y="1398"/>
                  </a:lnTo>
                  <a:lnTo>
                    <a:pt x="0" y="1398"/>
                  </a:lnTo>
                </a:path>
              </a:pathLst>
            </a:custGeom>
            <a:solidFill>
              <a:srgbClr val="00FF00"/>
            </a:solidFill>
            <a:ln w="12700" cap="rnd">
              <a:solidFill>
                <a:srgbClr val="00FF00"/>
              </a:solidFill>
              <a:round/>
              <a:headEnd/>
              <a:tailEnd/>
            </a:ln>
          </p:spPr>
          <p:txBody>
            <a:bodyPr/>
            <a:lstStyle/>
            <a:p>
              <a:endParaRPr lang="en-GB"/>
            </a:p>
          </p:txBody>
        </p:sp>
      </p:grpSp>
      <p:sp>
        <p:nvSpPr>
          <p:cNvPr id="850980" name="Freeform 36"/>
          <p:cNvSpPr>
            <a:spLocks/>
          </p:cNvSpPr>
          <p:nvPr/>
        </p:nvSpPr>
        <p:spPr bwMode="auto">
          <a:xfrm>
            <a:off x="1171575" y="5648325"/>
            <a:ext cx="2608263" cy="314325"/>
          </a:xfrm>
          <a:custGeom>
            <a:avLst/>
            <a:gdLst>
              <a:gd name="T0" fmla="*/ 0 w 1848"/>
              <a:gd name="T1" fmla="*/ 0 h 198"/>
              <a:gd name="T2" fmla="*/ 2147483647 w 1848"/>
              <a:gd name="T3" fmla="*/ 0 h 198"/>
              <a:gd name="T4" fmla="*/ 2147483647 w 1848"/>
              <a:gd name="T5" fmla="*/ 496471575 h 198"/>
              <a:gd name="T6" fmla="*/ 0 w 1848"/>
              <a:gd name="T7" fmla="*/ 496471575 h 198"/>
              <a:gd name="T8" fmla="*/ 0 w 1848"/>
              <a:gd name="T9" fmla="*/ 0 h 198"/>
              <a:gd name="T10" fmla="*/ 0 60000 65536"/>
              <a:gd name="T11" fmla="*/ 0 60000 65536"/>
              <a:gd name="T12" fmla="*/ 0 60000 65536"/>
              <a:gd name="T13" fmla="*/ 0 60000 65536"/>
              <a:gd name="T14" fmla="*/ 0 60000 65536"/>
              <a:gd name="T15" fmla="*/ 0 w 1848"/>
              <a:gd name="T16" fmla="*/ 0 h 198"/>
              <a:gd name="T17" fmla="*/ 1848 w 1848"/>
              <a:gd name="T18" fmla="*/ 198 h 198"/>
            </a:gdLst>
            <a:ahLst/>
            <a:cxnLst>
              <a:cxn ang="T10">
                <a:pos x="T0" y="T1"/>
              </a:cxn>
              <a:cxn ang="T11">
                <a:pos x="T2" y="T3"/>
              </a:cxn>
              <a:cxn ang="T12">
                <a:pos x="T4" y="T5"/>
              </a:cxn>
              <a:cxn ang="T13">
                <a:pos x="T6" y="T7"/>
              </a:cxn>
              <a:cxn ang="T14">
                <a:pos x="T8" y="T9"/>
              </a:cxn>
            </a:cxnLst>
            <a:rect l="T15" t="T16" r="T17" b="T18"/>
            <a:pathLst>
              <a:path w="1848" h="198">
                <a:moveTo>
                  <a:pt x="0" y="0"/>
                </a:moveTo>
                <a:lnTo>
                  <a:pt x="1847" y="0"/>
                </a:lnTo>
                <a:lnTo>
                  <a:pt x="1847" y="197"/>
                </a:lnTo>
                <a:lnTo>
                  <a:pt x="0" y="197"/>
                </a:lnTo>
                <a:lnTo>
                  <a:pt x="0" y="0"/>
                </a:lnTo>
              </a:path>
            </a:pathLst>
          </a:custGeom>
          <a:solidFill>
            <a:schemeClr val="tx1"/>
          </a:solidFill>
          <a:ln w="12700" cap="rnd">
            <a:solidFill>
              <a:srgbClr val="000000"/>
            </a:solidFill>
            <a:round/>
            <a:headEnd/>
            <a:tailEnd/>
          </a:ln>
        </p:spPr>
        <p:txBody>
          <a:bodyPr/>
          <a:lstStyle/>
          <a:p>
            <a:endParaRPr lang="en-GB"/>
          </a:p>
        </p:txBody>
      </p:sp>
      <p:sp>
        <p:nvSpPr>
          <p:cNvPr id="57352" name="Freeform 38"/>
          <p:cNvSpPr>
            <a:spLocks/>
          </p:cNvSpPr>
          <p:nvPr/>
        </p:nvSpPr>
        <p:spPr bwMode="auto">
          <a:xfrm>
            <a:off x="5005388" y="4973638"/>
            <a:ext cx="3130550" cy="668337"/>
          </a:xfrm>
          <a:custGeom>
            <a:avLst/>
            <a:gdLst>
              <a:gd name="T0" fmla="*/ 0 w 2218"/>
              <a:gd name="T1" fmla="*/ 1058464833 h 421"/>
              <a:gd name="T2" fmla="*/ 294789695 w 2218"/>
              <a:gd name="T3" fmla="*/ 1058464833 h 421"/>
              <a:gd name="T4" fmla="*/ 366494533 w 2218"/>
              <a:gd name="T5" fmla="*/ 768646287 h 421"/>
              <a:gd name="T6" fmla="*/ 513890086 w 2218"/>
              <a:gd name="T7" fmla="*/ 861892793 h 421"/>
              <a:gd name="T8" fmla="*/ 513890086 w 2218"/>
              <a:gd name="T9" fmla="*/ 866933101 h 421"/>
              <a:gd name="T10" fmla="*/ 659292701 w 2218"/>
              <a:gd name="T11" fmla="*/ 768646287 h 421"/>
              <a:gd name="T12" fmla="*/ 882377557 w 2218"/>
              <a:gd name="T13" fmla="*/ 965218328 h 421"/>
              <a:gd name="T14" fmla="*/ 882377557 w 2218"/>
              <a:gd name="T15" fmla="*/ 481348690 h 421"/>
              <a:gd name="T16" fmla="*/ 1029771698 w 2218"/>
              <a:gd name="T17" fmla="*/ 670361061 h 421"/>
              <a:gd name="T18" fmla="*/ 1103469475 w 2218"/>
              <a:gd name="T19" fmla="*/ 284776649 h 421"/>
              <a:gd name="T20" fmla="*/ 1173182787 w 2218"/>
              <a:gd name="T21" fmla="*/ 670361061 h 421"/>
              <a:gd name="T22" fmla="*/ 1322569866 w 2218"/>
              <a:gd name="T23" fmla="*/ 577114556 h 421"/>
              <a:gd name="T24" fmla="*/ 1322569866 w 2218"/>
              <a:gd name="T25" fmla="*/ 768646287 h 421"/>
              <a:gd name="T26" fmla="*/ 1396267643 w 2218"/>
              <a:gd name="T27" fmla="*/ 385582824 h 421"/>
              <a:gd name="T28" fmla="*/ 1545653311 w 2218"/>
              <a:gd name="T29" fmla="*/ 481348690 h 421"/>
              <a:gd name="T30" fmla="*/ 1693048864 w 2218"/>
              <a:gd name="T31" fmla="*/ 284776649 h 421"/>
              <a:gd name="T32" fmla="*/ 1693048864 w 2218"/>
              <a:gd name="T33" fmla="*/ 577114556 h 421"/>
              <a:gd name="T34" fmla="*/ 1838451479 w 2218"/>
              <a:gd name="T35" fmla="*/ 577114556 h 421"/>
              <a:gd name="T36" fmla="*/ 1914140782 w 2218"/>
              <a:gd name="T37" fmla="*/ 191531732 h 421"/>
              <a:gd name="T38" fmla="*/ 2059543397 w 2218"/>
              <a:gd name="T39" fmla="*/ 385582824 h 421"/>
              <a:gd name="T40" fmla="*/ 2059543397 w 2218"/>
              <a:gd name="T41" fmla="*/ 380542515 h 421"/>
              <a:gd name="T42" fmla="*/ 2059543397 w 2218"/>
              <a:gd name="T43" fmla="*/ 481348690 h 421"/>
              <a:gd name="T44" fmla="*/ 2147483647 w 2218"/>
              <a:gd name="T45" fmla="*/ 577114556 h 421"/>
              <a:gd name="T46" fmla="*/ 2147483647 w 2218"/>
              <a:gd name="T47" fmla="*/ 191531732 h 421"/>
              <a:gd name="T48" fmla="*/ 2147483647 w 2218"/>
              <a:gd name="T49" fmla="*/ 0 h 421"/>
              <a:gd name="T50" fmla="*/ 2147483647 w 2218"/>
              <a:gd name="T51" fmla="*/ 191531732 h 421"/>
              <a:gd name="T52" fmla="*/ 2147483647 w 2218"/>
              <a:gd name="T53" fmla="*/ 191531732 h 421"/>
              <a:gd name="T54" fmla="*/ 2147483647 w 2218"/>
              <a:gd name="T55" fmla="*/ 481348690 h 421"/>
              <a:gd name="T56" fmla="*/ 2147483647 w 2218"/>
              <a:gd name="T57" fmla="*/ 380542515 h 421"/>
              <a:gd name="T58" fmla="*/ 2147483647 w 2218"/>
              <a:gd name="T59" fmla="*/ 670361061 h 421"/>
              <a:gd name="T60" fmla="*/ 2147483647 w 2218"/>
              <a:gd name="T61" fmla="*/ 93244918 h 421"/>
              <a:gd name="T62" fmla="*/ 2147483647 w 2218"/>
              <a:gd name="T63" fmla="*/ 284776649 h 421"/>
              <a:gd name="T64" fmla="*/ 2147483647 w 2218"/>
              <a:gd name="T65" fmla="*/ 380542515 h 421"/>
              <a:gd name="T66" fmla="*/ 2147483647 w 2218"/>
              <a:gd name="T67" fmla="*/ 670361061 h 421"/>
              <a:gd name="T68" fmla="*/ 2147483647 w 2218"/>
              <a:gd name="T69" fmla="*/ 768646287 h 421"/>
              <a:gd name="T70" fmla="*/ 2147483647 w 2218"/>
              <a:gd name="T71" fmla="*/ 861892793 h 421"/>
              <a:gd name="T72" fmla="*/ 2147483647 w 2218"/>
              <a:gd name="T73" fmla="*/ 1058464833 h 421"/>
              <a:gd name="T74" fmla="*/ 2147483647 w 2218"/>
              <a:gd name="T75" fmla="*/ 1058464833 h 421"/>
              <a:gd name="T76" fmla="*/ 0 w 2218"/>
              <a:gd name="T77" fmla="*/ 1058464833 h 42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18"/>
              <a:gd name="T118" fmla="*/ 0 h 421"/>
              <a:gd name="T119" fmla="*/ 2218 w 2218"/>
              <a:gd name="T120" fmla="*/ 421 h 42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18" h="421">
                <a:moveTo>
                  <a:pt x="0" y="420"/>
                </a:moveTo>
                <a:lnTo>
                  <a:pt x="148" y="420"/>
                </a:lnTo>
                <a:lnTo>
                  <a:pt x="184" y="305"/>
                </a:lnTo>
                <a:lnTo>
                  <a:pt x="258" y="342"/>
                </a:lnTo>
                <a:lnTo>
                  <a:pt x="258" y="344"/>
                </a:lnTo>
                <a:lnTo>
                  <a:pt x="331" y="305"/>
                </a:lnTo>
                <a:lnTo>
                  <a:pt x="443" y="383"/>
                </a:lnTo>
                <a:lnTo>
                  <a:pt x="443" y="191"/>
                </a:lnTo>
                <a:lnTo>
                  <a:pt x="517" y="266"/>
                </a:lnTo>
                <a:lnTo>
                  <a:pt x="554" y="113"/>
                </a:lnTo>
                <a:lnTo>
                  <a:pt x="589" y="266"/>
                </a:lnTo>
                <a:lnTo>
                  <a:pt x="664" y="229"/>
                </a:lnTo>
                <a:lnTo>
                  <a:pt x="664" y="305"/>
                </a:lnTo>
                <a:lnTo>
                  <a:pt x="701" y="153"/>
                </a:lnTo>
                <a:lnTo>
                  <a:pt x="776" y="191"/>
                </a:lnTo>
                <a:lnTo>
                  <a:pt x="850" y="113"/>
                </a:lnTo>
                <a:lnTo>
                  <a:pt x="850" y="229"/>
                </a:lnTo>
                <a:lnTo>
                  <a:pt x="923" y="229"/>
                </a:lnTo>
                <a:lnTo>
                  <a:pt x="961" y="76"/>
                </a:lnTo>
                <a:lnTo>
                  <a:pt x="1034" y="153"/>
                </a:lnTo>
                <a:lnTo>
                  <a:pt x="1034" y="151"/>
                </a:lnTo>
                <a:lnTo>
                  <a:pt x="1034" y="191"/>
                </a:lnTo>
                <a:lnTo>
                  <a:pt x="1109" y="229"/>
                </a:lnTo>
                <a:lnTo>
                  <a:pt x="1109" y="76"/>
                </a:lnTo>
                <a:lnTo>
                  <a:pt x="1182" y="0"/>
                </a:lnTo>
                <a:lnTo>
                  <a:pt x="1220" y="76"/>
                </a:lnTo>
                <a:lnTo>
                  <a:pt x="1257" y="76"/>
                </a:lnTo>
                <a:lnTo>
                  <a:pt x="1330" y="191"/>
                </a:lnTo>
                <a:lnTo>
                  <a:pt x="1442" y="151"/>
                </a:lnTo>
                <a:lnTo>
                  <a:pt x="1442" y="266"/>
                </a:lnTo>
                <a:lnTo>
                  <a:pt x="1553" y="37"/>
                </a:lnTo>
                <a:lnTo>
                  <a:pt x="1590" y="113"/>
                </a:lnTo>
                <a:lnTo>
                  <a:pt x="1736" y="151"/>
                </a:lnTo>
                <a:lnTo>
                  <a:pt x="1700" y="266"/>
                </a:lnTo>
                <a:lnTo>
                  <a:pt x="1848" y="305"/>
                </a:lnTo>
                <a:lnTo>
                  <a:pt x="1848" y="342"/>
                </a:lnTo>
                <a:lnTo>
                  <a:pt x="1884" y="420"/>
                </a:lnTo>
                <a:lnTo>
                  <a:pt x="2217" y="420"/>
                </a:lnTo>
                <a:lnTo>
                  <a:pt x="0" y="420"/>
                </a:lnTo>
              </a:path>
            </a:pathLst>
          </a:custGeom>
          <a:solidFill>
            <a:srgbClr val="FFFFFF"/>
          </a:solidFill>
          <a:ln w="12700" cap="rnd">
            <a:solidFill>
              <a:srgbClr val="000000"/>
            </a:solidFill>
            <a:round/>
            <a:headEnd/>
            <a:tailEnd/>
          </a:ln>
        </p:spPr>
        <p:txBody>
          <a:bodyPr/>
          <a:lstStyle/>
          <a:p>
            <a:endParaRPr lang="en-GB"/>
          </a:p>
        </p:txBody>
      </p:sp>
      <p:sp>
        <p:nvSpPr>
          <p:cNvPr id="57353" name="Rectangle 39"/>
          <p:cNvSpPr>
            <a:spLocks noChangeArrowheads="1"/>
          </p:cNvSpPr>
          <p:nvPr/>
        </p:nvSpPr>
        <p:spPr bwMode="auto">
          <a:xfrm>
            <a:off x="5076825" y="5589588"/>
            <a:ext cx="2765425" cy="215900"/>
          </a:xfrm>
          <a:prstGeom prst="rect">
            <a:avLst/>
          </a:prstGeom>
          <a:solidFill>
            <a:schemeClr val="tx1"/>
          </a:solidFill>
          <a:ln w="12700">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800">
              <a:latin typeface="Arial" charset="0"/>
            </a:endParaRPr>
          </a:p>
        </p:txBody>
      </p:sp>
      <p:sp>
        <p:nvSpPr>
          <p:cNvPr id="57354" name="Text Box 40"/>
          <p:cNvSpPr txBox="1">
            <a:spLocks noChangeArrowheads="1"/>
          </p:cNvSpPr>
          <p:nvPr/>
        </p:nvSpPr>
        <p:spPr bwMode="auto">
          <a:xfrm>
            <a:off x="2411413" y="549275"/>
            <a:ext cx="460692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en-GB" altLang="en-US" sz="4400">
                <a:solidFill>
                  <a:srgbClr val="FF0000"/>
                </a:solidFill>
              </a:rPr>
              <a:t>Types of reflection</a:t>
            </a:r>
          </a:p>
        </p:txBody>
      </p:sp>
    </p:spTree>
    <p:extLst>
      <p:ext uri="{BB962C8B-B14F-4D97-AF65-F5344CB8AC3E}">
        <p14:creationId xmlns:p14="http://schemas.microsoft.com/office/powerpoint/2010/main" val="373337905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50946"/>
                                        </p:tgtEl>
                                        <p:attrNameLst>
                                          <p:attrName>style.visibility</p:attrName>
                                        </p:attrNameLst>
                                      </p:cBhvr>
                                      <p:to>
                                        <p:strVal val="visible"/>
                                      </p:to>
                                    </p:set>
                                    <p:animEffect transition="in" filter="dissolve">
                                      <p:cBhvr>
                                        <p:cTn id="7" dur="500"/>
                                        <p:tgtEl>
                                          <p:spTgt spid="850946"/>
                                        </p:tgtEl>
                                      </p:cBhvr>
                                    </p:animEffect>
                                  </p:childTnLst>
                                </p:cTn>
                              </p:par>
                            </p:childTnLst>
                          </p:cTn>
                        </p:par>
                        <p:par>
                          <p:cTn id="8" fill="hold" nodeType="afterGroup">
                            <p:stCondLst>
                              <p:cond delay="500"/>
                            </p:stCondLst>
                            <p:childTnLst>
                              <p:par>
                                <p:cTn id="9" presetID="9" presetClass="entr" presetSubtype="0" fill="hold" grpId="0" nodeType="afterEffect">
                                  <p:stCondLst>
                                    <p:cond delay="50000"/>
                                  </p:stCondLst>
                                  <p:childTnLst>
                                    <p:set>
                                      <p:cBhvr>
                                        <p:cTn id="10" dur="1" fill="hold">
                                          <p:stCondLst>
                                            <p:cond delay="0"/>
                                          </p:stCondLst>
                                        </p:cTn>
                                        <p:tgtEl>
                                          <p:spTgt spid="850980"/>
                                        </p:tgtEl>
                                        <p:attrNameLst>
                                          <p:attrName>style.visibility</p:attrName>
                                        </p:attrNameLst>
                                      </p:cBhvr>
                                      <p:to>
                                        <p:strVal val="visible"/>
                                      </p:to>
                                    </p:set>
                                    <p:animEffect transition="in" filter="dissolve">
                                      <p:cBhvr>
                                        <p:cTn id="11" dur="500"/>
                                        <p:tgtEl>
                                          <p:spTgt spid="85098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850947"/>
                                        </p:tgtEl>
                                        <p:attrNameLst>
                                          <p:attrName>style.visibility</p:attrName>
                                        </p:attrNameLst>
                                      </p:cBhvr>
                                      <p:to>
                                        <p:strVal val="visible"/>
                                      </p:to>
                                    </p:set>
                                    <p:animEffect transition="in" filter="dissolve">
                                      <p:cBhvr>
                                        <p:cTn id="21" dur="500"/>
                                        <p:tgtEl>
                                          <p:spTgt spid="85094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850948"/>
                                        </p:tgtEl>
                                        <p:attrNameLst>
                                          <p:attrName>style.visibility</p:attrName>
                                        </p:attrNameLst>
                                      </p:cBhvr>
                                      <p:to>
                                        <p:strVal val="visible"/>
                                      </p:to>
                                    </p:set>
                                    <p:animEffect transition="in" filter="wipe(up)">
                                      <p:cBhvr>
                                        <p:cTn id="26" dur="500"/>
                                        <p:tgtEl>
                                          <p:spTgt spid="850948"/>
                                        </p:tgtEl>
                                      </p:cBhvr>
                                    </p:animEffect>
                                  </p:childTnLst>
                                </p:cTn>
                              </p:par>
                            </p:childTnLst>
                          </p:cTn>
                        </p:par>
                        <p:par>
                          <p:cTn id="27" fill="hold" nodeType="afterGroup">
                            <p:stCondLst>
                              <p:cond delay="500"/>
                            </p:stCondLst>
                            <p:childTnLst>
                              <p:par>
                                <p:cTn id="28" presetID="22" presetClass="entr" presetSubtype="4" fill="hold" nodeType="afterEffect">
                                  <p:stCondLst>
                                    <p:cond delay="100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946" grpId="0" autoUpdateAnimBg="0"/>
      <p:bldP spid="850947" grpId="0" autoUpdateAnimBg="0"/>
      <p:bldP spid="850948" grpId="0" animBg="1"/>
      <p:bldP spid="85098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971550" y="2060575"/>
            <a:ext cx="2809875" cy="2362200"/>
          </a:xfrm>
        </p:spPr>
        <p:txBody>
          <a:bodyPr/>
          <a:lstStyle/>
          <a:p>
            <a:pPr eaLnBrk="1" hangingPunct="1"/>
            <a:r>
              <a:rPr lang="en-US" sz="3200" smtClean="0"/>
              <a:t>Specular and </a:t>
            </a:r>
            <a:br>
              <a:rPr lang="en-US" sz="3200" smtClean="0"/>
            </a:br>
            <a:r>
              <a:rPr lang="en-US" sz="3200" smtClean="0"/>
              <a:t>diffuse</a:t>
            </a:r>
            <a:br>
              <a:rPr lang="en-US" sz="3200" smtClean="0"/>
            </a:br>
            <a:r>
              <a:rPr lang="en-US" sz="3200" smtClean="0"/>
              <a:t>reflections</a:t>
            </a:r>
          </a:p>
        </p:txBody>
      </p:sp>
      <p:pic>
        <p:nvPicPr>
          <p:cNvPr id="57347" name="Picture 3" descr="C 016"/>
          <p:cNvPicPr>
            <a:picLocks noChangeAspect="1" noChangeArrowheads="1"/>
          </p:cNvPicPr>
          <p:nvPr/>
        </p:nvPicPr>
        <p:blipFill>
          <a:blip r:embed="rId3" cstate="print"/>
          <a:srcRect/>
          <a:stretch>
            <a:fillRect/>
          </a:stretch>
        </p:blipFill>
        <p:spPr bwMode="auto">
          <a:xfrm>
            <a:off x="4132263" y="381000"/>
            <a:ext cx="3521075" cy="59436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117600" y="304800"/>
            <a:ext cx="6908800" cy="762000"/>
          </a:xfrm>
        </p:spPr>
        <p:txBody>
          <a:bodyPr/>
          <a:lstStyle/>
          <a:p>
            <a:pPr eaLnBrk="1" hangingPunct="1">
              <a:defRPr/>
            </a:pPr>
            <a:r>
              <a:rPr lang="en-US" altLang="en-US" b="1" kern="1200">
                <a:solidFill>
                  <a:srgbClr val="FF0000"/>
                </a:solidFill>
              </a:rPr>
              <a:t>Specular reflection</a:t>
            </a:r>
          </a:p>
        </p:txBody>
      </p:sp>
      <p:pic>
        <p:nvPicPr>
          <p:cNvPr id="59395" name="Picture 3" descr="C 0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0938" y="1295400"/>
            <a:ext cx="6773862" cy="508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13213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755650" y="333375"/>
            <a:ext cx="7561263" cy="1143000"/>
          </a:xfrm>
        </p:spPr>
        <p:txBody>
          <a:bodyPr/>
          <a:lstStyle/>
          <a:p>
            <a:pPr eaLnBrk="1" hangingPunct="1">
              <a:defRPr/>
            </a:pPr>
            <a:r>
              <a:rPr lang="en-GB" altLang="en-US" b="1" kern="1200">
                <a:solidFill>
                  <a:srgbClr val="FF0000"/>
                </a:solidFill>
              </a:rPr>
              <a:t>Beware of reflections from:</a:t>
            </a:r>
          </a:p>
        </p:txBody>
      </p:sp>
      <p:sp>
        <p:nvSpPr>
          <p:cNvPr id="857091" name="Rectangle 3"/>
          <p:cNvSpPr>
            <a:spLocks noGrp="1" noChangeArrowheads="1"/>
          </p:cNvSpPr>
          <p:nvPr>
            <p:ph type="body" idx="1"/>
          </p:nvPr>
        </p:nvSpPr>
        <p:spPr>
          <a:xfrm>
            <a:off x="1122363" y="1517650"/>
            <a:ext cx="6954837" cy="3114675"/>
          </a:xfrm>
        </p:spPr>
        <p:txBody>
          <a:bodyPr/>
          <a:lstStyle/>
          <a:p>
            <a:pPr marL="663575" indent="-663575">
              <a:lnSpc>
                <a:spcPct val="90000"/>
              </a:lnSpc>
              <a:buClr>
                <a:srgbClr val="FF3300"/>
              </a:buClr>
              <a:buFont typeface="Monotype Sorts" pitchFamily="2" charset="2"/>
              <a:buChar char="X"/>
            </a:pPr>
            <a:r>
              <a:rPr lang="en-GB" altLang="en-US" smtClean="0"/>
              <a:t>Mirrors</a:t>
            </a:r>
          </a:p>
          <a:p>
            <a:pPr marL="663575" indent="-663575">
              <a:lnSpc>
                <a:spcPct val="90000"/>
              </a:lnSpc>
              <a:buClr>
                <a:srgbClr val="FF3300"/>
              </a:buClr>
              <a:buFont typeface="Monotype Sorts" pitchFamily="2" charset="2"/>
              <a:buChar char="X"/>
            </a:pPr>
            <a:r>
              <a:rPr lang="en-GB" altLang="en-US" smtClean="0"/>
              <a:t>Jewellery</a:t>
            </a:r>
          </a:p>
          <a:p>
            <a:pPr marL="663575" indent="-663575">
              <a:lnSpc>
                <a:spcPct val="90000"/>
              </a:lnSpc>
              <a:buClr>
                <a:srgbClr val="FF3300"/>
              </a:buClr>
              <a:buFont typeface="Monotype Sorts" pitchFamily="2" charset="2"/>
              <a:buChar char="X"/>
            </a:pPr>
            <a:r>
              <a:rPr lang="en-GB" altLang="en-US" smtClean="0"/>
              <a:t>Reflective surfaces in the room e.g. taps, pedal bins, trolleys, light fittings etc.</a:t>
            </a:r>
          </a:p>
          <a:p>
            <a:pPr marL="663575" indent="-663575">
              <a:lnSpc>
                <a:spcPct val="90000"/>
              </a:lnSpc>
              <a:buClr>
                <a:srgbClr val="FF3300"/>
              </a:buClr>
              <a:buFont typeface="Monotype Sorts" pitchFamily="2" charset="2"/>
              <a:buChar char="X"/>
            </a:pPr>
            <a:r>
              <a:rPr lang="en-GB" altLang="en-US" smtClean="0"/>
              <a:t>All metallic surfaces (shiny or not)</a:t>
            </a:r>
          </a:p>
        </p:txBody>
      </p:sp>
      <p:sp>
        <p:nvSpPr>
          <p:cNvPr id="857092" name="Text Box 4"/>
          <p:cNvSpPr txBox="1">
            <a:spLocks noChangeArrowheads="1"/>
          </p:cNvSpPr>
          <p:nvPr/>
        </p:nvSpPr>
        <p:spPr bwMode="auto">
          <a:xfrm>
            <a:off x="1128713" y="4959350"/>
            <a:ext cx="6938962" cy="955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50000"/>
              </a:spcBef>
              <a:buFontTx/>
              <a:buNone/>
            </a:pPr>
            <a:r>
              <a:rPr lang="en-GB" altLang="en-US" sz="2800">
                <a:latin typeface="Arial" charset="0"/>
              </a:rPr>
              <a:t>Remember: a reflection from a curved surface could re-focus the beam</a:t>
            </a:r>
          </a:p>
        </p:txBody>
      </p:sp>
    </p:spTree>
    <p:extLst>
      <p:ext uri="{BB962C8B-B14F-4D97-AF65-F5344CB8AC3E}">
        <p14:creationId xmlns:p14="http://schemas.microsoft.com/office/powerpoint/2010/main" val="94296682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57091">
                                            <p:txEl>
                                              <p:pRg st="0" end="0"/>
                                            </p:txEl>
                                          </p:spTgt>
                                        </p:tgtEl>
                                        <p:attrNameLst>
                                          <p:attrName>style.visibility</p:attrName>
                                        </p:attrNameLst>
                                      </p:cBhvr>
                                      <p:to>
                                        <p:strVal val="visible"/>
                                      </p:to>
                                    </p:set>
                                    <p:anim calcmode="lin" valueType="num">
                                      <p:cBhvr additive="base">
                                        <p:cTn id="7" dur="500" fill="hold"/>
                                        <p:tgtEl>
                                          <p:spTgt spid="8570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570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57091">
                                            <p:txEl>
                                              <p:pRg st="1" end="1"/>
                                            </p:txEl>
                                          </p:spTgt>
                                        </p:tgtEl>
                                        <p:attrNameLst>
                                          <p:attrName>style.visibility</p:attrName>
                                        </p:attrNameLst>
                                      </p:cBhvr>
                                      <p:to>
                                        <p:strVal val="visible"/>
                                      </p:to>
                                    </p:set>
                                    <p:anim calcmode="lin" valueType="num">
                                      <p:cBhvr additive="base">
                                        <p:cTn id="13" dur="500" fill="hold"/>
                                        <p:tgtEl>
                                          <p:spTgt spid="8570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570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57091">
                                            <p:txEl>
                                              <p:pRg st="2" end="2"/>
                                            </p:txEl>
                                          </p:spTgt>
                                        </p:tgtEl>
                                        <p:attrNameLst>
                                          <p:attrName>style.visibility</p:attrName>
                                        </p:attrNameLst>
                                      </p:cBhvr>
                                      <p:to>
                                        <p:strVal val="visible"/>
                                      </p:to>
                                    </p:set>
                                    <p:anim calcmode="lin" valueType="num">
                                      <p:cBhvr additive="base">
                                        <p:cTn id="19" dur="500" fill="hold"/>
                                        <p:tgtEl>
                                          <p:spTgt spid="8570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570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57091">
                                            <p:txEl>
                                              <p:pRg st="3" end="3"/>
                                            </p:txEl>
                                          </p:spTgt>
                                        </p:tgtEl>
                                        <p:attrNameLst>
                                          <p:attrName>style.visibility</p:attrName>
                                        </p:attrNameLst>
                                      </p:cBhvr>
                                      <p:to>
                                        <p:strVal val="visible"/>
                                      </p:to>
                                    </p:set>
                                    <p:anim calcmode="lin" valueType="num">
                                      <p:cBhvr additive="base">
                                        <p:cTn id="25" dur="500" fill="hold"/>
                                        <p:tgtEl>
                                          <p:spTgt spid="8570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570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57092"/>
                                        </p:tgtEl>
                                        <p:attrNameLst>
                                          <p:attrName>style.visibility</p:attrName>
                                        </p:attrNameLst>
                                      </p:cBhvr>
                                      <p:to>
                                        <p:strVal val="visible"/>
                                      </p:to>
                                    </p:set>
                                    <p:animEffect transition="in" filter="dissolve">
                                      <p:cBhvr>
                                        <p:cTn id="31" dur="500"/>
                                        <p:tgtEl>
                                          <p:spTgt spid="857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7091" grpId="0" build="p" autoUpdateAnimBg="0"/>
      <p:bldP spid="857092" grpId="0"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4213" y="0"/>
            <a:ext cx="7772400" cy="914400"/>
          </a:xfrm>
        </p:spPr>
        <p:txBody>
          <a:bodyPr/>
          <a:lstStyle/>
          <a:p>
            <a:pPr eaLnBrk="1" hangingPunct="1"/>
            <a:r>
              <a:rPr lang="en-US" smtClean="0"/>
              <a:t>Eye protection: safety glasses</a:t>
            </a:r>
          </a:p>
        </p:txBody>
      </p:sp>
      <p:sp>
        <p:nvSpPr>
          <p:cNvPr id="58371" name="Rectangle 3"/>
          <p:cNvSpPr>
            <a:spLocks noGrp="1" noChangeArrowheads="1"/>
          </p:cNvSpPr>
          <p:nvPr>
            <p:ph type="body" idx="1"/>
          </p:nvPr>
        </p:nvSpPr>
        <p:spPr>
          <a:xfrm>
            <a:off x="1116013" y="981075"/>
            <a:ext cx="7173912" cy="2663825"/>
          </a:xfrm>
        </p:spPr>
        <p:txBody>
          <a:bodyPr/>
          <a:lstStyle/>
          <a:p>
            <a:pPr marL="571500" indent="-571500" eaLnBrk="1" hangingPunct="1">
              <a:buClr>
                <a:srgbClr val="FF0000"/>
              </a:buClr>
              <a:buFont typeface="Monotype Sorts" pitchFamily="2" charset="2"/>
              <a:buChar char="X"/>
            </a:pPr>
            <a:r>
              <a:rPr lang="en-US" sz="2800" smtClean="0"/>
              <a:t>Marked for use with correct laser/IPL</a:t>
            </a:r>
          </a:p>
          <a:p>
            <a:pPr marL="571500" indent="-571500" eaLnBrk="1" hangingPunct="1">
              <a:buClr>
                <a:srgbClr val="FF0000"/>
              </a:buClr>
              <a:buFont typeface="Monotype Sorts" pitchFamily="2" charset="2"/>
              <a:buChar char="X"/>
            </a:pPr>
            <a:r>
              <a:rPr lang="en-US" sz="2400" smtClean="0"/>
              <a:t>Marked with OD or Scale ‘L’ and wavelength(s)</a:t>
            </a:r>
          </a:p>
          <a:p>
            <a:pPr marL="571500" indent="-571500" eaLnBrk="1" hangingPunct="1">
              <a:buClr>
                <a:srgbClr val="FF0000"/>
              </a:buClr>
              <a:buFont typeface="Monotype Sorts" pitchFamily="2" charset="2"/>
              <a:buChar char="X"/>
            </a:pPr>
            <a:r>
              <a:rPr lang="en-US" sz="2800" smtClean="0"/>
              <a:t>All persons in the controlled area must use at all times unless agreed by LPA</a:t>
            </a:r>
          </a:p>
          <a:p>
            <a:pPr marL="571500" indent="-571500" eaLnBrk="1" hangingPunct="1">
              <a:buClr>
                <a:srgbClr val="FF0000"/>
              </a:buClr>
              <a:buFont typeface="Monotype Sorts" pitchFamily="2" charset="2"/>
              <a:buChar char="X"/>
            </a:pPr>
            <a:r>
              <a:rPr lang="en-US" sz="2800" smtClean="0"/>
              <a:t>CE marking + compliant with BS EN 207</a:t>
            </a:r>
          </a:p>
        </p:txBody>
      </p:sp>
      <p:sp>
        <p:nvSpPr>
          <p:cNvPr id="58372" name="Rectangle 4"/>
          <p:cNvSpPr>
            <a:spLocks noChangeArrowheads="1"/>
          </p:cNvSpPr>
          <p:nvPr/>
        </p:nvSpPr>
        <p:spPr bwMode="auto">
          <a:xfrm>
            <a:off x="539750" y="3644900"/>
            <a:ext cx="7772400" cy="2600325"/>
          </a:xfrm>
          <a:prstGeom prst="rect">
            <a:avLst/>
          </a:prstGeom>
          <a:noFill/>
          <a:ln w="9525">
            <a:noFill/>
            <a:miter lim="800000"/>
            <a:headEnd/>
            <a:tailEnd/>
          </a:ln>
        </p:spPr>
        <p:txBody>
          <a:bodyPr/>
          <a:lstStyle/>
          <a:p>
            <a:pPr marL="571500" indent="-571500">
              <a:spcBef>
                <a:spcPct val="20000"/>
              </a:spcBef>
              <a:buClr>
                <a:srgbClr val="FF0000"/>
              </a:buClr>
              <a:buFont typeface="Monotype Sorts" pitchFamily="2" charset="2"/>
              <a:buChar char="X"/>
            </a:pPr>
            <a:r>
              <a:rPr lang="en-US" sz="2400" b="0">
                <a:solidFill>
                  <a:schemeClr val="tx1"/>
                </a:solidFill>
              </a:rPr>
              <a:t>Must use correct ones</a:t>
            </a:r>
          </a:p>
          <a:p>
            <a:pPr marL="571500" indent="-571500">
              <a:spcBef>
                <a:spcPct val="20000"/>
              </a:spcBef>
              <a:buClr>
                <a:srgbClr val="FF0000"/>
              </a:buClr>
              <a:buFont typeface="Monotype Sorts" pitchFamily="2" charset="2"/>
              <a:buChar char="X"/>
            </a:pPr>
            <a:r>
              <a:rPr lang="en-US" sz="2400" b="0">
                <a:solidFill>
                  <a:schemeClr val="tx1"/>
                </a:solidFill>
              </a:rPr>
              <a:t>If more than one type is needed, keep glasses in separate marked boxes</a:t>
            </a:r>
          </a:p>
          <a:p>
            <a:pPr marL="571500" indent="-571500">
              <a:spcBef>
                <a:spcPct val="20000"/>
              </a:spcBef>
              <a:buClr>
                <a:srgbClr val="FF0000"/>
              </a:buClr>
              <a:buFont typeface="Monotype Sorts" pitchFamily="2" charset="2"/>
              <a:buChar char="X"/>
            </a:pPr>
            <a:r>
              <a:rPr lang="en-US" sz="2400" b="0">
                <a:solidFill>
                  <a:schemeClr val="tx1"/>
                </a:solidFill>
              </a:rPr>
              <a:t>Designed to protect from brief accidental exposures</a:t>
            </a:r>
          </a:p>
          <a:p>
            <a:pPr marL="571500" indent="-571500">
              <a:spcBef>
                <a:spcPct val="20000"/>
              </a:spcBef>
              <a:buClr>
                <a:srgbClr val="FF0000"/>
              </a:buClr>
              <a:buFont typeface="Monotype Sorts" pitchFamily="2" charset="2"/>
              <a:buChar char="X"/>
            </a:pPr>
            <a:r>
              <a:rPr lang="en-US" sz="2400" b="0">
                <a:solidFill>
                  <a:schemeClr val="tx1"/>
                </a:solidFill>
              </a:rPr>
              <a:t>Do NOT assume they will protect from deliberate, prolonged direct exposures</a:t>
            </a: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113088" y="361950"/>
            <a:ext cx="2408237" cy="1143000"/>
          </a:xfrm>
        </p:spPr>
        <p:txBody>
          <a:bodyPr/>
          <a:lstStyle/>
          <a:p>
            <a:pPr eaLnBrk="1" hangingPunct="1"/>
            <a:r>
              <a:rPr lang="en-US" smtClean="0">
                <a:solidFill>
                  <a:srgbClr val="FF0000"/>
                </a:solidFill>
              </a:rPr>
              <a:t>Units</a:t>
            </a:r>
          </a:p>
        </p:txBody>
      </p:sp>
      <p:sp>
        <p:nvSpPr>
          <p:cNvPr id="75779" name="Rectangle 3"/>
          <p:cNvSpPr>
            <a:spLocks noGrp="1" noChangeArrowheads="1"/>
          </p:cNvSpPr>
          <p:nvPr>
            <p:ph type="body" idx="1"/>
          </p:nvPr>
        </p:nvSpPr>
        <p:spPr>
          <a:xfrm>
            <a:off x="914400" y="1600200"/>
            <a:ext cx="7772400" cy="4343400"/>
          </a:xfrm>
        </p:spPr>
        <p:txBody>
          <a:bodyPr/>
          <a:lstStyle/>
          <a:p>
            <a:pPr marL="571500" indent="-571500" eaLnBrk="1" hangingPunct="1">
              <a:lnSpc>
                <a:spcPct val="90000"/>
              </a:lnSpc>
              <a:buClr>
                <a:srgbClr val="FF0000"/>
              </a:buClr>
            </a:pPr>
            <a:r>
              <a:rPr lang="en-US" smtClean="0"/>
              <a:t>Wavelength or colour – nanometres</a:t>
            </a:r>
          </a:p>
          <a:p>
            <a:pPr marL="1047750" lvl="1" eaLnBrk="1" hangingPunct="1">
              <a:lnSpc>
                <a:spcPct val="90000"/>
              </a:lnSpc>
              <a:buClr>
                <a:srgbClr val="FF0000"/>
              </a:buClr>
              <a:buFontTx/>
              <a:buChar char="•"/>
            </a:pPr>
            <a:r>
              <a:rPr lang="en-US" sz="2000" smtClean="0"/>
              <a:t>1 nm = 1/1 000 000 000 m</a:t>
            </a:r>
          </a:p>
          <a:p>
            <a:pPr marL="571500" indent="-571500" eaLnBrk="1" hangingPunct="1">
              <a:lnSpc>
                <a:spcPct val="90000"/>
              </a:lnSpc>
              <a:buClr>
                <a:srgbClr val="FF0000"/>
              </a:buClr>
            </a:pPr>
            <a:r>
              <a:rPr lang="en-US" smtClean="0"/>
              <a:t>Power - Watts</a:t>
            </a:r>
          </a:p>
          <a:p>
            <a:pPr marL="571500" indent="-571500" eaLnBrk="1" hangingPunct="1">
              <a:lnSpc>
                <a:spcPct val="90000"/>
              </a:lnSpc>
              <a:buClr>
                <a:srgbClr val="FF0000"/>
              </a:buClr>
            </a:pPr>
            <a:r>
              <a:rPr lang="en-US" smtClean="0"/>
              <a:t>Energy - Joules</a:t>
            </a:r>
          </a:p>
          <a:p>
            <a:pPr marL="571500" indent="-571500" eaLnBrk="1" hangingPunct="1">
              <a:lnSpc>
                <a:spcPct val="90000"/>
              </a:lnSpc>
              <a:buClr>
                <a:srgbClr val="FF0000"/>
              </a:buClr>
            </a:pPr>
            <a:r>
              <a:rPr lang="en-US" smtClean="0"/>
              <a:t>Pulse length - seconds</a:t>
            </a:r>
          </a:p>
          <a:p>
            <a:pPr marL="1047750" lvl="1" eaLnBrk="1" hangingPunct="1">
              <a:lnSpc>
                <a:spcPct val="90000"/>
              </a:lnSpc>
              <a:buClr>
                <a:srgbClr val="FF0000"/>
              </a:buClr>
              <a:buFontTx/>
              <a:buChar char="•"/>
            </a:pPr>
            <a:r>
              <a:rPr lang="en-US" sz="2000" smtClean="0"/>
              <a:t>ms	millisecond	1/1 000 s</a:t>
            </a:r>
          </a:p>
          <a:p>
            <a:pPr marL="1047750" lvl="1" eaLnBrk="1" hangingPunct="1">
              <a:lnSpc>
                <a:spcPct val="90000"/>
              </a:lnSpc>
              <a:buClr>
                <a:srgbClr val="FF0000"/>
              </a:buClr>
              <a:buFontTx/>
              <a:buChar char="•"/>
            </a:pPr>
            <a:r>
              <a:rPr lang="en-US" sz="2000" smtClean="0">
                <a:sym typeface="Symbol" pitchFamily="18" charset="2"/>
              </a:rPr>
              <a:t>s	microsecond	1/1 000 000 s</a:t>
            </a:r>
          </a:p>
          <a:p>
            <a:pPr marL="1047750" lvl="1" eaLnBrk="1" hangingPunct="1">
              <a:lnSpc>
                <a:spcPct val="90000"/>
              </a:lnSpc>
              <a:buClr>
                <a:srgbClr val="FF0000"/>
              </a:buClr>
              <a:buFontTx/>
              <a:buChar char="•"/>
            </a:pPr>
            <a:r>
              <a:rPr lang="en-US" sz="2000" smtClean="0">
                <a:sym typeface="Symbol" pitchFamily="18" charset="2"/>
              </a:rPr>
              <a:t>ns	nanosecond	1/1 000 000 000 s</a:t>
            </a:r>
          </a:p>
          <a:p>
            <a:pPr marL="1047750" lvl="1" eaLnBrk="1" hangingPunct="1">
              <a:lnSpc>
                <a:spcPct val="90000"/>
              </a:lnSpc>
              <a:buClr>
                <a:srgbClr val="FF0000"/>
              </a:buClr>
              <a:buFontTx/>
              <a:buChar char="•"/>
            </a:pPr>
            <a:r>
              <a:rPr lang="en-US" sz="2000" smtClean="0">
                <a:sym typeface="Symbol" pitchFamily="18" charset="2"/>
              </a:rPr>
              <a:t>ps	picosecond	1/1 000 000 000 000 s</a:t>
            </a:r>
          </a:p>
          <a:p>
            <a:pPr marL="1047750" lvl="1" eaLnBrk="1" hangingPunct="1">
              <a:lnSpc>
                <a:spcPct val="90000"/>
              </a:lnSpc>
              <a:buClr>
                <a:srgbClr val="FF0000"/>
              </a:buClr>
              <a:buFontTx/>
              <a:buChar char="•"/>
            </a:pPr>
            <a:r>
              <a:rPr lang="en-US" sz="2000" smtClean="0">
                <a:sym typeface="Symbol" pitchFamily="18" charset="2"/>
              </a:rPr>
              <a:t>fs	femtosecond	1/1 000 000 000 000 000 s</a:t>
            </a:r>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additive="base">
                                        <p:cTn id="7" dur="500" fill="hold"/>
                                        <p:tgtEl>
                                          <p:spTgt spid="757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57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5779">
                                            <p:txEl>
                                              <p:pRg st="1" end="1"/>
                                            </p:txEl>
                                          </p:spTgt>
                                        </p:tgtEl>
                                        <p:attrNameLst>
                                          <p:attrName>style.visibility</p:attrName>
                                        </p:attrNameLst>
                                      </p:cBhvr>
                                      <p:to>
                                        <p:strVal val="visible"/>
                                      </p:to>
                                    </p:set>
                                    <p:anim calcmode="lin" valueType="num">
                                      <p:cBhvr additive="base">
                                        <p:cTn id="13" dur="500" fill="hold"/>
                                        <p:tgtEl>
                                          <p:spTgt spid="757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57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5779">
                                            <p:txEl>
                                              <p:pRg st="2" end="2"/>
                                            </p:txEl>
                                          </p:spTgt>
                                        </p:tgtEl>
                                        <p:attrNameLst>
                                          <p:attrName>style.visibility</p:attrName>
                                        </p:attrNameLst>
                                      </p:cBhvr>
                                      <p:to>
                                        <p:strVal val="visible"/>
                                      </p:to>
                                    </p:set>
                                    <p:anim calcmode="lin" valueType="num">
                                      <p:cBhvr additive="base">
                                        <p:cTn id="19" dur="500" fill="hold"/>
                                        <p:tgtEl>
                                          <p:spTgt spid="757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57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5779">
                                            <p:txEl>
                                              <p:pRg st="3" end="3"/>
                                            </p:txEl>
                                          </p:spTgt>
                                        </p:tgtEl>
                                        <p:attrNameLst>
                                          <p:attrName>style.visibility</p:attrName>
                                        </p:attrNameLst>
                                      </p:cBhvr>
                                      <p:to>
                                        <p:strVal val="visible"/>
                                      </p:to>
                                    </p:set>
                                    <p:anim calcmode="lin" valueType="num">
                                      <p:cBhvr additive="base">
                                        <p:cTn id="25" dur="500" fill="hold"/>
                                        <p:tgtEl>
                                          <p:spTgt spid="757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57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5779">
                                            <p:txEl>
                                              <p:pRg st="4" end="4"/>
                                            </p:txEl>
                                          </p:spTgt>
                                        </p:tgtEl>
                                        <p:attrNameLst>
                                          <p:attrName>style.visibility</p:attrName>
                                        </p:attrNameLst>
                                      </p:cBhvr>
                                      <p:to>
                                        <p:strVal val="visible"/>
                                      </p:to>
                                    </p:set>
                                    <p:anim calcmode="lin" valueType="num">
                                      <p:cBhvr additive="base">
                                        <p:cTn id="31" dur="500" fill="hold"/>
                                        <p:tgtEl>
                                          <p:spTgt spid="7577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57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5779">
                                            <p:txEl>
                                              <p:pRg st="5" end="5"/>
                                            </p:txEl>
                                          </p:spTgt>
                                        </p:tgtEl>
                                        <p:attrNameLst>
                                          <p:attrName>style.visibility</p:attrName>
                                        </p:attrNameLst>
                                      </p:cBhvr>
                                      <p:to>
                                        <p:strVal val="visible"/>
                                      </p:to>
                                    </p:set>
                                    <p:anim calcmode="lin" valueType="num">
                                      <p:cBhvr additive="base">
                                        <p:cTn id="37" dur="500" fill="hold"/>
                                        <p:tgtEl>
                                          <p:spTgt spid="7577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577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5779">
                                            <p:txEl>
                                              <p:pRg st="6" end="6"/>
                                            </p:txEl>
                                          </p:spTgt>
                                        </p:tgtEl>
                                        <p:attrNameLst>
                                          <p:attrName>style.visibility</p:attrName>
                                        </p:attrNameLst>
                                      </p:cBhvr>
                                      <p:to>
                                        <p:strVal val="visible"/>
                                      </p:to>
                                    </p:set>
                                    <p:anim calcmode="lin" valueType="num">
                                      <p:cBhvr additive="base">
                                        <p:cTn id="43" dur="500" fill="hold"/>
                                        <p:tgtEl>
                                          <p:spTgt spid="7577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577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5779">
                                            <p:txEl>
                                              <p:pRg st="7" end="7"/>
                                            </p:txEl>
                                          </p:spTgt>
                                        </p:tgtEl>
                                        <p:attrNameLst>
                                          <p:attrName>style.visibility</p:attrName>
                                        </p:attrNameLst>
                                      </p:cBhvr>
                                      <p:to>
                                        <p:strVal val="visible"/>
                                      </p:to>
                                    </p:set>
                                    <p:anim calcmode="lin" valueType="num">
                                      <p:cBhvr additive="base">
                                        <p:cTn id="49" dur="500" fill="hold"/>
                                        <p:tgtEl>
                                          <p:spTgt spid="7577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577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75779">
                                            <p:txEl>
                                              <p:pRg st="8" end="8"/>
                                            </p:txEl>
                                          </p:spTgt>
                                        </p:tgtEl>
                                        <p:attrNameLst>
                                          <p:attrName>style.visibility</p:attrName>
                                        </p:attrNameLst>
                                      </p:cBhvr>
                                      <p:to>
                                        <p:strVal val="visible"/>
                                      </p:to>
                                    </p:set>
                                    <p:anim calcmode="lin" valueType="num">
                                      <p:cBhvr additive="base">
                                        <p:cTn id="55" dur="500" fill="hold"/>
                                        <p:tgtEl>
                                          <p:spTgt spid="75779">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7577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75779">
                                            <p:txEl>
                                              <p:pRg st="9" end="9"/>
                                            </p:txEl>
                                          </p:spTgt>
                                        </p:tgtEl>
                                        <p:attrNameLst>
                                          <p:attrName>style.visibility</p:attrName>
                                        </p:attrNameLst>
                                      </p:cBhvr>
                                      <p:to>
                                        <p:strVal val="visible"/>
                                      </p:to>
                                    </p:set>
                                    <p:anim calcmode="lin" valueType="num">
                                      <p:cBhvr additive="base">
                                        <p:cTn id="61" dur="500" fill="hold"/>
                                        <p:tgtEl>
                                          <p:spTgt spid="75779">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75779">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bldLvl="2"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 096"/>
          <p:cNvPicPr>
            <a:picLocks noChangeAspect="1" noChangeArrowheads="1"/>
          </p:cNvPicPr>
          <p:nvPr/>
        </p:nvPicPr>
        <p:blipFill>
          <a:blip r:embed="rId3" cstate="print"/>
          <a:srcRect/>
          <a:stretch>
            <a:fillRect/>
          </a:stretch>
        </p:blipFill>
        <p:spPr bwMode="auto">
          <a:xfrm>
            <a:off x="762000" y="228600"/>
            <a:ext cx="7612063" cy="5718175"/>
          </a:xfrm>
          <a:prstGeom prst="rect">
            <a:avLst/>
          </a:prstGeom>
          <a:noFill/>
          <a:ln w="9525">
            <a:noFill/>
            <a:miter lim="800000"/>
            <a:headEnd/>
            <a:tailEnd/>
          </a:ln>
        </p:spPr>
      </p:pic>
      <p:sp>
        <p:nvSpPr>
          <p:cNvPr id="59395" name="Text Box 3"/>
          <p:cNvSpPr txBox="1">
            <a:spLocks noChangeArrowheads="1"/>
          </p:cNvSpPr>
          <p:nvPr/>
        </p:nvSpPr>
        <p:spPr bwMode="auto">
          <a:xfrm>
            <a:off x="2285984" y="6143644"/>
            <a:ext cx="5052986" cy="461665"/>
          </a:xfrm>
          <a:prstGeom prst="rect">
            <a:avLst/>
          </a:prstGeom>
          <a:noFill/>
          <a:ln w="12700">
            <a:noFill/>
            <a:miter lim="800000"/>
            <a:headEnd/>
            <a:tailEnd/>
          </a:ln>
        </p:spPr>
        <p:txBody>
          <a:bodyPr wrap="none">
            <a:spAutoFit/>
          </a:bodyPr>
          <a:lstStyle/>
          <a:p>
            <a:r>
              <a:rPr lang="en-GB" sz="2400" dirty="0">
                <a:latin typeface="Verdana" pitchFamily="34" charset="0"/>
              </a:rPr>
              <a:t>VIDEO CLIP </a:t>
            </a:r>
            <a:r>
              <a:rPr lang="en-GB" sz="2400" dirty="0" smtClean="0">
                <a:latin typeface="Verdana" pitchFamily="34" charset="0"/>
              </a:rPr>
              <a:t>No.9 – </a:t>
            </a:r>
            <a:r>
              <a:rPr lang="en-GB" sz="2400" dirty="0">
                <a:latin typeface="Verdana" pitchFamily="34" charset="0"/>
              </a:rPr>
              <a:t>Eyewear</a:t>
            </a:r>
          </a:p>
        </p:txBody>
      </p:sp>
    </p:spTree>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609600"/>
            <a:ext cx="7772400" cy="838200"/>
          </a:xfrm>
        </p:spPr>
        <p:txBody>
          <a:bodyPr/>
          <a:lstStyle/>
          <a:p>
            <a:pPr eaLnBrk="1" hangingPunct="1"/>
            <a:r>
              <a:rPr lang="en-US" smtClean="0">
                <a:solidFill>
                  <a:srgbClr val="FF0000"/>
                </a:solidFill>
              </a:rPr>
              <a:t>Other hazards</a:t>
            </a:r>
          </a:p>
        </p:txBody>
      </p:sp>
      <p:sp>
        <p:nvSpPr>
          <p:cNvPr id="117763" name="Rectangle 3"/>
          <p:cNvSpPr>
            <a:spLocks noGrp="1" noChangeArrowheads="1"/>
          </p:cNvSpPr>
          <p:nvPr>
            <p:ph type="body" idx="1"/>
          </p:nvPr>
        </p:nvSpPr>
        <p:spPr>
          <a:xfrm>
            <a:off x="2411413" y="1700213"/>
            <a:ext cx="3938587" cy="3663950"/>
          </a:xfrm>
        </p:spPr>
        <p:txBody>
          <a:bodyPr/>
          <a:lstStyle/>
          <a:p>
            <a:pPr marL="571500" indent="-571500" eaLnBrk="1" hangingPunct="1">
              <a:buClr>
                <a:srgbClr val="FF0000"/>
              </a:buClr>
              <a:buFont typeface="Monotype Sorts" pitchFamily="2" charset="2"/>
              <a:buChar char="X"/>
            </a:pPr>
            <a:r>
              <a:rPr lang="en-US" sz="2800" smtClean="0"/>
              <a:t>Fire or explosion</a:t>
            </a:r>
          </a:p>
          <a:p>
            <a:pPr marL="571500" indent="-571500" eaLnBrk="1" hangingPunct="1">
              <a:buClr>
                <a:srgbClr val="FF0000"/>
              </a:buClr>
              <a:buFont typeface="Monotype Sorts" pitchFamily="2" charset="2"/>
              <a:buChar char="X"/>
            </a:pPr>
            <a:r>
              <a:rPr lang="en-US" sz="2800" smtClean="0"/>
              <a:t>Cryogens</a:t>
            </a:r>
          </a:p>
          <a:p>
            <a:pPr marL="571500" indent="-571500" eaLnBrk="1" hangingPunct="1">
              <a:buClr>
                <a:srgbClr val="FF0000"/>
              </a:buClr>
              <a:buFont typeface="Monotype Sorts" pitchFamily="2" charset="2"/>
              <a:buChar char="X"/>
            </a:pPr>
            <a:r>
              <a:rPr lang="en-US" sz="2800" smtClean="0"/>
              <a:t>Biological – dye</a:t>
            </a:r>
          </a:p>
          <a:p>
            <a:pPr marL="571500" indent="-571500" eaLnBrk="1" hangingPunct="1">
              <a:buClr>
                <a:srgbClr val="FF0000"/>
              </a:buClr>
              <a:buFont typeface="Monotype Sorts" pitchFamily="2" charset="2"/>
              <a:buChar char="X"/>
            </a:pPr>
            <a:r>
              <a:rPr lang="en-GB" sz="2800" smtClean="0"/>
              <a:t>Plume</a:t>
            </a:r>
          </a:p>
          <a:p>
            <a:pPr marL="571500" indent="-571500" eaLnBrk="1" hangingPunct="1">
              <a:buClr>
                <a:srgbClr val="FF0000"/>
              </a:buClr>
              <a:buFont typeface="Monotype Sorts" pitchFamily="2" charset="2"/>
              <a:buChar char="X"/>
            </a:pPr>
            <a:r>
              <a:rPr lang="en-GB" sz="2800" smtClean="0"/>
              <a:t>Slips &amp; trips</a:t>
            </a:r>
          </a:p>
          <a:p>
            <a:pPr marL="571500" indent="-571500" eaLnBrk="1" hangingPunct="1">
              <a:buClr>
                <a:srgbClr val="FF0000"/>
              </a:buClr>
              <a:buFont typeface="Monotype Sorts" pitchFamily="2" charset="2"/>
              <a:buChar char="X"/>
            </a:pPr>
            <a:r>
              <a:rPr lang="en-GB" sz="2800" smtClean="0"/>
              <a:t>Manual handling</a:t>
            </a:r>
          </a:p>
          <a:p>
            <a:pPr marL="571500" indent="-571500" eaLnBrk="1" hangingPunct="1">
              <a:buClr>
                <a:srgbClr val="FF0000"/>
              </a:buClr>
              <a:buFont typeface="Monotype Sorts" pitchFamily="2" charset="2"/>
              <a:buChar char="X"/>
            </a:pPr>
            <a:r>
              <a:rPr lang="en-GB" sz="2800" smtClean="0"/>
              <a:t>Electrical</a:t>
            </a:r>
            <a:endParaRPr lang="en-US" sz="280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 calcmode="lin" valueType="num">
                                      <p:cBhvr additive="base">
                                        <p:cTn id="7" dur="500" fill="hold"/>
                                        <p:tgtEl>
                                          <p:spTgt spid="1177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77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7763">
                                            <p:txEl>
                                              <p:pRg st="1" end="1"/>
                                            </p:txEl>
                                          </p:spTgt>
                                        </p:tgtEl>
                                        <p:attrNameLst>
                                          <p:attrName>style.visibility</p:attrName>
                                        </p:attrNameLst>
                                      </p:cBhvr>
                                      <p:to>
                                        <p:strVal val="visible"/>
                                      </p:to>
                                    </p:set>
                                    <p:anim calcmode="lin" valueType="num">
                                      <p:cBhvr additive="base">
                                        <p:cTn id="13" dur="500" fill="hold"/>
                                        <p:tgtEl>
                                          <p:spTgt spid="1177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77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7763">
                                            <p:txEl>
                                              <p:pRg st="2" end="2"/>
                                            </p:txEl>
                                          </p:spTgt>
                                        </p:tgtEl>
                                        <p:attrNameLst>
                                          <p:attrName>style.visibility</p:attrName>
                                        </p:attrNameLst>
                                      </p:cBhvr>
                                      <p:to>
                                        <p:strVal val="visible"/>
                                      </p:to>
                                    </p:set>
                                    <p:anim calcmode="lin" valueType="num">
                                      <p:cBhvr additive="base">
                                        <p:cTn id="19" dur="500" fill="hold"/>
                                        <p:tgtEl>
                                          <p:spTgt spid="1177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77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7763">
                                            <p:txEl>
                                              <p:pRg st="3" end="3"/>
                                            </p:txEl>
                                          </p:spTgt>
                                        </p:tgtEl>
                                        <p:attrNameLst>
                                          <p:attrName>style.visibility</p:attrName>
                                        </p:attrNameLst>
                                      </p:cBhvr>
                                      <p:to>
                                        <p:strVal val="visible"/>
                                      </p:to>
                                    </p:set>
                                    <p:anim calcmode="lin" valueType="num">
                                      <p:cBhvr additive="base">
                                        <p:cTn id="25" dur="500" fill="hold"/>
                                        <p:tgtEl>
                                          <p:spTgt spid="1177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77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7763">
                                            <p:txEl>
                                              <p:pRg st="4" end="4"/>
                                            </p:txEl>
                                          </p:spTgt>
                                        </p:tgtEl>
                                        <p:attrNameLst>
                                          <p:attrName>style.visibility</p:attrName>
                                        </p:attrNameLst>
                                      </p:cBhvr>
                                      <p:to>
                                        <p:strVal val="visible"/>
                                      </p:to>
                                    </p:set>
                                    <p:anim calcmode="lin" valueType="num">
                                      <p:cBhvr additive="base">
                                        <p:cTn id="31" dur="500" fill="hold"/>
                                        <p:tgtEl>
                                          <p:spTgt spid="1177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77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7763">
                                            <p:txEl>
                                              <p:pRg st="5" end="5"/>
                                            </p:txEl>
                                          </p:spTgt>
                                        </p:tgtEl>
                                        <p:attrNameLst>
                                          <p:attrName>style.visibility</p:attrName>
                                        </p:attrNameLst>
                                      </p:cBhvr>
                                      <p:to>
                                        <p:strVal val="visible"/>
                                      </p:to>
                                    </p:set>
                                    <p:anim calcmode="lin" valueType="num">
                                      <p:cBhvr additive="base">
                                        <p:cTn id="37" dur="500" fill="hold"/>
                                        <p:tgtEl>
                                          <p:spTgt spid="11776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77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7763">
                                            <p:txEl>
                                              <p:pRg st="6" end="6"/>
                                            </p:txEl>
                                          </p:spTgt>
                                        </p:tgtEl>
                                        <p:attrNameLst>
                                          <p:attrName>style.visibility</p:attrName>
                                        </p:attrNameLst>
                                      </p:cBhvr>
                                      <p:to>
                                        <p:strVal val="visible"/>
                                      </p:to>
                                    </p:set>
                                    <p:anim calcmode="lin" valueType="num">
                                      <p:cBhvr additive="base">
                                        <p:cTn id="43" dur="500" fill="hold"/>
                                        <p:tgtEl>
                                          <p:spTgt spid="11776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776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4213" y="260350"/>
            <a:ext cx="7772400" cy="1143000"/>
          </a:xfrm>
        </p:spPr>
        <p:txBody>
          <a:bodyPr/>
          <a:lstStyle/>
          <a:p>
            <a:pPr eaLnBrk="1" hangingPunct="1"/>
            <a:r>
              <a:rPr lang="en-US" smtClean="0">
                <a:solidFill>
                  <a:srgbClr val="FF0000"/>
                </a:solidFill>
              </a:rPr>
              <a:t>Accident procedure</a:t>
            </a:r>
          </a:p>
        </p:txBody>
      </p:sp>
      <p:sp>
        <p:nvSpPr>
          <p:cNvPr id="61443" name="Rectangle 3"/>
          <p:cNvSpPr>
            <a:spLocks noGrp="1" noChangeArrowheads="1"/>
          </p:cNvSpPr>
          <p:nvPr>
            <p:ph type="body" idx="1"/>
          </p:nvPr>
        </p:nvSpPr>
        <p:spPr>
          <a:xfrm>
            <a:off x="1692275" y="1484313"/>
            <a:ext cx="6400800" cy="3657600"/>
          </a:xfrm>
        </p:spPr>
        <p:txBody>
          <a:bodyPr/>
          <a:lstStyle/>
          <a:p>
            <a:pPr marL="571500" indent="-571500" eaLnBrk="1" hangingPunct="1">
              <a:lnSpc>
                <a:spcPct val="80000"/>
              </a:lnSpc>
              <a:buClr>
                <a:srgbClr val="FF0000"/>
              </a:buClr>
              <a:buFont typeface="Monotype Sorts" pitchFamily="2" charset="2"/>
              <a:buChar char="X"/>
            </a:pPr>
            <a:r>
              <a:rPr lang="en-US" sz="2800" smtClean="0"/>
              <a:t>Switch off laser.</a:t>
            </a:r>
          </a:p>
          <a:p>
            <a:pPr marL="571500" indent="-571500" eaLnBrk="1" hangingPunct="1">
              <a:lnSpc>
                <a:spcPct val="80000"/>
              </a:lnSpc>
              <a:buClr>
                <a:srgbClr val="FF0000"/>
              </a:buClr>
              <a:buFont typeface="Monotype Sorts" pitchFamily="2" charset="2"/>
              <a:buChar char="X"/>
            </a:pPr>
            <a:r>
              <a:rPr lang="en-GB" sz="2800" smtClean="0"/>
              <a:t>Immediate first aid.</a:t>
            </a:r>
            <a:endParaRPr lang="en-US" sz="2800" smtClean="0"/>
          </a:p>
          <a:p>
            <a:pPr marL="571500" indent="-571500" eaLnBrk="1" hangingPunct="1">
              <a:lnSpc>
                <a:spcPct val="80000"/>
              </a:lnSpc>
              <a:buClr>
                <a:srgbClr val="FF0000"/>
              </a:buClr>
              <a:buFont typeface="Monotype Sorts" pitchFamily="2" charset="2"/>
              <a:buChar char="X"/>
            </a:pPr>
            <a:r>
              <a:rPr lang="en-US" sz="2800" smtClean="0"/>
              <a:t>Eye examination if necessary.</a:t>
            </a:r>
          </a:p>
          <a:p>
            <a:pPr marL="571500" indent="-571500" eaLnBrk="1" hangingPunct="1">
              <a:lnSpc>
                <a:spcPct val="80000"/>
              </a:lnSpc>
              <a:buClr>
                <a:srgbClr val="FF0000"/>
              </a:buClr>
              <a:buFont typeface="Monotype Sorts" pitchFamily="2" charset="2"/>
              <a:buChar char="X"/>
            </a:pPr>
            <a:r>
              <a:rPr lang="en-US" sz="2800" smtClean="0"/>
              <a:t>Inform local Laser Safety Officer.</a:t>
            </a:r>
          </a:p>
          <a:p>
            <a:pPr marL="571500" indent="-571500" eaLnBrk="1" hangingPunct="1">
              <a:lnSpc>
                <a:spcPct val="80000"/>
              </a:lnSpc>
              <a:buClr>
                <a:srgbClr val="FF0000"/>
              </a:buClr>
              <a:buFont typeface="Monotype Sorts" pitchFamily="2" charset="2"/>
              <a:buChar char="X"/>
            </a:pPr>
            <a:r>
              <a:rPr lang="en-US" sz="2800" smtClean="0"/>
              <a:t>Inform Laser Protection Adviser.</a:t>
            </a:r>
          </a:p>
          <a:p>
            <a:pPr marL="571500" indent="-571500" eaLnBrk="1" hangingPunct="1">
              <a:lnSpc>
                <a:spcPct val="80000"/>
              </a:lnSpc>
              <a:buClr>
                <a:srgbClr val="FF0000"/>
              </a:buClr>
              <a:buFont typeface="Monotype Sorts" pitchFamily="2" charset="2"/>
              <a:buChar char="X"/>
            </a:pPr>
            <a:r>
              <a:rPr lang="en-US" sz="2800" smtClean="0"/>
              <a:t>Incident report form.</a:t>
            </a:r>
          </a:p>
          <a:p>
            <a:pPr marL="571500" indent="-571500" eaLnBrk="1" hangingPunct="1">
              <a:lnSpc>
                <a:spcPct val="80000"/>
              </a:lnSpc>
              <a:buClr>
                <a:srgbClr val="FF0000"/>
              </a:buClr>
              <a:buFont typeface="Monotype Sorts" pitchFamily="2" charset="2"/>
              <a:buChar char="X"/>
            </a:pPr>
            <a:r>
              <a:rPr lang="en-US" sz="2800" smtClean="0"/>
              <a:t>Accident book.</a:t>
            </a:r>
          </a:p>
          <a:p>
            <a:pPr marL="571500" indent="-571500" eaLnBrk="1" hangingPunct="1">
              <a:lnSpc>
                <a:spcPct val="80000"/>
              </a:lnSpc>
              <a:buClr>
                <a:srgbClr val="FF0000"/>
              </a:buClr>
              <a:buFont typeface="Monotype Sorts" pitchFamily="2" charset="2"/>
              <a:buChar char="X"/>
            </a:pPr>
            <a:r>
              <a:rPr lang="en-US" sz="2800" smtClean="0"/>
              <a:t>Report to HSE, etc.</a:t>
            </a:r>
          </a:p>
        </p:txBody>
      </p:sp>
    </p:spTree>
  </p:cSld>
  <p:clrMapOvr>
    <a:masterClrMapping/>
  </p:clrMapOvr>
  <p:transition>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IMG_0103 - G7"/>
          <p:cNvPicPr>
            <a:picLocks noChangeAspect="1" noChangeArrowheads="1"/>
          </p:cNvPicPr>
          <p:nvPr/>
        </p:nvPicPr>
        <p:blipFill>
          <a:blip r:embed="rId2" cstate="print"/>
          <a:srcRect/>
          <a:stretch>
            <a:fillRect/>
          </a:stretch>
        </p:blipFill>
        <p:spPr bwMode="auto">
          <a:xfrm>
            <a:off x="2484438" y="765175"/>
            <a:ext cx="4176712" cy="5568950"/>
          </a:xfrm>
          <a:prstGeom prst="rect">
            <a:avLst/>
          </a:prstGeom>
          <a:noFill/>
          <a:ln w="9525">
            <a:noFill/>
            <a:miter lim="800000"/>
            <a:headEnd/>
            <a:tailEnd/>
          </a:ln>
        </p:spPr>
      </p:pic>
      <p:sp>
        <p:nvSpPr>
          <p:cNvPr id="62467" name="Rectangle 3"/>
          <p:cNvSpPr>
            <a:spLocks noChangeArrowheads="1"/>
          </p:cNvSpPr>
          <p:nvPr/>
        </p:nvSpPr>
        <p:spPr bwMode="auto">
          <a:xfrm>
            <a:off x="0" y="152400"/>
            <a:ext cx="9144000" cy="457200"/>
          </a:xfrm>
          <a:prstGeom prst="rect">
            <a:avLst/>
          </a:prstGeom>
          <a:noFill/>
          <a:ln w="9525">
            <a:noFill/>
            <a:miter lim="800000"/>
            <a:headEnd/>
            <a:tailEnd/>
          </a:ln>
        </p:spPr>
        <p:txBody>
          <a:bodyPr anchor="ctr"/>
          <a:lstStyle/>
          <a:p>
            <a:pPr algn="ctr"/>
            <a:r>
              <a:rPr lang="en-GB" sz="3000">
                <a:solidFill>
                  <a:srgbClr val="FF0000"/>
                </a:solidFill>
                <a:cs typeface="Times New Roman" pitchFamily="18" charset="0"/>
              </a:rPr>
              <a:t>Practical Laser Safety!?</a:t>
            </a:r>
            <a:endParaRPr lang="en-GB" sz="3000">
              <a:solidFill>
                <a:schemeClr val="tx2"/>
              </a:solidFill>
            </a:endParaRPr>
          </a:p>
        </p:txBody>
      </p:sp>
    </p:spTree>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IMG_0103 - G7"/>
          <p:cNvPicPr>
            <a:picLocks noChangeAspect="1" noChangeArrowheads="1"/>
          </p:cNvPicPr>
          <p:nvPr/>
        </p:nvPicPr>
        <p:blipFill>
          <a:blip r:embed="rId2" cstate="print"/>
          <a:srcRect/>
          <a:stretch>
            <a:fillRect/>
          </a:stretch>
        </p:blipFill>
        <p:spPr bwMode="auto">
          <a:xfrm>
            <a:off x="4267200" y="838200"/>
            <a:ext cx="4171950" cy="5562600"/>
          </a:xfrm>
          <a:prstGeom prst="rect">
            <a:avLst/>
          </a:prstGeom>
          <a:noFill/>
          <a:ln w="9525">
            <a:noFill/>
            <a:miter lim="800000"/>
            <a:headEnd/>
            <a:tailEnd/>
          </a:ln>
        </p:spPr>
      </p:pic>
      <p:sp>
        <p:nvSpPr>
          <p:cNvPr id="63491" name="Rectangle 3"/>
          <p:cNvSpPr>
            <a:spLocks noChangeArrowheads="1"/>
          </p:cNvSpPr>
          <p:nvPr/>
        </p:nvSpPr>
        <p:spPr bwMode="auto">
          <a:xfrm>
            <a:off x="0" y="228600"/>
            <a:ext cx="9144000" cy="457200"/>
          </a:xfrm>
          <a:prstGeom prst="rect">
            <a:avLst/>
          </a:prstGeom>
          <a:noFill/>
          <a:ln w="9525">
            <a:noFill/>
            <a:miter lim="800000"/>
            <a:headEnd/>
            <a:tailEnd/>
          </a:ln>
        </p:spPr>
        <p:txBody>
          <a:bodyPr anchor="ctr"/>
          <a:lstStyle/>
          <a:p>
            <a:pPr algn="ctr"/>
            <a:r>
              <a:rPr lang="en-GB" sz="3000">
                <a:solidFill>
                  <a:srgbClr val="FF0000"/>
                </a:solidFill>
                <a:cs typeface="Times New Roman" pitchFamily="18" charset="0"/>
              </a:rPr>
              <a:t>Practical Laser Safety - No!</a:t>
            </a:r>
            <a:endParaRPr lang="en-GB" sz="3000">
              <a:solidFill>
                <a:schemeClr val="tx2"/>
              </a:solidFill>
            </a:endParaRPr>
          </a:p>
        </p:txBody>
      </p:sp>
      <p:sp>
        <p:nvSpPr>
          <p:cNvPr id="63492" name="Text Box 6"/>
          <p:cNvSpPr txBox="1">
            <a:spLocks noChangeArrowheads="1"/>
          </p:cNvSpPr>
          <p:nvPr/>
        </p:nvSpPr>
        <p:spPr bwMode="auto">
          <a:xfrm>
            <a:off x="685800" y="2274888"/>
            <a:ext cx="2809875" cy="958850"/>
          </a:xfrm>
          <a:prstGeom prst="rect">
            <a:avLst/>
          </a:prstGeom>
          <a:noFill/>
          <a:ln w="12700">
            <a:noFill/>
            <a:miter lim="800000"/>
            <a:headEnd/>
            <a:tailEnd/>
          </a:ln>
        </p:spPr>
        <p:txBody>
          <a:bodyPr wrap="none">
            <a:spAutoFit/>
          </a:bodyPr>
          <a:lstStyle/>
          <a:p>
            <a:r>
              <a:rPr lang="en-GB" sz="1900">
                <a:solidFill>
                  <a:srgbClr val="CC0000"/>
                </a:solidFill>
              </a:rPr>
              <a:t>Don’t drink or eat</a:t>
            </a:r>
          </a:p>
          <a:p>
            <a:r>
              <a:rPr lang="en-GB" sz="1900">
                <a:solidFill>
                  <a:srgbClr val="CC0000"/>
                </a:solidFill>
              </a:rPr>
              <a:t>In laser lab</a:t>
            </a:r>
          </a:p>
          <a:p>
            <a:r>
              <a:rPr lang="en-GB" sz="1900">
                <a:solidFill>
                  <a:srgbClr val="CC0000"/>
                </a:solidFill>
              </a:rPr>
              <a:t>Especially; avoid alcohol!</a:t>
            </a:r>
          </a:p>
        </p:txBody>
      </p:sp>
      <p:sp>
        <p:nvSpPr>
          <p:cNvPr id="63493" name="Text Box 7"/>
          <p:cNvSpPr txBox="1">
            <a:spLocks noChangeArrowheads="1"/>
          </p:cNvSpPr>
          <p:nvPr/>
        </p:nvSpPr>
        <p:spPr bwMode="auto">
          <a:xfrm>
            <a:off x="304800" y="4724400"/>
            <a:ext cx="3657600" cy="669925"/>
          </a:xfrm>
          <a:prstGeom prst="rect">
            <a:avLst/>
          </a:prstGeom>
          <a:noFill/>
          <a:ln w="12700">
            <a:noFill/>
            <a:miter lim="800000"/>
            <a:headEnd/>
            <a:tailEnd/>
          </a:ln>
        </p:spPr>
        <p:txBody>
          <a:bodyPr wrap="none">
            <a:spAutoFit/>
          </a:bodyPr>
          <a:lstStyle/>
          <a:p>
            <a:r>
              <a:rPr lang="en-GB" sz="1900">
                <a:solidFill>
                  <a:srgbClr val="CC0000"/>
                </a:solidFill>
              </a:rPr>
              <a:t>Avoid baggy jumpers and scarves</a:t>
            </a:r>
          </a:p>
          <a:p>
            <a:r>
              <a:rPr lang="en-GB" sz="1900">
                <a:solidFill>
                  <a:srgbClr val="CC0000"/>
                </a:solidFill>
              </a:rPr>
              <a:t>(correct temp. in lab is essential)</a:t>
            </a:r>
          </a:p>
        </p:txBody>
      </p:sp>
      <p:sp>
        <p:nvSpPr>
          <p:cNvPr id="63494" name="Text Box 8"/>
          <p:cNvSpPr txBox="1">
            <a:spLocks noChangeArrowheads="1"/>
          </p:cNvSpPr>
          <p:nvPr/>
        </p:nvSpPr>
        <p:spPr bwMode="auto">
          <a:xfrm>
            <a:off x="533400" y="3494088"/>
            <a:ext cx="3338513" cy="669925"/>
          </a:xfrm>
          <a:prstGeom prst="rect">
            <a:avLst/>
          </a:prstGeom>
          <a:noFill/>
          <a:ln w="12700">
            <a:noFill/>
            <a:miter lim="800000"/>
            <a:headEnd/>
            <a:tailEnd/>
          </a:ln>
        </p:spPr>
        <p:txBody>
          <a:bodyPr wrap="none">
            <a:spAutoFit/>
          </a:bodyPr>
          <a:lstStyle/>
          <a:p>
            <a:r>
              <a:rPr lang="en-GB" sz="1900">
                <a:solidFill>
                  <a:srgbClr val="CC0000"/>
                </a:solidFill>
              </a:rPr>
              <a:t>Remove watches and jewellery</a:t>
            </a:r>
          </a:p>
          <a:p>
            <a:r>
              <a:rPr lang="en-GB" sz="1900">
                <a:solidFill>
                  <a:srgbClr val="CC0000"/>
                </a:solidFill>
              </a:rPr>
              <a:t>(including wedding rings)</a:t>
            </a:r>
          </a:p>
        </p:txBody>
      </p:sp>
      <p:sp>
        <p:nvSpPr>
          <p:cNvPr id="63495" name="Text Box 9"/>
          <p:cNvSpPr txBox="1">
            <a:spLocks noChangeArrowheads="1"/>
          </p:cNvSpPr>
          <p:nvPr/>
        </p:nvSpPr>
        <p:spPr bwMode="auto">
          <a:xfrm>
            <a:off x="838200" y="1055688"/>
            <a:ext cx="2066925" cy="381000"/>
          </a:xfrm>
          <a:prstGeom prst="rect">
            <a:avLst/>
          </a:prstGeom>
          <a:noFill/>
          <a:ln w="12700">
            <a:noFill/>
            <a:miter lim="800000"/>
            <a:headEnd/>
            <a:tailEnd/>
          </a:ln>
        </p:spPr>
        <p:txBody>
          <a:bodyPr wrap="none">
            <a:spAutoFit/>
          </a:bodyPr>
          <a:lstStyle/>
          <a:p>
            <a:r>
              <a:rPr lang="en-GB" sz="1900">
                <a:solidFill>
                  <a:srgbClr val="CC0000"/>
                </a:solidFill>
              </a:rPr>
              <a:t>Tie long hair back</a:t>
            </a:r>
          </a:p>
        </p:txBody>
      </p:sp>
      <p:sp>
        <p:nvSpPr>
          <p:cNvPr id="63496" name="Line 10"/>
          <p:cNvSpPr>
            <a:spLocks noChangeShapeType="1"/>
          </p:cNvSpPr>
          <p:nvPr/>
        </p:nvSpPr>
        <p:spPr bwMode="auto">
          <a:xfrm>
            <a:off x="2819400" y="2514600"/>
            <a:ext cx="3352800" cy="533400"/>
          </a:xfrm>
          <a:prstGeom prst="line">
            <a:avLst/>
          </a:prstGeom>
          <a:noFill/>
          <a:ln w="12700">
            <a:solidFill>
              <a:srgbClr val="0000FF"/>
            </a:solidFill>
            <a:round/>
            <a:headEnd/>
            <a:tailEnd type="triangle" w="med" len="med"/>
          </a:ln>
        </p:spPr>
        <p:txBody>
          <a:bodyPr/>
          <a:lstStyle/>
          <a:p>
            <a:endParaRPr lang="en-GB"/>
          </a:p>
        </p:txBody>
      </p:sp>
      <p:sp>
        <p:nvSpPr>
          <p:cNvPr id="63497" name="Line 11"/>
          <p:cNvSpPr>
            <a:spLocks noChangeShapeType="1"/>
          </p:cNvSpPr>
          <p:nvPr/>
        </p:nvSpPr>
        <p:spPr bwMode="auto">
          <a:xfrm>
            <a:off x="2819400" y="2438400"/>
            <a:ext cx="2286000" cy="0"/>
          </a:xfrm>
          <a:prstGeom prst="line">
            <a:avLst/>
          </a:prstGeom>
          <a:noFill/>
          <a:ln w="12700">
            <a:solidFill>
              <a:srgbClr val="0000FF"/>
            </a:solidFill>
            <a:round/>
            <a:headEnd/>
            <a:tailEnd type="triangle" w="med" len="med"/>
          </a:ln>
        </p:spPr>
        <p:txBody>
          <a:bodyPr/>
          <a:lstStyle/>
          <a:p>
            <a:endParaRPr lang="en-GB"/>
          </a:p>
        </p:txBody>
      </p:sp>
      <p:sp>
        <p:nvSpPr>
          <p:cNvPr id="63498" name="Line 12"/>
          <p:cNvSpPr>
            <a:spLocks noChangeShapeType="1"/>
          </p:cNvSpPr>
          <p:nvPr/>
        </p:nvSpPr>
        <p:spPr bwMode="auto">
          <a:xfrm flipV="1">
            <a:off x="3886200" y="3429000"/>
            <a:ext cx="2514600" cy="304800"/>
          </a:xfrm>
          <a:prstGeom prst="line">
            <a:avLst/>
          </a:prstGeom>
          <a:noFill/>
          <a:ln w="12700">
            <a:solidFill>
              <a:srgbClr val="0000FF"/>
            </a:solidFill>
            <a:round/>
            <a:headEnd/>
            <a:tailEnd type="triangle" w="med" len="med"/>
          </a:ln>
        </p:spPr>
        <p:txBody>
          <a:bodyPr/>
          <a:lstStyle/>
          <a:p>
            <a:endParaRPr lang="en-GB"/>
          </a:p>
        </p:txBody>
      </p:sp>
      <p:sp>
        <p:nvSpPr>
          <p:cNvPr id="63499" name="Line 14"/>
          <p:cNvSpPr>
            <a:spLocks noChangeShapeType="1"/>
          </p:cNvSpPr>
          <p:nvPr/>
        </p:nvSpPr>
        <p:spPr bwMode="auto">
          <a:xfrm flipV="1">
            <a:off x="3810000" y="3733800"/>
            <a:ext cx="1447800" cy="1066800"/>
          </a:xfrm>
          <a:prstGeom prst="line">
            <a:avLst/>
          </a:prstGeom>
          <a:noFill/>
          <a:ln w="12700">
            <a:solidFill>
              <a:srgbClr val="0000FF"/>
            </a:solidFill>
            <a:round/>
            <a:headEnd/>
            <a:tailEnd type="triangle" w="med" len="med"/>
          </a:ln>
        </p:spPr>
        <p:txBody>
          <a:bodyPr/>
          <a:lstStyle/>
          <a:p>
            <a:endParaRPr lang="en-GB"/>
          </a:p>
        </p:txBody>
      </p:sp>
      <p:sp>
        <p:nvSpPr>
          <p:cNvPr id="63500" name="Line 15"/>
          <p:cNvSpPr>
            <a:spLocks noChangeShapeType="1"/>
          </p:cNvSpPr>
          <p:nvPr/>
        </p:nvSpPr>
        <p:spPr bwMode="auto">
          <a:xfrm flipV="1">
            <a:off x="3886200" y="4191000"/>
            <a:ext cx="2133600" cy="838200"/>
          </a:xfrm>
          <a:prstGeom prst="line">
            <a:avLst/>
          </a:prstGeom>
          <a:noFill/>
          <a:ln w="12700">
            <a:solidFill>
              <a:srgbClr val="0000FF"/>
            </a:solidFill>
            <a:round/>
            <a:headEnd/>
            <a:tailEnd type="triangle" w="med" len="med"/>
          </a:ln>
        </p:spPr>
        <p:txBody>
          <a:bodyPr/>
          <a:lstStyle/>
          <a:p>
            <a:endParaRPr lang="en-GB"/>
          </a:p>
        </p:txBody>
      </p:sp>
      <p:sp>
        <p:nvSpPr>
          <p:cNvPr id="63501" name="Line 16"/>
          <p:cNvSpPr>
            <a:spLocks noChangeShapeType="1"/>
          </p:cNvSpPr>
          <p:nvPr/>
        </p:nvSpPr>
        <p:spPr bwMode="auto">
          <a:xfrm>
            <a:off x="2895600" y="1295400"/>
            <a:ext cx="3505200" cy="457200"/>
          </a:xfrm>
          <a:prstGeom prst="line">
            <a:avLst/>
          </a:prstGeom>
          <a:noFill/>
          <a:ln w="12700">
            <a:solidFill>
              <a:srgbClr val="0000FF"/>
            </a:solidFill>
            <a:round/>
            <a:headEnd/>
            <a:tailEnd type="triangle" w="med" len="med"/>
          </a:ln>
        </p:spPr>
        <p:txBody>
          <a:bodyPr/>
          <a:lstStyle/>
          <a:p>
            <a:endParaRPr lang="en-GB"/>
          </a:p>
        </p:txBody>
      </p:sp>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0" y="228600"/>
            <a:ext cx="9144000" cy="457200"/>
          </a:xfrm>
          <a:prstGeom prst="rect">
            <a:avLst/>
          </a:prstGeom>
          <a:noFill/>
          <a:ln w="9525">
            <a:noFill/>
            <a:miter lim="800000"/>
            <a:headEnd/>
            <a:tailEnd/>
          </a:ln>
        </p:spPr>
        <p:txBody>
          <a:bodyPr anchor="ctr"/>
          <a:lstStyle/>
          <a:p>
            <a:pPr algn="ctr"/>
            <a:r>
              <a:rPr lang="en-GB" sz="3000">
                <a:solidFill>
                  <a:srgbClr val="FF0000"/>
                </a:solidFill>
                <a:cs typeface="Times New Roman" pitchFamily="18" charset="0"/>
              </a:rPr>
              <a:t>Practical Laser Safety? - Yes!</a:t>
            </a:r>
            <a:endParaRPr lang="en-GB" sz="3000">
              <a:solidFill>
                <a:schemeClr val="tx2"/>
              </a:solidFill>
            </a:endParaRPr>
          </a:p>
        </p:txBody>
      </p:sp>
      <p:pic>
        <p:nvPicPr>
          <p:cNvPr id="64515" name="Picture 3" descr="IMG_0107 - G9"/>
          <p:cNvPicPr>
            <a:picLocks noChangeAspect="1" noChangeArrowheads="1"/>
          </p:cNvPicPr>
          <p:nvPr/>
        </p:nvPicPr>
        <p:blipFill>
          <a:blip r:embed="rId2" cstate="print"/>
          <a:srcRect/>
          <a:stretch>
            <a:fillRect/>
          </a:stretch>
        </p:blipFill>
        <p:spPr bwMode="auto">
          <a:xfrm>
            <a:off x="4038600" y="838200"/>
            <a:ext cx="4343400" cy="5791200"/>
          </a:xfrm>
          <a:prstGeom prst="rect">
            <a:avLst/>
          </a:prstGeom>
          <a:noFill/>
          <a:ln w="9525">
            <a:noFill/>
            <a:miter lim="800000"/>
            <a:headEnd/>
            <a:tailEnd/>
          </a:ln>
        </p:spPr>
      </p:pic>
      <p:sp>
        <p:nvSpPr>
          <p:cNvPr id="64516" name="Text Box 4"/>
          <p:cNvSpPr txBox="1">
            <a:spLocks noChangeArrowheads="1"/>
          </p:cNvSpPr>
          <p:nvPr/>
        </p:nvSpPr>
        <p:spPr bwMode="auto">
          <a:xfrm>
            <a:off x="457200" y="1295400"/>
            <a:ext cx="2917825" cy="381000"/>
          </a:xfrm>
          <a:prstGeom prst="rect">
            <a:avLst/>
          </a:prstGeom>
          <a:noFill/>
          <a:ln w="12700">
            <a:noFill/>
            <a:miter lim="800000"/>
            <a:headEnd/>
            <a:tailEnd/>
          </a:ln>
        </p:spPr>
        <p:txBody>
          <a:bodyPr wrap="none">
            <a:spAutoFit/>
          </a:bodyPr>
          <a:lstStyle/>
          <a:p>
            <a:r>
              <a:rPr lang="en-GB" sz="1900">
                <a:solidFill>
                  <a:srgbClr val="CC0000"/>
                </a:solidFill>
              </a:rPr>
              <a:t>Hair restrained out of way</a:t>
            </a:r>
          </a:p>
        </p:txBody>
      </p:sp>
      <p:sp>
        <p:nvSpPr>
          <p:cNvPr id="64517" name="Text Box 5"/>
          <p:cNvSpPr txBox="1">
            <a:spLocks noChangeArrowheads="1"/>
          </p:cNvSpPr>
          <p:nvPr/>
        </p:nvSpPr>
        <p:spPr bwMode="auto">
          <a:xfrm>
            <a:off x="685800" y="5562600"/>
            <a:ext cx="2439988" cy="381000"/>
          </a:xfrm>
          <a:prstGeom prst="rect">
            <a:avLst/>
          </a:prstGeom>
          <a:noFill/>
          <a:ln w="12700">
            <a:noFill/>
            <a:miter lim="800000"/>
            <a:headEnd/>
            <a:tailEnd/>
          </a:ln>
        </p:spPr>
        <p:txBody>
          <a:bodyPr wrap="none">
            <a:spAutoFit/>
          </a:bodyPr>
          <a:lstStyle/>
          <a:p>
            <a:r>
              <a:rPr lang="en-GB" sz="1900">
                <a:solidFill>
                  <a:srgbClr val="CC0000"/>
                </a:solidFill>
              </a:rPr>
              <a:t>No watch or jewellery</a:t>
            </a:r>
          </a:p>
        </p:txBody>
      </p:sp>
      <p:sp>
        <p:nvSpPr>
          <p:cNvPr id="64518" name="Text Box 6"/>
          <p:cNvSpPr txBox="1">
            <a:spLocks noChangeArrowheads="1"/>
          </p:cNvSpPr>
          <p:nvPr/>
        </p:nvSpPr>
        <p:spPr bwMode="auto">
          <a:xfrm>
            <a:off x="304800" y="4038600"/>
            <a:ext cx="3352800" cy="958850"/>
          </a:xfrm>
          <a:prstGeom prst="rect">
            <a:avLst/>
          </a:prstGeom>
          <a:noFill/>
          <a:ln w="12700">
            <a:noFill/>
            <a:miter lim="800000"/>
            <a:headEnd/>
            <a:tailEnd/>
          </a:ln>
        </p:spPr>
        <p:txBody>
          <a:bodyPr>
            <a:spAutoFit/>
          </a:bodyPr>
          <a:lstStyle/>
          <a:p>
            <a:r>
              <a:rPr lang="en-GB" sz="1900">
                <a:solidFill>
                  <a:srgbClr val="CC0000"/>
                </a:solidFill>
              </a:rPr>
              <a:t>Clear arms </a:t>
            </a:r>
          </a:p>
          <a:p>
            <a:r>
              <a:rPr lang="en-GB" sz="1900">
                <a:solidFill>
                  <a:srgbClr val="CC0000"/>
                </a:solidFill>
              </a:rPr>
              <a:t>and clothing unlikely to snag optics or cross beam paths</a:t>
            </a:r>
          </a:p>
        </p:txBody>
      </p:sp>
      <p:sp>
        <p:nvSpPr>
          <p:cNvPr id="64519" name="Line 7"/>
          <p:cNvSpPr>
            <a:spLocks noChangeShapeType="1"/>
          </p:cNvSpPr>
          <p:nvPr/>
        </p:nvSpPr>
        <p:spPr bwMode="auto">
          <a:xfrm>
            <a:off x="3352800" y="1600200"/>
            <a:ext cx="2286000" cy="76200"/>
          </a:xfrm>
          <a:prstGeom prst="line">
            <a:avLst/>
          </a:prstGeom>
          <a:noFill/>
          <a:ln w="12700">
            <a:solidFill>
              <a:srgbClr val="0000FF"/>
            </a:solidFill>
            <a:round/>
            <a:headEnd/>
            <a:tailEnd type="triangle" w="med" len="med"/>
          </a:ln>
        </p:spPr>
        <p:txBody>
          <a:bodyPr/>
          <a:lstStyle/>
          <a:p>
            <a:endParaRPr lang="en-GB"/>
          </a:p>
        </p:txBody>
      </p:sp>
      <p:sp>
        <p:nvSpPr>
          <p:cNvPr id="64520" name="Line 8"/>
          <p:cNvSpPr>
            <a:spLocks noChangeShapeType="1"/>
          </p:cNvSpPr>
          <p:nvPr/>
        </p:nvSpPr>
        <p:spPr bwMode="auto">
          <a:xfrm>
            <a:off x="1676400" y="4267200"/>
            <a:ext cx="3657600" cy="0"/>
          </a:xfrm>
          <a:prstGeom prst="line">
            <a:avLst/>
          </a:prstGeom>
          <a:noFill/>
          <a:ln w="12700">
            <a:solidFill>
              <a:srgbClr val="0000FF"/>
            </a:solidFill>
            <a:round/>
            <a:headEnd/>
            <a:tailEnd type="triangle" w="med" len="med"/>
          </a:ln>
        </p:spPr>
        <p:txBody>
          <a:bodyPr/>
          <a:lstStyle/>
          <a:p>
            <a:endParaRPr lang="en-GB"/>
          </a:p>
        </p:txBody>
      </p:sp>
      <p:sp>
        <p:nvSpPr>
          <p:cNvPr id="64521" name="Line 10"/>
          <p:cNvSpPr>
            <a:spLocks noChangeShapeType="1"/>
          </p:cNvSpPr>
          <p:nvPr/>
        </p:nvSpPr>
        <p:spPr bwMode="auto">
          <a:xfrm flipV="1">
            <a:off x="3505200" y="4419600"/>
            <a:ext cx="2362200" cy="152400"/>
          </a:xfrm>
          <a:prstGeom prst="line">
            <a:avLst/>
          </a:prstGeom>
          <a:noFill/>
          <a:ln w="12700">
            <a:solidFill>
              <a:srgbClr val="0000FF"/>
            </a:solidFill>
            <a:round/>
            <a:headEnd/>
            <a:tailEnd type="triangle" w="med" len="med"/>
          </a:ln>
        </p:spPr>
        <p:txBody>
          <a:bodyPr/>
          <a:lstStyle/>
          <a:p>
            <a:endParaRPr lang="en-GB"/>
          </a:p>
        </p:txBody>
      </p:sp>
      <p:sp>
        <p:nvSpPr>
          <p:cNvPr id="64522" name="Line 11"/>
          <p:cNvSpPr>
            <a:spLocks noChangeShapeType="1"/>
          </p:cNvSpPr>
          <p:nvPr/>
        </p:nvSpPr>
        <p:spPr bwMode="auto">
          <a:xfrm>
            <a:off x="3124200" y="5791200"/>
            <a:ext cx="3276600" cy="76200"/>
          </a:xfrm>
          <a:prstGeom prst="line">
            <a:avLst/>
          </a:prstGeom>
          <a:noFill/>
          <a:ln w="12700">
            <a:solidFill>
              <a:srgbClr val="0000FF"/>
            </a:solidFill>
            <a:round/>
            <a:headEnd/>
            <a:tailEnd type="triangle" w="med" len="med"/>
          </a:ln>
        </p:spPr>
        <p:txBody>
          <a:bodyPr/>
          <a:lstStyle/>
          <a:p>
            <a:endParaRPr lang="en-GB"/>
          </a:p>
        </p:txBody>
      </p:sp>
      <p:sp>
        <p:nvSpPr>
          <p:cNvPr id="64523" name="Text Box 12"/>
          <p:cNvSpPr txBox="1">
            <a:spLocks noChangeArrowheads="1"/>
          </p:cNvSpPr>
          <p:nvPr/>
        </p:nvSpPr>
        <p:spPr bwMode="auto">
          <a:xfrm>
            <a:off x="533400" y="2743200"/>
            <a:ext cx="2851150" cy="381000"/>
          </a:xfrm>
          <a:prstGeom prst="rect">
            <a:avLst/>
          </a:prstGeom>
          <a:noFill/>
          <a:ln w="12700">
            <a:noFill/>
            <a:miter lim="800000"/>
            <a:headEnd/>
            <a:tailEnd/>
          </a:ln>
        </p:spPr>
        <p:txBody>
          <a:bodyPr wrap="none">
            <a:spAutoFit/>
          </a:bodyPr>
          <a:lstStyle/>
          <a:p>
            <a:r>
              <a:rPr lang="en-GB" sz="1900">
                <a:solidFill>
                  <a:srgbClr val="CC0000"/>
                </a:solidFill>
              </a:rPr>
              <a:t>Appropriate safety goggle</a:t>
            </a:r>
          </a:p>
        </p:txBody>
      </p:sp>
      <p:sp>
        <p:nvSpPr>
          <p:cNvPr id="64524" name="Line 13"/>
          <p:cNvSpPr>
            <a:spLocks noChangeShapeType="1"/>
          </p:cNvSpPr>
          <p:nvPr/>
        </p:nvSpPr>
        <p:spPr bwMode="auto">
          <a:xfrm>
            <a:off x="3352800" y="2971800"/>
            <a:ext cx="2133600" cy="76200"/>
          </a:xfrm>
          <a:prstGeom prst="line">
            <a:avLst/>
          </a:prstGeom>
          <a:noFill/>
          <a:ln w="12700">
            <a:solidFill>
              <a:srgbClr val="0000FF"/>
            </a:solidFill>
            <a:round/>
            <a:headEnd/>
            <a:tailEnd type="triangle" w="med" len="med"/>
          </a:ln>
        </p:spPr>
        <p:txBody>
          <a:bodyPr/>
          <a:lstStyle/>
          <a:p>
            <a:endParaRPr lang="en-GB"/>
          </a:p>
        </p:txBody>
      </p:sp>
    </p:spTree>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IMG_0099 - G5"/>
          <p:cNvPicPr>
            <a:picLocks noChangeAspect="1" noChangeArrowheads="1"/>
          </p:cNvPicPr>
          <p:nvPr/>
        </p:nvPicPr>
        <p:blipFill>
          <a:blip r:embed="rId2" cstate="print"/>
          <a:srcRect/>
          <a:stretch>
            <a:fillRect/>
          </a:stretch>
        </p:blipFill>
        <p:spPr bwMode="auto">
          <a:xfrm>
            <a:off x="609600" y="800100"/>
            <a:ext cx="7772400" cy="5829300"/>
          </a:xfrm>
          <a:prstGeom prst="rect">
            <a:avLst/>
          </a:prstGeom>
          <a:noFill/>
          <a:ln w="9525">
            <a:noFill/>
            <a:miter lim="800000"/>
            <a:headEnd/>
            <a:tailEnd/>
          </a:ln>
        </p:spPr>
      </p:pic>
      <p:sp>
        <p:nvSpPr>
          <p:cNvPr id="65539" name="Rectangle 3"/>
          <p:cNvSpPr>
            <a:spLocks noChangeArrowheads="1"/>
          </p:cNvSpPr>
          <p:nvPr/>
        </p:nvSpPr>
        <p:spPr bwMode="auto">
          <a:xfrm>
            <a:off x="0" y="228600"/>
            <a:ext cx="9144000" cy="457200"/>
          </a:xfrm>
          <a:prstGeom prst="rect">
            <a:avLst/>
          </a:prstGeom>
          <a:noFill/>
          <a:ln w="9525">
            <a:noFill/>
            <a:miter lim="800000"/>
            <a:headEnd/>
            <a:tailEnd/>
          </a:ln>
        </p:spPr>
        <p:txBody>
          <a:bodyPr anchor="ctr"/>
          <a:lstStyle/>
          <a:p>
            <a:pPr algn="ctr"/>
            <a:r>
              <a:rPr lang="en-GB" sz="3000">
                <a:solidFill>
                  <a:srgbClr val="FF0000"/>
                </a:solidFill>
                <a:cs typeface="Times New Roman" pitchFamily="18" charset="0"/>
              </a:rPr>
              <a:t>Practical Laser Safety?!</a:t>
            </a:r>
            <a:endParaRPr lang="en-GB" sz="3000">
              <a:solidFill>
                <a:schemeClr val="tx2"/>
              </a:solidFill>
            </a:endParaRPr>
          </a:p>
        </p:txBody>
      </p:sp>
    </p:spTree>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descr="IMG_0099 - G5"/>
          <p:cNvPicPr>
            <a:picLocks noChangeAspect="1" noChangeArrowheads="1"/>
          </p:cNvPicPr>
          <p:nvPr/>
        </p:nvPicPr>
        <p:blipFill>
          <a:blip r:embed="rId2" cstate="print"/>
          <a:srcRect/>
          <a:stretch>
            <a:fillRect/>
          </a:stretch>
        </p:blipFill>
        <p:spPr bwMode="auto">
          <a:xfrm>
            <a:off x="2895600" y="1447800"/>
            <a:ext cx="5791200" cy="4343400"/>
          </a:xfrm>
          <a:prstGeom prst="rect">
            <a:avLst/>
          </a:prstGeom>
          <a:noFill/>
          <a:ln w="9525">
            <a:noFill/>
            <a:miter lim="800000"/>
            <a:headEnd/>
            <a:tailEnd/>
          </a:ln>
        </p:spPr>
      </p:pic>
      <p:sp>
        <p:nvSpPr>
          <p:cNvPr id="66563" name="Rectangle 4"/>
          <p:cNvSpPr>
            <a:spLocks noChangeArrowheads="1"/>
          </p:cNvSpPr>
          <p:nvPr/>
        </p:nvSpPr>
        <p:spPr bwMode="auto">
          <a:xfrm>
            <a:off x="0" y="228600"/>
            <a:ext cx="9144000" cy="457200"/>
          </a:xfrm>
          <a:prstGeom prst="rect">
            <a:avLst/>
          </a:prstGeom>
          <a:noFill/>
          <a:ln w="9525">
            <a:noFill/>
            <a:miter lim="800000"/>
            <a:headEnd/>
            <a:tailEnd/>
          </a:ln>
        </p:spPr>
        <p:txBody>
          <a:bodyPr anchor="ctr"/>
          <a:lstStyle/>
          <a:p>
            <a:pPr algn="ctr"/>
            <a:r>
              <a:rPr lang="en-GB" sz="3000">
                <a:solidFill>
                  <a:srgbClr val="FF0000"/>
                </a:solidFill>
                <a:cs typeface="Times New Roman" pitchFamily="18" charset="0"/>
              </a:rPr>
              <a:t>Practical Laser Safety – Definitely No!</a:t>
            </a:r>
            <a:endParaRPr lang="en-GB" sz="3000">
              <a:solidFill>
                <a:schemeClr val="tx2"/>
              </a:solidFill>
            </a:endParaRPr>
          </a:p>
        </p:txBody>
      </p:sp>
      <p:sp>
        <p:nvSpPr>
          <p:cNvPr id="66564" name="Text Box 5"/>
          <p:cNvSpPr txBox="1">
            <a:spLocks noChangeArrowheads="1"/>
          </p:cNvSpPr>
          <p:nvPr/>
        </p:nvSpPr>
        <p:spPr bwMode="auto">
          <a:xfrm>
            <a:off x="762000" y="5715000"/>
            <a:ext cx="1555750" cy="366713"/>
          </a:xfrm>
          <a:prstGeom prst="rect">
            <a:avLst/>
          </a:prstGeom>
          <a:noFill/>
          <a:ln w="12700">
            <a:noFill/>
            <a:miter lim="800000"/>
            <a:headEnd/>
            <a:tailEnd/>
          </a:ln>
        </p:spPr>
        <p:txBody>
          <a:bodyPr wrap="none">
            <a:spAutoFit/>
          </a:bodyPr>
          <a:lstStyle/>
          <a:p>
            <a:r>
              <a:rPr lang="en-GB"/>
              <a:t>Tools on table</a:t>
            </a:r>
          </a:p>
        </p:txBody>
      </p:sp>
      <p:sp>
        <p:nvSpPr>
          <p:cNvPr id="66565" name="Text Box 6"/>
          <p:cNvSpPr txBox="1">
            <a:spLocks noChangeArrowheads="1"/>
          </p:cNvSpPr>
          <p:nvPr/>
        </p:nvSpPr>
        <p:spPr bwMode="auto">
          <a:xfrm>
            <a:off x="533400" y="2057400"/>
            <a:ext cx="1758950" cy="366713"/>
          </a:xfrm>
          <a:prstGeom prst="rect">
            <a:avLst/>
          </a:prstGeom>
          <a:noFill/>
          <a:ln w="12700">
            <a:noFill/>
            <a:miter lim="800000"/>
            <a:headEnd/>
            <a:tailEnd/>
          </a:ln>
        </p:spPr>
        <p:txBody>
          <a:bodyPr wrap="none">
            <a:spAutoFit/>
          </a:bodyPr>
          <a:lstStyle/>
          <a:p>
            <a:r>
              <a:rPr lang="en-GB"/>
              <a:t>No laser screens</a:t>
            </a:r>
          </a:p>
        </p:txBody>
      </p:sp>
      <p:sp>
        <p:nvSpPr>
          <p:cNvPr id="66566" name="Text Box 7"/>
          <p:cNvSpPr txBox="1">
            <a:spLocks noChangeArrowheads="1"/>
          </p:cNvSpPr>
          <p:nvPr/>
        </p:nvSpPr>
        <p:spPr bwMode="auto">
          <a:xfrm>
            <a:off x="3563938" y="6165850"/>
            <a:ext cx="2317750" cy="366713"/>
          </a:xfrm>
          <a:prstGeom prst="rect">
            <a:avLst/>
          </a:prstGeom>
          <a:noFill/>
          <a:ln w="12700">
            <a:noFill/>
            <a:miter lim="800000"/>
            <a:headEnd/>
            <a:tailEnd/>
          </a:ln>
        </p:spPr>
        <p:txBody>
          <a:bodyPr wrap="none">
            <a:spAutoFit/>
          </a:bodyPr>
          <a:lstStyle/>
          <a:p>
            <a:r>
              <a:rPr lang="en-GB"/>
              <a:t>Food and drink in lab</a:t>
            </a:r>
          </a:p>
        </p:txBody>
      </p:sp>
      <p:sp>
        <p:nvSpPr>
          <p:cNvPr id="66567" name="Text Box 8"/>
          <p:cNvSpPr txBox="1">
            <a:spLocks noChangeArrowheads="1"/>
          </p:cNvSpPr>
          <p:nvPr/>
        </p:nvSpPr>
        <p:spPr bwMode="auto">
          <a:xfrm>
            <a:off x="152400" y="3886200"/>
            <a:ext cx="2381250" cy="366713"/>
          </a:xfrm>
          <a:prstGeom prst="rect">
            <a:avLst/>
          </a:prstGeom>
          <a:noFill/>
          <a:ln w="12700">
            <a:noFill/>
            <a:miter lim="800000"/>
            <a:headEnd/>
            <a:tailEnd/>
          </a:ln>
        </p:spPr>
        <p:txBody>
          <a:bodyPr wrap="none">
            <a:spAutoFit/>
          </a:bodyPr>
          <a:lstStyle/>
          <a:p>
            <a:r>
              <a:rPr lang="en-GB"/>
              <a:t>Periscope not enclosed</a:t>
            </a:r>
          </a:p>
        </p:txBody>
      </p:sp>
      <p:sp>
        <p:nvSpPr>
          <p:cNvPr id="66568" name="Text Box 9"/>
          <p:cNvSpPr txBox="1">
            <a:spLocks noChangeArrowheads="1"/>
          </p:cNvSpPr>
          <p:nvPr/>
        </p:nvSpPr>
        <p:spPr bwMode="auto">
          <a:xfrm>
            <a:off x="717550" y="3048000"/>
            <a:ext cx="1111250" cy="366713"/>
          </a:xfrm>
          <a:prstGeom prst="rect">
            <a:avLst/>
          </a:prstGeom>
          <a:noFill/>
          <a:ln w="12700">
            <a:noFill/>
            <a:miter lim="800000"/>
            <a:headEnd/>
            <a:tailEnd/>
          </a:ln>
        </p:spPr>
        <p:txBody>
          <a:bodyPr wrap="none">
            <a:spAutoFit/>
          </a:bodyPr>
          <a:lstStyle/>
          <a:p>
            <a:r>
              <a:rPr lang="en-GB"/>
              <a:t>Jewellery</a:t>
            </a:r>
          </a:p>
        </p:txBody>
      </p:sp>
      <p:sp>
        <p:nvSpPr>
          <p:cNvPr id="66569" name="Text Box 10"/>
          <p:cNvSpPr txBox="1">
            <a:spLocks noChangeArrowheads="1"/>
          </p:cNvSpPr>
          <p:nvPr/>
        </p:nvSpPr>
        <p:spPr bwMode="auto">
          <a:xfrm>
            <a:off x="4932363" y="981075"/>
            <a:ext cx="1955800" cy="366713"/>
          </a:xfrm>
          <a:prstGeom prst="rect">
            <a:avLst/>
          </a:prstGeom>
          <a:noFill/>
          <a:ln w="12700">
            <a:noFill/>
            <a:miter lim="800000"/>
            <a:headEnd/>
            <a:tailEnd/>
          </a:ln>
        </p:spPr>
        <p:txBody>
          <a:bodyPr wrap="none">
            <a:spAutoFit/>
          </a:bodyPr>
          <a:lstStyle/>
          <a:p>
            <a:r>
              <a:rPr lang="en-GB"/>
              <a:t>Hair unrestrained</a:t>
            </a:r>
          </a:p>
        </p:txBody>
      </p:sp>
      <p:sp>
        <p:nvSpPr>
          <p:cNvPr id="66570" name="Text Box 11"/>
          <p:cNvSpPr txBox="1">
            <a:spLocks noChangeArrowheads="1"/>
          </p:cNvSpPr>
          <p:nvPr/>
        </p:nvSpPr>
        <p:spPr bwMode="auto">
          <a:xfrm>
            <a:off x="611188" y="908050"/>
            <a:ext cx="2190750" cy="366713"/>
          </a:xfrm>
          <a:prstGeom prst="rect">
            <a:avLst/>
          </a:prstGeom>
          <a:noFill/>
          <a:ln w="12700">
            <a:noFill/>
            <a:miter lim="800000"/>
            <a:headEnd/>
            <a:tailEnd/>
          </a:ln>
        </p:spPr>
        <p:txBody>
          <a:bodyPr wrap="none">
            <a:spAutoFit/>
          </a:bodyPr>
          <a:lstStyle/>
          <a:p>
            <a:r>
              <a:rPr lang="en-GB"/>
              <a:t>Cable hanging down</a:t>
            </a:r>
          </a:p>
        </p:txBody>
      </p:sp>
      <p:sp>
        <p:nvSpPr>
          <p:cNvPr id="66571" name="Text Box 12"/>
          <p:cNvSpPr txBox="1">
            <a:spLocks noChangeArrowheads="1"/>
          </p:cNvSpPr>
          <p:nvPr/>
        </p:nvSpPr>
        <p:spPr bwMode="auto">
          <a:xfrm>
            <a:off x="76200" y="1371600"/>
            <a:ext cx="2438400" cy="641350"/>
          </a:xfrm>
          <a:prstGeom prst="rect">
            <a:avLst/>
          </a:prstGeom>
          <a:noFill/>
          <a:ln w="12700">
            <a:noFill/>
            <a:miter lim="800000"/>
            <a:headEnd/>
            <a:tailEnd/>
          </a:ln>
        </p:spPr>
        <p:txBody>
          <a:bodyPr wrap="none">
            <a:spAutoFit/>
          </a:bodyPr>
          <a:lstStyle/>
          <a:p>
            <a:pPr algn="ctr"/>
            <a:r>
              <a:rPr lang="en-GB"/>
              <a:t>Loose clothing in beam</a:t>
            </a:r>
          </a:p>
          <a:p>
            <a:pPr algn="ctr"/>
            <a:r>
              <a:rPr lang="en-GB"/>
              <a:t>path </a:t>
            </a:r>
          </a:p>
        </p:txBody>
      </p:sp>
      <p:sp>
        <p:nvSpPr>
          <p:cNvPr id="66572" name="Text Box 13"/>
          <p:cNvSpPr txBox="1">
            <a:spLocks noChangeArrowheads="1"/>
          </p:cNvSpPr>
          <p:nvPr/>
        </p:nvSpPr>
        <p:spPr bwMode="auto">
          <a:xfrm>
            <a:off x="3059113" y="692150"/>
            <a:ext cx="3975100" cy="366713"/>
          </a:xfrm>
          <a:prstGeom prst="rect">
            <a:avLst/>
          </a:prstGeom>
          <a:noFill/>
          <a:ln w="12700">
            <a:noFill/>
            <a:miter lim="800000"/>
            <a:headEnd/>
            <a:tailEnd/>
          </a:ln>
        </p:spPr>
        <p:txBody>
          <a:bodyPr wrap="none">
            <a:spAutoFit/>
          </a:bodyPr>
          <a:lstStyle/>
          <a:p>
            <a:r>
              <a:rPr lang="en-GB"/>
              <a:t>Eyes at beam height - no safety goggles</a:t>
            </a:r>
          </a:p>
        </p:txBody>
      </p:sp>
      <p:sp>
        <p:nvSpPr>
          <p:cNvPr id="66573" name="Text Box 14"/>
          <p:cNvSpPr txBox="1">
            <a:spLocks noChangeArrowheads="1"/>
          </p:cNvSpPr>
          <p:nvPr/>
        </p:nvSpPr>
        <p:spPr bwMode="auto">
          <a:xfrm>
            <a:off x="596900" y="4572000"/>
            <a:ext cx="1765300" cy="641350"/>
          </a:xfrm>
          <a:prstGeom prst="rect">
            <a:avLst/>
          </a:prstGeom>
          <a:noFill/>
          <a:ln w="12700">
            <a:noFill/>
            <a:miter lim="800000"/>
            <a:headEnd/>
            <a:tailEnd/>
          </a:ln>
        </p:spPr>
        <p:txBody>
          <a:bodyPr wrap="none">
            <a:spAutoFit/>
          </a:bodyPr>
          <a:lstStyle/>
          <a:p>
            <a:pPr algn="ctr"/>
            <a:r>
              <a:rPr lang="en-GB"/>
              <a:t>Unsecured optic</a:t>
            </a:r>
          </a:p>
          <a:p>
            <a:pPr algn="ctr"/>
            <a:r>
              <a:rPr lang="en-GB"/>
              <a:t>post </a:t>
            </a:r>
          </a:p>
        </p:txBody>
      </p:sp>
      <p:sp>
        <p:nvSpPr>
          <p:cNvPr id="66574" name="Line 15"/>
          <p:cNvSpPr>
            <a:spLocks noChangeShapeType="1"/>
          </p:cNvSpPr>
          <p:nvPr/>
        </p:nvSpPr>
        <p:spPr bwMode="auto">
          <a:xfrm>
            <a:off x="4427538" y="1125538"/>
            <a:ext cx="1592262" cy="1770062"/>
          </a:xfrm>
          <a:prstGeom prst="line">
            <a:avLst/>
          </a:prstGeom>
          <a:noFill/>
          <a:ln w="12700">
            <a:solidFill>
              <a:srgbClr val="0000FF"/>
            </a:solidFill>
            <a:round/>
            <a:headEnd/>
            <a:tailEnd type="triangle" w="med" len="med"/>
          </a:ln>
        </p:spPr>
        <p:txBody>
          <a:bodyPr/>
          <a:lstStyle/>
          <a:p>
            <a:endParaRPr lang="en-GB"/>
          </a:p>
        </p:txBody>
      </p:sp>
      <p:sp>
        <p:nvSpPr>
          <p:cNvPr id="66575" name="Line 16"/>
          <p:cNvSpPr>
            <a:spLocks noChangeShapeType="1"/>
          </p:cNvSpPr>
          <p:nvPr/>
        </p:nvSpPr>
        <p:spPr bwMode="auto">
          <a:xfrm>
            <a:off x="2268538" y="1773238"/>
            <a:ext cx="2684462" cy="1884362"/>
          </a:xfrm>
          <a:prstGeom prst="line">
            <a:avLst/>
          </a:prstGeom>
          <a:noFill/>
          <a:ln w="12700">
            <a:solidFill>
              <a:srgbClr val="0000FF"/>
            </a:solidFill>
            <a:round/>
            <a:headEnd/>
            <a:tailEnd type="triangle" w="med" len="med"/>
          </a:ln>
        </p:spPr>
        <p:txBody>
          <a:bodyPr/>
          <a:lstStyle/>
          <a:p>
            <a:endParaRPr lang="en-GB"/>
          </a:p>
        </p:txBody>
      </p:sp>
      <p:sp>
        <p:nvSpPr>
          <p:cNvPr id="66576" name="Line 17"/>
          <p:cNvSpPr>
            <a:spLocks noChangeShapeType="1"/>
          </p:cNvSpPr>
          <p:nvPr/>
        </p:nvSpPr>
        <p:spPr bwMode="auto">
          <a:xfrm flipV="1">
            <a:off x="4859338" y="5257800"/>
            <a:ext cx="1389062" cy="908050"/>
          </a:xfrm>
          <a:prstGeom prst="line">
            <a:avLst/>
          </a:prstGeom>
          <a:noFill/>
          <a:ln w="12700">
            <a:solidFill>
              <a:srgbClr val="0000FF"/>
            </a:solidFill>
            <a:round/>
            <a:headEnd/>
            <a:tailEnd type="triangle" w="med" len="med"/>
          </a:ln>
        </p:spPr>
        <p:txBody>
          <a:bodyPr/>
          <a:lstStyle/>
          <a:p>
            <a:endParaRPr lang="en-GB"/>
          </a:p>
        </p:txBody>
      </p:sp>
      <p:sp>
        <p:nvSpPr>
          <p:cNvPr id="66577" name="Line 18"/>
          <p:cNvSpPr>
            <a:spLocks noChangeShapeType="1"/>
          </p:cNvSpPr>
          <p:nvPr/>
        </p:nvSpPr>
        <p:spPr bwMode="auto">
          <a:xfrm flipH="1" flipV="1">
            <a:off x="3962400" y="4572000"/>
            <a:ext cx="896938" cy="1593850"/>
          </a:xfrm>
          <a:prstGeom prst="line">
            <a:avLst/>
          </a:prstGeom>
          <a:noFill/>
          <a:ln w="12700">
            <a:solidFill>
              <a:srgbClr val="0000FF"/>
            </a:solidFill>
            <a:round/>
            <a:headEnd/>
            <a:tailEnd type="triangle" w="med" len="med"/>
          </a:ln>
        </p:spPr>
        <p:txBody>
          <a:bodyPr/>
          <a:lstStyle/>
          <a:p>
            <a:endParaRPr lang="en-GB"/>
          </a:p>
        </p:txBody>
      </p:sp>
      <p:sp>
        <p:nvSpPr>
          <p:cNvPr id="66578" name="Line 19"/>
          <p:cNvSpPr>
            <a:spLocks noChangeShapeType="1"/>
          </p:cNvSpPr>
          <p:nvPr/>
        </p:nvSpPr>
        <p:spPr bwMode="auto">
          <a:xfrm flipV="1">
            <a:off x="2362200" y="5445125"/>
            <a:ext cx="1993900" cy="422275"/>
          </a:xfrm>
          <a:prstGeom prst="line">
            <a:avLst/>
          </a:prstGeom>
          <a:noFill/>
          <a:ln w="12700">
            <a:solidFill>
              <a:srgbClr val="0000FF"/>
            </a:solidFill>
            <a:round/>
            <a:headEnd/>
            <a:tailEnd type="triangle" w="med" len="med"/>
          </a:ln>
        </p:spPr>
        <p:txBody>
          <a:bodyPr/>
          <a:lstStyle/>
          <a:p>
            <a:endParaRPr lang="en-GB"/>
          </a:p>
        </p:txBody>
      </p:sp>
      <p:sp>
        <p:nvSpPr>
          <p:cNvPr id="66579" name="Line 20"/>
          <p:cNvSpPr>
            <a:spLocks noChangeShapeType="1"/>
          </p:cNvSpPr>
          <p:nvPr/>
        </p:nvSpPr>
        <p:spPr bwMode="auto">
          <a:xfrm>
            <a:off x="2362200" y="4800600"/>
            <a:ext cx="1295400" cy="76200"/>
          </a:xfrm>
          <a:prstGeom prst="line">
            <a:avLst/>
          </a:prstGeom>
          <a:noFill/>
          <a:ln w="12700">
            <a:solidFill>
              <a:srgbClr val="0000FF"/>
            </a:solidFill>
            <a:round/>
            <a:headEnd/>
            <a:tailEnd type="triangle" w="med" len="med"/>
          </a:ln>
        </p:spPr>
        <p:txBody>
          <a:bodyPr/>
          <a:lstStyle/>
          <a:p>
            <a:endParaRPr lang="en-GB"/>
          </a:p>
        </p:txBody>
      </p:sp>
      <p:sp>
        <p:nvSpPr>
          <p:cNvPr id="66580" name="Line 21"/>
          <p:cNvSpPr>
            <a:spLocks noChangeShapeType="1"/>
          </p:cNvSpPr>
          <p:nvPr/>
        </p:nvSpPr>
        <p:spPr bwMode="auto">
          <a:xfrm>
            <a:off x="2514600" y="4038600"/>
            <a:ext cx="2819400" cy="381000"/>
          </a:xfrm>
          <a:prstGeom prst="line">
            <a:avLst/>
          </a:prstGeom>
          <a:noFill/>
          <a:ln w="12700">
            <a:solidFill>
              <a:srgbClr val="0000FF"/>
            </a:solidFill>
            <a:round/>
            <a:headEnd/>
            <a:tailEnd type="triangle" w="med" len="med"/>
          </a:ln>
        </p:spPr>
        <p:txBody>
          <a:bodyPr/>
          <a:lstStyle/>
          <a:p>
            <a:endParaRPr lang="en-GB"/>
          </a:p>
        </p:txBody>
      </p:sp>
      <p:sp>
        <p:nvSpPr>
          <p:cNvPr id="66581" name="Line 22"/>
          <p:cNvSpPr>
            <a:spLocks noChangeShapeType="1"/>
          </p:cNvSpPr>
          <p:nvPr/>
        </p:nvSpPr>
        <p:spPr bwMode="auto">
          <a:xfrm>
            <a:off x="2771775" y="1196975"/>
            <a:ext cx="2562225" cy="1241425"/>
          </a:xfrm>
          <a:prstGeom prst="line">
            <a:avLst/>
          </a:prstGeom>
          <a:noFill/>
          <a:ln w="12700">
            <a:solidFill>
              <a:srgbClr val="0000FF"/>
            </a:solidFill>
            <a:round/>
            <a:headEnd/>
            <a:tailEnd type="triangle" w="med" len="med"/>
          </a:ln>
        </p:spPr>
        <p:txBody>
          <a:bodyPr/>
          <a:lstStyle/>
          <a:p>
            <a:endParaRPr lang="en-GB"/>
          </a:p>
        </p:txBody>
      </p:sp>
      <p:sp>
        <p:nvSpPr>
          <p:cNvPr id="66582" name="Line 23"/>
          <p:cNvSpPr>
            <a:spLocks noChangeShapeType="1"/>
          </p:cNvSpPr>
          <p:nvPr/>
        </p:nvSpPr>
        <p:spPr bwMode="auto">
          <a:xfrm>
            <a:off x="2286000" y="2438400"/>
            <a:ext cx="1066800" cy="914400"/>
          </a:xfrm>
          <a:prstGeom prst="line">
            <a:avLst/>
          </a:prstGeom>
          <a:noFill/>
          <a:ln w="12700">
            <a:solidFill>
              <a:srgbClr val="0000FF"/>
            </a:solidFill>
            <a:round/>
            <a:headEnd/>
            <a:tailEnd type="triangle" w="med" len="med"/>
          </a:ln>
        </p:spPr>
        <p:txBody>
          <a:bodyPr/>
          <a:lstStyle/>
          <a:p>
            <a:endParaRPr lang="en-GB"/>
          </a:p>
        </p:txBody>
      </p:sp>
      <p:sp>
        <p:nvSpPr>
          <p:cNvPr id="66583" name="Line 24"/>
          <p:cNvSpPr>
            <a:spLocks noChangeShapeType="1"/>
          </p:cNvSpPr>
          <p:nvPr/>
        </p:nvSpPr>
        <p:spPr bwMode="auto">
          <a:xfrm>
            <a:off x="1981200" y="3276600"/>
            <a:ext cx="1981200" cy="838200"/>
          </a:xfrm>
          <a:prstGeom prst="line">
            <a:avLst/>
          </a:prstGeom>
          <a:noFill/>
          <a:ln w="12700">
            <a:solidFill>
              <a:srgbClr val="0000FF"/>
            </a:solidFill>
            <a:round/>
            <a:headEnd/>
            <a:tailEnd type="triangle" w="med" len="med"/>
          </a:ln>
        </p:spPr>
        <p:txBody>
          <a:bodyPr/>
          <a:lstStyle/>
          <a:p>
            <a:endParaRPr lang="en-GB"/>
          </a:p>
        </p:txBody>
      </p:sp>
      <p:sp>
        <p:nvSpPr>
          <p:cNvPr id="66584" name="Line 25"/>
          <p:cNvSpPr>
            <a:spLocks noChangeShapeType="1"/>
          </p:cNvSpPr>
          <p:nvPr/>
        </p:nvSpPr>
        <p:spPr bwMode="auto">
          <a:xfrm>
            <a:off x="6084888" y="1341438"/>
            <a:ext cx="392112" cy="1249362"/>
          </a:xfrm>
          <a:prstGeom prst="line">
            <a:avLst/>
          </a:prstGeom>
          <a:noFill/>
          <a:ln w="12700">
            <a:solidFill>
              <a:srgbClr val="0000FF"/>
            </a:solidFill>
            <a:round/>
            <a:headEnd/>
            <a:tailEnd type="triangle" w="med" len="med"/>
          </a:ln>
        </p:spPr>
        <p:txBody>
          <a:bodyPr/>
          <a:lstStyle/>
          <a:p>
            <a:endParaRPr lang="en-GB"/>
          </a:p>
        </p:txBody>
      </p:sp>
      <p:sp>
        <p:nvSpPr>
          <p:cNvPr id="66585" name="Text Box 26"/>
          <p:cNvSpPr txBox="1">
            <a:spLocks noChangeArrowheads="1"/>
          </p:cNvSpPr>
          <p:nvPr/>
        </p:nvSpPr>
        <p:spPr bwMode="auto">
          <a:xfrm>
            <a:off x="7451725" y="836613"/>
            <a:ext cx="1435100" cy="366712"/>
          </a:xfrm>
          <a:prstGeom prst="rect">
            <a:avLst/>
          </a:prstGeom>
          <a:noFill/>
          <a:ln w="12700">
            <a:noFill/>
            <a:miter lim="800000"/>
            <a:headEnd/>
            <a:tailEnd/>
          </a:ln>
        </p:spPr>
        <p:txBody>
          <a:bodyPr wrap="none">
            <a:spAutoFit/>
          </a:bodyPr>
          <a:lstStyle/>
          <a:p>
            <a:r>
              <a:rPr lang="en-GB"/>
              <a:t>Loose covers</a:t>
            </a:r>
          </a:p>
        </p:txBody>
      </p:sp>
      <p:sp>
        <p:nvSpPr>
          <p:cNvPr id="66586" name="Line 27"/>
          <p:cNvSpPr>
            <a:spLocks noChangeShapeType="1"/>
          </p:cNvSpPr>
          <p:nvPr/>
        </p:nvSpPr>
        <p:spPr bwMode="auto">
          <a:xfrm flipH="1">
            <a:off x="8077200" y="1196975"/>
            <a:ext cx="95250" cy="1851025"/>
          </a:xfrm>
          <a:prstGeom prst="line">
            <a:avLst/>
          </a:prstGeom>
          <a:noFill/>
          <a:ln w="12700">
            <a:solidFill>
              <a:srgbClr val="0000FF"/>
            </a:solidFill>
            <a:round/>
            <a:headEnd/>
            <a:tailEnd type="triangle" w="med" len="med"/>
          </a:ln>
        </p:spPr>
        <p:txBody>
          <a:bodyPr/>
          <a:lstStyle/>
          <a:p>
            <a:endParaRPr lang="en-GB"/>
          </a:p>
        </p:txBody>
      </p:sp>
      <p:sp>
        <p:nvSpPr>
          <p:cNvPr id="66587" name="Text Box 28"/>
          <p:cNvSpPr txBox="1">
            <a:spLocks noChangeArrowheads="1"/>
          </p:cNvSpPr>
          <p:nvPr/>
        </p:nvSpPr>
        <p:spPr bwMode="auto">
          <a:xfrm>
            <a:off x="6300788" y="6021388"/>
            <a:ext cx="1619250" cy="366712"/>
          </a:xfrm>
          <a:prstGeom prst="rect">
            <a:avLst/>
          </a:prstGeom>
          <a:noFill/>
          <a:ln w="12700">
            <a:noFill/>
            <a:miter lim="800000"/>
            <a:headEnd/>
            <a:tailEnd/>
          </a:ln>
        </p:spPr>
        <p:txBody>
          <a:bodyPr wrap="none">
            <a:spAutoFit/>
          </a:bodyPr>
          <a:lstStyle/>
          <a:p>
            <a:r>
              <a:rPr lang="en-GB"/>
              <a:t>Area poorly lit</a:t>
            </a:r>
          </a:p>
        </p:txBody>
      </p:sp>
      <p:sp>
        <p:nvSpPr>
          <p:cNvPr id="66588" name="Line 29"/>
          <p:cNvSpPr>
            <a:spLocks noChangeShapeType="1"/>
          </p:cNvSpPr>
          <p:nvPr/>
        </p:nvSpPr>
        <p:spPr bwMode="auto">
          <a:xfrm flipV="1">
            <a:off x="7019925" y="1981200"/>
            <a:ext cx="142875" cy="4040188"/>
          </a:xfrm>
          <a:prstGeom prst="line">
            <a:avLst/>
          </a:prstGeom>
          <a:noFill/>
          <a:ln w="12700">
            <a:solidFill>
              <a:srgbClr val="0000FF"/>
            </a:solidFill>
            <a:round/>
            <a:headEnd/>
            <a:tailEnd type="triangle" w="med" len="med"/>
          </a:ln>
        </p:spPr>
        <p:txBody>
          <a:bodyPr/>
          <a:lstStyle/>
          <a:p>
            <a:endParaRPr lang="en-GB"/>
          </a:p>
        </p:txBody>
      </p:sp>
    </p:spTree>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IMG_0105 - S2"/>
          <p:cNvPicPr>
            <a:picLocks noChangeAspect="1" noChangeArrowheads="1"/>
          </p:cNvPicPr>
          <p:nvPr/>
        </p:nvPicPr>
        <p:blipFill>
          <a:blip r:embed="rId2" cstate="print"/>
          <a:srcRect/>
          <a:stretch>
            <a:fillRect/>
          </a:stretch>
        </p:blipFill>
        <p:spPr bwMode="auto">
          <a:xfrm>
            <a:off x="4419600" y="914400"/>
            <a:ext cx="4286250" cy="5715000"/>
          </a:xfrm>
          <a:prstGeom prst="rect">
            <a:avLst/>
          </a:prstGeom>
          <a:noFill/>
          <a:ln w="9525">
            <a:noFill/>
            <a:miter lim="800000"/>
            <a:headEnd/>
            <a:tailEnd/>
          </a:ln>
        </p:spPr>
      </p:pic>
      <p:sp>
        <p:nvSpPr>
          <p:cNvPr id="67587" name="Rectangle 3"/>
          <p:cNvSpPr>
            <a:spLocks noChangeArrowheads="1"/>
          </p:cNvSpPr>
          <p:nvPr/>
        </p:nvSpPr>
        <p:spPr bwMode="auto">
          <a:xfrm>
            <a:off x="0" y="228600"/>
            <a:ext cx="9144000" cy="457200"/>
          </a:xfrm>
          <a:prstGeom prst="rect">
            <a:avLst/>
          </a:prstGeom>
          <a:noFill/>
          <a:ln w="9525">
            <a:noFill/>
            <a:miter lim="800000"/>
            <a:headEnd/>
            <a:tailEnd/>
          </a:ln>
        </p:spPr>
        <p:txBody>
          <a:bodyPr anchor="ctr"/>
          <a:lstStyle/>
          <a:p>
            <a:pPr algn="ctr"/>
            <a:r>
              <a:rPr lang="en-GB" sz="3000">
                <a:solidFill>
                  <a:srgbClr val="FF0000"/>
                </a:solidFill>
                <a:cs typeface="Times New Roman" pitchFamily="18" charset="0"/>
              </a:rPr>
              <a:t>Practical Laser Safety - Yes!</a:t>
            </a:r>
            <a:endParaRPr lang="en-GB" sz="3000">
              <a:solidFill>
                <a:schemeClr val="tx2"/>
              </a:solidFill>
            </a:endParaRPr>
          </a:p>
        </p:txBody>
      </p:sp>
      <p:sp>
        <p:nvSpPr>
          <p:cNvPr id="67588" name="Text Box 4"/>
          <p:cNvSpPr txBox="1">
            <a:spLocks noChangeArrowheads="1"/>
          </p:cNvSpPr>
          <p:nvPr/>
        </p:nvSpPr>
        <p:spPr bwMode="auto">
          <a:xfrm>
            <a:off x="838200" y="1066800"/>
            <a:ext cx="3092450" cy="641350"/>
          </a:xfrm>
          <a:prstGeom prst="rect">
            <a:avLst/>
          </a:prstGeom>
          <a:noFill/>
          <a:ln w="12700">
            <a:noFill/>
            <a:miter lim="800000"/>
            <a:headEnd/>
            <a:tailEnd/>
          </a:ln>
        </p:spPr>
        <p:txBody>
          <a:bodyPr wrap="none">
            <a:spAutoFit/>
          </a:bodyPr>
          <a:lstStyle/>
          <a:p>
            <a:r>
              <a:rPr lang="en-GB"/>
              <a:t>Eyes well above beam height  </a:t>
            </a:r>
          </a:p>
          <a:p>
            <a:r>
              <a:rPr lang="en-GB"/>
              <a:t>and safety goggles available</a:t>
            </a:r>
          </a:p>
        </p:txBody>
      </p:sp>
      <p:sp>
        <p:nvSpPr>
          <p:cNvPr id="67589" name="Text Box 5"/>
          <p:cNvSpPr txBox="1">
            <a:spLocks noChangeArrowheads="1"/>
          </p:cNvSpPr>
          <p:nvPr/>
        </p:nvSpPr>
        <p:spPr bwMode="auto">
          <a:xfrm>
            <a:off x="1447800" y="3048000"/>
            <a:ext cx="1397000" cy="366713"/>
          </a:xfrm>
          <a:prstGeom prst="rect">
            <a:avLst/>
          </a:prstGeom>
          <a:noFill/>
          <a:ln w="12700">
            <a:noFill/>
            <a:miter lim="800000"/>
            <a:headEnd/>
            <a:tailEnd/>
          </a:ln>
        </p:spPr>
        <p:txBody>
          <a:bodyPr wrap="none">
            <a:spAutoFit/>
          </a:bodyPr>
          <a:lstStyle/>
          <a:p>
            <a:r>
              <a:rPr lang="en-GB"/>
              <a:t>Clear arms  </a:t>
            </a:r>
          </a:p>
        </p:txBody>
      </p:sp>
      <p:sp>
        <p:nvSpPr>
          <p:cNvPr id="67590" name="Text Box 6"/>
          <p:cNvSpPr txBox="1">
            <a:spLocks noChangeArrowheads="1"/>
          </p:cNvSpPr>
          <p:nvPr/>
        </p:nvSpPr>
        <p:spPr bwMode="auto">
          <a:xfrm>
            <a:off x="1524000" y="1905000"/>
            <a:ext cx="1511300" cy="366713"/>
          </a:xfrm>
          <a:prstGeom prst="rect">
            <a:avLst/>
          </a:prstGeom>
          <a:noFill/>
          <a:ln w="12700">
            <a:noFill/>
            <a:miter lim="800000"/>
            <a:headEnd/>
            <a:tailEnd/>
          </a:ln>
        </p:spPr>
        <p:txBody>
          <a:bodyPr wrap="none">
            <a:spAutoFit/>
          </a:bodyPr>
          <a:lstStyle/>
          <a:p>
            <a:r>
              <a:rPr lang="en-GB"/>
              <a:t>Laser screens</a:t>
            </a:r>
          </a:p>
        </p:txBody>
      </p:sp>
      <p:sp>
        <p:nvSpPr>
          <p:cNvPr id="67591" name="Text Box 7"/>
          <p:cNvSpPr txBox="1">
            <a:spLocks noChangeArrowheads="1"/>
          </p:cNvSpPr>
          <p:nvPr/>
        </p:nvSpPr>
        <p:spPr bwMode="auto">
          <a:xfrm>
            <a:off x="990600" y="2438400"/>
            <a:ext cx="2324100" cy="366713"/>
          </a:xfrm>
          <a:prstGeom prst="rect">
            <a:avLst/>
          </a:prstGeom>
          <a:noFill/>
          <a:ln w="12700">
            <a:noFill/>
            <a:miter lim="800000"/>
            <a:headEnd/>
            <a:tailEnd/>
          </a:ln>
        </p:spPr>
        <p:txBody>
          <a:bodyPr wrap="none">
            <a:spAutoFit/>
          </a:bodyPr>
          <a:lstStyle/>
          <a:p>
            <a:r>
              <a:rPr lang="en-GB"/>
              <a:t>No jewellery or watch</a:t>
            </a:r>
          </a:p>
        </p:txBody>
      </p:sp>
      <p:sp>
        <p:nvSpPr>
          <p:cNvPr id="67592" name="Text Box 8"/>
          <p:cNvSpPr txBox="1">
            <a:spLocks noChangeArrowheads="1"/>
          </p:cNvSpPr>
          <p:nvPr/>
        </p:nvSpPr>
        <p:spPr bwMode="auto">
          <a:xfrm>
            <a:off x="914400" y="4876800"/>
            <a:ext cx="2482850" cy="366713"/>
          </a:xfrm>
          <a:prstGeom prst="rect">
            <a:avLst/>
          </a:prstGeom>
          <a:noFill/>
          <a:ln w="12700">
            <a:noFill/>
            <a:miter lim="800000"/>
            <a:headEnd/>
            <a:tailEnd/>
          </a:ln>
        </p:spPr>
        <p:txBody>
          <a:bodyPr wrap="none">
            <a:spAutoFit/>
          </a:bodyPr>
          <a:lstStyle/>
          <a:p>
            <a:r>
              <a:rPr lang="en-GB"/>
              <a:t>Properly secured optics</a:t>
            </a:r>
          </a:p>
        </p:txBody>
      </p:sp>
      <p:sp>
        <p:nvSpPr>
          <p:cNvPr id="67593" name="Text Box 9"/>
          <p:cNvSpPr txBox="1">
            <a:spLocks noChangeArrowheads="1"/>
          </p:cNvSpPr>
          <p:nvPr/>
        </p:nvSpPr>
        <p:spPr bwMode="auto">
          <a:xfrm>
            <a:off x="609600" y="3733800"/>
            <a:ext cx="2743200" cy="641350"/>
          </a:xfrm>
          <a:prstGeom prst="rect">
            <a:avLst/>
          </a:prstGeom>
          <a:noFill/>
          <a:ln w="12700">
            <a:noFill/>
            <a:miter lim="800000"/>
            <a:headEnd/>
            <a:tailEnd/>
          </a:ln>
        </p:spPr>
        <p:txBody>
          <a:bodyPr>
            <a:spAutoFit/>
          </a:bodyPr>
          <a:lstStyle/>
          <a:p>
            <a:r>
              <a:rPr lang="en-GB"/>
              <a:t>Uncluttered optical set-up and no tools on table</a:t>
            </a:r>
          </a:p>
        </p:txBody>
      </p:sp>
      <p:sp>
        <p:nvSpPr>
          <p:cNvPr id="67594" name="Line 10"/>
          <p:cNvSpPr>
            <a:spLocks noChangeShapeType="1"/>
          </p:cNvSpPr>
          <p:nvPr/>
        </p:nvSpPr>
        <p:spPr bwMode="auto">
          <a:xfrm>
            <a:off x="3810000" y="1295400"/>
            <a:ext cx="2667000" cy="1143000"/>
          </a:xfrm>
          <a:prstGeom prst="line">
            <a:avLst/>
          </a:prstGeom>
          <a:noFill/>
          <a:ln w="12700">
            <a:solidFill>
              <a:srgbClr val="0000FF"/>
            </a:solidFill>
            <a:round/>
            <a:headEnd/>
            <a:tailEnd type="triangle" w="med" len="med"/>
          </a:ln>
        </p:spPr>
        <p:txBody>
          <a:bodyPr/>
          <a:lstStyle/>
          <a:p>
            <a:endParaRPr lang="en-GB"/>
          </a:p>
        </p:txBody>
      </p:sp>
      <p:sp>
        <p:nvSpPr>
          <p:cNvPr id="67595" name="Line 11"/>
          <p:cNvSpPr>
            <a:spLocks noChangeShapeType="1"/>
          </p:cNvSpPr>
          <p:nvPr/>
        </p:nvSpPr>
        <p:spPr bwMode="auto">
          <a:xfrm>
            <a:off x="3048000" y="2209800"/>
            <a:ext cx="2819400" cy="914400"/>
          </a:xfrm>
          <a:prstGeom prst="line">
            <a:avLst/>
          </a:prstGeom>
          <a:noFill/>
          <a:ln w="12700">
            <a:solidFill>
              <a:srgbClr val="0000FF"/>
            </a:solidFill>
            <a:round/>
            <a:headEnd/>
            <a:tailEnd type="triangle" w="med" len="med"/>
          </a:ln>
        </p:spPr>
        <p:txBody>
          <a:bodyPr/>
          <a:lstStyle/>
          <a:p>
            <a:endParaRPr lang="en-GB"/>
          </a:p>
        </p:txBody>
      </p:sp>
      <p:sp>
        <p:nvSpPr>
          <p:cNvPr id="67596" name="Line 12"/>
          <p:cNvSpPr>
            <a:spLocks noChangeShapeType="1"/>
          </p:cNvSpPr>
          <p:nvPr/>
        </p:nvSpPr>
        <p:spPr bwMode="auto">
          <a:xfrm>
            <a:off x="2743200" y="3352800"/>
            <a:ext cx="3581400" cy="533400"/>
          </a:xfrm>
          <a:prstGeom prst="line">
            <a:avLst/>
          </a:prstGeom>
          <a:noFill/>
          <a:ln w="12700">
            <a:solidFill>
              <a:srgbClr val="0000FF"/>
            </a:solidFill>
            <a:round/>
            <a:headEnd/>
            <a:tailEnd type="triangle" w="med" len="med"/>
          </a:ln>
        </p:spPr>
        <p:txBody>
          <a:bodyPr/>
          <a:lstStyle/>
          <a:p>
            <a:endParaRPr lang="en-GB"/>
          </a:p>
        </p:txBody>
      </p:sp>
      <p:sp>
        <p:nvSpPr>
          <p:cNvPr id="67597" name="Line 13"/>
          <p:cNvSpPr>
            <a:spLocks noChangeShapeType="1"/>
          </p:cNvSpPr>
          <p:nvPr/>
        </p:nvSpPr>
        <p:spPr bwMode="auto">
          <a:xfrm>
            <a:off x="3276600" y="2743200"/>
            <a:ext cx="3886200" cy="914400"/>
          </a:xfrm>
          <a:prstGeom prst="line">
            <a:avLst/>
          </a:prstGeom>
          <a:noFill/>
          <a:ln w="12700">
            <a:solidFill>
              <a:srgbClr val="0000FF"/>
            </a:solidFill>
            <a:round/>
            <a:headEnd/>
            <a:tailEnd type="triangle" w="med" len="med"/>
          </a:ln>
        </p:spPr>
        <p:txBody>
          <a:bodyPr/>
          <a:lstStyle/>
          <a:p>
            <a:endParaRPr lang="en-GB"/>
          </a:p>
        </p:txBody>
      </p:sp>
      <p:sp>
        <p:nvSpPr>
          <p:cNvPr id="67598" name="Line 14"/>
          <p:cNvSpPr>
            <a:spLocks noChangeShapeType="1"/>
          </p:cNvSpPr>
          <p:nvPr/>
        </p:nvSpPr>
        <p:spPr bwMode="auto">
          <a:xfrm>
            <a:off x="3657600" y="1600200"/>
            <a:ext cx="3200400" cy="1752600"/>
          </a:xfrm>
          <a:prstGeom prst="line">
            <a:avLst/>
          </a:prstGeom>
          <a:noFill/>
          <a:ln w="12700">
            <a:solidFill>
              <a:srgbClr val="0000FF"/>
            </a:solidFill>
            <a:round/>
            <a:headEnd/>
            <a:tailEnd type="triangle" w="med" len="med"/>
          </a:ln>
        </p:spPr>
        <p:txBody>
          <a:bodyPr/>
          <a:lstStyle/>
          <a:p>
            <a:endParaRPr lang="en-GB"/>
          </a:p>
        </p:txBody>
      </p:sp>
      <p:sp>
        <p:nvSpPr>
          <p:cNvPr id="67599" name="Line 15"/>
          <p:cNvSpPr>
            <a:spLocks noChangeShapeType="1"/>
          </p:cNvSpPr>
          <p:nvPr/>
        </p:nvSpPr>
        <p:spPr bwMode="auto">
          <a:xfrm>
            <a:off x="2895600" y="4191000"/>
            <a:ext cx="3581400" cy="304800"/>
          </a:xfrm>
          <a:prstGeom prst="line">
            <a:avLst/>
          </a:prstGeom>
          <a:noFill/>
          <a:ln w="12700">
            <a:solidFill>
              <a:srgbClr val="0000FF"/>
            </a:solidFill>
            <a:round/>
            <a:headEnd/>
            <a:tailEnd type="triangle" w="med" len="med"/>
          </a:ln>
        </p:spPr>
        <p:txBody>
          <a:bodyPr/>
          <a:lstStyle/>
          <a:p>
            <a:endParaRPr lang="en-GB"/>
          </a:p>
        </p:txBody>
      </p:sp>
      <p:sp>
        <p:nvSpPr>
          <p:cNvPr id="67600" name="Line 16"/>
          <p:cNvSpPr>
            <a:spLocks noChangeShapeType="1"/>
          </p:cNvSpPr>
          <p:nvPr/>
        </p:nvSpPr>
        <p:spPr bwMode="auto">
          <a:xfrm>
            <a:off x="3429000" y="5105400"/>
            <a:ext cx="2133600" cy="152400"/>
          </a:xfrm>
          <a:prstGeom prst="line">
            <a:avLst/>
          </a:prstGeom>
          <a:noFill/>
          <a:ln w="12700">
            <a:solidFill>
              <a:srgbClr val="0000FF"/>
            </a:solidFill>
            <a:round/>
            <a:headEnd/>
            <a:tailEnd type="triangle" w="med" len="med"/>
          </a:ln>
        </p:spPr>
        <p:txBody>
          <a:bodyPr/>
          <a:lstStyle/>
          <a:p>
            <a:endParaRPr lang="en-GB"/>
          </a:p>
        </p:txBody>
      </p:sp>
      <p:sp>
        <p:nvSpPr>
          <p:cNvPr id="67601" name="Text Box 17"/>
          <p:cNvSpPr txBox="1">
            <a:spLocks noChangeArrowheads="1"/>
          </p:cNvSpPr>
          <p:nvPr/>
        </p:nvSpPr>
        <p:spPr bwMode="auto">
          <a:xfrm>
            <a:off x="1066800" y="5638800"/>
            <a:ext cx="2171700" cy="366713"/>
          </a:xfrm>
          <a:prstGeom prst="rect">
            <a:avLst/>
          </a:prstGeom>
          <a:noFill/>
          <a:ln w="12700">
            <a:noFill/>
            <a:miter lim="800000"/>
            <a:headEnd/>
            <a:tailEnd/>
          </a:ln>
        </p:spPr>
        <p:txBody>
          <a:bodyPr wrap="none">
            <a:spAutoFit/>
          </a:bodyPr>
          <a:lstStyle/>
          <a:p>
            <a:r>
              <a:rPr lang="en-GB"/>
              <a:t>General area well lit</a:t>
            </a:r>
          </a:p>
        </p:txBody>
      </p:sp>
    </p:spTree>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94" name="Text Box 50"/>
          <p:cNvSpPr txBox="1">
            <a:spLocks noChangeArrowheads="1"/>
          </p:cNvSpPr>
          <p:nvPr/>
        </p:nvSpPr>
        <p:spPr bwMode="auto">
          <a:xfrm>
            <a:off x="617538" y="609600"/>
            <a:ext cx="7688262" cy="3092450"/>
          </a:xfrm>
          <a:prstGeom prst="rect">
            <a:avLst/>
          </a:prstGeom>
          <a:solidFill>
            <a:srgbClr val="CCFFCC"/>
          </a:solidFill>
          <a:ln w="9525">
            <a:solidFill>
              <a:schemeClr val="tx1"/>
            </a:solidFill>
            <a:miter lim="800000"/>
            <a:headEnd/>
            <a:tailEnd/>
          </a:ln>
          <a:effectLst/>
        </p:spPr>
        <p:txBody>
          <a:bodyPr wrap="none">
            <a:spAutoFit/>
          </a:bodyPr>
          <a:lstStyle/>
          <a:p>
            <a:pPr marL="457200" indent="-457200">
              <a:spcAft>
                <a:spcPct val="15000"/>
              </a:spcAft>
              <a:defRPr/>
            </a:pPr>
            <a:r>
              <a:rPr lang="en-GB" sz="2000">
                <a:solidFill>
                  <a:srgbClr val="CC0000"/>
                </a:solidFill>
              </a:rPr>
              <a:t>(1)</a:t>
            </a:r>
            <a:r>
              <a:rPr lang="en-GB" sz="2000"/>
              <a:t>  </a:t>
            </a:r>
            <a:r>
              <a:rPr lang="en-GB" sz="2000" u="sng">
                <a:solidFill>
                  <a:srgbClr val="CC0000"/>
                </a:solidFill>
                <a:effectLst>
                  <a:outerShdw blurRad="38100" dist="38100" dir="2700000" algn="tl">
                    <a:srgbClr val="000000"/>
                  </a:outerShdw>
                </a:effectLst>
              </a:rPr>
              <a:t>Ensure</a:t>
            </a:r>
            <a:r>
              <a:rPr lang="en-GB" sz="2000"/>
              <a:t> all optics (lens, mirrors, etc) are securely fastened </a:t>
            </a:r>
          </a:p>
          <a:p>
            <a:pPr marL="457200" indent="-457200">
              <a:spcAft>
                <a:spcPct val="30000"/>
              </a:spcAft>
              <a:defRPr/>
            </a:pPr>
            <a:r>
              <a:rPr lang="en-GB" sz="2000"/>
              <a:t>                    in the </a:t>
            </a:r>
            <a:r>
              <a:rPr lang="en-GB" sz="2000">
                <a:solidFill>
                  <a:srgbClr val="CC0000"/>
                </a:solidFill>
              </a:rPr>
              <a:t>correct</a:t>
            </a:r>
            <a:r>
              <a:rPr lang="en-GB" sz="2000"/>
              <a:t> optical mount</a:t>
            </a:r>
          </a:p>
          <a:p>
            <a:pPr marL="457200" indent="-457200">
              <a:spcAft>
                <a:spcPct val="15000"/>
              </a:spcAft>
              <a:defRPr/>
            </a:pPr>
            <a:r>
              <a:rPr lang="en-GB" sz="2000">
                <a:solidFill>
                  <a:srgbClr val="CC0000"/>
                </a:solidFill>
              </a:rPr>
              <a:t>(2)</a:t>
            </a:r>
            <a:r>
              <a:rPr lang="en-GB" sz="2000"/>
              <a:t>  </a:t>
            </a:r>
            <a:r>
              <a:rPr lang="en-GB" sz="2000" u="sng">
                <a:solidFill>
                  <a:srgbClr val="CC0000"/>
                </a:solidFill>
                <a:effectLst>
                  <a:outerShdw blurRad="38100" dist="38100" dir="2700000" algn="tl">
                    <a:srgbClr val="000000"/>
                  </a:outerShdw>
                </a:effectLst>
              </a:rPr>
              <a:t>Ensure</a:t>
            </a:r>
            <a:r>
              <a:rPr lang="en-GB" sz="2000"/>
              <a:t> all optical mounts (posts etc) are securely fastened </a:t>
            </a:r>
          </a:p>
          <a:p>
            <a:pPr marL="457200" indent="-457200">
              <a:spcAft>
                <a:spcPct val="30000"/>
              </a:spcAft>
              <a:defRPr/>
            </a:pPr>
            <a:r>
              <a:rPr lang="en-GB" sz="2000"/>
              <a:t>                    to the optical table - </a:t>
            </a:r>
            <a:r>
              <a:rPr lang="en-GB" sz="2000">
                <a:solidFill>
                  <a:srgbClr val="CC0000"/>
                </a:solidFill>
              </a:rPr>
              <a:t>not loose</a:t>
            </a:r>
          </a:p>
          <a:p>
            <a:pPr marL="457200" indent="-457200">
              <a:spcAft>
                <a:spcPct val="30000"/>
              </a:spcAft>
              <a:buFontTx/>
              <a:buAutoNum type="arabicParenBoth" startAt="3"/>
              <a:defRPr/>
            </a:pPr>
            <a:r>
              <a:rPr lang="en-GB" sz="2000" u="sng">
                <a:solidFill>
                  <a:srgbClr val="CC0000"/>
                </a:solidFill>
                <a:effectLst>
                  <a:outerShdw blurRad="38100" dist="38100" dir="2700000" algn="tl">
                    <a:srgbClr val="000000"/>
                  </a:outerShdw>
                </a:effectLst>
              </a:rPr>
              <a:t>Always</a:t>
            </a:r>
            <a:r>
              <a:rPr lang="en-GB" sz="2000"/>
              <a:t> keep laser beams </a:t>
            </a:r>
            <a:r>
              <a:rPr lang="en-GB" sz="2000">
                <a:solidFill>
                  <a:srgbClr val="CC0000"/>
                </a:solidFill>
              </a:rPr>
              <a:t>parallel to table surface </a:t>
            </a:r>
          </a:p>
          <a:p>
            <a:pPr marL="457200" indent="-457200">
              <a:spcAft>
                <a:spcPct val="30000"/>
              </a:spcAft>
              <a:defRPr/>
            </a:pPr>
            <a:r>
              <a:rPr lang="en-GB" sz="2000"/>
              <a:t>                     and preferably</a:t>
            </a:r>
            <a:r>
              <a:rPr lang="en-GB" sz="2000">
                <a:solidFill>
                  <a:srgbClr val="CC0000"/>
                </a:solidFill>
              </a:rPr>
              <a:t> at one common height</a:t>
            </a:r>
          </a:p>
          <a:p>
            <a:pPr marL="457200" indent="-457200">
              <a:spcAft>
                <a:spcPct val="30000"/>
              </a:spcAft>
              <a:defRPr/>
            </a:pPr>
            <a:r>
              <a:rPr lang="en-GB" sz="2000">
                <a:solidFill>
                  <a:srgbClr val="CC0000"/>
                </a:solidFill>
              </a:rPr>
              <a:t>(4)</a:t>
            </a:r>
            <a:r>
              <a:rPr lang="en-GB" sz="2000"/>
              <a:t>  </a:t>
            </a:r>
            <a:r>
              <a:rPr lang="en-GB" sz="2000" u="sng">
                <a:solidFill>
                  <a:srgbClr val="CC0000"/>
                </a:solidFill>
                <a:effectLst>
                  <a:outerShdw blurRad="38100" dist="38100" dir="2700000" algn="tl">
                    <a:srgbClr val="000000"/>
                  </a:outerShdw>
                </a:effectLst>
              </a:rPr>
              <a:t>Always</a:t>
            </a:r>
            <a:r>
              <a:rPr lang="en-GB" sz="2000"/>
              <a:t> place beam stops as close as is practical to optics in set-up</a:t>
            </a:r>
          </a:p>
          <a:p>
            <a:pPr marL="457200" indent="-457200">
              <a:spcAft>
                <a:spcPct val="30000"/>
              </a:spcAft>
              <a:defRPr/>
            </a:pPr>
            <a:r>
              <a:rPr lang="en-GB" sz="2000">
                <a:solidFill>
                  <a:srgbClr val="CC0000"/>
                </a:solidFill>
              </a:rPr>
              <a:t>(5)</a:t>
            </a:r>
            <a:r>
              <a:rPr lang="en-GB" sz="2000"/>
              <a:t>  </a:t>
            </a:r>
            <a:r>
              <a:rPr lang="en-GB" sz="2000" u="sng">
                <a:solidFill>
                  <a:srgbClr val="CC0000"/>
                </a:solidFill>
                <a:effectLst>
                  <a:outerShdw blurRad="38100" dist="38100" dir="2700000" algn="tl">
                    <a:srgbClr val="000000"/>
                  </a:outerShdw>
                </a:effectLst>
              </a:rPr>
              <a:t>Never</a:t>
            </a:r>
            <a:r>
              <a:rPr lang="en-GB" sz="2000"/>
              <a:t>   leave components or tools in optical set up</a:t>
            </a:r>
          </a:p>
        </p:txBody>
      </p:sp>
      <p:sp>
        <p:nvSpPr>
          <p:cNvPr id="68611" name="Rectangle 57"/>
          <p:cNvSpPr>
            <a:spLocks noChangeArrowheads="1"/>
          </p:cNvSpPr>
          <p:nvPr/>
        </p:nvSpPr>
        <p:spPr bwMode="auto">
          <a:xfrm>
            <a:off x="0" y="-76200"/>
            <a:ext cx="9144000" cy="762000"/>
          </a:xfrm>
          <a:prstGeom prst="rect">
            <a:avLst/>
          </a:prstGeom>
          <a:noFill/>
          <a:ln w="9525">
            <a:noFill/>
            <a:miter lim="800000"/>
            <a:headEnd/>
            <a:tailEnd/>
          </a:ln>
        </p:spPr>
        <p:txBody>
          <a:bodyPr anchor="ctr"/>
          <a:lstStyle/>
          <a:p>
            <a:pPr algn="ctr"/>
            <a:r>
              <a:rPr lang="en-US" sz="3000">
                <a:solidFill>
                  <a:srgbClr val="FF0000"/>
                </a:solidFill>
                <a:cs typeface="Times New Roman" pitchFamily="18" charset="0"/>
              </a:rPr>
              <a:t>5 safety ‘bench’ rules</a:t>
            </a:r>
            <a:r>
              <a:rPr lang="en-GB" sz="3000">
                <a:solidFill>
                  <a:schemeClr val="accent1"/>
                </a:solidFill>
              </a:rPr>
              <a:t> </a:t>
            </a:r>
          </a:p>
        </p:txBody>
      </p:sp>
      <p:sp>
        <p:nvSpPr>
          <p:cNvPr id="68612" name="Rectangle 2"/>
          <p:cNvSpPr>
            <a:spLocks noChangeArrowheads="1"/>
          </p:cNvSpPr>
          <p:nvPr/>
        </p:nvSpPr>
        <p:spPr bwMode="auto">
          <a:xfrm>
            <a:off x="3370263" y="4953000"/>
            <a:ext cx="51054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13" name="Rectangle 3"/>
          <p:cNvSpPr>
            <a:spLocks noChangeArrowheads="1"/>
          </p:cNvSpPr>
          <p:nvPr/>
        </p:nvSpPr>
        <p:spPr bwMode="auto">
          <a:xfrm>
            <a:off x="4284663" y="5257800"/>
            <a:ext cx="381000" cy="144780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8614" name="Group 13"/>
          <p:cNvGrpSpPr>
            <a:grpSpLocks/>
          </p:cNvGrpSpPr>
          <p:nvPr/>
        </p:nvGrpSpPr>
        <p:grpSpPr bwMode="auto">
          <a:xfrm>
            <a:off x="5562600" y="4376738"/>
            <a:ext cx="1066800" cy="228600"/>
            <a:chOff x="1344" y="1488"/>
            <a:chExt cx="864" cy="144"/>
          </a:xfrm>
        </p:grpSpPr>
        <p:sp>
          <p:nvSpPr>
            <p:cNvPr id="68668" name="AutoShape 11"/>
            <p:cNvSpPr>
              <a:spLocks noChangeArrowheads="1"/>
            </p:cNvSpPr>
            <p:nvPr/>
          </p:nvSpPr>
          <p:spPr bwMode="auto">
            <a:xfrm rot="5400000">
              <a:off x="1584" y="1248"/>
              <a:ext cx="144" cy="624"/>
            </a:xfrm>
            <a:prstGeom prst="triangle">
              <a:avLst>
                <a:gd name="adj" fmla="val 50000"/>
              </a:avLst>
            </a:prstGeom>
            <a:solidFill>
              <a:srgbClr val="00FF00">
                <a:alpha val="50195"/>
              </a:srgbClr>
            </a:solidFill>
            <a:ln w="9525">
              <a:noFill/>
              <a:miter lim="800000"/>
              <a:headEnd/>
              <a:tailEnd/>
            </a:ln>
          </p:spPr>
          <p:txBody>
            <a:bodyPr wrap="none" anchor="ctr"/>
            <a:lstStyle/>
            <a:p>
              <a:endParaRPr lang="en-US"/>
            </a:p>
          </p:txBody>
        </p:sp>
        <p:sp>
          <p:nvSpPr>
            <p:cNvPr id="68669" name="AutoShape 12"/>
            <p:cNvSpPr>
              <a:spLocks noChangeArrowheads="1"/>
            </p:cNvSpPr>
            <p:nvPr/>
          </p:nvSpPr>
          <p:spPr bwMode="auto">
            <a:xfrm rot="16200000" flipH="1">
              <a:off x="1824" y="1248"/>
              <a:ext cx="144" cy="624"/>
            </a:xfrm>
            <a:prstGeom prst="triangle">
              <a:avLst>
                <a:gd name="adj" fmla="val 50000"/>
              </a:avLst>
            </a:prstGeom>
            <a:solidFill>
              <a:srgbClr val="00FF00">
                <a:alpha val="50195"/>
              </a:srgbClr>
            </a:solidFill>
            <a:ln w="9525">
              <a:noFill/>
              <a:miter lim="800000"/>
              <a:headEnd/>
              <a:tailEnd/>
            </a:ln>
          </p:spPr>
          <p:txBody>
            <a:bodyPr wrap="none" anchor="ctr"/>
            <a:lstStyle/>
            <a:p>
              <a:endParaRPr lang="en-US"/>
            </a:p>
          </p:txBody>
        </p:sp>
      </p:grpSp>
      <p:sp>
        <p:nvSpPr>
          <p:cNvPr id="68615" name="Rectangle 14"/>
          <p:cNvSpPr>
            <a:spLocks noChangeArrowheads="1"/>
          </p:cNvSpPr>
          <p:nvPr/>
        </p:nvSpPr>
        <p:spPr bwMode="auto">
          <a:xfrm>
            <a:off x="4800600" y="4376738"/>
            <a:ext cx="762000" cy="228600"/>
          </a:xfrm>
          <a:prstGeom prst="rect">
            <a:avLst/>
          </a:prstGeom>
          <a:solidFill>
            <a:srgbClr val="00FF00">
              <a:alpha val="50195"/>
            </a:srgbClr>
          </a:solidFill>
          <a:ln w="9525">
            <a:noFill/>
            <a:miter lim="800000"/>
            <a:headEnd/>
            <a:tailEnd/>
          </a:ln>
        </p:spPr>
        <p:txBody>
          <a:bodyPr wrap="none" anchor="ctr"/>
          <a:lstStyle/>
          <a:p>
            <a:endParaRPr lang="en-US"/>
          </a:p>
        </p:txBody>
      </p:sp>
      <p:grpSp>
        <p:nvGrpSpPr>
          <p:cNvPr id="68616" name="Group 16"/>
          <p:cNvGrpSpPr>
            <a:grpSpLocks/>
          </p:cNvGrpSpPr>
          <p:nvPr/>
        </p:nvGrpSpPr>
        <p:grpSpPr bwMode="auto">
          <a:xfrm>
            <a:off x="5486400" y="4343400"/>
            <a:ext cx="152400" cy="609600"/>
            <a:chOff x="1296" y="1488"/>
            <a:chExt cx="96" cy="384"/>
          </a:xfrm>
        </p:grpSpPr>
        <p:sp>
          <p:nvSpPr>
            <p:cNvPr id="68666" name="Rectangle 5"/>
            <p:cNvSpPr>
              <a:spLocks noChangeArrowheads="1"/>
            </p:cNvSpPr>
            <p:nvPr/>
          </p:nvSpPr>
          <p:spPr bwMode="auto">
            <a:xfrm>
              <a:off x="1320" y="1680"/>
              <a:ext cx="48" cy="192"/>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8667" name="Oval 8"/>
            <p:cNvSpPr>
              <a:spLocks noChangeArrowheads="1"/>
            </p:cNvSpPr>
            <p:nvPr/>
          </p:nvSpPr>
          <p:spPr bwMode="auto">
            <a:xfrm>
              <a:off x="1296" y="1488"/>
              <a:ext cx="96" cy="192"/>
            </a:xfrm>
            <a:prstGeom prst="ellipse">
              <a:avLst/>
            </a:prstGeom>
            <a:solidFill>
              <a:srgbClr val="008080"/>
            </a:solidFill>
            <a:ln w="9525">
              <a:solidFill>
                <a:schemeClr val="tx1"/>
              </a:solidFill>
              <a:round/>
              <a:headEnd/>
              <a:tailEnd/>
            </a:ln>
          </p:spPr>
          <p:txBody>
            <a:bodyPr wrap="none" anchor="ctr"/>
            <a:lstStyle/>
            <a:p>
              <a:endParaRPr lang="en-US"/>
            </a:p>
          </p:txBody>
        </p:sp>
      </p:grpSp>
      <p:grpSp>
        <p:nvGrpSpPr>
          <p:cNvPr id="68617" name="Group 24"/>
          <p:cNvGrpSpPr>
            <a:grpSpLocks/>
          </p:cNvGrpSpPr>
          <p:nvPr/>
        </p:nvGrpSpPr>
        <p:grpSpPr bwMode="auto">
          <a:xfrm>
            <a:off x="6005513" y="4343400"/>
            <a:ext cx="152400" cy="608013"/>
            <a:chOff x="1728" y="1488"/>
            <a:chExt cx="96" cy="383"/>
          </a:xfrm>
        </p:grpSpPr>
        <p:sp>
          <p:nvSpPr>
            <p:cNvPr id="68664" name="Rectangle 6"/>
            <p:cNvSpPr>
              <a:spLocks noChangeArrowheads="1"/>
            </p:cNvSpPr>
            <p:nvPr/>
          </p:nvSpPr>
          <p:spPr bwMode="auto">
            <a:xfrm>
              <a:off x="1728" y="1488"/>
              <a:ext cx="96" cy="192"/>
            </a:xfrm>
            <a:prstGeom prst="rect">
              <a:avLst/>
            </a:prstGeom>
            <a:solidFill>
              <a:srgbClr val="993300">
                <a:alpha val="50195"/>
              </a:srgbClr>
            </a:solidFill>
            <a:ln w="9525">
              <a:noFill/>
              <a:miter lim="800000"/>
              <a:headEnd/>
              <a:tailEnd/>
            </a:ln>
          </p:spPr>
          <p:txBody>
            <a:bodyPr wrap="none" anchor="ctr"/>
            <a:lstStyle/>
            <a:p>
              <a:endParaRPr lang="en-US"/>
            </a:p>
          </p:txBody>
        </p:sp>
        <p:sp>
          <p:nvSpPr>
            <p:cNvPr id="68665" name="Rectangle 9"/>
            <p:cNvSpPr>
              <a:spLocks noChangeArrowheads="1"/>
            </p:cNvSpPr>
            <p:nvPr/>
          </p:nvSpPr>
          <p:spPr bwMode="auto">
            <a:xfrm>
              <a:off x="1749" y="1679"/>
              <a:ext cx="48" cy="192"/>
            </a:xfrm>
            <a:prstGeom prst="rect">
              <a:avLst/>
            </a:prstGeom>
            <a:solidFill>
              <a:schemeClr val="tx1"/>
            </a:solidFill>
            <a:ln w="9525">
              <a:solidFill>
                <a:schemeClr val="tx1"/>
              </a:solidFill>
              <a:miter lim="800000"/>
              <a:headEnd/>
              <a:tailEnd/>
            </a:ln>
          </p:spPr>
          <p:txBody>
            <a:bodyPr wrap="none" anchor="ctr"/>
            <a:lstStyle/>
            <a:p>
              <a:endParaRPr lang="en-US"/>
            </a:p>
          </p:txBody>
        </p:sp>
      </p:grpSp>
      <p:sp>
        <p:nvSpPr>
          <p:cNvPr id="68618" name="Rectangle 7"/>
          <p:cNvSpPr>
            <a:spLocks noChangeArrowheads="1"/>
          </p:cNvSpPr>
          <p:nvPr/>
        </p:nvSpPr>
        <p:spPr bwMode="auto">
          <a:xfrm>
            <a:off x="3810000" y="4343400"/>
            <a:ext cx="990600" cy="609600"/>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68619" name="Rectangle 52"/>
          <p:cNvSpPr>
            <a:spLocks noChangeArrowheads="1"/>
          </p:cNvSpPr>
          <p:nvPr/>
        </p:nvSpPr>
        <p:spPr bwMode="auto">
          <a:xfrm>
            <a:off x="7256463" y="5257800"/>
            <a:ext cx="381000" cy="1447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0" name="Line 54"/>
          <p:cNvSpPr>
            <a:spLocks noChangeShapeType="1"/>
          </p:cNvSpPr>
          <p:nvPr/>
        </p:nvSpPr>
        <p:spPr bwMode="auto">
          <a:xfrm>
            <a:off x="4800600" y="4484688"/>
            <a:ext cx="1790700" cy="0"/>
          </a:xfrm>
          <a:prstGeom prst="line">
            <a:avLst/>
          </a:prstGeom>
          <a:noFill/>
          <a:ln w="9525">
            <a:solidFill>
              <a:schemeClr val="tx1"/>
            </a:solidFill>
            <a:round/>
            <a:headEnd/>
            <a:tailEnd/>
          </a:ln>
        </p:spPr>
        <p:txBody>
          <a:bodyPr/>
          <a:lstStyle/>
          <a:p>
            <a:endParaRPr lang="en-GB"/>
          </a:p>
        </p:txBody>
      </p:sp>
      <p:sp>
        <p:nvSpPr>
          <p:cNvPr id="68621" name="Line 56"/>
          <p:cNvSpPr>
            <a:spLocks noChangeShapeType="1"/>
          </p:cNvSpPr>
          <p:nvPr/>
        </p:nvSpPr>
        <p:spPr bwMode="auto">
          <a:xfrm flipH="1">
            <a:off x="5181600" y="4114800"/>
            <a:ext cx="381000" cy="304800"/>
          </a:xfrm>
          <a:prstGeom prst="line">
            <a:avLst/>
          </a:prstGeom>
          <a:noFill/>
          <a:ln w="9525">
            <a:solidFill>
              <a:schemeClr val="tx1"/>
            </a:solidFill>
            <a:round/>
            <a:headEnd/>
            <a:tailEnd type="triangle" w="med" len="med"/>
          </a:ln>
        </p:spPr>
        <p:txBody>
          <a:bodyPr/>
          <a:lstStyle/>
          <a:p>
            <a:endParaRPr lang="en-GB"/>
          </a:p>
        </p:txBody>
      </p:sp>
      <p:sp>
        <p:nvSpPr>
          <p:cNvPr id="68622" name="Text Box 58"/>
          <p:cNvSpPr txBox="1">
            <a:spLocks noChangeArrowheads="1"/>
          </p:cNvSpPr>
          <p:nvPr/>
        </p:nvSpPr>
        <p:spPr bwMode="auto">
          <a:xfrm>
            <a:off x="5532438" y="3840163"/>
            <a:ext cx="2773362" cy="350837"/>
          </a:xfrm>
          <a:prstGeom prst="rect">
            <a:avLst/>
          </a:prstGeom>
          <a:noFill/>
          <a:ln w="9525">
            <a:noFill/>
            <a:miter lim="800000"/>
            <a:headEnd/>
            <a:tailEnd/>
          </a:ln>
        </p:spPr>
        <p:txBody>
          <a:bodyPr wrap="none">
            <a:spAutoFit/>
          </a:bodyPr>
          <a:lstStyle/>
          <a:p>
            <a:r>
              <a:rPr lang="en-GB" sz="1700">
                <a:solidFill>
                  <a:srgbClr val="CC0000"/>
                </a:solidFill>
              </a:rPr>
              <a:t>Laser beam parallel to table</a:t>
            </a:r>
          </a:p>
        </p:txBody>
      </p:sp>
      <p:sp>
        <p:nvSpPr>
          <p:cNvPr id="68623" name="Text Box 59"/>
          <p:cNvSpPr txBox="1">
            <a:spLocks noChangeArrowheads="1"/>
          </p:cNvSpPr>
          <p:nvPr/>
        </p:nvSpPr>
        <p:spPr bwMode="auto">
          <a:xfrm>
            <a:off x="7232650" y="4221163"/>
            <a:ext cx="1149350" cy="350837"/>
          </a:xfrm>
          <a:prstGeom prst="rect">
            <a:avLst/>
          </a:prstGeom>
          <a:noFill/>
          <a:ln w="9525">
            <a:noFill/>
            <a:miter lim="800000"/>
            <a:headEnd/>
            <a:tailEnd/>
          </a:ln>
        </p:spPr>
        <p:txBody>
          <a:bodyPr wrap="none">
            <a:spAutoFit/>
          </a:bodyPr>
          <a:lstStyle/>
          <a:p>
            <a:r>
              <a:rPr lang="en-GB" sz="1700">
                <a:solidFill>
                  <a:srgbClr val="CC0000"/>
                </a:solidFill>
              </a:rPr>
              <a:t>Beam stop</a:t>
            </a:r>
          </a:p>
        </p:txBody>
      </p:sp>
      <p:sp>
        <p:nvSpPr>
          <p:cNvPr id="68624" name="Line 60"/>
          <p:cNvSpPr>
            <a:spLocks noChangeShapeType="1"/>
          </p:cNvSpPr>
          <p:nvPr/>
        </p:nvSpPr>
        <p:spPr bwMode="auto">
          <a:xfrm flipH="1">
            <a:off x="6723063" y="4419600"/>
            <a:ext cx="515937" cy="304800"/>
          </a:xfrm>
          <a:prstGeom prst="line">
            <a:avLst/>
          </a:prstGeom>
          <a:noFill/>
          <a:ln w="9525">
            <a:solidFill>
              <a:schemeClr val="tx1"/>
            </a:solidFill>
            <a:round/>
            <a:headEnd/>
            <a:tailEnd type="triangle" w="med" len="med"/>
          </a:ln>
        </p:spPr>
        <p:txBody>
          <a:bodyPr/>
          <a:lstStyle/>
          <a:p>
            <a:endParaRPr lang="en-GB"/>
          </a:p>
        </p:txBody>
      </p:sp>
      <p:sp>
        <p:nvSpPr>
          <p:cNvPr id="68625" name="Rectangle 63"/>
          <p:cNvSpPr>
            <a:spLocks noChangeArrowheads="1"/>
          </p:cNvSpPr>
          <p:nvPr/>
        </p:nvSpPr>
        <p:spPr bwMode="auto">
          <a:xfrm>
            <a:off x="5381625" y="4876800"/>
            <a:ext cx="228600" cy="762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8626" name="Rectangle 64"/>
          <p:cNvSpPr>
            <a:spLocks noChangeArrowheads="1"/>
          </p:cNvSpPr>
          <p:nvPr/>
        </p:nvSpPr>
        <p:spPr bwMode="auto">
          <a:xfrm>
            <a:off x="5895975" y="4876800"/>
            <a:ext cx="228600" cy="76200"/>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68627" name="Group 67"/>
          <p:cNvGrpSpPr>
            <a:grpSpLocks/>
          </p:cNvGrpSpPr>
          <p:nvPr/>
        </p:nvGrpSpPr>
        <p:grpSpPr bwMode="auto">
          <a:xfrm>
            <a:off x="3886200" y="4876800"/>
            <a:ext cx="152400" cy="195263"/>
            <a:chOff x="936" y="2400"/>
            <a:chExt cx="96" cy="123"/>
          </a:xfrm>
        </p:grpSpPr>
        <p:sp>
          <p:nvSpPr>
            <p:cNvPr id="68662" name="Line 61"/>
            <p:cNvSpPr>
              <a:spLocks noChangeShapeType="1"/>
            </p:cNvSpPr>
            <p:nvPr/>
          </p:nvSpPr>
          <p:spPr bwMode="auto">
            <a:xfrm>
              <a:off x="984" y="2400"/>
              <a:ext cx="0" cy="123"/>
            </a:xfrm>
            <a:prstGeom prst="line">
              <a:avLst/>
            </a:prstGeom>
            <a:noFill/>
            <a:ln w="12700">
              <a:solidFill>
                <a:srgbClr val="000080"/>
              </a:solidFill>
              <a:round/>
              <a:headEnd/>
              <a:tailEnd/>
            </a:ln>
          </p:spPr>
          <p:txBody>
            <a:bodyPr/>
            <a:lstStyle/>
            <a:p>
              <a:endParaRPr lang="en-GB"/>
            </a:p>
          </p:txBody>
        </p:sp>
        <p:sp>
          <p:nvSpPr>
            <p:cNvPr id="68663" name="Line 66"/>
            <p:cNvSpPr>
              <a:spLocks noChangeShapeType="1"/>
            </p:cNvSpPr>
            <p:nvPr/>
          </p:nvSpPr>
          <p:spPr bwMode="auto">
            <a:xfrm>
              <a:off x="936" y="2421"/>
              <a:ext cx="96" cy="0"/>
            </a:xfrm>
            <a:prstGeom prst="line">
              <a:avLst/>
            </a:prstGeom>
            <a:noFill/>
            <a:ln w="12700">
              <a:solidFill>
                <a:srgbClr val="000080"/>
              </a:solidFill>
              <a:round/>
              <a:headEnd/>
              <a:tailEnd/>
            </a:ln>
          </p:spPr>
          <p:txBody>
            <a:bodyPr/>
            <a:lstStyle/>
            <a:p>
              <a:endParaRPr lang="en-GB"/>
            </a:p>
          </p:txBody>
        </p:sp>
      </p:grpSp>
      <p:grpSp>
        <p:nvGrpSpPr>
          <p:cNvPr id="68628" name="Group 68"/>
          <p:cNvGrpSpPr>
            <a:grpSpLocks/>
          </p:cNvGrpSpPr>
          <p:nvPr/>
        </p:nvGrpSpPr>
        <p:grpSpPr bwMode="auto">
          <a:xfrm>
            <a:off x="4495800" y="4876800"/>
            <a:ext cx="152400" cy="195263"/>
            <a:chOff x="936" y="2400"/>
            <a:chExt cx="96" cy="123"/>
          </a:xfrm>
        </p:grpSpPr>
        <p:sp>
          <p:nvSpPr>
            <p:cNvPr id="68660" name="Line 69"/>
            <p:cNvSpPr>
              <a:spLocks noChangeShapeType="1"/>
            </p:cNvSpPr>
            <p:nvPr/>
          </p:nvSpPr>
          <p:spPr bwMode="auto">
            <a:xfrm>
              <a:off x="984" y="2400"/>
              <a:ext cx="0" cy="123"/>
            </a:xfrm>
            <a:prstGeom prst="line">
              <a:avLst/>
            </a:prstGeom>
            <a:noFill/>
            <a:ln w="12700">
              <a:solidFill>
                <a:srgbClr val="000080"/>
              </a:solidFill>
              <a:round/>
              <a:headEnd/>
              <a:tailEnd/>
            </a:ln>
          </p:spPr>
          <p:txBody>
            <a:bodyPr/>
            <a:lstStyle/>
            <a:p>
              <a:endParaRPr lang="en-GB"/>
            </a:p>
          </p:txBody>
        </p:sp>
        <p:sp>
          <p:nvSpPr>
            <p:cNvPr id="68661" name="Line 70"/>
            <p:cNvSpPr>
              <a:spLocks noChangeShapeType="1"/>
            </p:cNvSpPr>
            <p:nvPr/>
          </p:nvSpPr>
          <p:spPr bwMode="auto">
            <a:xfrm>
              <a:off x="936" y="2421"/>
              <a:ext cx="96" cy="0"/>
            </a:xfrm>
            <a:prstGeom prst="line">
              <a:avLst/>
            </a:prstGeom>
            <a:noFill/>
            <a:ln w="12700">
              <a:solidFill>
                <a:srgbClr val="000080"/>
              </a:solidFill>
              <a:round/>
              <a:headEnd/>
              <a:tailEnd/>
            </a:ln>
          </p:spPr>
          <p:txBody>
            <a:bodyPr/>
            <a:lstStyle/>
            <a:p>
              <a:endParaRPr lang="en-GB"/>
            </a:p>
          </p:txBody>
        </p:sp>
      </p:grpSp>
      <p:grpSp>
        <p:nvGrpSpPr>
          <p:cNvPr id="68629" name="Group 95"/>
          <p:cNvGrpSpPr>
            <a:grpSpLocks/>
          </p:cNvGrpSpPr>
          <p:nvPr/>
        </p:nvGrpSpPr>
        <p:grpSpPr bwMode="auto">
          <a:xfrm>
            <a:off x="6367463" y="4267200"/>
            <a:ext cx="261937" cy="752475"/>
            <a:chOff x="4022" y="2496"/>
            <a:chExt cx="165" cy="570"/>
          </a:xfrm>
        </p:grpSpPr>
        <p:sp>
          <p:nvSpPr>
            <p:cNvPr id="68655" name="Rectangle 10"/>
            <p:cNvSpPr>
              <a:spLocks noChangeArrowheads="1"/>
            </p:cNvSpPr>
            <p:nvPr/>
          </p:nvSpPr>
          <p:spPr bwMode="auto">
            <a:xfrm>
              <a:off x="4139" y="2496"/>
              <a:ext cx="48" cy="52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8656" name="Rectangle 65"/>
            <p:cNvSpPr>
              <a:spLocks noChangeArrowheads="1"/>
            </p:cNvSpPr>
            <p:nvPr/>
          </p:nvSpPr>
          <p:spPr bwMode="auto">
            <a:xfrm>
              <a:off x="4022" y="2976"/>
              <a:ext cx="144" cy="48"/>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68657" name="Group 71"/>
            <p:cNvGrpSpPr>
              <a:grpSpLocks/>
            </p:cNvGrpSpPr>
            <p:nvPr/>
          </p:nvGrpSpPr>
          <p:grpSpPr bwMode="auto">
            <a:xfrm>
              <a:off x="4025" y="2943"/>
              <a:ext cx="96" cy="123"/>
              <a:chOff x="936" y="2400"/>
              <a:chExt cx="96" cy="123"/>
            </a:xfrm>
          </p:grpSpPr>
          <p:sp>
            <p:nvSpPr>
              <p:cNvPr id="68658" name="Line 72"/>
              <p:cNvSpPr>
                <a:spLocks noChangeShapeType="1"/>
              </p:cNvSpPr>
              <p:nvPr/>
            </p:nvSpPr>
            <p:spPr bwMode="auto">
              <a:xfrm>
                <a:off x="984" y="2400"/>
                <a:ext cx="0" cy="123"/>
              </a:xfrm>
              <a:prstGeom prst="line">
                <a:avLst/>
              </a:prstGeom>
              <a:noFill/>
              <a:ln w="12700">
                <a:solidFill>
                  <a:srgbClr val="000080"/>
                </a:solidFill>
                <a:round/>
                <a:headEnd/>
                <a:tailEnd/>
              </a:ln>
            </p:spPr>
            <p:txBody>
              <a:bodyPr/>
              <a:lstStyle/>
              <a:p>
                <a:endParaRPr lang="en-GB"/>
              </a:p>
            </p:txBody>
          </p:sp>
          <p:sp>
            <p:nvSpPr>
              <p:cNvPr id="68659" name="Line 73"/>
              <p:cNvSpPr>
                <a:spLocks noChangeShapeType="1"/>
              </p:cNvSpPr>
              <p:nvPr/>
            </p:nvSpPr>
            <p:spPr bwMode="auto">
              <a:xfrm>
                <a:off x="936" y="2421"/>
                <a:ext cx="96" cy="0"/>
              </a:xfrm>
              <a:prstGeom prst="line">
                <a:avLst/>
              </a:prstGeom>
              <a:noFill/>
              <a:ln w="12700">
                <a:solidFill>
                  <a:srgbClr val="000080"/>
                </a:solidFill>
                <a:round/>
                <a:headEnd/>
                <a:tailEnd/>
              </a:ln>
            </p:spPr>
            <p:txBody>
              <a:bodyPr/>
              <a:lstStyle/>
              <a:p>
                <a:endParaRPr lang="en-GB"/>
              </a:p>
            </p:txBody>
          </p:sp>
        </p:grpSp>
      </p:grpSp>
      <p:grpSp>
        <p:nvGrpSpPr>
          <p:cNvPr id="68630" name="Group 80"/>
          <p:cNvGrpSpPr>
            <a:grpSpLocks/>
          </p:cNvGrpSpPr>
          <p:nvPr/>
        </p:nvGrpSpPr>
        <p:grpSpPr bwMode="auto">
          <a:xfrm>
            <a:off x="5876925" y="4819650"/>
            <a:ext cx="152400" cy="195263"/>
            <a:chOff x="936" y="2400"/>
            <a:chExt cx="96" cy="123"/>
          </a:xfrm>
        </p:grpSpPr>
        <p:sp>
          <p:nvSpPr>
            <p:cNvPr id="68653" name="Line 81"/>
            <p:cNvSpPr>
              <a:spLocks noChangeShapeType="1"/>
            </p:cNvSpPr>
            <p:nvPr/>
          </p:nvSpPr>
          <p:spPr bwMode="auto">
            <a:xfrm>
              <a:off x="984" y="2400"/>
              <a:ext cx="0" cy="123"/>
            </a:xfrm>
            <a:prstGeom prst="line">
              <a:avLst/>
            </a:prstGeom>
            <a:noFill/>
            <a:ln w="12700">
              <a:solidFill>
                <a:srgbClr val="000080"/>
              </a:solidFill>
              <a:round/>
              <a:headEnd/>
              <a:tailEnd/>
            </a:ln>
          </p:spPr>
          <p:txBody>
            <a:bodyPr/>
            <a:lstStyle/>
            <a:p>
              <a:endParaRPr lang="en-GB"/>
            </a:p>
          </p:txBody>
        </p:sp>
        <p:sp>
          <p:nvSpPr>
            <p:cNvPr id="68654" name="Line 82"/>
            <p:cNvSpPr>
              <a:spLocks noChangeShapeType="1"/>
            </p:cNvSpPr>
            <p:nvPr/>
          </p:nvSpPr>
          <p:spPr bwMode="auto">
            <a:xfrm>
              <a:off x="936" y="2421"/>
              <a:ext cx="96" cy="0"/>
            </a:xfrm>
            <a:prstGeom prst="line">
              <a:avLst/>
            </a:prstGeom>
            <a:noFill/>
            <a:ln w="12700">
              <a:solidFill>
                <a:srgbClr val="000080"/>
              </a:solidFill>
              <a:round/>
              <a:headEnd/>
              <a:tailEnd/>
            </a:ln>
          </p:spPr>
          <p:txBody>
            <a:bodyPr/>
            <a:lstStyle/>
            <a:p>
              <a:endParaRPr lang="en-GB"/>
            </a:p>
          </p:txBody>
        </p:sp>
      </p:grpSp>
      <p:grpSp>
        <p:nvGrpSpPr>
          <p:cNvPr id="68631" name="Group 83"/>
          <p:cNvGrpSpPr>
            <a:grpSpLocks/>
          </p:cNvGrpSpPr>
          <p:nvPr/>
        </p:nvGrpSpPr>
        <p:grpSpPr bwMode="auto">
          <a:xfrm>
            <a:off x="5362575" y="4824413"/>
            <a:ext cx="152400" cy="195262"/>
            <a:chOff x="936" y="2400"/>
            <a:chExt cx="96" cy="123"/>
          </a:xfrm>
        </p:grpSpPr>
        <p:sp>
          <p:nvSpPr>
            <p:cNvPr id="68651" name="Line 84"/>
            <p:cNvSpPr>
              <a:spLocks noChangeShapeType="1"/>
            </p:cNvSpPr>
            <p:nvPr/>
          </p:nvSpPr>
          <p:spPr bwMode="auto">
            <a:xfrm>
              <a:off x="984" y="2400"/>
              <a:ext cx="0" cy="123"/>
            </a:xfrm>
            <a:prstGeom prst="line">
              <a:avLst/>
            </a:prstGeom>
            <a:noFill/>
            <a:ln w="12700">
              <a:solidFill>
                <a:srgbClr val="000080"/>
              </a:solidFill>
              <a:round/>
              <a:headEnd/>
              <a:tailEnd/>
            </a:ln>
          </p:spPr>
          <p:txBody>
            <a:bodyPr/>
            <a:lstStyle/>
            <a:p>
              <a:endParaRPr lang="en-GB"/>
            </a:p>
          </p:txBody>
        </p:sp>
        <p:sp>
          <p:nvSpPr>
            <p:cNvPr id="68652" name="Line 85"/>
            <p:cNvSpPr>
              <a:spLocks noChangeShapeType="1"/>
            </p:cNvSpPr>
            <p:nvPr/>
          </p:nvSpPr>
          <p:spPr bwMode="auto">
            <a:xfrm>
              <a:off x="936" y="2421"/>
              <a:ext cx="96" cy="0"/>
            </a:xfrm>
            <a:prstGeom prst="line">
              <a:avLst/>
            </a:prstGeom>
            <a:noFill/>
            <a:ln w="12700">
              <a:solidFill>
                <a:srgbClr val="000080"/>
              </a:solidFill>
              <a:round/>
              <a:headEnd/>
              <a:tailEnd/>
            </a:ln>
          </p:spPr>
          <p:txBody>
            <a:bodyPr/>
            <a:lstStyle/>
            <a:p>
              <a:endParaRPr lang="en-GB"/>
            </a:p>
          </p:txBody>
        </p:sp>
      </p:grpSp>
      <p:sp>
        <p:nvSpPr>
          <p:cNvPr id="68632" name="Text Box 86"/>
          <p:cNvSpPr txBox="1">
            <a:spLocks noChangeArrowheads="1"/>
          </p:cNvSpPr>
          <p:nvPr/>
        </p:nvSpPr>
        <p:spPr bwMode="auto">
          <a:xfrm>
            <a:off x="152400" y="3914775"/>
            <a:ext cx="2590800" cy="1190625"/>
          </a:xfrm>
          <a:prstGeom prst="rect">
            <a:avLst/>
          </a:prstGeom>
          <a:noFill/>
          <a:ln w="12700">
            <a:noFill/>
            <a:miter lim="800000"/>
            <a:headEnd/>
            <a:tailEnd/>
          </a:ln>
        </p:spPr>
        <p:txBody>
          <a:bodyPr>
            <a:spAutoFit/>
          </a:bodyPr>
          <a:lstStyle/>
          <a:p>
            <a:r>
              <a:rPr lang="en-GB" b="0"/>
              <a:t>Note: </a:t>
            </a:r>
          </a:p>
          <a:p>
            <a:r>
              <a:rPr lang="en-GB" b="0"/>
              <a:t>All components fastened securely to table -</a:t>
            </a:r>
            <a:r>
              <a:rPr lang="en-GB" b="0">
                <a:solidFill>
                  <a:srgbClr val="CC0000"/>
                </a:solidFill>
              </a:rPr>
              <a:t> including the laser! </a:t>
            </a:r>
          </a:p>
        </p:txBody>
      </p:sp>
      <p:sp>
        <p:nvSpPr>
          <p:cNvPr id="68633" name="Line 88"/>
          <p:cNvSpPr>
            <a:spLocks noChangeShapeType="1"/>
          </p:cNvSpPr>
          <p:nvPr/>
        </p:nvSpPr>
        <p:spPr bwMode="auto">
          <a:xfrm>
            <a:off x="2667000" y="4419600"/>
            <a:ext cx="1066800" cy="0"/>
          </a:xfrm>
          <a:prstGeom prst="line">
            <a:avLst/>
          </a:prstGeom>
          <a:noFill/>
          <a:ln w="9525">
            <a:solidFill>
              <a:schemeClr val="tx1"/>
            </a:solidFill>
            <a:round/>
            <a:headEnd/>
            <a:tailEnd type="triangle" w="med" len="med"/>
          </a:ln>
        </p:spPr>
        <p:txBody>
          <a:bodyPr/>
          <a:lstStyle/>
          <a:p>
            <a:endParaRPr lang="en-GB"/>
          </a:p>
        </p:txBody>
      </p:sp>
      <p:sp>
        <p:nvSpPr>
          <p:cNvPr id="68634" name="Oval 90"/>
          <p:cNvSpPr>
            <a:spLocks noChangeArrowheads="1"/>
          </p:cNvSpPr>
          <p:nvPr/>
        </p:nvSpPr>
        <p:spPr bwMode="auto">
          <a:xfrm>
            <a:off x="4914900" y="4811713"/>
            <a:ext cx="304800" cy="152400"/>
          </a:xfrm>
          <a:prstGeom prst="ellipse">
            <a:avLst/>
          </a:prstGeom>
          <a:solidFill>
            <a:srgbClr val="008080"/>
          </a:solidFill>
          <a:ln w="9525">
            <a:noFill/>
            <a:round/>
            <a:headEnd/>
            <a:tailEnd/>
          </a:ln>
        </p:spPr>
        <p:txBody>
          <a:bodyPr wrap="none" anchor="ctr"/>
          <a:lstStyle/>
          <a:p>
            <a:endParaRPr lang="en-US"/>
          </a:p>
        </p:txBody>
      </p:sp>
      <p:sp>
        <p:nvSpPr>
          <p:cNvPr id="68635" name="Line 92"/>
          <p:cNvSpPr>
            <a:spLocks noChangeShapeType="1"/>
          </p:cNvSpPr>
          <p:nvPr/>
        </p:nvSpPr>
        <p:spPr bwMode="auto">
          <a:xfrm flipH="1" flipV="1">
            <a:off x="5105400" y="4953000"/>
            <a:ext cx="228600" cy="990600"/>
          </a:xfrm>
          <a:prstGeom prst="line">
            <a:avLst/>
          </a:prstGeom>
          <a:noFill/>
          <a:ln w="9525">
            <a:solidFill>
              <a:schemeClr val="tx1"/>
            </a:solidFill>
            <a:round/>
            <a:headEnd/>
            <a:tailEnd type="triangle" w="med" len="med"/>
          </a:ln>
        </p:spPr>
        <p:txBody>
          <a:bodyPr/>
          <a:lstStyle/>
          <a:p>
            <a:endParaRPr lang="en-GB"/>
          </a:p>
        </p:txBody>
      </p:sp>
      <p:sp>
        <p:nvSpPr>
          <p:cNvPr id="57438" name="Text Box 94"/>
          <p:cNvSpPr txBox="1">
            <a:spLocks noChangeArrowheads="1"/>
          </p:cNvSpPr>
          <p:nvPr/>
        </p:nvSpPr>
        <p:spPr bwMode="auto">
          <a:xfrm>
            <a:off x="5029200" y="5867400"/>
            <a:ext cx="2008188" cy="609600"/>
          </a:xfrm>
          <a:prstGeom prst="rect">
            <a:avLst/>
          </a:prstGeom>
          <a:noFill/>
          <a:ln w="9525">
            <a:noFill/>
            <a:miter lim="800000"/>
            <a:headEnd/>
            <a:tailEnd/>
          </a:ln>
          <a:effectLst/>
        </p:spPr>
        <p:txBody>
          <a:bodyPr wrap="none">
            <a:spAutoFit/>
          </a:bodyPr>
          <a:lstStyle/>
          <a:p>
            <a:pPr>
              <a:defRPr/>
            </a:pPr>
            <a:r>
              <a:rPr lang="en-GB" sz="1700" u="sng">
                <a:effectLst>
                  <a:outerShdw blurRad="38100" dist="38100" dir="2700000" algn="tl">
                    <a:srgbClr val="C0C0C0"/>
                  </a:outerShdw>
                </a:effectLst>
              </a:rPr>
              <a:t>Never</a:t>
            </a:r>
            <a:r>
              <a:rPr lang="en-GB" sz="1700">
                <a:solidFill>
                  <a:srgbClr val="CC0000"/>
                </a:solidFill>
              </a:rPr>
              <a:t> leave objects </a:t>
            </a:r>
          </a:p>
          <a:p>
            <a:pPr>
              <a:defRPr/>
            </a:pPr>
            <a:r>
              <a:rPr lang="en-GB" sz="1700">
                <a:solidFill>
                  <a:srgbClr val="CC0000"/>
                </a:solidFill>
              </a:rPr>
              <a:t>on optical table</a:t>
            </a:r>
          </a:p>
        </p:txBody>
      </p:sp>
      <p:grpSp>
        <p:nvGrpSpPr>
          <p:cNvPr id="68637" name="Group 96"/>
          <p:cNvGrpSpPr>
            <a:grpSpLocks/>
          </p:cNvGrpSpPr>
          <p:nvPr/>
        </p:nvGrpSpPr>
        <p:grpSpPr bwMode="auto">
          <a:xfrm>
            <a:off x="8196263" y="4114800"/>
            <a:ext cx="261937" cy="904875"/>
            <a:chOff x="4022" y="2496"/>
            <a:chExt cx="165" cy="570"/>
          </a:xfrm>
        </p:grpSpPr>
        <p:sp>
          <p:nvSpPr>
            <p:cNvPr id="68646" name="Rectangle 97"/>
            <p:cNvSpPr>
              <a:spLocks noChangeArrowheads="1"/>
            </p:cNvSpPr>
            <p:nvPr/>
          </p:nvSpPr>
          <p:spPr bwMode="auto">
            <a:xfrm>
              <a:off x="4139" y="2496"/>
              <a:ext cx="48" cy="52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8647" name="Rectangle 98"/>
            <p:cNvSpPr>
              <a:spLocks noChangeArrowheads="1"/>
            </p:cNvSpPr>
            <p:nvPr/>
          </p:nvSpPr>
          <p:spPr bwMode="auto">
            <a:xfrm>
              <a:off x="4022" y="2976"/>
              <a:ext cx="144" cy="48"/>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68648" name="Group 99"/>
            <p:cNvGrpSpPr>
              <a:grpSpLocks/>
            </p:cNvGrpSpPr>
            <p:nvPr/>
          </p:nvGrpSpPr>
          <p:grpSpPr bwMode="auto">
            <a:xfrm>
              <a:off x="4025" y="2943"/>
              <a:ext cx="96" cy="123"/>
              <a:chOff x="936" y="2400"/>
              <a:chExt cx="96" cy="123"/>
            </a:xfrm>
          </p:grpSpPr>
          <p:sp>
            <p:nvSpPr>
              <p:cNvPr id="68649" name="Line 100"/>
              <p:cNvSpPr>
                <a:spLocks noChangeShapeType="1"/>
              </p:cNvSpPr>
              <p:nvPr/>
            </p:nvSpPr>
            <p:spPr bwMode="auto">
              <a:xfrm>
                <a:off x="984" y="2400"/>
                <a:ext cx="0" cy="123"/>
              </a:xfrm>
              <a:prstGeom prst="line">
                <a:avLst/>
              </a:prstGeom>
              <a:noFill/>
              <a:ln w="12700">
                <a:solidFill>
                  <a:srgbClr val="000080"/>
                </a:solidFill>
                <a:round/>
                <a:headEnd/>
                <a:tailEnd/>
              </a:ln>
            </p:spPr>
            <p:txBody>
              <a:bodyPr/>
              <a:lstStyle/>
              <a:p>
                <a:endParaRPr lang="en-GB"/>
              </a:p>
            </p:txBody>
          </p:sp>
          <p:sp>
            <p:nvSpPr>
              <p:cNvPr id="68650" name="Line 101"/>
              <p:cNvSpPr>
                <a:spLocks noChangeShapeType="1"/>
              </p:cNvSpPr>
              <p:nvPr/>
            </p:nvSpPr>
            <p:spPr bwMode="auto">
              <a:xfrm>
                <a:off x="936" y="2421"/>
                <a:ext cx="96" cy="0"/>
              </a:xfrm>
              <a:prstGeom prst="line">
                <a:avLst/>
              </a:prstGeom>
              <a:noFill/>
              <a:ln w="12700">
                <a:solidFill>
                  <a:srgbClr val="000080"/>
                </a:solidFill>
                <a:round/>
                <a:headEnd/>
                <a:tailEnd/>
              </a:ln>
            </p:spPr>
            <p:txBody>
              <a:bodyPr/>
              <a:lstStyle/>
              <a:p>
                <a:endParaRPr lang="en-GB"/>
              </a:p>
            </p:txBody>
          </p:sp>
        </p:grpSp>
      </p:grpSp>
      <p:grpSp>
        <p:nvGrpSpPr>
          <p:cNvPr id="68638" name="Group 102"/>
          <p:cNvGrpSpPr>
            <a:grpSpLocks/>
          </p:cNvGrpSpPr>
          <p:nvPr/>
        </p:nvGrpSpPr>
        <p:grpSpPr bwMode="auto">
          <a:xfrm flipH="1">
            <a:off x="3395663" y="4114800"/>
            <a:ext cx="261937" cy="904875"/>
            <a:chOff x="4022" y="2496"/>
            <a:chExt cx="165" cy="570"/>
          </a:xfrm>
        </p:grpSpPr>
        <p:sp>
          <p:nvSpPr>
            <p:cNvPr id="68641" name="Rectangle 103"/>
            <p:cNvSpPr>
              <a:spLocks noChangeArrowheads="1"/>
            </p:cNvSpPr>
            <p:nvPr/>
          </p:nvSpPr>
          <p:spPr bwMode="auto">
            <a:xfrm>
              <a:off x="4139" y="2496"/>
              <a:ext cx="48" cy="52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68642" name="Rectangle 104"/>
            <p:cNvSpPr>
              <a:spLocks noChangeArrowheads="1"/>
            </p:cNvSpPr>
            <p:nvPr/>
          </p:nvSpPr>
          <p:spPr bwMode="auto">
            <a:xfrm>
              <a:off x="4022" y="2976"/>
              <a:ext cx="144" cy="48"/>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68643" name="Group 105"/>
            <p:cNvGrpSpPr>
              <a:grpSpLocks/>
            </p:cNvGrpSpPr>
            <p:nvPr/>
          </p:nvGrpSpPr>
          <p:grpSpPr bwMode="auto">
            <a:xfrm>
              <a:off x="4025" y="2943"/>
              <a:ext cx="96" cy="123"/>
              <a:chOff x="936" y="2400"/>
              <a:chExt cx="96" cy="123"/>
            </a:xfrm>
          </p:grpSpPr>
          <p:sp>
            <p:nvSpPr>
              <p:cNvPr id="68644" name="Line 106"/>
              <p:cNvSpPr>
                <a:spLocks noChangeShapeType="1"/>
              </p:cNvSpPr>
              <p:nvPr/>
            </p:nvSpPr>
            <p:spPr bwMode="auto">
              <a:xfrm>
                <a:off x="984" y="2400"/>
                <a:ext cx="0" cy="123"/>
              </a:xfrm>
              <a:prstGeom prst="line">
                <a:avLst/>
              </a:prstGeom>
              <a:noFill/>
              <a:ln w="12700">
                <a:solidFill>
                  <a:srgbClr val="000080"/>
                </a:solidFill>
                <a:round/>
                <a:headEnd/>
                <a:tailEnd/>
              </a:ln>
            </p:spPr>
            <p:txBody>
              <a:bodyPr/>
              <a:lstStyle/>
              <a:p>
                <a:endParaRPr lang="en-GB"/>
              </a:p>
            </p:txBody>
          </p:sp>
          <p:sp>
            <p:nvSpPr>
              <p:cNvPr id="68645" name="Line 107"/>
              <p:cNvSpPr>
                <a:spLocks noChangeShapeType="1"/>
              </p:cNvSpPr>
              <p:nvPr/>
            </p:nvSpPr>
            <p:spPr bwMode="auto">
              <a:xfrm>
                <a:off x="936" y="2421"/>
                <a:ext cx="96" cy="0"/>
              </a:xfrm>
              <a:prstGeom prst="line">
                <a:avLst/>
              </a:prstGeom>
              <a:noFill/>
              <a:ln w="12700">
                <a:solidFill>
                  <a:srgbClr val="000080"/>
                </a:solidFill>
                <a:round/>
                <a:headEnd/>
                <a:tailEnd/>
              </a:ln>
            </p:spPr>
            <p:txBody>
              <a:bodyPr/>
              <a:lstStyle/>
              <a:p>
                <a:endParaRPr lang="en-GB"/>
              </a:p>
            </p:txBody>
          </p:sp>
        </p:grpSp>
      </p:grpSp>
      <p:sp>
        <p:nvSpPr>
          <p:cNvPr id="68639" name="Text Box 108"/>
          <p:cNvSpPr txBox="1">
            <a:spLocks noChangeArrowheads="1"/>
          </p:cNvSpPr>
          <p:nvPr/>
        </p:nvSpPr>
        <p:spPr bwMode="auto">
          <a:xfrm>
            <a:off x="598488" y="5362575"/>
            <a:ext cx="2590800" cy="1190625"/>
          </a:xfrm>
          <a:prstGeom prst="rect">
            <a:avLst/>
          </a:prstGeom>
          <a:noFill/>
          <a:ln w="12700">
            <a:noFill/>
            <a:miter lim="800000"/>
            <a:headEnd/>
            <a:tailEnd/>
          </a:ln>
        </p:spPr>
        <p:txBody>
          <a:bodyPr>
            <a:spAutoFit/>
          </a:bodyPr>
          <a:lstStyle/>
          <a:p>
            <a:r>
              <a:rPr lang="en-GB" b="0"/>
              <a:t>Note: </a:t>
            </a:r>
          </a:p>
          <a:p>
            <a:r>
              <a:rPr lang="en-GB" b="0"/>
              <a:t>Beam containment walls around optical table</a:t>
            </a:r>
          </a:p>
          <a:p>
            <a:r>
              <a:rPr lang="en-GB" b="0"/>
              <a:t>(safety belt!)</a:t>
            </a:r>
            <a:endParaRPr lang="en-GB" b="0">
              <a:solidFill>
                <a:srgbClr val="CC0000"/>
              </a:solidFill>
            </a:endParaRPr>
          </a:p>
        </p:txBody>
      </p:sp>
      <p:sp>
        <p:nvSpPr>
          <p:cNvPr id="68640" name="Line 109"/>
          <p:cNvSpPr>
            <a:spLocks noChangeShapeType="1"/>
          </p:cNvSpPr>
          <p:nvPr/>
        </p:nvSpPr>
        <p:spPr bwMode="auto">
          <a:xfrm flipV="1">
            <a:off x="1219200" y="4800600"/>
            <a:ext cx="2057400" cy="762000"/>
          </a:xfrm>
          <a:prstGeom prst="line">
            <a:avLst/>
          </a:prstGeom>
          <a:noFill/>
          <a:ln w="12700">
            <a:solidFill>
              <a:schemeClr val="tx1"/>
            </a:solidFill>
            <a:round/>
            <a:headEnd/>
            <a:tailEnd type="triangle" w="med" len="med"/>
          </a:ln>
        </p:spPr>
        <p:txBody>
          <a:bodyPr/>
          <a:lstStyle/>
          <a:p>
            <a:endParaRPr lang="en-GB"/>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63713" y="260350"/>
            <a:ext cx="5546725" cy="914400"/>
          </a:xfrm>
          <a:noFill/>
        </p:spPr>
        <p:txBody>
          <a:bodyPr lIns="90488" tIns="44450" rIns="90488" bIns="44450"/>
          <a:lstStyle/>
          <a:p>
            <a:pPr eaLnBrk="1" hangingPunct="1"/>
            <a:r>
              <a:rPr lang="en-US" smtClean="0">
                <a:solidFill>
                  <a:srgbClr val="FF0000"/>
                </a:solidFill>
              </a:rPr>
              <a:t>Types of laser emission</a:t>
            </a:r>
          </a:p>
        </p:txBody>
      </p:sp>
      <p:sp>
        <p:nvSpPr>
          <p:cNvPr id="77827" name="Rectangle 3"/>
          <p:cNvSpPr>
            <a:spLocks noGrp="1" noChangeArrowheads="1"/>
          </p:cNvSpPr>
          <p:nvPr>
            <p:ph type="body" idx="1"/>
          </p:nvPr>
        </p:nvSpPr>
        <p:spPr>
          <a:xfrm>
            <a:off x="2339975" y="1268413"/>
            <a:ext cx="4332288" cy="1701800"/>
          </a:xfrm>
          <a:noFill/>
        </p:spPr>
        <p:txBody>
          <a:bodyPr lIns="90488" tIns="44450" rIns="90488" bIns="44450"/>
          <a:lstStyle/>
          <a:p>
            <a:pPr marL="577850" indent="-577850" eaLnBrk="1" hangingPunct="1">
              <a:lnSpc>
                <a:spcPct val="120000"/>
              </a:lnSpc>
              <a:buClr>
                <a:srgbClr val="FF0000"/>
              </a:buClr>
              <a:buFont typeface="Monotype Sorts" pitchFamily="2" charset="2"/>
              <a:buChar char="X"/>
            </a:pPr>
            <a:r>
              <a:rPr lang="en-US" sz="2400" smtClean="0"/>
              <a:t>Continuous wave (CW)</a:t>
            </a:r>
          </a:p>
          <a:p>
            <a:pPr marL="577850" indent="-577850" eaLnBrk="1" hangingPunct="1">
              <a:lnSpc>
                <a:spcPct val="120000"/>
              </a:lnSpc>
              <a:buClr>
                <a:srgbClr val="FF0000"/>
              </a:buClr>
              <a:buFont typeface="Monotype Sorts" pitchFamily="2" charset="2"/>
              <a:buChar char="X"/>
            </a:pPr>
            <a:r>
              <a:rPr lang="en-US" sz="2400" smtClean="0"/>
              <a:t>Free running (ms, µs)</a:t>
            </a:r>
          </a:p>
          <a:p>
            <a:pPr marL="577850" indent="-577850" eaLnBrk="1" hangingPunct="1">
              <a:lnSpc>
                <a:spcPct val="120000"/>
              </a:lnSpc>
              <a:buClr>
                <a:srgbClr val="FF0000"/>
              </a:buClr>
              <a:buFont typeface="Monotype Sorts" pitchFamily="2" charset="2"/>
              <a:buChar char="X"/>
            </a:pPr>
            <a:r>
              <a:rPr lang="en-US" sz="2400" smtClean="0"/>
              <a:t>Triggered pulse: ns, ps, fs</a:t>
            </a:r>
          </a:p>
          <a:p>
            <a:pPr marL="1238250" lvl="1" indent="-469900" eaLnBrk="1" hangingPunct="1">
              <a:lnSpc>
                <a:spcPct val="120000"/>
              </a:lnSpc>
              <a:buClr>
                <a:srgbClr val="FF0000"/>
              </a:buClr>
              <a:buSzPct val="50000"/>
              <a:buFont typeface="Monotype Sorts" pitchFamily="2" charset="2"/>
              <a:buChar char="v"/>
            </a:pPr>
            <a:endParaRPr lang="en-US" smtClean="0"/>
          </a:p>
        </p:txBody>
      </p:sp>
      <p:sp>
        <p:nvSpPr>
          <p:cNvPr id="8196" name="Rectangle 6"/>
          <p:cNvSpPr>
            <a:spLocks noChangeArrowheads="1"/>
          </p:cNvSpPr>
          <p:nvPr/>
        </p:nvSpPr>
        <p:spPr bwMode="auto">
          <a:xfrm>
            <a:off x="900113" y="3141663"/>
            <a:ext cx="6342062" cy="685800"/>
          </a:xfrm>
          <a:prstGeom prst="rect">
            <a:avLst/>
          </a:prstGeom>
          <a:noFill/>
          <a:ln w="12700">
            <a:noFill/>
            <a:miter lim="800000"/>
            <a:headEnd/>
            <a:tailEnd/>
          </a:ln>
        </p:spPr>
        <p:txBody>
          <a:bodyPr lIns="90488" tIns="44450" rIns="90488" bIns="44450" anchor="ctr"/>
          <a:lstStyle/>
          <a:p>
            <a:pPr algn="ctr"/>
            <a:r>
              <a:rPr lang="en-US" sz="4400" b="0">
                <a:solidFill>
                  <a:srgbClr val="FF0000"/>
                </a:solidFill>
              </a:rPr>
              <a:t>Beam delivery</a:t>
            </a:r>
          </a:p>
        </p:txBody>
      </p:sp>
      <p:sp>
        <p:nvSpPr>
          <p:cNvPr id="77831" name="Rectangle 7"/>
          <p:cNvSpPr>
            <a:spLocks noChangeArrowheads="1"/>
          </p:cNvSpPr>
          <p:nvPr/>
        </p:nvSpPr>
        <p:spPr bwMode="auto">
          <a:xfrm>
            <a:off x="2339975" y="4076700"/>
            <a:ext cx="5137150" cy="2376488"/>
          </a:xfrm>
          <a:prstGeom prst="rect">
            <a:avLst/>
          </a:prstGeom>
          <a:noFill/>
          <a:ln w="9525">
            <a:noFill/>
            <a:miter lim="800000"/>
            <a:headEnd/>
            <a:tailEnd/>
          </a:ln>
        </p:spPr>
        <p:txBody>
          <a:bodyPr/>
          <a:lstStyle/>
          <a:p>
            <a:pPr marL="571500" indent="-571500">
              <a:spcBef>
                <a:spcPct val="20000"/>
              </a:spcBef>
              <a:buClr>
                <a:srgbClr val="FF0000"/>
              </a:buClr>
              <a:buFont typeface="Monotype Sorts" pitchFamily="2" charset="2"/>
              <a:buChar char="X"/>
            </a:pPr>
            <a:r>
              <a:rPr lang="en-US" sz="2400" b="0">
                <a:solidFill>
                  <a:schemeClr val="tx1"/>
                </a:solidFill>
              </a:rPr>
              <a:t>Direct beam</a:t>
            </a:r>
            <a:endParaRPr lang="en-US" sz="2800" b="0">
              <a:solidFill>
                <a:schemeClr val="tx1"/>
              </a:solidFill>
            </a:endParaRPr>
          </a:p>
          <a:p>
            <a:pPr marL="571500" indent="-571500">
              <a:spcBef>
                <a:spcPct val="20000"/>
              </a:spcBef>
              <a:buClr>
                <a:srgbClr val="FF0000"/>
              </a:buClr>
              <a:buFont typeface="Monotype Sorts" pitchFamily="2" charset="2"/>
              <a:buChar char="X"/>
            </a:pPr>
            <a:r>
              <a:rPr lang="en-US" sz="2400" b="0">
                <a:solidFill>
                  <a:schemeClr val="tx1"/>
                </a:solidFill>
              </a:rPr>
              <a:t>Hollow wave guide</a:t>
            </a:r>
          </a:p>
          <a:p>
            <a:pPr marL="571500" indent="-571500">
              <a:spcBef>
                <a:spcPct val="20000"/>
              </a:spcBef>
              <a:buClr>
                <a:srgbClr val="FF0000"/>
              </a:buClr>
              <a:buFont typeface="Monotype Sorts" pitchFamily="2" charset="2"/>
              <a:buChar char="X"/>
            </a:pPr>
            <a:r>
              <a:rPr lang="en-US" sz="2400" b="0">
                <a:solidFill>
                  <a:schemeClr val="tx1"/>
                </a:solidFill>
              </a:rPr>
              <a:t>Articulated arm</a:t>
            </a:r>
          </a:p>
          <a:p>
            <a:pPr marL="571500" indent="-571500">
              <a:spcBef>
                <a:spcPct val="20000"/>
              </a:spcBef>
              <a:buClr>
                <a:srgbClr val="FF0000"/>
              </a:buClr>
              <a:buFont typeface="Monotype Sorts" pitchFamily="2" charset="2"/>
              <a:buChar char="X"/>
            </a:pPr>
            <a:r>
              <a:rPr lang="en-US" sz="2400" b="0">
                <a:solidFill>
                  <a:schemeClr val="tx1"/>
                </a:solidFill>
              </a:rPr>
              <a:t>Optical fibre</a:t>
            </a:r>
          </a:p>
          <a:p>
            <a:pPr marL="571500" indent="-571500">
              <a:spcBef>
                <a:spcPct val="20000"/>
              </a:spcBef>
              <a:buFontTx/>
              <a:buChar char="•"/>
            </a:pPr>
            <a:endParaRPr lang="en-US" sz="2000" b="0">
              <a:solidFill>
                <a:schemeClr val="tx1"/>
              </a:solidFil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additive="base">
                                        <p:cTn id="7" dur="500" fill="hold"/>
                                        <p:tgtEl>
                                          <p:spTgt spid="778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78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7827">
                                            <p:txEl>
                                              <p:pRg st="1" end="1"/>
                                            </p:txEl>
                                          </p:spTgt>
                                        </p:tgtEl>
                                        <p:attrNameLst>
                                          <p:attrName>style.visibility</p:attrName>
                                        </p:attrNameLst>
                                      </p:cBhvr>
                                      <p:to>
                                        <p:strVal val="visible"/>
                                      </p:to>
                                    </p:set>
                                    <p:anim calcmode="lin" valueType="num">
                                      <p:cBhvr additive="base">
                                        <p:cTn id="13" dur="500" fill="hold"/>
                                        <p:tgtEl>
                                          <p:spTgt spid="778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78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7827">
                                            <p:txEl>
                                              <p:pRg st="2" end="2"/>
                                            </p:txEl>
                                          </p:spTgt>
                                        </p:tgtEl>
                                        <p:attrNameLst>
                                          <p:attrName>style.visibility</p:attrName>
                                        </p:attrNameLst>
                                      </p:cBhvr>
                                      <p:to>
                                        <p:strVal val="visible"/>
                                      </p:to>
                                    </p:set>
                                    <p:anim calcmode="lin" valueType="num">
                                      <p:cBhvr additive="base">
                                        <p:cTn id="19" dur="500" fill="hold"/>
                                        <p:tgtEl>
                                          <p:spTgt spid="778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78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7831">
                                            <p:txEl>
                                              <p:pRg st="0" end="0"/>
                                            </p:txEl>
                                          </p:spTgt>
                                        </p:tgtEl>
                                        <p:attrNameLst>
                                          <p:attrName>style.visibility</p:attrName>
                                        </p:attrNameLst>
                                      </p:cBhvr>
                                      <p:to>
                                        <p:strVal val="visible"/>
                                      </p:to>
                                    </p:set>
                                    <p:anim calcmode="lin" valueType="num">
                                      <p:cBhvr additive="base">
                                        <p:cTn id="25" dur="500" fill="hold"/>
                                        <p:tgtEl>
                                          <p:spTgt spid="7783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78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7831">
                                            <p:txEl>
                                              <p:pRg st="1" end="1"/>
                                            </p:txEl>
                                          </p:spTgt>
                                        </p:tgtEl>
                                        <p:attrNameLst>
                                          <p:attrName>style.visibility</p:attrName>
                                        </p:attrNameLst>
                                      </p:cBhvr>
                                      <p:to>
                                        <p:strVal val="visible"/>
                                      </p:to>
                                    </p:set>
                                    <p:anim calcmode="lin" valueType="num">
                                      <p:cBhvr additive="base">
                                        <p:cTn id="31" dur="500" fill="hold"/>
                                        <p:tgtEl>
                                          <p:spTgt spid="77831">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78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7831">
                                            <p:txEl>
                                              <p:pRg st="2" end="2"/>
                                            </p:txEl>
                                          </p:spTgt>
                                        </p:tgtEl>
                                        <p:attrNameLst>
                                          <p:attrName>style.visibility</p:attrName>
                                        </p:attrNameLst>
                                      </p:cBhvr>
                                      <p:to>
                                        <p:strVal val="visible"/>
                                      </p:to>
                                    </p:set>
                                    <p:anim calcmode="lin" valueType="num">
                                      <p:cBhvr additive="base">
                                        <p:cTn id="37" dur="500" fill="hold"/>
                                        <p:tgtEl>
                                          <p:spTgt spid="77831">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78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7831">
                                            <p:txEl>
                                              <p:pRg st="3" end="3"/>
                                            </p:txEl>
                                          </p:spTgt>
                                        </p:tgtEl>
                                        <p:attrNameLst>
                                          <p:attrName>style.visibility</p:attrName>
                                        </p:attrNameLst>
                                      </p:cBhvr>
                                      <p:to>
                                        <p:strVal val="visible"/>
                                      </p:to>
                                    </p:set>
                                    <p:anim calcmode="lin" valueType="num">
                                      <p:cBhvr additive="base">
                                        <p:cTn id="43" dur="500" fill="hold"/>
                                        <p:tgtEl>
                                          <p:spTgt spid="77831">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783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autoUpdateAnimBg="0"/>
      <p:bldP spid="77831"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4" name="Group 52"/>
          <p:cNvGrpSpPr>
            <a:grpSpLocks/>
          </p:cNvGrpSpPr>
          <p:nvPr/>
        </p:nvGrpSpPr>
        <p:grpSpPr bwMode="auto">
          <a:xfrm>
            <a:off x="1219200" y="2667000"/>
            <a:ext cx="7086600" cy="3200400"/>
            <a:chOff x="768" y="1632"/>
            <a:chExt cx="4464" cy="2016"/>
          </a:xfrm>
        </p:grpSpPr>
        <p:sp>
          <p:nvSpPr>
            <p:cNvPr id="69638" name="Rectangle 2"/>
            <p:cNvSpPr>
              <a:spLocks noChangeArrowheads="1"/>
            </p:cNvSpPr>
            <p:nvPr/>
          </p:nvSpPr>
          <p:spPr bwMode="auto">
            <a:xfrm>
              <a:off x="768" y="1632"/>
              <a:ext cx="4464" cy="2016"/>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p>
          </p:txBody>
        </p:sp>
        <p:sp>
          <p:nvSpPr>
            <p:cNvPr id="69639" name="Rectangle 13"/>
            <p:cNvSpPr>
              <a:spLocks noChangeArrowheads="1"/>
            </p:cNvSpPr>
            <p:nvPr/>
          </p:nvSpPr>
          <p:spPr bwMode="auto">
            <a:xfrm rot="5400000">
              <a:off x="3961" y="1868"/>
              <a:ext cx="96" cy="624"/>
            </a:xfrm>
            <a:prstGeom prst="rect">
              <a:avLst/>
            </a:prstGeom>
            <a:solidFill>
              <a:srgbClr val="FFFF00">
                <a:alpha val="50195"/>
              </a:srgbClr>
            </a:solidFill>
            <a:ln w="50800">
              <a:noFill/>
              <a:miter lim="800000"/>
              <a:headEnd/>
              <a:tailEnd/>
            </a:ln>
          </p:spPr>
          <p:txBody>
            <a:bodyPr wrap="none" anchor="ctr"/>
            <a:lstStyle/>
            <a:p>
              <a:endParaRPr lang="en-US"/>
            </a:p>
          </p:txBody>
        </p:sp>
        <p:sp>
          <p:nvSpPr>
            <p:cNvPr id="69640" name="Rectangle 3"/>
            <p:cNvSpPr>
              <a:spLocks noChangeArrowheads="1"/>
            </p:cNvSpPr>
            <p:nvPr/>
          </p:nvSpPr>
          <p:spPr bwMode="auto">
            <a:xfrm>
              <a:off x="4177" y="2009"/>
              <a:ext cx="864" cy="336"/>
            </a:xfrm>
            <a:prstGeom prst="rect">
              <a:avLst/>
            </a:prstGeom>
            <a:solidFill>
              <a:srgbClr val="0000FF"/>
            </a:solidFill>
            <a:ln w="25400">
              <a:solidFill>
                <a:schemeClr val="tx1"/>
              </a:solidFill>
              <a:miter lim="800000"/>
              <a:headEnd/>
              <a:tailEnd/>
            </a:ln>
          </p:spPr>
          <p:txBody>
            <a:bodyPr wrap="none" anchor="ctr"/>
            <a:lstStyle/>
            <a:p>
              <a:pPr algn="ctr"/>
              <a:r>
                <a:rPr lang="en-GB" sz="2000">
                  <a:solidFill>
                    <a:srgbClr val="FF0000"/>
                  </a:solidFill>
                </a:rPr>
                <a:t>Main laser</a:t>
              </a:r>
            </a:p>
          </p:txBody>
        </p:sp>
        <p:sp>
          <p:nvSpPr>
            <p:cNvPr id="69641" name="Rectangle 8"/>
            <p:cNvSpPr>
              <a:spLocks noChangeArrowheads="1"/>
            </p:cNvSpPr>
            <p:nvPr/>
          </p:nvSpPr>
          <p:spPr bwMode="auto">
            <a:xfrm>
              <a:off x="3697" y="2132"/>
              <a:ext cx="96" cy="624"/>
            </a:xfrm>
            <a:prstGeom prst="rect">
              <a:avLst/>
            </a:prstGeom>
            <a:solidFill>
              <a:srgbClr val="FFFF00">
                <a:alpha val="50195"/>
              </a:srgbClr>
            </a:solidFill>
            <a:ln w="50800">
              <a:noFill/>
              <a:miter lim="800000"/>
              <a:headEnd/>
              <a:tailEnd/>
            </a:ln>
          </p:spPr>
          <p:txBody>
            <a:bodyPr wrap="none" anchor="ctr"/>
            <a:lstStyle/>
            <a:p>
              <a:endParaRPr lang="en-US"/>
            </a:p>
          </p:txBody>
        </p:sp>
        <p:sp>
          <p:nvSpPr>
            <p:cNvPr id="69642" name="Rectangle 11"/>
            <p:cNvSpPr>
              <a:spLocks noChangeArrowheads="1"/>
            </p:cNvSpPr>
            <p:nvPr/>
          </p:nvSpPr>
          <p:spPr bwMode="auto">
            <a:xfrm rot="2565654" flipH="1">
              <a:off x="3662" y="1980"/>
              <a:ext cx="93" cy="336"/>
            </a:xfrm>
            <a:prstGeom prst="rect">
              <a:avLst/>
            </a:prstGeom>
            <a:solidFill>
              <a:srgbClr val="000080"/>
            </a:solidFill>
            <a:ln w="12700">
              <a:solidFill>
                <a:schemeClr val="accent2"/>
              </a:solidFill>
              <a:miter lim="800000"/>
              <a:headEnd/>
              <a:tailEnd/>
            </a:ln>
          </p:spPr>
          <p:txBody>
            <a:bodyPr wrap="none" anchor="ctr"/>
            <a:lstStyle/>
            <a:p>
              <a:endParaRPr lang="en-US"/>
            </a:p>
          </p:txBody>
        </p:sp>
        <p:sp>
          <p:nvSpPr>
            <p:cNvPr id="69643" name="Rectangle 15"/>
            <p:cNvSpPr>
              <a:spLocks noChangeArrowheads="1"/>
            </p:cNvSpPr>
            <p:nvPr/>
          </p:nvSpPr>
          <p:spPr bwMode="auto">
            <a:xfrm rot="5400000">
              <a:off x="4105" y="2291"/>
              <a:ext cx="96" cy="912"/>
            </a:xfrm>
            <a:prstGeom prst="rect">
              <a:avLst/>
            </a:prstGeom>
            <a:solidFill>
              <a:srgbClr val="FFFF00">
                <a:alpha val="50195"/>
              </a:srgbClr>
            </a:solidFill>
            <a:ln w="50800">
              <a:noFill/>
              <a:miter lim="800000"/>
              <a:headEnd/>
              <a:tailEnd/>
            </a:ln>
          </p:spPr>
          <p:txBody>
            <a:bodyPr wrap="none" anchor="ctr"/>
            <a:lstStyle/>
            <a:p>
              <a:endParaRPr lang="en-US"/>
            </a:p>
          </p:txBody>
        </p:sp>
        <p:sp>
          <p:nvSpPr>
            <p:cNvPr id="69644" name="Rectangle 16"/>
            <p:cNvSpPr>
              <a:spLocks noChangeArrowheads="1"/>
            </p:cNvSpPr>
            <p:nvPr/>
          </p:nvSpPr>
          <p:spPr bwMode="auto">
            <a:xfrm>
              <a:off x="4120" y="1937"/>
              <a:ext cx="47" cy="480"/>
            </a:xfrm>
            <a:prstGeom prst="rect">
              <a:avLst/>
            </a:prstGeom>
            <a:solidFill>
              <a:schemeClr val="tx1">
                <a:alpha val="50195"/>
              </a:schemeClr>
            </a:solidFill>
            <a:ln w="50800">
              <a:noFill/>
              <a:miter lim="800000"/>
              <a:headEnd/>
              <a:tailEnd/>
            </a:ln>
          </p:spPr>
          <p:txBody>
            <a:bodyPr wrap="none" anchor="ctr"/>
            <a:lstStyle/>
            <a:p>
              <a:endParaRPr lang="en-US"/>
            </a:p>
          </p:txBody>
        </p:sp>
        <p:sp>
          <p:nvSpPr>
            <p:cNvPr id="69645" name="Rectangle 20"/>
            <p:cNvSpPr>
              <a:spLocks noChangeArrowheads="1"/>
            </p:cNvSpPr>
            <p:nvPr/>
          </p:nvSpPr>
          <p:spPr bwMode="auto">
            <a:xfrm>
              <a:off x="4513" y="2708"/>
              <a:ext cx="96" cy="624"/>
            </a:xfrm>
            <a:prstGeom prst="rect">
              <a:avLst/>
            </a:prstGeom>
            <a:solidFill>
              <a:srgbClr val="FFFF00">
                <a:alpha val="50195"/>
              </a:srgbClr>
            </a:solidFill>
            <a:ln w="50800">
              <a:noFill/>
              <a:miter lim="800000"/>
              <a:headEnd/>
              <a:tailEnd/>
            </a:ln>
          </p:spPr>
          <p:txBody>
            <a:bodyPr wrap="none" anchor="ctr"/>
            <a:lstStyle/>
            <a:p>
              <a:endParaRPr lang="en-US"/>
            </a:p>
          </p:txBody>
        </p:sp>
        <p:sp>
          <p:nvSpPr>
            <p:cNvPr id="69646" name="Rectangle 23"/>
            <p:cNvSpPr>
              <a:spLocks noChangeArrowheads="1"/>
            </p:cNvSpPr>
            <p:nvPr/>
          </p:nvSpPr>
          <p:spPr bwMode="auto">
            <a:xfrm rot="5400000">
              <a:off x="4321" y="3044"/>
              <a:ext cx="96" cy="480"/>
            </a:xfrm>
            <a:prstGeom prst="rect">
              <a:avLst/>
            </a:prstGeom>
            <a:solidFill>
              <a:srgbClr val="FFFF00">
                <a:alpha val="50195"/>
              </a:srgbClr>
            </a:solidFill>
            <a:ln w="50800">
              <a:noFill/>
              <a:miter lim="800000"/>
              <a:headEnd/>
              <a:tailEnd/>
            </a:ln>
          </p:spPr>
          <p:txBody>
            <a:bodyPr wrap="none" anchor="ctr"/>
            <a:lstStyle/>
            <a:p>
              <a:endParaRPr lang="en-US"/>
            </a:p>
          </p:txBody>
        </p:sp>
        <p:grpSp>
          <p:nvGrpSpPr>
            <p:cNvPr id="69647" name="Group 28"/>
            <p:cNvGrpSpPr>
              <a:grpSpLocks/>
            </p:cNvGrpSpPr>
            <p:nvPr/>
          </p:nvGrpSpPr>
          <p:grpSpPr bwMode="auto">
            <a:xfrm>
              <a:off x="3505" y="3236"/>
              <a:ext cx="624" cy="96"/>
              <a:chOff x="1728" y="3456"/>
              <a:chExt cx="624" cy="96"/>
            </a:xfrm>
          </p:grpSpPr>
          <p:sp>
            <p:nvSpPr>
              <p:cNvPr id="69670" name="AutoShape 25"/>
              <p:cNvSpPr>
                <a:spLocks noChangeArrowheads="1"/>
              </p:cNvSpPr>
              <p:nvPr/>
            </p:nvSpPr>
            <p:spPr bwMode="auto">
              <a:xfrm rot="-5400000">
                <a:off x="2136" y="3336"/>
                <a:ext cx="96" cy="336"/>
              </a:xfrm>
              <a:prstGeom prst="triangle">
                <a:avLst>
                  <a:gd name="adj" fmla="val 50000"/>
                </a:avLst>
              </a:prstGeom>
              <a:solidFill>
                <a:srgbClr val="FFFF00">
                  <a:alpha val="50195"/>
                </a:srgbClr>
              </a:solidFill>
              <a:ln w="50800">
                <a:noFill/>
                <a:miter lim="800000"/>
                <a:headEnd/>
                <a:tailEnd/>
              </a:ln>
            </p:spPr>
            <p:txBody>
              <a:bodyPr wrap="none" anchor="ctr"/>
              <a:lstStyle/>
              <a:p>
                <a:endParaRPr lang="en-US"/>
              </a:p>
            </p:txBody>
          </p:sp>
          <p:sp>
            <p:nvSpPr>
              <p:cNvPr id="69671" name="AutoShape 26"/>
              <p:cNvSpPr>
                <a:spLocks noChangeArrowheads="1"/>
              </p:cNvSpPr>
              <p:nvPr/>
            </p:nvSpPr>
            <p:spPr bwMode="auto">
              <a:xfrm rot="5400000" flipH="1">
                <a:off x="1848" y="3336"/>
                <a:ext cx="96" cy="336"/>
              </a:xfrm>
              <a:prstGeom prst="triangle">
                <a:avLst>
                  <a:gd name="adj" fmla="val 50000"/>
                </a:avLst>
              </a:prstGeom>
              <a:solidFill>
                <a:srgbClr val="FFFF00">
                  <a:alpha val="50195"/>
                </a:srgbClr>
              </a:solidFill>
              <a:ln w="50800">
                <a:noFill/>
                <a:miter lim="800000"/>
                <a:headEnd/>
                <a:tailEnd/>
              </a:ln>
            </p:spPr>
            <p:txBody>
              <a:bodyPr wrap="none" anchor="ctr"/>
              <a:lstStyle/>
              <a:p>
                <a:endParaRPr lang="en-US"/>
              </a:p>
            </p:txBody>
          </p:sp>
        </p:grpSp>
        <p:sp>
          <p:nvSpPr>
            <p:cNvPr id="69648" name="Rectangle 29"/>
            <p:cNvSpPr>
              <a:spLocks noChangeArrowheads="1"/>
            </p:cNvSpPr>
            <p:nvPr/>
          </p:nvSpPr>
          <p:spPr bwMode="auto">
            <a:xfrm rot="5400000">
              <a:off x="3217" y="3044"/>
              <a:ext cx="96" cy="480"/>
            </a:xfrm>
            <a:prstGeom prst="rect">
              <a:avLst/>
            </a:prstGeom>
            <a:solidFill>
              <a:srgbClr val="FFFF00">
                <a:alpha val="50195"/>
              </a:srgbClr>
            </a:solidFill>
            <a:ln w="50800">
              <a:noFill/>
              <a:miter lim="800000"/>
              <a:headEnd/>
              <a:tailEnd/>
            </a:ln>
          </p:spPr>
          <p:txBody>
            <a:bodyPr wrap="none" anchor="ctr"/>
            <a:lstStyle/>
            <a:p>
              <a:endParaRPr lang="en-US"/>
            </a:p>
          </p:txBody>
        </p:sp>
        <p:sp>
          <p:nvSpPr>
            <p:cNvPr id="69649" name="Line 30"/>
            <p:cNvSpPr>
              <a:spLocks noChangeShapeType="1"/>
            </p:cNvSpPr>
            <p:nvPr/>
          </p:nvSpPr>
          <p:spPr bwMode="auto">
            <a:xfrm>
              <a:off x="4561" y="2756"/>
              <a:ext cx="0" cy="528"/>
            </a:xfrm>
            <a:prstGeom prst="line">
              <a:avLst/>
            </a:prstGeom>
            <a:noFill/>
            <a:ln w="38100">
              <a:solidFill>
                <a:srgbClr val="FF0000"/>
              </a:solidFill>
              <a:round/>
              <a:headEnd/>
              <a:tailEnd/>
            </a:ln>
          </p:spPr>
          <p:txBody>
            <a:bodyPr/>
            <a:lstStyle/>
            <a:p>
              <a:endParaRPr lang="en-GB"/>
            </a:p>
          </p:txBody>
        </p:sp>
        <p:sp>
          <p:nvSpPr>
            <p:cNvPr id="69650" name="Line 7"/>
            <p:cNvSpPr>
              <a:spLocks noChangeShapeType="1"/>
            </p:cNvSpPr>
            <p:nvPr/>
          </p:nvSpPr>
          <p:spPr bwMode="auto">
            <a:xfrm>
              <a:off x="3361" y="2747"/>
              <a:ext cx="1200" cy="0"/>
            </a:xfrm>
            <a:prstGeom prst="line">
              <a:avLst/>
            </a:prstGeom>
            <a:noFill/>
            <a:ln w="38100">
              <a:solidFill>
                <a:srgbClr val="FF0000"/>
              </a:solidFill>
              <a:round/>
              <a:headEnd/>
              <a:tailEnd/>
            </a:ln>
          </p:spPr>
          <p:txBody>
            <a:bodyPr/>
            <a:lstStyle/>
            <a:p>
              <a:endParaRPr lang="en-GB"/>
            </a:p>
          </p:txBody>
        </p:sp>
        <p:sp>
          <p:nvSpPr>
            <p:cNvPr id="69651" name="Rectangle 14"/>
            <p:cNvSpPr>
              <a:spLocks noChangeArrowheads="1"/>
            </p:cNvSpPr>
            <p:nvPr/>
          </p:nvSpPr>
          <p:spPr bwMode="auto">
            <a:xfrm rot="-2565654">
              <a:off x="3680" y="2582"/>
              <a:ext cx="93" cy="336"/>
            </a:xfrm>
            <a:prstGeom prst="rect">
              <a:avLst/>
            </a:prstGeom>
            <a:solidFill>
              <a:srgbClr val="000080"/>
            </a:solidFill>
            <a:ln w="12700">
              <a:solidFill>
                <a:schemeClr val="accent2"/>
              </a:solidFill>
              <a:miter lim="800000"/>
              <a:headEnd/>
              <a:tailEnd/>
            </a:ln>
          </p:spPr>
          <p:txBody>
            <a:bodyPr wrap="none" anchor="ctr"/>
            <a:lstStyle/>
            <a:p>
              <a:endParaRPr lang="en-US"/>
            </a:p>
          </p:txBody>
        </p:sp>
        <p:sp>
          <p:nvSpPr>
            <p:cNvPr id="69652" name="AutoShape 19"/>
            <p:cNvSpPr>
              <a:spLocks noChangeArrowheads="1"/>
            </p:cNvSpPr>
            <p:nvPr/>
          </p:nvSpPr>
          <p:spPr bwMode="auto">
            <a:xfrm>
              <a:off x="3942" y="2672"/>
              <a:ext cx="379" cy="151"/>
            </a:xfrm>
            <a:prstGeom prst="parallelogram">
              <a:avLst>
                <a:gd name="adj" fmla="val 128134"/>
              </a:avLst>
            </a:prstGeom>
            <a:solidFill>
              <a:srgbClr val="0000FF">
                <a:alpha val="50195"/>
              </a:srgbClr>
            </a:solidFill>
            <a:ln w="50800">
              <a:noFill/>
              <a:miter lim="800000"/>
              <a:headEnd/>
              <a:tailEnd/>
            </a:ln>
          </p:spPr>
          <p:txBody>
            <a:bodyPr wrap="none" anchor="ctr"/>
            <a:lstStyle/>
            <a:p>
              <a:endParaRPr lang="en-US"/>
            </a:p>
          </p:txBody>
        </p:sp>
        <p:sp>
          <p:nvSpPr>
            <p:cNvPr id="69653" name="Rectangle 18"/>
            <p:cNvSpPr>
              <a:spLocks noChangeArrowheads="1"/>
            </p:cNvSpPr>
            <p:nvPr/>
          </p:nvSpPr>
          <p:spPr bwMode="auto">
            <a:xfrm rot="-2565654">
              <a:off x="4535" y="2557"/>
              <a:ext cx="93" cy="336"/>
            </a:xfrm>
            <a:prstGeom prst="rect">
              <a:avLst/>
            </a:prstGeom>
            <a:solidFill>
              <a:srgbClr val="000080"/>
            </a:solidFill>
            <a:ln w="12700">
              <a:solidFill>
                <a:schemeClr val="accent2"/>
              </a:solidFill>
              <a:miter lim="800000"/>
              <a:headEnd/>
              <a:tailEnd/>
            </a:ln>
          </p:spPr>
          <p:txBody>
            <a:bodyPr wrap="none" anchor="ctr"/>
            <a:lstStyle/>
            <a:p>
              <a:endParaRPr lang="en-US"/>
            </a:p>
          </p:txBody>
        </p:sp>
        <p:sp>
          <p:nvSpPr>
            <p:cNvPr id="69654" name="Line 31"/>
            <p:cNvSpPr>
              <a:spLocks noChangeShapeType="1"/>
            </p:cNvSpPr>
            <p:nvPr/>
          </p:nvSpPr>
          <p:spPr bwMode="auto">
            <a:xfrm>
              <a:off x="3121" y="3284"/>
              <a:ext cx="1440" cy="0"/>
            </a:xfrm>
            <a:prstGeom prst="line">
              <a:avLst/>
            </a:prstGeom>
            <a:noFill/>
            <a:ln w="38100">
              <a:solidFill>
                <a:srgbClr val="FF0000"/>
              </a:solidFill>
              <a:round/>
              <a:headEnd/>
              <a:tailEnd/>
            </a:ln>
          </p:spPr>
          <p:txBody>
            <a:bodyPr/>
            <a:lstStyle/>
            <a:p>
              <a:endParaRPr lang="en-GB"/>
            </a:p>
          </p:txBody>
        </p:sp>
        <p:sp>
          <p:nvSpPr>
            <p:cNvPr id="69655" name="Oval 10"/>
            <p:cNvSpPr>
              <a:spLocks noChangeArrowheads="1"/>
            </p:cNvSpPr>
            <p:nvPr/>
          </p:nvSpPr>
          <p:spPr bwMode="auto">
            <a:xfrm>
              <a:off x="4081" y="3112"/>
              <a:ext cx="96" cy="336"/>
            </a:xfrm>
            <a:prstGeom prst="ellipse">
              <a:avLst/>
            </a:prstGeom>
            <a:solidFill>
              <a:srgbClr val="99CCFF">
                <a:alpha val="50195"/>
              </a:srgbClr>
            </a:solidFill>
            <a:ln w="6350">
              <a:solidFill>
                <a:srgbClr val="00CCFF"/>
              </a:solidFill>
              <a:round/>
              <a:headEnd/>
              <a:tailEnd/>
            </a:ln>
          </p:spPr>
          <p:txBody>
            <a:bodyPr wrap="none" anchor="ctr"/>
            <a:lstStyle/>
            <a:p>
              <a:endParaRPr lang="en-US"/>
            </a:p>
          </p:txBody>
        </p:sp>
        <p:sp>
          <p:nvSpPr>
            <p:cNvPr id="69656" name="AutoShape 22"/>
            <p:cNvSpPr>
              <a:spLocks noChangeArrowheads="1"/>
            </p:cNvSpPr>
            <p:nvPr/>
          </p:nvSpPr>
          <p:spPr bwMode="auto">
            <a:xfrm>
              <a:off x="3613" y="3215"/>
              <a:ext cx="379" cy="151"/>
            </a:xfrm>
            <a:prstGeom prst="parallelogram">
              <a:avLst>
                <a:gd name="adj" fmla="val 128134"/>
              </a:avLst>
            </a:prstGeom>
            <a:solidFill>
              <a:srgbClr val="0000FF">
                <a:alpha val="50195"/>
              </a:srgbClr>
            </a:solidFill>
            <a:ln w="50800">
              <a:noFill/>
              <a:miter lim="800000"/>
              <a:headEnd/>
              <a:tailEnd/>
            </a:ln>
          </p:spPr>
          <p:txBody>
            <a:bodyPr wrap="none" anchor="ctr"/>
            <a:lstStyle/>
            <a:p>
              <a:endParaRPr lang="en-US"/>
            </a:p>
          </p:txBody>
        </p:sp>
        <p:sp>
          <p:nvSpPr>
            <p:cNvPr id="69657" name="Rectangle 24"/>
            <p:cNvSpPr>
              <a:spLocks noChangeArrowheads="1"/>
            </p:cNvSpPr>
            <p:nvPr/>
          </p:nvSpPr>
          <p:spPr bwMode="auto">
            <a:xfrm>
              <a:off x="2921" y="3112"/>
              <a:ext cx="288" cy="336"/>
            </a:xfrm>
            <a:prstGeom prst="rect">
              <a:avLst/>
            </a:prstGeom>
            <a:solidFill>
              <a:srgbClr val="333399"/>
            </a:solidFill>
            <a:ln w="12700">
              <a:solidFill>
                <a:schemeClr val="tx1"/>
              </a:solidFill>
              <a:miter lim="800000"/>
              <a:headEnd/>
              <a:tailEnd/>
            </a:ln>
          </p:spPr>
          <p:txBody>
            <a:bodyPr wrap="none" anchor="ctr"/>
            <a:lstStyle/>
            <a:p>
              <a:endParaRPr lang="en-US"/>
            </a:p>
          </p:txBody>
        </p:sp>
        <p:sp>
          <p:nvSpPr>
            <p:cNvPr id="69658" name="Rectangle 17"/>
            <p:cNvSpPr>
              <a:spLocks noChangeArrowheads="1"/>
            </p:cNvSpPr>
            <p:nvPr/>
          </p:nvSpPr>
          <p:spPr bwMode="auto">
            <a:xfrm rot="2565654" flipH="1">
              <a:off x="4537" y="3158"/>
              <a:ext cx="93" cy="336"/>
            </a:xfrm>
            <a:prstGeom prst="rect">
              <a:avLst/>
            </a:prstGeom>
            <a:solidFill>
              <a:srgbClr val="000080"/>
            </a:solidFill>
            <a:ln w="12700">
              <a:solidFill>
                <a:schemeClr val="accent2"/>
              </a:solidFill>
              <a:miter lim="800000"/>
              <a:headEnd/>
              <a:tailEnd/>
            </a:ln>
          </p:spPr>
          <p:txBody>
            <a:bodyPr wrap="none" anchor="ctr"/>
            <a:lstStyle/>
            <a:p>
              <a:endParaRPr lang="en-US"/>
            </a:p>
          </p:txBody>
        </p:sp>
        <p:sp>
          <p:nvSpPr>
            <p:cNvPr id="69659" name="Rectangle 6"/>
            <p:cNvSpPr>
              <a:spLocks noChangeArrowheads="1"/>
            </p:cNvSpPr>
            <p:nvPr/>
          </p:nvSpPr>
          <p:spPr bwMode="auto">
            <a:xfrm>
              <a:off x="2881" y="2613"/>
              <a:ext cx="480" cy="279"/>
            </a:xfrm>
            <a:prstGeom prst="rect">
              <a:avLst/>
            </a:prstGeom>
            <a:solidFill>
              <a:srgbClr val="FF0000"/>
            </a:solidFill>
            <a:ln w="12700">
              <a:solidFill>
                <a:schemeClr val="tx1"/>
              </a:solidFill>
              <a:miter lim="800000"/>
              <a:headEnd/>
              <a:tailEnd/>
            </a:ln>
          </p:spPr>
          <p:txBody>
            <a:bodyPr wrap="none" anchor="ctr"/>
            <a:lstStyle/>
            <a:p>
              <a:endParaRPr lang="en-US"/>
            </a:p>
          </p:txBody>
        </p:sp>
        <p:sp>
          <p:nvSpPr>
            <p:cNvPr id="69660" name="Rectangle 32"/>
            <p:cNvSpPr>
              <a:spLocks noChangeArrowheads="1"/>
            </p:cNvSpPr>
            <p:nvPr/>
          </p:nvSpPr>
          <p:spPr bwMode="auto">
            <a:xfrm>
              <a:off x="864" y="1748"/>
              <a:ext cx="4273" cy="1776"/>
            </a:xfrm>
            <a:prstGeom prst="rect">
              <a:avLst/>
            </a:prstGeom>
            <a:noFill/>
            <a:ln w="50800">
              <a:solidFill>
                <a:schemeClr val="tx1"/>
              </a:solidFill>
              <a:miter lim="800000"/>
              <a:headEnd/>
              <a:tailEnd/>
            </a:ln>
          </p:spPr>
          <p:txBody>
            <a:bodyPr wrap="none" anchor="ctr"/>
            <a:lstStyle/>
            <a:p>
              <a:endParaRPr lang="en-US"/>
            </a:p>
          </p:txBody>
        </p:sp>
        <p:sp>
          <p:nvSpPr>
            <p:cNvPr id="69661" name="Text Box 34"/>
            <p:cNvSpPr txBox="1">
              <a:spLocks noChangeArrowheads="1"/>
            </p:cNvSpPr>
            <p:nvPr/>
          </p:nvSpPr>
          <p:spPr bwMode="auto">
            <a:xfrm>
              <a:off x="2881" y="2632"/>
              <a:ext cx="498" cy="250"/>
            </a:xfrm>
            <a:prstGeom prst="rect">
              <a:avLst/>
            </a:prstGeom>
            <a:noFill/>
            <a:ln w="50800">
              <a:noFill/>
              <a:miter lim="800000"/>
              <a:headEnd/>
              <a:tailEnd/>
            </a:ln>
          </p:spPr>
          <p:txBody>
            <a:bodyPr>
              <a:spAutoFit/>
            </a:bodyPr>
            <a:lstStyle/>
            <a:p>
              <a:r>
                <a:rPr lang="en-GB" sz="2000"/>
                <a:t>HeNe</a:t>
              </a:r>
            </a:p>
          </p:txBody>
        </p:sp>
        <p:sp>
          <p:nvSpPr>
            <p:cNvPr id="69662" name="Line 37"/>
            <p:cNvSpPr>
              <a:spLocks noChangeShapeType="1"/>
            </p:cNvSpPr>
            <p:nvPr/>
          </p:nvSpPr>
          <p:spPr bwMode="auto">
            <a:xfrm>
              <a:off x="3696" y="1920"/>
              <a:ext cx="384" cy="48"/>
            </a:xfrm>
            <a:prstGeom prst="line">
              <a:avLst/>
            </a:prstGeom>
            <a:noFill/>
            <a:ln w="12700">
              <a:solidFill>
                <a:schemeClr val="tx1"/>
              </a:solidFill>
              <a:round/>
              <a:headEnd/>
              <a:tailEnd type="triangle" w="med" len="med"/>
            </a:ln>
          </p:spPr>
          <p:txBody>
            <a:bodyPr/>
            <a:lstStyle/>
            <a:p>
              <a:endParaRPr lang="en-GB"/>
            </a:p>
          </p:txBody>
        </p:sp>
        <p:sp>
          <p:nvSpPr>
            <p:cNvPr id="69663" name="Text Box 38"/>
            <p:cNvSpPr txBox="1">
              <a:spLocks noChangeArrowheads="1"/>
            </p:cNvSpPr>
            <p:nvPr/>
          </p:nvSpPr>
          <p:spPr bwMode="auto">
            <a:xfrm>
              <a:off x="960" y="2208"/>
              <a:ext cx="1448" cy="239"/>
            </a:xfrm>
            <a:prstGeom prst="rect">
              <a:avLst/>
            </a:prstGeom>
            <a:noFill/>
            <a:ln w="12700">
              <a:solidFill>
                <a:srgbClr val="000000"/>
              </a:solidFill>
              <a:miter lim="800000"/>
              <a:headEnd/>
              <a:tailEnd/>
            </a:ln>
          </p:spPr>
          <p:txBody>
            <a:bodyPr wrap="none">
              <a:spAutoFit/>
            </a:bodyPr>
            <a:lstStyle/>
            <a:p>
              <a:r>
                <a:rPr lang="en-GB"/>
                <a:t>Dicroic or flip mirror</a:t>
              </a:r>
            </a:p>
          </p:txBody>
        </p:sp>
        <p:sp>
          <p:nvSpPr>
            <p:cNvPr id="69664" name="Line 39"/>
            <p:cNvSpPr>
              <a:spLocks noChangeShapeType="1"/>
            </p:cNvSpPr>
            <p:nvPr/>
          </p:nvSpPr>
          <p:spPr bwMode="auto">
            <a:xfrm>
              <a:off x="2592" y="2688"/>
              <a:ext cx="289" cy="20"/>
            </a:xfrm>
            <a:prstGeom prst="line">
              <a:avLst/>
            </a:prstGeom>
            <a:noFill/>
            <a:ln w="12700">
              <a:solidFill>
                <a:schemeClr val="tx1"/>
              </a:solidFill>
              <a:round/>
              <a:headEnd/>
              <a:tailEnd type="triangle" w="med" len="med"/>
            </a:ln>
          </p:spPr>
          <p:txBody>
            <a:bodyPr/>
            <a:lstStyle/>
            <a:p>
              <a:endParaRPr lang="en-GB"/>
            </a:p>
          </p:txBody>
        </p:sp>
        <p:sp>
          <p:nvSpPr>
            <p:cNvPr id="69665" name="Text Box 40"/>
            <p:cNvSpPr txBox="1">
              <a:spLocks noChangeArrowheads="1"/>
            </p:cNvSpPr>
            <p:nvPr/>
          </p:nvSpPr>
          <p:spPr bwMode="auto">
            <a:xfrm>
              <a:off x="960" y="2535"/>
              <a:ext cx="1632" cy="585"/>
            </a:xfrm>
            <a:prstGeom prst="rect">
              <a:avLst/>
            </a:prstGeom>
            <a:noFill/>
            <a:ln w="12700">
              <a:solidFill>
                <a:schemeClr val="tx1"/>
              </a:solidFill>
              <a:miter lim="800000"/>
              <a:headEnd/>
              <a:tailEnd/>
            </a:ln>
          </p:spPr>
          <p:txBody>
            <a:bodyPr>
              <a:spAutoFit/>
            </a:bodyPr>
            <a:lstStyle/>
            <a:p>
              <a:r>
                <a:rPr lang="en-GB"/>
                <a:t>HeNe alignment laser - use this laser for initial alignment of optics</a:t>
              </a:r>
            </a:p>
          </p:txBody>
        </p:sp>
        <p:sp>
          <p:nvSpPr>
            <p:cNvPr id="69666" name="Line 42"/>
            <p:cNvSpPr>
              <a:spLocks noChangeShapeType="1"/>
            </p:cNvSpPr>
            <p:nvPr/>
          </p:nvSpPr>
          <p:spPr bwMode="auto">
            <a:xfrm>
              <a:off x="2592" y="3312"/>
              <a:ext cx="192" cy="192"/>
            </a:xfrm>
            <a:prstGeom prst="line">
              <a:avLst/>
            </a:prstGeom>
            <a:noFill/>
            <a:ln w="12700">
              <a:solidFill>
                <a:schemeClr val="tx1"/>
              </a:solidFill>
              <a:round/>
              <a:headEnd/>
              <a:tailEnd type="triangle" w="med" len="med"/>
            </a:ln>
          </p:spPr>
          <p:txBody>
            <a:bodyPr/>
            <a:lstStyle/>
            <a:p>
              <a:endParaRPr lang="en-GB"/>
            </a:p>
          </p:txBody>
        </p:sp>
        <p:sp>
          <p:nvSpPr>
            <p:cNvPr id="69667" name="Text Box 43"/>
            <p:cNvSpPr txBox="1">
              <a:spLocks noChangeArrowheads="1"/>
            </p:cNvSpPr>
            <p:nvPr/>
          </p:nvSpPr>
          <p:spPr bwMode="auto">
            <a:xfrm>
              <a:off x="960" y="3217"/>
              <a:ext cx="1628" cy="239"/>
            </a:xfrm>
            <a:prstGeom prst="rect">
              <a:avLst/>
            </a:prstGeom>
            <a:noFill/>
            <a:ln w="12700">
              <a:solidFill>
                <a:schemeClr val="tx1"/>
              </a:solidFill>
              <a:miter lim="800000"/>
              <a:headEnd/>
              <a:tailEnd/>
            </a:ln>
          </p:spPr>
          <p:txBody>
            <a:bodyPr wrap="none">
              <a:spAutoFit/>
            </a:bodyPr>
            <a:lstStyle/>
            <a:p>
              <a:r>
                <a:rPr lang="en-GB"/>
                <a:t>Beam containment walls</a:t>
              </a:r>
            </a:p>
          </p:txBody>
        </p:sp>
        <p:sp>
          <p:nvSpPr>
            <p:cNvPr id="69668" name="Line 44"/>
            <p:cNvSpPr>
              <a:spLocks noChangeShapeType="1"/>
            </p:cNvSpPr>
            <p:nvPr/>
          </p:nvSpPr>
          <p:spPr bwMode="auto">
            <a:xfrm>
              <a:off x="2400" y="2400"/>
              <a:ext cx="1201" cy="212"/>
            </a:xfrm>
            <a:prstGeom prst="line">
              <a:avLst/>
            </a:prstGeom>
            <a:noFill/>
            <a:ln w="12700">
              <a:solidFill>
                <a:schemeClr val="tx1"/>
              </a:solidFill>
              <a:round/>
              <a:headEnd/>
              <a:tailEnd type="triangle" w="med" len="med"/>
            </a:ln>
          </p:spPr>
          <p:txBody>
            <a:bodyPr/>
            <a:lstStyle/>
            <a:p>
              <a:endParaRPr lang="en-GB"/>
            </a:p>
          </p:txBody>
        </p:sp>
        <p:sp>
          <p:nvSpPr>
            <p:cNvPr id="69669" name="Text Box 45"/>
            <p:cNvSpPr txBox="1">
              <a:spLocks noChangeArrowheads="1"/>
            </p:cNvSpPr>
            <p:nvPr/>
          </p:nvSpPr>
          <p:spPr bwMode="auto">
            <a:xfrm>
              <a:off x="912" y="1824"/>
              <a:ext cx="2816" cy="239"/>
            </a:xfrm>
            <a:prstGeom prst="rect">
              <a:avLst/>
            </a:prstGeom>
            <a:noFill/>
            <a:ln w="12700">
              <a:solidFill>
                <a:schemeClr val="tx1"/>
              </a:solidFill>
              <a:miter lim="800000"/>
              <a:headEnd/>
              <a:tailEnd/>
            </a:ln>
          </p:spPr>
          <p:txBody>
            <a:bodyPr wrap="none">
              <a:spAutoFit/>
            </a:bodyPr>
            <a:lstStyle/>
            <a:p>
              <a:r>
                <a:rPr lang="en-GB"/>
                <a:t>Variable or removable neutral density filter</a:t>
              </a:r>
            </a:p>
          </p:txBody>
        </p:sp>
      </p:grpSp>
      <p:sp>
        <p:nvSpPr>
          <p:cNvPr id="69635" name="Rectangle 46"/>
          <p:cNvSpPr>
            <a:spLocks noChangeArrowheads="1"/>
          </p:cNvSpPr>
          <p:nvPr/>
        </p:nvSpPr>
        <p:spPr bwMode="auto">
          <a:xfrm>
            <a:off x="0" y="0"/>
            <a:ext cx="9144000" cy="762000"/>
          </a:xfrm>
          <a:prstGeom prst="rect">
            <a:avLst/>
          </a:prstGeom>
          <a:noFill/>
          <a:ln w="9525">
            <a:noFill/>
            <a:miter lim="800000"/>
            <a:headEnd/>
            <a:tailEnd/>
          </a:ln>
        </p:spPr>
        <p:txBody>
          <a:bodyPr anchor="ctr"/>
          <a:lstStyle/>
          <a:p>
            <a:pPr algn="ctr"/>
            <a:r>
              <a:rPr lang="en-US" sz="3000">
                <a:solidFill>
                  <a:srgbClr val="FF0000"/>
                </a:solidFill>
                <a:cs typeface="Times New Roman" pitchFamily="18" charset="0"/>
              </a:rPr>
              <a:t>Beam alignment strategies</a:t>
            </a:r>
            <a:endParaRPr lang="en-GB" sz="3000">
              <a:solidFill>
                <a:schemeClr val="accent1"/>
              </a:solidFill>
            </a:endParaRPr>
          </a:p>
        </p:txBody>
      </p:sp>
      <p:sp>
        <p:nvSpPr>
          <p:cNvPr id="60465" name="Text Box 49"/>
          <p:cNvSpPr txBox="1">
            <a:spLocks noChangeArrowheads="1"/>
          </p:cNvSpPr>
          <p:nvPr/>
        </p:nvSpPr>
        <p:spPr bwMode="auto">
          <a:xfrm>
            <a:off x="762000" y="685800"/>
            <a:ext cx="8035925" cy="1838325"/>
          </a:xfrm>
          <a:prstGeom prst="rect">
            <a:avLst/>
          </a:prstGeom>
          <a:solidFill>
            <a:srgbClr val="CCFFCC"/>
          </a:solidFill>
          <a:ln w="9525">
            <a:solidFill>
              <a:schemeClr val="tx1"/>
            </a:solidFill>
            <a:miter lim="800000"/>
            <a:headEnd/>
            <a:tailEnd/>
          </a:ln>
          <a:effectLst/>
        </p:spPr>
        <p:txBody>
          <a:bodyPr wrap="none">
            <a:spAutoFit/>
          </a:bodyPr>
          <a:lstStyle/>
          <a:p>
            <a:pPr>
              <a:defRPr/>
            </a:pPr>
            <a:r>
              <a:rPr lang="en-GB" sz="2000">
                <a:solidFill>
                  <a:srgbClr val="CC0000"/>
                </a:solidFill>
              </a:rPr>
              <a:t>Visible main laser:</a:t>
            </a:r>
          </a:p>
          <a:p>
            <a:pPr>
              <a:defRPr/>
            </a:pPr>
            <a:r>
              <a:rPr lang="en-GB" sz="2000"/>
              <a:t>(1) Use neutral density filter to reduce laser power to below 1 mW</a:t>
            </a:r>
          </a:p>
          <a:p>
            <a:pPr>
              <a:defRPr/>
            </a:pPr>
            <a:r>
              <a:rPr lang="en-GB" sz="2000"/>
              <a:t>(2) Use low power ancillary laser (&lt; 1 mW) for initial alignment of optics</a:t>
            </a:r>
          </a:p>
          <a:p>
            <a:pPr>
              <a:defRPr/>
            </a:pPr>
            <a:endParaRPr lang="en-GB" sz="1400"/>
          </a:p>
          <a:p>
            <a:pPr>
              <a:defRPr/>
            </a:pPr>
            <a:r>
              <a:rPr lang="en-GB" sz="2000">
                <a:solidFill>
                  <a:srgbClr val="CC0000"/>
                </a:solidFill>
              </a:rPr>
              <a:t>Infrared laser or UV laser:</a:t>
            </a:r>
          </a:p>
          <a:p>
            <a:pPr>
              <a:defRPr/>
            </a:pPr>
            <a:r>
              <a:rPr lang="en-GB" sz="1700"/>
              <a:t>  </a:t>
            </a:r>
            <a:r>
              <a:rPr lang="en-GB" sz="1700" u="sng">
                <a:solidFill>
                  <a:srgbClr val="CC0000"/>
                </a:solidFill>
                <a:effectLst>
                  <a:outerShdw blurRad="38100" dist="38100" dir="2700000" algn="tl">
                    <a:srgbClr val="000000"/>
                  </a:outerShdw>
                </a:effectLst>
              </a:rPr>
              <a:t>ALWAYS</a:t>
            </a:r>
            <a:r>
              <a:rPr lang="en-GB" sz="1700"/>
              <a:t> </a:t>
            </a:r>
            <a:r>
              <a:rPr lang="en-GB" sz="2000"/>
              <a:t>use low power ancillary laser (&lt; 1 mW) for initial alignment </a:t>
            </a:r>
          </a:p>
        </p:txBody>
      </p:sp>
      <p:sp>
        <p:nvSpPr>
          <p:cNvPr id="60467" name="Text Box 51"/>
          <p:cNvSpPr txBox="1">
            <a:spLocks noChangeArrowheads="1"/>
          </p:cNvSpPr>
          <p:nvPr/>
        </p:nvSpPr>
        <p:spPr bwMode="auto">
          <a:xfrm>
            <a:off x="838200" y="5964238"/>
            <a:ext cx="7883525" cy="741362"/>
          </a:xfrm>
          <a:prstGeom prst="rect">
            <a:avLst/>
          </a:prstGeom>
          <a:solidFill>
            <a:srgbClr val="99CCFF"/>
          </a:solidFill>
          <a:ln w="9525">
            <a:solidFill>
              <a:schemeClr val="tx1"/>
            </a:solidFill>
            <a:miter lim="800000"/>
            <a:headEnd/>
            <a:tailEnd/>
          </a:ln>
          <a:effectLst/>
        </p:spPr>
        <p:txBody>
          <a:bodyPr wrap="none">
            <a:spAutoFit/>
          </a:bodyPr>
          <a:lstStyle/>
          <a:p>
            <a:pPr>
              <a:defRPr/>
            </a:pPr>
            <a:r>
              <a:rPr lang="en-GB" sz="2200">
                <a:solidFill>
                  <a:srgbClr val="CC0000"/>
                </a:solidFill>
                <a:effectLst>
                  <a:outerShdw blurRad="38100" dist="38100" dir="2700000" algn="tl">
                    <a:srgbClr val="000000"/>
                  </a:outerShdw>
                </a:effectLst>
              </a:rPr>
              <a:t>All lasers:</a:t>
            </a:r>
          </a:p>
          <a:p>
            <a:pPr>
              <a:defRPr/>
            </a:pPr>
            <a:r>
              <a:rPr lang="en-GB" sz="1700" u="sng">
                <a:solidFill>
                  <a:srgbClr val="CC0000"/>
                </a:solidFill>
                <a:effectLst>
                  <a:outerShdw blurRad="38100" dist="38100" dir="2700000" algn="tl">
                    <a:srgbClr val="000000"/>
                  </a:outerShdw>
                </a:effectLst>
              </a:rPr>
              <a:t>ALWAYS</a:t>
            </a:r>
            <a:r>
              <a:rPr lang="en-GB" sz="2000"/>
              <a:t> - start at lowest power setting and first check for stray beams </a:t>
            </a:r>
          </a:p>
        </p:txBody>
      </p:sp>
    </p:spTree>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157"/>
          <p:cNvPicPr>
            <a:picLocks noChangeAspect="1" noChangeArrowheads="1"/>
          </p:cNvPicPr>
          <p:nvPr/>
        </p:nvPicPr>
        <p:blipFill>
          <a:blip r:embed="rId2" cstate="print"/>
          <a:srcRect/>
          <a:stretch>
            <a:fillRect/>
          </a:stretch>
        </p:blipFill>
        <p:spPr bwMode="auto">
          <a:xfrm>
            <a:off x="534988" y="1512888"/>
            <a:ext cx="4075112" cy="5276850"/>
          </a:xfrm>
          <a:prstGeom prst="rect">
            <a:avLst/>
          </a:prstGeom>
          <a:noFill/>
          <a:ln w="9525">
            <a:noFill/>
            <a:miter lim="800000"/>
            <a:headEnd/>
            <a:tailEnd/>
          </a:ln>
        </p:spPr>
      </p:pic>
      <p:sp>
        <p:nvSpPr>
          <p:cNvPr id="70659" name="Rectangle 1125"/>
          <p:cNvSpPr>
            <a:spLocks noChangeArrowheads="1"/>
          </p:cNvSpPr>
          <p:nvPr/>
        </p:nvSpPr>
        <p:spPr bwMode="auto">
          <a:xfrm>
            <a:off x="6705600" y="4038600"/>
            <a:ext cx="609600" cy="88900"/>
          </a:xfrm>
          <a:prstGeom prst="rect">
            <a:avLst/>
          </a:prstGeom>
          <a:solidFill>
            <a:srgbClr val="00FF00">
              <a:alpha val="50195"/>
            </a:srgbClr>
          </a:solidFill>
          <a:ln w="9525">
            <a:noFill/>
            <a:miter lim="800000"/>
            <a:headEnd/>
            <a:tailEnd/>
          </a:ln>
        </p:spPr>
        <p:txBody>
          <a:bodyPr wrap="none" anchor="ctr"/>
          <a:lstStyle/>
          <a:p>
            <a:endParaRPr lang="en-US"/>
          </a:p>
        </p:txBody>
      </p:sp>
      <p:sp>
        <p:nvSpPr>
          <p:cNvPr id="70660" name="Rectangle 1110"/>
          <p:cNvSpPr>
            <a:spLocks noChangeArrowheads="1"/>
          </p:cNvSpPr>
          <p:nvPr/>
        </p:nvSpPr>
        <p:spPr bwMode="auto">
          <a:xfrm rot="1079738">
            <a:off x="6634163" y="4273550"/>
            <a:ext cx="1654175" cy="103188"/>
          </a:xfrm>
          <a:prstGeom prst="rect">
            <a:avLst/>
          </a:prstGeom>
          <a:solidFill>
            <a:srgbClr val="00FF00">
              <a:alpha val="50195"/>
            </a:srgbClr>
          </a:solidFill>
          <a:ln w="9525">
            <a:noFill/>
            <a:miter lim="800000"/>
            <a:headEnd/>
            <a:tailEnd/>
          </a:ln>
        </p:spPr>
        <p:txBody>
          <a:bodyPr wrap="none" anchor="ctr"/>
          <a:lstStyle/>
          <a:p>
            <a:endParaRPr lang="en-US"/>
          </a:p>
        </p:txBody>
      </p:sp>
      <p:sp>
        <p:nvSpPr>
          <p:cNvPr id="70661" name="Rectangle 1054"/>
          <p:cNvSpPr>
            <a:spLocks noChangeArrowheads="1"/>
          </p:cNvSpPr>
          <p:nvPr/>
        </p:nvSpPr>
        <p:spPr bwMode="auto">
          <a:xfrm>
            <a:off x="3387725" y="5018088"/>
            <a:ext cx="54864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0662" name="Rectangle 1055"/>
          <p:cNvSpPr>
            <a:spLocks noChangeArrowheads="1"/>
          </p:cNvSpPr>
          <p:nvPr/>
        </p:nvSpPr>
        <p:spPr bwMode="auto">
          <a:xfrm>
            <a:off x="4454525" y="5334000"/>
            <a:ext cx="381000" cy="1447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0663" name="AutoShape 1060"/>
          <p:cNvSpPr>
            <a:spLocks noChangeArrowheads="1"/>
          </p:cNvSpPr>
          <p:nvPr/>
        </p:nvSpPr>
        <p:spPr bwMode="auto">
          <a:xfrm rot="5400000">
            <a:off x="7688262" y="3592513"/>
            <a:ext cx="111125" cy="990600"/>
          </a:xfrm>
          <a:prstGeom prst="triangle">
            <a:avLst>
              <a:gd name="adj" fmla="val 50000"/>
            </a:avLst>
          </a:prstGeom>
          <a:solidFill>
            <a:srgbClr val="00FF00">
              <a:alpha val="50195"/>
            </a:srgbClr>
          </a:solidFill>
          <a:ln w="9525">
            <a:noFill/>
            <a:miter lim="800000"/>
            <a:headEnd/>
            <a:tailEnd/>
          </a:ln>
        </p:spPr>
        <p:txBody>
          <a:bodyPr wrap="none" anchor="ctr"/>
          <a:lstStyle/>
          <a:p>
            <a:endParaRPr lang="en-US"/>
          </a:p>
        </p:txBody>
      </p:sp>
      <p:sp>
        <p:nvSpPr>
          <p:cNvPr id="70664" name="Rectangle 1062"/>
          <p:cNvSpPr>
            <a:spLocks noChangeArrowheads="1"/>
          </p:cNvSpPr>
          <p:nvPr/>
        </p:nvSpPr>
        <p:spPr bwMode="auto">
          <a:xfrm>
            <a:off x="4606925" y="4519613"/>
            <a:ext cx="3690938" cy="141287"/>
          </a:xfrm>
          <a:prstGeom prst="rect">
            <a:avLst/>
          </a:prstGeom>
          <a:solidFill>
            <a:srgbClr val="00FF00">
              <a:alpha val="50195"/>
            </a:srgbClr>
          </a:solidFill>
          <a:ln w="9525">
            <a:noFill/>
            <a:miter lim="800000"/>
            <a:headEnd/>
            <a:tailEnd/>
          </a:ln>
        </p:spPr>
        <p:txBody>
          <a:bodyPr wrap="none" anchor="ctr"/>
          <a:lstStyle/>
          <a:p>
            <a:endParaRPr lang="en-US"/>
          </a:p>
        </p:txBody>
      </p:sp>
      <p:sp>
        <p:nvSpPr>
          <p:cNvPr id="70665" name="Rectangle 1070"/>
          <p:cNvSpPr>
            <a:spLocks noChangeArrowheads="1"/>
          </p:cNvSpPr>
          <p:nvPr/>
        </p:nvSpPr>
        <p:spPr bwMode="auto">
          <a:xfrm>
            <a:off x="3794125" y="4419600"/>
            <a:ext cx="990600" cy="609600"/>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70666" name="Rectangle 1071"/>
          <p:cNvSpPr>
            <a:spLocks noChangeArrowheads="1"/>
          </p:cNvSpPr>
          <p:nvPr/>
        </p:nvSpPr>
        <p:spPr bwMode="auto">
          <a:xfrm>
            <a:off x="7426325" y="5334000"/>
            <a:ext cx="381000" cy="144780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70667" name="Group 1080"/>
          <p:cNvGrpSpPr>
            <a:grpSpLocks/>
          </p:cNvGrpSpPr>
          <p:nvPr/>
        </p:nvGrpSpPr>
        <p:grpSpPr bwMode="auto">
          <a:xfrm>
            <a:off x="3844925" y="4953000"/>
            <a:ext cx="152400" cy="195263"/>
            <a:chOff x="936" y="2400"/>
            <a:chExt cx="96" cy="123"/>
          </a:xfrm>
        </p:grpSpPr>
        <p:sp>
          <p:nvSpPr>
            <p:cNvPr id="70731" name="Line 1081"/>
            <p:cNvSpPr>
              <a:spLocks noChangeShapeType="1"/>
            </p:cNvSpPr>
            <p:nvPr/>
          </p:nvSpPr>
          <p:spPr bwMode="auto">
            <a:xfrm>
              <a:off x="984" y="2400"/>
              <a:ext cx="0" cy="123"/>
            </a:xfrm>
            <a:prstGeom prst="line">
              <a:avLst/>
            </a:prstGeom>
            <a:noFill/>
            <a:ln w="12700">
              <a:solidFill>
                <a:srgbClr val="000080"/>
              </a:solidFill>
              <a:round/>
              <a:headEnd/>
              <a:tailEnd/>
            </a:ln>
          </p:spPr>
          <p:txBody>
            <a:bodyPr/>
            <a:lstStyle/>
            <a:p>
              <a:endParaRPr lang="en-GB"/>
            </a:p>
          </p:txBody>
        </p:sp>
        <p:sp>
          <p:nvSpPr>
            <p:cNvPr id="70732" name="Line 1082"/>
            <p:cNvSpPr>
              <a:spLocks noChangeShapeType="1"/>
            </p:cNvSpPr>
            <p:nvPr/>
          </p:nvSpPr>
          <p:spPr bwMode="auto">
            <a:xfrm>
              <a:off x="936" y="2421"/>
              <a:ext cx="96" cy="0"/>
            </a:xfrm>
            <a:prstGeom prst="line">
              <a:avLst/>
            </a:prstGeom>
            <a:noFill/>
            <a:ln w="12700">
              <a:solidFill>
                <a:srgbClr val="000080"/>
              </a:solidFill>
              <a:round/>
              <a:headEnd/>
              <a:tailEnd/>
            </a:ln>
          </p:spPr>
          <p:txBody>
            <a:bodyPr/>
            <a:lstStyle/>
            <a:p>
              <a:endParaRPr lang="en-GB"/>
            </a:p>
          </p:txBody>
        </p:sp>
      </p:grpSp>
      <p:grpSp>
        <p:nvGrpSpPr>
          <p:cNvPr id="70668" name="Group 1083"/>
          <p:cNvGrpSpPr>
            <a:grpSpLocks/>
          </p:cNvGrpSpPr>
          <p:nvPr/>
        </p:nvGrpSpPr>
        <p:grpSpPr bwMode="auto">
          <a:xfrm>
            <a:off x="4454525" y="4953000"/>
            <a:ext cx="152400" cy="195263"/>
            <a:chOff x="936" y="2400"/>
            <a:chExt cx="96" cy="123"/>
          </a:xfrm>
        </p:grpSpPr>
        <p:sp>
          <p:nvSpPr>
            <p:cNvPr id="70729" name="Line 1084"/>
            <p:cNvSpPr>
              <a:spLocks noChangeShapeType="1"/>
            </p:cNvSpPr>
            <p:nvPr/>
          </p:nvSpPr>
          <p:spPr bwMode="auto">
            <a:xfrm>
              <a:off x="984" y="2400"/>
              <a:ext cx="0" cy="123"/>
            </a:xfrm>
            <a:prstGeom prst="line">
              <a:avLst/>
            </a:prstGeom>
            <a:noFill/>
            <a:ln w="12700">
              <a:solidFill>
                <a:srgbClr val="000080"/>
              </a:solidFill>
              <a:round/>
              <a:headEnd/>
              <a:tailEnd/>
            </a:ln>
          </p:spPr>
          <p:txBody>
            <a:bodyPr/>
            <a:lstStyle/>
            <a:p>
              <a:endParaRPr lang="en-GB"/>
            </a:p>
          </p:txBody>
        </p:sp>
        <p:sp>
          <p:nvSpPr>
            <p:cNvPr id="70730" name="Line 1085"/>
            <p:cNvSpPr>
              <a:spLocks noChangeShapeType="1"/>
            </p:cNvSpPr>
            <p:nvPr/>
          </p:nvSpPr>
          <p:spPr bwMode="auto">
            <a:xfrm>
              <a:off x="936" y="2421"/>
              <a:ext cx="96" cy="0"/>
            </a:xfrm>
            <a:prstGeom prst="line">
              <a:avLst/>
            </a:prstGeom>
            <a:noFill/>
            <a:ln w="12700">
              <a:solidFill>
                <a:srgbClr val="000080"/>
              </a:solidFill>
              <a:round/>
              <a:headEnd/>
              <a:tailEnd/>
            </a:ln>
          </p:spPr>
          <p:txBody>
            <a:bodyPr/>
            <a:lstStyle/>
            <a:p>
              <a:endParaRPr lang="en-GB"/>
            </a:p>
          </p:txBody>
        </p:sp>
      </p:grpSp>
      <p:grpSp>
        <p:nvGrpSpPr>
          <p:cNvPr id="70669" name="Group 1127"/>
          <p:cNvGrpSpPr>
            <a:grpSpLocks/>
          </p:cNvGrpSpPr>
          <p:nvPr/>
        </p:nvGrpSpPr>
        <p:grpSpPr bwMode="auto">
          <a:xfrm>
            <a:off x="7086600" y="3941763"/>
            <a:ext cx="276225" cy="1144587"/>
            <a:chOff x="2994" y="1818"/>
            <a:chExt cx="174" cy="721"/>
          </a:xfrm>
        </p:grpSpPr>
        <p:sp>
          <p:nvSpPr>
            <p:cNvPr id="70722" name="Oval 1066"/>
            <p:cNvSpPr>
              <a:spLocks noChangeArrowheads="1"/>
            </p:cNvSpPr>
            <p:nvPr/>
          </p:nvSpPr>
          <p:spPr bwMode="auto">
            <a:xfrm>
              <a:off x="3072" y="1818"/>
              <a:ext cx="96" cy="192"/>
            </a:xfrm>
            <a:prstGeom prst="ellipse">
              <a:avLst/>
            </a:prstGeom>
            <a:solidFill>
              <a:srgbClr val="008080"/>
            </a:solidFill>
            <a:ln w="9525">
              <a:solidFill>
                <a:schemeClr val="tx1"/>
              </a:solidFill>
              <a:round/>
              <a:headEnd/>
              <a:tailEnd/>
            </a:ln>
          </p:spPr>
          <p:txBody>
            <a:bodyPr wrap="none" anchor="ctr"/>
            <a:lstStyle/>
            <a:p>
              <a:endParaRPr lang="en-US"/>
            </a:p>
          </p:txBody>
        </p:sp>
        <p:grpSp>
          <p:nvGrpSpPr>
            <p:cNvPr id="70723" name="Group 1126"/>
            <p:cNvGrpSpPr>
              <a:grpSpLocks/>
            </p:cNvGrpSpPr>
            <p:nvPr/>
          </p:nvGrpSpPr>
          <p:grpSpPr bwMode="auto">
            <a:xfrm>
              <a:off x="2994" y="2016"/>
              <a:ext cx="156" cy="523"/>
              <a:chOff x="3024" y="2016"/>
              <a:chExt cx="156" cy="523"/>
            </a:xfrm>
          </p:grpSpPr>
          <p:sp>
            <p:nvSpPr>
              <p:cNvPr id="70724" name="Rectangle 1065"/>
              <p:cNvSpPr>
                <a:spLocks noChangeArrowheads="1"/>
              </p:cNvSpPr>
              <p:nvPr/>
            </p:nvSpPr>
            <p:spPr bwMode="auto">
              <a:xfrm>
                <a:off x="3126" y="2016"/>
                <a:ext cx="54" cy="474"/>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0725" name="Rectangle 1077"/>
              <p:cNvSpPr>
                <a:spLocks noChangeArrowheads="1"/>
              </p:cNvSpPr>
              <p:nvPr/>
            </p:nvSpPr>
            <p:spPr bwMode="auto">
              <a:xfrm>
                <a:off x="3036" y="2449"/>
                <a:ext cx="144" cy="48"/>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70726" name="Group 1092"/>
              <p:cNvGrpSpPr>
                <a:grpSpLocks/>
              </p:cNvGrpSpPr>
              <p:nvPr/>
            </p:nvGrpSpPr>
            <p:grpSpPr bwMode="auto">
              <a:xfrm>
                <a:off x="3024" y="2416"/>
                <a:ext cx="96" cy="123"/>
                <a:chOff x="936" y="2400"/>
                <a:chExt cx="96" cy="123"/>
              </a:xfrm>
            </p:grpSpPr>
            <p:sp>
              <p:nvSpPr>
                <p:cNvPr id="70727" name="Line 1093"/>
                <p:cNvSpPr>
                  <a:spLocks noChangeShapeType="1"/>
                </p:cNvSpPr>
                <p:nvPr/>
              </p:nvSpPr>
              <p:spPr bwMode="auto">
                <a:xfrm>
                  <a:off x="984" y="2400"/>
                  <a:ext cx="0" cy="123"/>
                </a:xfrm>
                <a:prstGeom prst="line">
                  <a:avLst/>
                </a:prstGeom>
                <a:noFill/>
                <a:ln w="12700">
                  <a:solidFill>
                    <a:srgbClr val="000080"/>
                  </a:solidFill>
                  <a:round/>
                  <a:headEnd/>
                  <a:tailEnd/>
                </a:ln>
              </p:spPr>
              <p:txBody>
                <a:bodyPr/>
                <a:lstStyle/>
                <a:p>
                  <a:endParaRPr lang="en-GB"/>
                </a:p>
              </p:txBody>
            </p:sp>
            <p:sp>
              <p:nvSpPr>
                <p:cNvPr id="70728" name="Line 1094"/>
                <p:cNvSpPr>
                  <a:spLocks noChangeShapeType="1"/>
                </p:cNvSpPr>
                <p:nvPr/>
              </p:nvSpPr>
              <p:spPr bwMode="auto">
                <a:xfrm>
                  <a:off x="936" y="2421"/>
                  <a:ext cx="96" cy="0"/>
                </a:xfrm>
                <a:prstGeom prst="line">
                  <a:avLst/>
                </a:prstGeom>
                <a:noFill/>
                <a:ln w="12700">
                  <a:solidFill>
                    <a:srgbClr val="000080"/>
                  </a:solidFill>
                  <a:round/>
                  <a:headEnd/>
                  <a:tailEnd/>
                </a:ln>
              </p:spPr>
              <p:txBody>
                <a:bodyPr/>
                <a:lstStyle/>
                <a:p>
                  <a:endParaRPr lang="en-GB"/>
                </a:p>
              </p:txBody>
            </p:sp>
          </p:grpSp>
        </p:grpSp>
      </p:grpSp>
      <p:grpSp>
        <p:nvGrpSpPr>
          <p:cNvPr id="70670" name="Group 1122"/>
          <p:cNvGrpSpPr>
            <a:grpSpLocks/>
          </p:cNvGrpSpPr>
          <p:nvPr/>
        </p:nvGrpSpPr>
        <p:grpSpPr bwMode="auto">
          <a:xfrm>
            <a:off x="8259763" y="4446588"/>
            <a:ext cx="288925" cy="638175"/>
            <a:chOff x="4317" y="2136"/>
            <a:chExt cx="182" cy="402"/>
          </a:xfrm>
        </p:grpSpPr>
        <p:grpSp>
          <p:nvGrpSpPr>
            <p:cNvPr id="70712" name="Group 1103"/>
            <p:cNvGrpSpPr>
              <a:grpSpLocks/>
            </p:cNvGrpSpPr>
            <p:nvPr/>
          </p:nvGrpSpPr>
          <p:grpSpPr bwMode="auto">
            <a:xfrm>
              <a:off x="4325" y="2297"/>
              <a:ext cx="156" cy="241"/>
              <a:chOff x="1074" y="3408"/>
              <a:chExt cx="156" cy="241"/>
            </a:xfrm>
          </p:grpSpPr>
          <p:sp>
            <p:nvSpPr>
              <p:cNvPr id="70717" name="Rectangle 1097"/>
              <p:cNvSpPr>
                <a:spLocks noChangeArrowheads="1"/>
              </p:cNvSpPr>
              <p:nvPr/>
            </p:nvSpPr>
            <p:spPr bwMode="auto">
              <a:xfrm>
                <a:off x="1176" y="3408"/>
                <a:ext cx="48" cy="192"/>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0718" name="Rectangle 1099"/>
              <p:cNvSpPr>
                <a:spLocks noChangeArrowheads="1"/>
              </p:cNvSpPr>
              <p:nvPr/>
            </p:nvSpPr>
            <p:spPr bwMode="auto">
              <a:xfrm>
                <a:off x="1086" y="3559"/>
                <a:ext cx="144" cy="48"/>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70719" name="Group 1100"/>
              <p:cNvGrpSpPr>
                <a:grpSpLocks/>
              </p:cNvGrpSpPr>
              <p:nvPr/>
            </p:nvGrpSpPr>
            <p:grpSpPr bwMode="auto">
              <a:xfrm>
                <a:off x="1074" y="3526"/>
                <a:ext cx="96" cy="123"/>
                <a:chOff x="936" y="2400"/>
                <a:chExt cx="96" cy="123"/>
              </a:xfrm>
            </p:grpSpPr>
            <p:sp>
              <p:nvSpPr>
                <p:cNvPr id="70720" name="Line 1101"/>
                <p:cNvSpPr>
                  <a:spLocks noChangeShapeType="1"/>
                </p:cNvSpPr>
                <p:nvPr/>
              </p:nvSpPr>
              <p:spPr bwMode="auto">
                <a:xfrm>
                  <a:off x="984" y="2400"/>
                  <a:ext cx="0" cy="123"/>
                </a:xfrm>
                <a:prstGeom prst="line">
                  <a:avLst/>
                </a:prstGeom>
                <a:noFill/>
                <a:ln w="12700">
                  <a:solidFill>
                    <a:srgbClr val="000080"/>
                  </a:solidFill>
                  <a:round/>
                  <a:headEnd/>
                  <a:tailEnd/>
                </a:ln>
              </p:spPr>
              <p:txBody>
                <a:bodyPr/>
                <a:lstStyle/>
                <a:p>
                  <a:endParaRPr lang="en-GB"/>
                </a:p>
              </p:txBody>
            </p:sp>
            <p:sp>
              <p:nvSpPr>
                <p:cNvPr id="70721" name="Line 1102"/>
                <p:cNvSpPr>
                  <a:spLocks noChangeShapeType="1"/>
                </p:cNvSpPr>
                <p:nvPr/>
              </p:nvSpPr>
              <p:spPr bwMode="auto">
                <a:xfrm>
                  <a:off x="936" y="2421"/>
                  <a:ext cx="96" cy="0"/>
                </a:xfrm>
                <a:prstGeom prst="line">
                  <a:avLst/>
                </a:prstGeom>
                <a:noFill/>
                <a:ln w="12700">
                  <a:solidFill>
                    <a:srgbClr val="000080"/>
                  </a:solidFill>
                  <a:round/>
                  <a:headEnd/>
                  <a:tailEnd/>
                </a:ln>
              </p:spPr>
              <p:txBody>
                <a:bodyPr/>
                <a:lstStyle/>
                <a:p>
                  <a:endParaRPr lang="en-GB"/>
                </a:p>
              </p:txBody>
            </p:sp>
          </p:grpSp>
        </p:grpSp>
        <p:sp>
          <p:nvSpPr>
            <p:cNvPr id="70713" name="Rectangle 1104"/>
            <p:cNvSpPr>
              <a:spLocks noChangeArrowheads="1"/>
            </p:cNvSpPr>
            <p:nvPr/>
          </p:nvSpPr>
          <p:spPr bwMode="auto">
            <a:xfrm>
              <a:off x="4403" y="2153"/>
              <a:ext cx="96" cy="144"/>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0714" name="Line 1106"/>
            <p:cNvSpPr>
              <a:spLocks noChangeShapeType="1"/>
            </p:cNvSpPr>
            <p:nvPr/>
          </p:nvSpPr>
          <p:spPr bwMode="auto">
            <a:xfrm>
              <a:off x="4355" y="2270"/>
              <a:ext cx="48" cy="0"/>
            </a:xfrm>
            <a:prstGeom prst="line">
              <a:avLst/>
            </a:prstGeom>
            <a:noFill/>
            <a:ln w="9525">
              <a:solidFill>
                <a:schemeClr val="tx1"/>
              </a:solidFill>
              <a:round/>
              <a:headEnd/>
              <a:tailEnd/>
            </a:ln>
          </p:spPr>
          <p:txBody>
            <a:bodyPr/>
            <a:lstStyle/>
            <a:p>
              <a:endParaRPr lang="en-GB"/>
            </a:p>
          </p:txBody>
        </p:sp>
        <p:sp>
          <p:nvSpPr>
            <p:cNvPr id="70715" name="Line 1107"/>
            <p:cNvSpPr>
              <a:spLocks noChangeShapeType="1"/>
            </p:cNvSpPr>
            <p:nvPr/>
          </p:nvSpPr>
          <p:spPr bwMode="auto">
            <a:xfrm>
              <a:off x="4355" y="2174"/>
              <a:ext cx="48" cy="0"/>
            </a:xfrm>
            <a:prstGeom prst="line">
              <a:avLst/>
            </a:prstGeom>
            <a:noFill/>
            <a:ln w="9525">
              <a:solidFill>
                <a:schemeClr val="tx1"/>
              </a:solidFill>
              <a:round/>
              <a:headEnd/>
              <a:tailEnd/>
            </a:ln>
          </p:spPr>
          <p:txBody>
            <a:bodyPr/>
            <a:lstStyle/>
            <a:p>
              <a:endParaRPr lang="en-GB"/>
            </a:p>
          </p:txBody>
        </p:sp>
        <p:sp>
          <p:nvSpPr>
            <p:cNvPr id="70716" name="Rectangle 1105"/>
            <p:cNvSpPr>
              <a:spLocks noChangeArrowheads="1"/>
            </p:cNvSpPr>
            <p:nvPr/>
          </p:nvSpPr>
          <p:spPr bwMode="auto">
            <a:xfrm rot="469769">
              <a:off x="4317" y="2136"/>
              <a:ext cx="47" cy="192"/>
            </a:xfrm>
            <a:prstGeom prst="rect">
              <a:avLst/>
            </a:prstGeom>
            <a:solidFill>
              <a:schemeClr val="accent1"/>
            </a:solidFill>
            <a:ln w="9525">
              <a:noFill/>
              <a:miter lim="800000"/>
              <a:headEnd/>
              <a:tailEnd/>
            </a:ln>
          </p:spPr>
          <p:txBody>
            <a:bodyPr wrap="none" anchor="ctr"/>
            <a:lstStyle/>
            <a:p>
              <a:endParaRPr lang="en-US"/>
            </a:p>
          </p:txBody>
        </p:sp>
      </p:grpSp>
      <p:grpSp>
        <p:nvGrpSpPr>
          <p:cNvPr id="70671" name="Group 1169"/>
          <p:cNvGrpSpPr>
            <a:grpSpLocks/>
          </p:cNvGrpSpPr>
          <p:nvPr/>
        </p:nvGrpSpPr>
        <p:grpSpPr bwMode="auto">
          <a:xfrm>
            <a:off x="6426200" y="4016375"/>
            <a:ext cx="292100" cy="1073150"/>
            <a:chOff x="4048" y="2530"/>
            <a:chExt cx="184" cy="676"/>
          </a:xfrm>
        </p:grpSpPr>
        <p:sp>
          <p:nvSpPr>
            <p:cNvPr id="70702" name="Rectangle 1113"/>
            <p:cNvSpPr>
              <a:spLocks noChangeArrowheads="1"/>
            </p:cNvSpPr>
            <p:nvPr/>
          </p:nvSpPr>
          <p:spPr bwMode="auto">
            <a:xfrm flipH="1">
              <a:off x="4056" y="2592"/>
              <a:ext cx="72" cy="565"/>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0703" name="Rectangle 1114"/>
            <p:cNvSpPr>
              <a:spLocks noChangeArrowheads="1"/>
            </p:cNvSpPr>
            <p:nvPr/>
          </p:nvSpPr>
          <p:spPr bwMode="auto">
            <a:xfrm flipH="1">
              <a:off x="4050" y="3116"/>
              <a:ext cx="144" cy="48"/>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70704" name="Group 1115"/>
            <p:cNvGrpSpPr>
              <a:grpSpLocks/>
            </p:cNvGrpSpPr>
            <p:nvPr/>
          </p:nvGrpSpPr>
          <p:grpSpPr bwMode="auto">
            <a:xfrm flipH="1">
              <a:off x="4110" y="3083"/>
              <a:ext cx="96" cy="123"/>
              <a:chOff x="936" y="2400"/>
              <a:chExt cx="96" cy="123"/>
            </a:xfrm>
          </p:grpSpPr>
          <p:sp>
            <p:nvSpPr>
              <p:cNvPr id="70710" name="Line 1116"/>
              <p:cNvSpPr>
                <a:spLocks noChangeShapeType="1"/>
              </p:cNvSpPr>
              <p:nvPr/>
            </p:nvSpPr>
            <p:spPr bwMode="auto">
              <a:xfrm>
                <a:off x="984" y="2400"/>
                <a:ext cx="0" cy="123"/>
              </a:xfrm>
              <a:prstGeom prst="line">
                <a:avLst/>
              </a:prstGeom>
              <a:noFill/>
              <a:ln w="12700">
                <a:solidFill>
                  <a:srgbClr val="000080"/>
                </a:solidFill>
                <a:round/>
                <a:headEnd/>
                <a:tailEnd/>
              </a:ln>
            </p:spPr>
            <p:txBody>
              <a:bodyPr/>
              <a:lstStyle/>
              <a:p>
                <a:endParaRPr lang="en-GB"/>
              </a:p>
            </p:txBody>
          </p:sp>
          <p:sp>
            <p:nvSpPr>
              <p:cNvPr id="70711" name="Line 1117"/>
              <p:cNvSpPr>
                <a:spLocks noChangeShapeType="1"/>
              </p:cNvSpPr>
              <p:nvPr/>
            </p:nvSpPr>
            <p:spPr bwMode="auto">
              <a:xfrm>
                <a:off x="936" y="2421"/>
                <a:ext cx="96" cy="0"/>
              </a:xfrm>
              <a:prstGeom prst="line">
                <a:avLst/>
              </a:prstGeom>
              <a:noFill/>
              <a:ln w="12700">
                <a:solidFill>
                  <a:srgbClr val="000080"/>
                </a:solidFill>
                <a:round/>
                <a:headEnd/>
                <a:tailEnd/>
              </a:ln>
            </p:spPr>
            <p:txBody>
              <a:bodyPr/>
              <a:lstStyle/>
              <a:p>
                <a:endParaRPr lang="en-GB"/>
              </a:p>
            </p:txBody>
          </p:sp>
        </p:grpSp>
        <p:grpSp>
          <p:nvGrpSpPr>
            <p:cNvPr id="70705" name="Group 1168"/>
            <p:cNvGrpSpPr>
              <a:grpSpLocks/>
            </p:cNvGrpSpPr>
            <p:nvPr/>
          </p:nvGrpSpPr>
          <p:grpSpPr bwMode="auto">
            <a:xfrm>
              <a:off x="4048" y="2530"/>
              <a:ext cx="184" cy="113"/>
              <a:chOff x="4048" y="2491"/>
              <a:chExt cx="184" cy="113"/>
            </a:xfrm>
          </p:grpSpPr>
          <p:sp>
            <p:nvSpPr>
              <p:cNvPr id="70706" name="Rectangle 1118"/>
              <p:cNvSpPr>
                <a:spLocks noChangeArrowheads="1"/>
              </p:cNvSpPr>
              <p:nvPr/>
            </p:nvSpPr>
            <p:spPr bwMode="auto">
              <a:xfrm flipH="1">
                <a:off x="4048" y="2510"/>
                <a:ext cx="96" cy="66"/>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0707" name="Line 1119"/>
              <p:cNvSpPr>
                <a:spLocks noChangeShapeType="1"/>
              </p:cNvSpPr>
              <p:nvPr/>
            </p:nvSpPr>
            <p:spPr bwMode="auto">
              <a:xfrm flipH="1">
                <a:off x="4144" y="2561"/>
                <a:ext cx="48" cy="0"/>
              </a:xfrm>
              <a:prstGeom prst="line">
                <a:avLst/>
              </a:prstGeom>
              <a:noFill/>
              <a:ln w="9525">
                <a:solidFill>
                  <a:schemeClr val="tx1"/>
                </a:solidFill>
                <a:round/>
                <a:headEnd/>
                <a:tailEnd/>
              </a:ln>
            </p:spPr>
            <p:txBody>
              <a:bodyPr/>
              <a:lstStyle/>
              <a:p>
                <a:endParaRPr lang="en-GB"/>
              </a:p>
            </p:txBody>
          </p:sp>
          <p:sp>
            <p:nvSpPr>
              <p:cNvPr id="70708" name="Line 1120"/>
              <p:cNvSpPr>
                <a:spLocks noChangeShapeType="1"/>
              </p:cNvSpPr>
              <p:nvPr/>
            </p:nvSpPr>
            <p:spPr bwMode="auto">
              <a:xfrm flipH="1">
                <a:off x="4144" y="2513"/>
                <a:ext cx="48" cy="0"/>
              </a:xfrm>
              <a:prstGeom prst="line">
                <a:avLst/>
              </a:prstGeom>
              <a:noFill/>
              <a:ln w="9525">
                <a:solidFill>
                  <a:schemeClr val="tx1"/>
                </a:solidFill>
                <a:round/>
                <a:headEnd/>
                <a:tailEnd/>
              </a:ln>
            </p:spPr>
            <p:txBody>
              <a:bodyPr/>
              <a:lstStyle/>
              <a:p>
                <a:endParaRPr lang="en-GB"/>
              </a:p>
            </p:txBody>
          </p:sp>
          <p:sp>
            <p:nvSpPr>
              <p:cNvPr id="70709" name="Rectangle 1121"/>
              <p:cNvSpPr>
                <a:spLocks noChangeArrowheads="1"/>
              </p:cNvSpPr>
              <p:nvPr/>
            </p:nvSpPr>
            <p:spPr bwMode="auto">
              <a:xfrm rot="829772" flipH="1">
                <a:off x="4184" y="2491"/>
                <a:ext cx="48" cy="113"/>
              </a:xfrm>
              <a:prstGeom prst="rect">
                <a:avLst/>
              </a:prstGeom>
              <a:solidFill>
                <a:schemeClr val="accent1"/>
              </a:solidFill>
              <a:ln w="9525">
                <a:noFill/>
                <a:miter lim="800000"/>
                <a:headEnd/>
                <a:tailEnd/>
              </a:ln>
            </p:spPr>
            <p:txBody>
              <a:bodyPr wrap="none" anchor="ctr"/>
              <a:lstStyle/>
              <a:p>
                <a:endParaRPr lang="en-US"/>
              </a:p>
            </p:txBody>
          </p:sp>
        </p:grpSp>
      </p:grpSp>
      <p:grpSp>
        <p:nvGrpSpPr>
          <p:cNvPr id="70672" name="Group 1131"/>
          <p:cNvGrpSpPr>
            <a:grpSpLocks/>
          </p:cNvGrpSpPr>
          <p:nvPr/>
        </p:nvGrpSpPr>
        <p:grpSpPr bwMode="auto">
          <a:xfrm>
            <a:off x="7877175" y="4264025"/>
            <a:ext cx="247650" cy="830263"/>
            <a:chOff x="3024" y="2016"/>
            <a:chExt cx="156" cy="523"/>
          </a:xfrm>
        </p:grpSpPr>
        <p:sp>
          <p:nvSpPr>
            <p:cNvPr id="70697" name="Rectangle 1132"/>
            <p:cNvSpPr>
              <a:spLocks noChangeArrowheads="1"/>
            </p:cNvSpPr>
            <p:nvPr/>
          </p:nvSpPr>
          <p:spPr bwMode="auto">
            <a:xfrm>
              <a:off x="3126" y="2016"/>
              <a:ext cx="54" cy="474"/>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0698" name="Rectangle 1133"/>
            <p:cNvSpPr>
              <a:spLocks noChangeArrowheads="1"/>
            </p:cNvSpPr>
            <p:nvPr/>
          </p:nvSpPr>
          <p:spPr bwMode="auto">
            <a:xfrm>
              <a:off x="3036" y="2449"/>
              <a:ext cx="144" cy="48"/>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70699" name="Group 1134"/>
            <p:cNvGrpSpPr>
              <a:grpSpLocks/>
            </p:cNvGrpSpPr>
            <p:nvPr/>
          </p:nvGrpSpPr>
          <p:grpSpPr bwMode="auto">
            <a:xfrm>
              <a:off x="3024" y="2416"/>
              <a:ext cx="96" cy="123"/>
              <a:chOff x="936" y="2400"/>
              <a:chExt cx="96" cy="123"/>
            </a:xfrm>
          </p:grpSpPr>
          <p:sp>
            <p:nvSpPr>
              <p:cNvPr id="70700" name="Line 1135"/>
              <p:cNvSpPr>
                <a:spLocks noChangeShapeType="1"/>
              </p:cNvSpPr>
              <p:nvPr/>
            </p:nvSpPr>
            <p:spPr bwMode="auto">
              <a:xfrm>
                <a:off x="984" y="2400"/>
                <a:ext cx="0" cy="123"/>
              </a:xfrm>
              <a:prstGeom prst="line">
                <a:avLst/>
              </a:prstGeom>
              <a:noFill/>
              <a:ln w="12700">
                <a:solidFill>
                  <a:srgbClr val="000080"/>
                </a:solidFill>
                <a:round/>
                <a:headEnd/>
                <a:tailEnd/>
              </a:ln>
            </p:spPr>
            <p:txBody>
              <a:bodyPr/>
              <a:lstStyle/>
              <a:p>
                <a:endParaRPr lang="en-GB"/>
              </a:p>
            </p:txBody>
          </p:sp>
          <p:sp>
            <p:nvSpPr>
              <p:cNvPr id="70701" name="Line 1136"/>
              <p:cNvSpPr>
                <a:spLocks noChangeShapeType="1"/>
              </p:cNvSpPr>
              <p:nvPr/>
            </p:nvSpPr>
            <p:spPr bwMode="auto">
              <a:xfrm>
                <a:off x="936" y="2421"/>
                <a:ext cx="96" cy="0"/>
              </a:xfrm>
              <a:prstGeom prst="line">
                <a:avLst/>
              </a:prstGeom>
              <a:noFill/>
              <a:ln w="12700">
                <a:solidFill>
                  <a:srgbClr val="000080"/>
                </a:solidFill>
                <a:round/>
                <a:headEnd/>
                <a:tailEnd/>
              </a:ln>
            </p:spPr>
            <p:txBody>
              <a:bodyPr/>
              <a:lstStyle/>
              <a:p>
                <a:endParaRPr lang="en-GB"/>
              </a:p>
            </p:txBody>
          </p:sp>
        </p:grpSp>
      </p:grpSp>
      <p:sp>
        <p:nvSpPr>
          <p:cNvPr id="70673" name="Rectangle 1043"/>
          <p:cNvSpPr>
            <a:spLocks noChangeArrowheads="1"/>
          </p:cNvSpPr>
          <p:nvPr/>
        </p:nvSpPr>
        <p:spPr bwMode="auto">
          <a:xfrm flipH="1">
            <a:off x="8001000" y="3967163"/>
            <a:ext cx="152400" cy="304800"/>
          </a:xfrm>
          <a:prstGeom prst="rect">
            <a:avLst/>
          </a:prstGeom>
          <a:solidFill>
            <a:srgbClr val="000080"/>
          </a:solidFill>
          <a:ln w="9525">
            <a:noFill/>
            <a:miter lim="800000"/>
            <a:headEnd/>
            <a:tailEnd/>
          </a:ln>
        </p:spPr>
        <p:txBody>
          <a:bodyPr wrap="none" anchor="ctr"/>
          <a:lstStyle/>
          <a:p>
            <a:endParaRPr lang="en-US"/>
          </a:p>
        </p:txBody>
      </p:sp>
      <p:grpSp>
        <p:nvGrpSpPr>
          <p:cNvPr id="70674" name="Group 1137"/>
          <p:cNvGrpSpPr>
            <a:grpSpLocks/>
          </p:cNvGrpSpPr>
          <p:nvPr/>
        </p:nvGrpSpPr>
        <p:grpSpPr bwMode="auto">
          <a:xfrm>
            <a:off x="8548688" y="4179888"/>
            <a:ext cx="261937" cy="904875"/>
            <a:chOff x="4022" y="2496"/>
            <a:chExt cx="165" cy="570"/>
          </a:xfrm>
        </p:grpSpPr>
        <p:sp>
          <p:nvSpPr>
            <p:cNvPr id="70692" name="Rectangle 1138"/>
            <p:cNvSpPr>
              <a:spLocks noChangeArrowheads="1"/>
            </p:cNvSpPr>
            <p:nvPr/>
          </p:nvSpPr>
          <p:spPr bwMode="auto">
            <a:xfrm>
              <a:off x="4139" y="2496"/>
              <a:ext cx="48" cy="528"/>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0693" name="Rectangle 1139"/>
            <p:cNvSpPr>
              <a:spLocks noChangeArrowheads="1"/>
            </p:cNvSpPr>
            <p:nvPr/>
          </p:nvSpPr>
          <p:spPr bwMode="auto">
            <a:xfrm>
              <a:off x="4022" y="2976"/>
              <a:ext cx="144" cy="48"/>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70694" name="Group 1140"/>
            <p:cNvGrpSpPr>
              <a:grpSpLocks/>
            </p:cNvGrpSpPr>
            <p:nvPr/>
          </p:nvGrpSpPr>
          <p:grpSpPr bwMode="auto">
            <a:xfrm>
              <a:off x="4025" y="2943"/>
              <a:ext cx="96" cy="123"/>
              <a:chOff x="936" y="2400"/>
              <a:chExt cx="96" cy="123"/>
            </a:xfrm>
          </p:grpSpPr>
          <p:sp>
            <p:nvSpPr>
              <p:cNvPr id="70695" name="Line 1141"/>
              <p:cNvSpPr>
                <a:spLocks noChangeShapeType="1"/>
              </p:cNvSpPr>
              <p:nvPr/>
            </p:nvSpPr>
            <p:spPr bwMode="auto">
              <a:xfrm>
                <a:off x="984" y="2400"/>
                <a:ext cx="0" cy="123"/>
              </a:xfrm>
              <a:prstGeom prst="line">
                <a:avLst/>
              </a:prstGeom>
              <a:noFill/>
              <a:ln w="12700">
                <a:solidFill>
                  <a:srgbClr val="000080"/>
                </a:solidFill>
                <a:round/>
                <a:headEnd/>
                <a:tailEnd/>
              </a:ln>
            </p:spPr>
            <p:txBody>
              <a:bodyPr/>
              <a:lstStyle/>
              <a:p>
                <a:endParaRPr lang="en-GB"/>
              </a:p>
            </p:txBody>
          </p:sp>
          <p:sp>
            <p:nvSpPr>
              <p:cNvPr id="70696" name="Line 1142"/>
              <p:cNvSpPr>
                <a:spLocks noChangeShapeType="1"/>
              </p:cNvSpPr>
              <p:nvPr/>
            </p:nvSpPr>
            <p:spPr bwMode="auto">
              <a:xfrm>
                <a:off x="936" y="2421"/>
                <a:ext cx="96" cy="0"/>
              </a:xfrm>
              <a:prstGeom prst="line">
                <a:avLst/>
              </a:prstGeom>
              <a:noFill/>
              <a:ln w="12700">
                <a:solidFill>
                  <a:srgbClr val="000080"/>
                </a:solidFill>
                <a:round/>
                <a:headEnd/>
                <a:tailEnd/>
              </a:ln>
            </p:spPr>
            <p:txBody>
              <a:bodyPr/>
              <a:lstStyle/>
              <a:p>
                <a:endParaRPr lang="en-GB"/>
              </a:p>
            </p:txBody>
          </p:sp>
        </p:grpSp>
      </p:grpSp>
      <p:sp>
        <p:nvSpPr>
          <p:cNvPr id="70675" name="Rectangle 1144"/>
          <p:cNvSpPr>
            <a:spLocks noChangeArrowheads="1"/>
          </p:cNvSpPr>
          <p:nvPr/>
        </p:nvSpPr>
        <p:spPr bwMode="auto">
          <a:xfrm>
            <a:off x="3649663" y="3352800"/>
            <a:ext cx="84137" cy="1655763"/>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0676" name="Rectangle 1145"/>
          <p:cNvSpPr>
            <a:spLocks noChangeArrowheads="1"/>
          </p:cNvSpPr>
          <p:nvPr/>
        </p:nvSpPr>
        <p:spPr bwMode="auto">
          <a:xfrm>
            <a:off x="3463925" y="4857750"/>
            <a:ext cx="228600" cy="150813"/>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70677" name="Group 1146"/>
          <p:cNvGrpSpPr>
            <a:grpSpLocks/>
          </p:cNvGrpSpPr>
          <p:nvPr/>
        </p:nvGrpSpPr>
        <p:grpSpPr bwMode="auto">
          <a:xfrm>
            <a:off x="3468688" y="4689475"/>
            <a:ext cx="152400" cy="385763"/>
            <a:chOff x="936" y="2400"/>
            <a:chExt cx="96" cy="123"/>
          </a:xfrm>
        </p:grpSpPr>
        <p:sp>
          <p:nvSpPr>
            <p:cNvPr id="70690" name="Line 1147"/>
            <p:cNvSpPr>
              <a:spLocks noChangeShapeType="1"/>
            </p:cNvSpPr>
            <p:nvPr/>
          </p:nvSpPr>
          <p:spPr bwMode="auto">
            <a:xfrm>
              <a:off x="984" y="2400"/>
              <a:ext cx="0" cy="123"/>
            </a:xfrm>
            <a:prstGeom prst="line">
              <a:avLst/>
            </a:prstGeom>
            <a:noFill/>
            <a:ln w="12700">
              <a:solidFill>
                <a:srgbClr val="000080"/>
              </a:solidFill>
              <a:round/>
              <a:headEnd/>
              <a:tailEnd/>
            </a:ln>
          </p:spPr>
          <p:txBody>
            <a:bodyPr/>
            <a:lstStyle/>
            <a:p>
              <a:endParaRPr lang="en-GB"/>
            </a:p>
          </p:txBody>
        </p:sp>
        <p:sp>
          <p:nvSpPr>
            <p:cNvPr id="70691" name="Line 1148"/>
            <p:cNvSpPr>
              <a:spLocks noChangeShapeType="1"/>
            </p:cNvSpPr>
            <p:nvPr/>
          </p:nvSpPr>
          <p:spPr bwMode="auto">
            <a:xfrm>
              <a:off x="936" y="2421"/>
              <a:ext cx="96" cy="0"/>
            </a:xfrm>
            <a:prstGeom prst="line">
              <a:avLst/>
            </a:prstGeom>
            <a:noFill/>
            <a:ln w="12700">
              <a:solidFill>
                <a:srgbClr val="000080"/>
              </a:solidFill>
              <a:round/>
              <a:headEnd/>
              <a:tailEnd/>
            </a:ln>
          </p:spPr>
          <p:txBody>
            <a:bodyPr/>
            <a:lstStyle/>
            <a:p>
              <a:endParaRPr lang="en-GB"/>
            </a:p>
          </p:txBody>
        </p:sp>
      </p:grpSp>
      <p:sp>
        <p:nvSpPr>
          <p:cNvPr id="70678" name="Line 1150"/>
          <p:cNvSpPr>
            <a:spLocks noChangeShapeType="1"/>
          </p:cNvSpPr>
          <p:nvPr/>
        </p:nvSpPr>
        <p:spPr bwMode="auto">
          <a:xfrm>
            <a:off x="4759325" y="4584700"/>
            <a:ext cx="3505200" cy="0"/>
          </a:xfrm>
          <a:prstGeom prst="line">
            <a:avLst/>
          </a:prstGeom>
          <a:noFill/>
          <a:ln w="25400">
            <a:solidFill>
              <a:srgbClr val="000080"/>
            </a:solidFill>
            <a:round/>
            <a:headEnd/>
            <a:tailEnd/>
          </a:ln>
        </p:spPr>
        <p:txBody>
          <a:bodyPr/>
          <a:lstStyle/>
          <a:p>
            <a:endParaRPr lang="en-GB"/>
          </a:p>
        </p:txBody>
      </p:sp>
      <p:sp>
        <p:nvSpPr>
          <p:cNvPr id="70679" name="Line 1151"/>
          <p:cNvSpPr>
            <a:spLocks noChangeShapeType="1"/>
          </p:cNvSpPr>
          <p:nvPr/>
        </p:nvSpPr>
        <p:spPr bwMode="auto">
          <a:xfrm flipH="1" flipV="1">
            <a:off x="6696075" y="4076700"/>
            <a:ext cx="1568450" cy="514350"/>
          </a:xfrm>
          <a:prstGeom prst="line">
            <a:avLst/>
          </a:prstGeom>
          <a:noFill/>
          <a:ln w="25400">
            <a:solidFill>
              <a:srgbClr val="000080"/>
            </a:solidFill>
            <a:round/>
            <a:headEnd/>
            <a:tailEnd/>
          </a:ln>
        </p:spPr>
        <p:txBody>
          <a:bodyPr/>
          <a:lstStyle/>
          <a:p>
            <a:endParaRPr lang="en-GB"/>
          </a:p>
        </p:txBody>
      </p:sp>
      <p:sp>
        <p:nvSpPr>
          <p:cNvPr id="70680" name="Line 1154"/>
          <p:cNvSpPr>
            <a:spLocks noChangeShapeType="1"/>
          </p:cNvSpPr>
          <p:nvPr/>
        </p:nvSpPr>
        <p:spPr bwMode="auto">
          <a:xfrm flipV="1">
            <a:off x="6718300" y="4084638"/>
            <a:ext cx="1282700" cy="1587"/>
          </a:xfrm>
          <a:prstGeom prst="line">
            <a:avLst/>
          </a:prstGeom>
          <a:noFill/>
          <a:ln w="25400">
            <a:solidFill>
              <a:srgbClr val="000080"/>
            </a:solidFill>
            <a:round/>
            <a:headEnd/>
            <a:tailEnd/>
          </a:ln>
        </p:spPr>
        <p:txBody>
          <a:bodyPr/>
          <a:lstStyle/>
          <a:p>
            <a:endParaRPr lang="en-GB"/>
          </a:p>
        </p:txBody>
      </p:sp>
      <p:sp>
        <p:nvSpPr>
          <p:cNvPr id="70681" name="Line 1155"/>
          <p:cNvSpPr>
            <a:spLocks noChangeShapeType="1"/>
          </p:cNvSpPr>
          <p:nvPr/>
        </p:nvSpPr>
        <p:spPr bwMode="auto">
          <a:xfrm>
            <a:off x="7934325" y="4086225"/>
            <a:ext cx="1028700" cy="0"/>
          </a:xfrm>
          <a:prstGeom prst="line">
            <a:avLst/>
          </a:prstGeom>
          <a:noFill/>
          <a:ln w="25400">
            <a:solidFill>
              <a:srgbClr val="000080"/>
            </a:solidFill>
            <a:prstDash val="dash"/>
            <a:round/>
            <a:headEnd/>
            <a:tailEnd type="triangle" w="med" len="med"/>
          </a:ln>
        </p:spPr>
        <p:txBody>
          <a:bodyPr/>
          <a:lstStyle/>
          <a:p>
            <a:endParaRPr lang="en-GB"/>
          </a:p>
        </p:txBody>
      </p:sp>
      <p:sp>
        <p:nvSpPr>
          <p:cNvPr id="70682" name="Line 1156"/>
          <p:cNvSpPr>
            <a:spLocks noChangeShapeType="1"/>
          </p:cNvSpPr>
          <p:nvPr/>
        </p:nvSpPr>
        <p:spPr bwMode="auto">
          <a:xfrm flipH="1" flipV="1">
            <a:off x="2549525" y="2371725"/>
            <a:ext cx="5724525" cy="2211388"/>
          </a:xfrm>
          <a:prstGeom prst="line">
            <a:avLst/>
          </a:prstGeom>
          <a:noFill/>
          <a:ln w="25400">
            <a:solidFill>
              <a:srgbClr val="000080"/>
            </a:solidFill>
            <a:prstDash val="dash"/>
            <a:round/>
            <a:headEnd/>
            <a:tailEnd type="triangle" w="med" len="med"/>
          </a:ln>
        </p:spPr>
        <p:txBody>
          <a:bodyPr/>
          <a:lstStyle/>
          <a:p>
            <a:endParaRPr lang="en-GB"/>
          </a:p>
        </p:txBody>
      </p:sp>
      <p:sp>
        <p:nvSpPr>
          <p:cNvPr id="70683" name="Rectangle 1158"/>
          <p:cNvSpPr>
            <a:spLocks noChangeArrowheads="1"/>
          </p:cNvSpPr>
          <p:nvPr/>
        </p:nvSpPr>
        <p:spPr bwMode="auto">
          <a:xfrm>
            <a:off x="0" y="74613"/>
            <a:ext cx="9144000" cy="381000"/>
          </a:xfrm>
          <a:prstGeom prst="rect">
            <a:avLst/>
          </a:prstGeom>
          <a:noFill/>
          <a:ln w="9525">
            <a:noFill/>
            <a:miter lim="800000"/>
            <a:headEnd/>
            <a:tailEnd/>
          </a:ln>
        </p:spPr>
        <p:txBody>
          <a:bodyPr anchor="ctr"/>
          <a:lstStyle/>
          <a:p>
            <a:pPr algn="ctr"/>
            <a:r>
              <a:rPr lang="en-US" sz="3000">
                <a:solidFill>
                  <a:srgbClr val="FF0000"/>
                </a:solidFill>
                <a:cs typeface="Times New Roman" pitchFamily="18" charset="0"/>
              </a:rPr>
              <a:t>Changing beam height</a:t>
            </a:r>
            <a:r>
              <a:rPr lang="en-GB" sz="3500">
                <a:solidFill>
                  <a:schemeClr val="accent1"/>
                </a:solidFill>
              </a:rPr>
              <a:t> </a:t>
            </a:r>
          </a:p>
        </p:txBody>
      </p:sp>
      <p:sp>
        <p:nvSpPr>
          <p:cNvPr id="58503" name="Text Box 1159"/>
          <p:cNvSpPr txBox="1">
            <a:spLocks noChangeArrowheads="1"/>
          </p:cNvSpPr>
          <p:nvPr/>
        </p:nvSpPr>
        <p:spPr bwMode="auto">
          <a:xfrm>
            <a:off x="1066800" y="554038"/>
            <a:ext cx="7408863" cy="871537"/>
          </a:xfrm>
          <a:prstGeom prst="rect">
            <a:avLst/>
          </a:prstGeom>
          <a:solidFill>
            <a:srgbClr val="CCFFCC"/>
          </a:solidFill>
          <a:ln w="9525">
            <a:solidFill>
              <a:schemeClr val="tx1"/>
            </a:solidFill>
            <a:miter lim="800000"/>
            <a:headEnd/>
            <a:tailEnd/>
          </a:ln>
          <a:effectLst/>
        </p:spPr>
        <p:txBody>
          <a:bodyPr wrap="none">
            <a:spAutoFit/>
          </a:bodyPr>
          <a:lstStyle/>
          <a:p>
            <a:pPr>
              <a:spcAft>
                <a:spcPct val="30000"/>
              </a:spcAft>
              <a:defRPr/>
            </a:pPr>
            <a:r>
              <a:rPr lang="en-GB" sz="2200"/>
              <a:t>(1) </a:t>
            </a:r>
            <a:r>
              <a:rPr lang="en-GB" u="sng">
                <a:solidFill>
                  <a:srgbClr val="CC0000"/>
                </a:solidFill>
                <a:effectLst>
                  <a:outerShdw blurRad="38100" dist="38100" dir="2700000" algn="tl">
                    <a:srgbClr val="000000"/>
                  </a:outerShdw>
                </a:effectLst>
              </a:rPr>
              <a:t>NEVER</a:t>
            </a:r>
            <a:r>
              <a:rPr lang="en-GB" sz="2200"/>
              <a:t> incline laser beams – </a:t>
            </a:r>
            <a:r>
              <a:rPr lang="en-GB" sz="2200" u="sng">
                <a:solidFill>
                  <a:srgbClr val="CC0000"/>
                </a:solidFill>
              </a:rPr>
              <a:t>always</a:t>
            </a:r>
            <a:r>
              <a:rPr lang="en-GB" sz="2200"/>
              <a:t> use periscopes </a:t>
            </a:r>
          </a:p>
          <a:p>
            <a:pPr>
              <a:spcAft>
                <a:spcPct val="30000"/>
              </a:spcAft>
              <a:defRPr/>
            </a:pPr>
            <a:r>
              <a:rPr lang="en-GB" sz="2200"/>
              <a:t>(2) </a:t>
            </a:r>
            <a:r>
              <a:rPr lang="en-GB" u="sng">
                <a:solidFill>
                  <a:srgbClr val="CC0000"/>
                </a:solidFill>
                <a:effectLst>
                  <a:outerShdw blurRad="38100" dist="38100" dir="2700000" algn="tl">
                    <a:srgbClr val="000000"/>
                  </a:outerShdw>
                </a:effectLst>
              </a:rPr>
              <a:t>NEVER </a:t>
            </a:r>
            <a:r>
              <a:rPr lang="en-GB" sz="2200"/>
              <a:t>work with laser beams above the table beam stops</a:t>
            </a:r>
          </a:p>
        </p:txBody>
      </p:sp>
      <p:sp>
        <p:nvSpPr>
          <p:cNvPr id="70685" name="Rectangle 1163"/>
          <p:cNvSpPr>
            <a:spLocks noChangeArrowheads="1"/>
          </p:cNvSpPr>
          <p:nvPr/>
        </p:nvSpPr>
        <p:spPr bwMode="auto">
          <a:xfrm>
            <a:off x="6226175" y="3886200"/>
            <a:ext cx="74613" cy="1120775"/>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0686" name="Rectangle 1164"/>
          <p:cNvSpPr>
            <a:spLocks noChangeArrowheads="1"/>
          </p:cNvSpPr>
          <p:nvPr/>
        </p:nvSpPr>
        <p:spPr bwMode="auto">
          <a:xfrm>
            <a:off x="6040438" y="4930775"/>
            <a:ext cx="228600" cy="76200"/>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70687" name="Group 1165"/>
          <p:cNvGrpSpPr>
            <a:grpSpLocks/>
          </p:cNvGrpSpPr>
          <p:nvPr/>
        </p:nvGrpSpPr>
        <p:grpSpPr bwMode="auto">
          <a:xfrm>
            <a:off x="6045200" y="4878388"/>
            <a:ext cx="152400" cy="195262"/>
            <a:chOff x="936" y="2400"/>
            <a:chExt cx="96" cy="123"/>
          </a:xfrm>
        </p:grpSpPr>
        <p:sp>
          <p:nvSpPr>
            <p:cNvPr id="70688" name="Line 1166"/>
            <p:cNvSpPr>
              <a:spLocks noChangeShapeType="1"/>
            </p:cNvSpPr>
            <p:nvPr/>
          </p:nvSpPr>
          <p:spPr bwMode="auto">
            <a:xfrm>
              <a:off x="984" y="2400"/>
              <a:ext cx="0" cy="123"/>
            </a:xfrm>
            <a:prstGeom prst="line">
              <a:avLst/>
            </a:prstGeom>
            <a:noFill/>
            <a:ln w="12700">
              <a:solidFill>
                <a:srgbClr val="000080"/>
              </a:solidFill>
              <a:round/>
              <a:headEnd/>
              <a:tailEnd/>
            </a:ln>
          </p:spPr>
          <p:txBody>
            <a:bodyPr/>
            <a:lstStyle/>
            <a:p>
              <a:endParaRPr lang="en-GB"/>
            </a:p>
          </p:txBody>
        </p:sp>
        <p:sp>
          <p:nvSpPr>
            <p:cNvPr id="70689" name="Line 1167"/>
            <p:cNvSpPr>
              <a:spLocks noChangeShapeType="1"/>
            </p:cNvSpPr>
            <p:nvPr/>
          </p:nvSpPr>
          <p:spPr bwMode="auto">
            <a:xfrm>
              <a:off x="936" y="2421"/>
              <a:ext cx="96" cy="0"/>
            </a:xfrm>
            <a:prstGeom prst="line">
              <a:avLst/>
            </a:prstGeom>
            <a:noFill/>
            <a:ln w="12700">
              <a:solidFill>
                <a:srgbClr val="000080"/>
              </a:solidFill>
              <a:round/>
              <a:headEnd/>
              <a:tailEnd/>
            </a:ln>
          </p:spPr>
          <p:txBody>
            <a:bodyPr/>
            <a:lstStyle/>
            <a:p>
              <a:endParaRPr lang="en-GB"/>
            </a:p>
          </p:txBody>
        </p:sp>
      </p:grpSp>
    </p:spTree>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Line 84"/>
          <p:cNvSpPr>
            <a:spLocks noChangeShapeType="1"/>
          </p:cNvSpPr>
          <p:nvPr/>
        </p:nvSpPr>
        <p:spPr bwMode="auto">
          <a:xfrm flipV="1">
            <a:off x="2101850" y="3960813"/>
            <a:ext cx="0" cy="306387"/>
          </a:xfrm>
          <a:prstGeom prst="line">
            <a:avLst/>
          </a:prstGeom>
          <a:noFill/>
          <a:ln w="50800">
            <a:solidFill>
              <a:schemeClr val="tx1"/>
            </a:solidFill>
            <a:round/>
            <a:headEnd/>
            <a:tailEnd/>
          </a:ln>
        </p:spPr>
        <p:txBody>
          <a:bodyPr/>
          <a:lstStyle/>
          <a:p>
            <a:endParaRPr lang="en-GB"/>
          </a:p>
        </p:txBody>
      </p:sp>
      <p:sp>
        <p:nvSpPr>
          <p:cNvPr id="71683" name="Rectangle 7"/>
          <p:cNvSpPr>
            <a:spLocks noChangeArrowheads="1"/>
          </p:cNvSpPr>
          <p:nvPr/>
        </p:nvSpPr>
        <p:spPr bwMode="auto">
          <a:xfrm>
            <a:off x="457200" y="4256088"/>
            <a:ext cx="54864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1684" name="Rectangle 8"/>
          <p:cNvSpPr>
            <a:spLocks noChangeArrowheads="1"/>
          </p:cNvSpPr>
          <p:nvPr/>
        </p:nvSpPr>
        <p:spPr bwMode="auto">
          <a:xfrm>
            <a:off x="1524000" y="4572000"/>
            <a:ext cx="381000" cy="1447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1685" name="AutoShape 9"/>
          <p:cNvSpPr>
            <a:spLocks noChangeArrowheads="1"/>
          </p:cNvSpPr>
          <p:nvPr/>
        </p:nvSpPr>
        <p:spPr bwMode="auto">
          <a:xfrm rot="5400000">
            <a:off x="3733800" y="2827338"/>
            <a:ext cx="228600" cy="990600"/>
          </a:xfrm>
          <a:prstGeom prst="triangle">
            <a:avLst>
              <a:gd name="adj" fmla="val 50000"/>
            </a:avLst>
          </a:prstGeom>
          <a:solidFill>
            <a:srgbClr val="00FF00">
              <a:alpha val="50195"/>
            </a:srgbClr>
          </a:solidFill>
          <a:ln w="9525">
            <a:noFill/>
            <a:miter lim="800000"/>
            <a:headEnd/>
            <a:tailEnd/>
          </a:ln>
        </p:spPr>
        <p:txBody>
          <a:bodyPr wrap="none" anchor="ctr"/>
          <a:lstStyle/>
          <a:p>
            <a:endParaRPr lang="en-US"/>
          </a:p>
        </p:txBody>
      </p:sp>
      <p:sp>
        <p:nvSpPr>
          <p:cNvPr id="71686" name="Rectangle 10"/>
          <p:cNvSpPr>
            <a:spLocks noChangeArrowheads="1"/>
          </p:cNvSpPr>
          <p:nvPr/>
        </p:nvSpPr>
        <p:spPr bwMode="auto">
          <a:xfrm>
            <a:off x="1676400" y="3722688"/>
            <a:ext cx="882650" cy="228600"/>
          </a:xfrm>
          <a:prstGeom prst="rect">
            <a:avLst/>
          </a:prstGeom>
          <a:solidFill>
            <a:srgbClr val="00FF00">
              <a:alpha val="50195"/>
            </a:srgbClr>
          </a:solidFill>
          <a:ln w="9525">
            <a:noFill/>
            <a:miter lim="800000"/>
            <a:headEnd/>
            <a:tailEnd/>
          </a:ln>
        </p:spPr>
        <p:txBody>
          <a:bodyPr wrap="none" anchor="ctr"/>
          <a:lstStyle/>
          <a:p>
            <a:endParaRPr lang="en-US"/>
          </a:p>
        </p:txBody>
      </p:sp>
      <p:sp>
        <p:nvSpPr>
          <p:cNvPr id="71687" name="Rectangle 11"/>
          <p:cNvSpPr>
            <a:spLocks noChangeArrowheads="1"/>
          </p:cNvSpPr>
          <p:nvPr/>
        </p:nvSpPr>
        <p:spPr bwMode="auto">
          <a:xfrm>
            <a:off x="863600" y="3657600"/>
            <a:ext cx="990600" cy="609600"/>
          </a:xfrm>
          <a:prstGeom prst="rect">
            <a:avLst/>
          </a:prstGeom>
          <a:solidFill>
            <a:srgbClr val="3366FF"/>
          </a:solidFill>
          <a:ln w="9525">
            <a:solidFill>
              <a:schemeClr val="tx1"/>
            </a:solidFill>
            <a:miter lim="800000"/>
            <a:headEnd/>
            <a:tailEnd/>
          </a:ln>
        </p:spPr>
        <p:txBody>
          <a:bodyPr wrap="none" anchor="ctr"/>
          <a:lstStyle/>
          <a:p>
            <a:endParaRPr lang="en-US"/>
          </a:p>
        </p:txBody>
      </p:sp>
      <p:sp>
        <p:nvSpPr>
          <p:cNvPr id="71688" name="Rectangle 12"/>
          <p:cNvSpPr>
            <a:spLocks noChangeArrowheads="1"/>
          </p:cNvSpPr>
          <p:nvPr/>
        </p:nvSpPr>
        <p:spPr bwMode="auto">
          <a:xfrm>
            <a:off x="4495800" y="4572000"/>
            <a:ext cx="381000" cy="144780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71689" name="Group 13"/>
          <p:cNvGrpSpPr>
            <a:grpSpLocks/>
          </p:cNvGrpSpPr>
          <p:nvPr/>
        </p:nvGrpSpPr>
        <p:grpSpPr bwMode="auto">
          <a:xfrm>
            <a:off x="914400" y="4191000"/>
            <a:ext cx="152400" cy="195263"/>
            <a:chOff x="936" y="2400"/>
            <a:chExt cx="96" cy="123"/>
          </a:xfrm>
        </p:grpSpPr>
        <p:sp>
          <p:nvSpPr>
            <p:cNvPr id="71738" name="Line 14"/>
            <p:cNvSpPr>
              <a:spLocks noChangeShapeType="1"/>
            </p:cNvSpPr>
            <p:nvPr/>
          </p:nvSpPr>
          <p:spPr bwMode="auto">
            <a:xfrm>
              <a:off x="984" y="2400"/>
              <a:ext cx="0" cy="123"/>
            </a:xfrm>
            <a:prstGeom prst="line">
              <a:avLst/>
            </a:prstGeom>
            <a:noFill/>
            <a:ln w="12700">
              <a:solidFill>
                <a:srgbClr val="000080"/>
              </a:solidFill>
              <a:round/>
              <a:headEnd/>
              <a:tailEnd/>
            </a:ln>
          </p:spPr>
          <p:txBody>
            <a:bodyPr/>
            <a:lstStyle/>
            <a:p>
              <a:endParaRPr lang="en-GB"/>
            </a:p>
          </p:txBody>
        </p:sp>
        <p:sp>
          <p:nvSpPr>
            <p:cNvPr id="71739" name="Line 15"/>
            <p:cNvSpPr>
              <a:spLocks noChangeShapeType="1"/>
            </p:cNvSpPr>
            <p:nvPr/>
          </p:nvSpPr>
          <p:spPr bwMode="auto">
            <a:xfrm>
              <a:off x="936" y="2421"/>
              <a:ext cx="96" cy="0"/>
            </a:xfrm>
            <a:prstGeom prst="line">
              <a:avLst/>
            </a:prstGeom>
            <a:noFill/>
            <a:ln w="12700">
              <a:solidFill>
                <a:srgbClr val="000080"/>
              </a:solidFill>
              <a:round/>
              <a:headEnd/>
              <a:tailEnd/>
            </a:ln>
          </p:spPr>
          <p:txBody>
            <a:bodyPr/>
            <a:lstStyle/>
            <a:p>
              <a:endParaRPr lang="en-GB"/>
            </a:p>
          </p:txBody>
        </p:sp>
      </p:grpSp>
      <p:grpSp>
        <p:nvGrpSpPr>
          <p:cNvPr id="71690" name="Group 16"/>
          <p:cNvGrpSpPr>
            <a:grpSpLocks/>
          </p:cNvGrpSpPr>
          <p:nvPr/>
        </p:nvGrpSpPr>
        <p:grpSpPr bwMode="auto">
          <a:xfrm>
            <a:off x="1524000" y="4191000"/>
            <a:ext cx="152400" cy="195263"/>
            <a:chOff x="936" y="2400"/>
            <a:chExt cx="96" cy="123"/>
          </a:xfrm>
        </p:grpSpPr>
        <p:sp>
          <p:nvSpPr>
            <p:cNvPr id="71736" name="Line 17"/>
            <p:cNvSpPr>
              <a:spLocks noChangeShapeType="1"/>
            </p:cNvSpPr>
            <p:nvPr/>
          </p:nvSpPr>
          <p:spPr bwMode="auto">
            <a:xfrm>
              <a:off x="984" y="2400"/>
              <a:ext cx="0" cy="123"/>
            </a:xfrm>
            <a:prstGeom prst="line">
              <a:avLst/>
            </a:prstGeom>
            <a:noFill/>
            <a:ln w="12700">
              <a:solidFill>
                <a:srgbClr val="000080"/>
              </a:solidFill>
              <a:round/>
              <a:headEnd/>
              <a:tailEnd/>
            </a:ln>
          </p:spPr>
          <p:txBody>
            <a:bodyPr/>
            <a:lstStyle/>
            <a:p>
              <a:endParaRPr lang="en-GB"/>
            </a:p>
          </p:txBody>
        </p:sp>
        <p:sp>
          <p:nvSpPr>
            <p:cNvPr id="71737" name="Line 18"/>
            <p:cNvSpPr>
              <a:spLocks noChangeShapeType="1"/>
            </p:cNvSpPr>
            <p:nvPr/>
          </p:nvSpPr>
          <p:spPr bwMode="auto">
            <a:xfrm>
              <a:off x="936" y="2421"/>
              <a:ext cx="96" cy="0"/>
            </a:xfrm>
            <a:prstGeom prst="line">
              <a:avLst/>
            </a:prstGeom>
            <a:noFill/>
            <a:ln w="12700">
              <a:solidFill>
                <a:srgbClr val="000080"/>
              </a:solidFill>
              <a:round/>
              <a:headEnd/>
              <a:tailEnd/>
            </a:ln>
          </p:spPr>
          <p:txBody>
            <a:bodyPr/>
            <a:lstStyle/>
            <a:p>
              <a:endParaRPr lang="en-GB"/>
            </a:p>
          </p:txBody>
        </p:sp>
      </p:grpSp>
      <p:sp>
        <p:nvSpPr>
          <p:cNvPr id="71691" name="Rectangle 40"/>
          <p:cNvSpPr>
            <a:spLocks noChangeArrowheads="1"/>
          </p:cNvSpPr>
          <p:nvPr/>
        </p:nvSpPr>
        <p:spPr bwMode="auto">
          <a:xfrm flipH="1">
            <a:off x="2435225" y="4184650"/>
            <a:ext cx="228600" cy="76200"/>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71692" name="Group 41"/>
          <p:cNvGrpSpPr>
            <a:grpSpLocks/>
          </p:cNvGrpSpPr>
          <p:nvPr/>
        </p:nvGrpSpPr>
        <p:grpSpPr bwMode="auto">
          <a:xfrm flipH="1">
            <a:off x="2530475" y="4132263"/>
            <a:ext cx="152400" cy="195262"/>
            <a:chOff x="936" y="2400"/>
            <a:chExt cx="96" cy="123"/>
          </a:xfrm>
        </p:grpSpPr>
        <p:sp>
          <p:nvSpPr>
            <p:cNvPr id="71734" name="Line 42"/>
            <p:cNvSpPr>
              <a:spLocks noChangeShapeType="1"/>
            </p:cNvSpPr>
            <p:nvPr/>
          </p:nvSpPr>
          <p:spPr bwMode="auto">
            <a:xfrm>
              <a:off x="984" y="2400"/>
              <a:ext cx="0" cy="123"/>
            </a:xfrm>
            <a:prstGeom prst="line">
              <a:avLst/>
            </a:prstGeom>
            <a:noFill/>
            <a:ln w="12700">
              <a:solidFill>
                <a:srgbClr val="000080"/>
              </a:solidFill>
              <a:round/>
              <a:headEnd/>
              <a:tailEnd/>
            </a:ln>
          </p:spPr>
          <p:txBody>
            <a:bodyPr/>
            <a:lstStyle/>
            <a:p>
              <a:endParaRPr lang="en-GB"/>
            </a:p>
          </p:txBody>
        </p:sp>
        <p:sp>
          <p:nvSpPr>
            <p:cNvPr id="71735" name="Line 43"/>
            <p:cNvSpPr>
              <a:spLocks noChangeShapeType="1"/>
            </p:cNvSpPr>
            <p:nvPr/>
          </p:nvSpPr>
          <p:spPr bwMode="auto">
            <a:xfrm>
              <a:off x="936" y="2421"/>
              <a:ext cx="96" cy="0"/>
            </a:xfrm>
            <a:prstGeom prst="line">
              <a:avLst/>
            </a:prstGeom>
            <a:noFill/>
            <a:ln w="12700">
              <a:solidFill>
                <a:srgbClr val="000080"/>
              </a:solidFill>
              <a:round/>
              <a:headEnd/>
              <a:tailEnd/>
            </a:ln>
          </p:spPr>
          <p:txBody>
            <a:bodyPr/>
            <a:lstStyle/>
            <a:p>
              <a:endParaRPr lang="en-GB"/>
            </a:p>
          </p:txBody>
        </p:sp>
      </p:grpSp>
      <p:grpSp>
        <p:nvGrpSpPr>
          <p:cNvPr id="71693" name="Group 49"/>
          <p:cNvGrpSpPr>
            <a:grpSpLocks/>
          </p:cNvGrpSpPr>
          <p:nvPr/>
        </p:nvGrpSpPr>
        <p:grpSpPr bwMode="auto">
          <a:xfrm>
            <a:off x="4105275" y="3502025"/>
            <a:ext cx="247650" cy="830263"/>
            <a:chOff x="3024" y="2016"/>
            <a:chExt cx="156" cy="523"/>
          </a:xfrm>
        </p:grpSpPr>
        <p:sp>
          <p:nvSpPr>
            <p:cNvPr id="71729" name="Rectangle 50"/>
            <p:cNvSpPr>
              <a:spLocks noChangeArrowheads="1"/>
            </p:cNvSpPr>
            <p:nvPr/>
          </p:nvSpPr>
          <p:spPr bwMode="auto">
            <a:xfrm>
              <a:off x="3126" y="2016"/>
              <a:ext cx="54" cy="474"/>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1730" name="Rectangle 51"/>
            <p:cNvSpPr>
              <a:spLocks noChangeArrowheads="1"/>
            </p:cNvSpPr>
            <p:nvPr/>
          </p:nvSpPr>
          <p:spPr bwMode="auto">
            <a:xfrm>
              <a:off x="3036" y="2449"/>
              <a:ext cx="144" cy="48"/>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71731" name="Group 52"/>
            <p:cNvGrpSpPr>
              <a:grpSpLocks/>
            </p:cNvGrpSpPr>
            <p:nvPr/>
          </p:nvGrpSpPr>
          <p:grpSpPr bwMode="auto">
            <a:xfrm>
              <a:off x="3024" y="2416"/>
              <a:ext cx="96" cy="123"/>
              <a:chOff x="936" y="2400"/>
              <a:chExt cx="96" cy="123"/>
            </a:xfrm>
          </p:grpSpPr>
          <p:sp>
            <p:nvSpPr>
              <p:cNvPr id="71732" name="Line 53"/>
              <p:cNvSpPr>
                <a:spLocks noChangeShapeType="1"/>
              </p:cNvSpPr>
              <p:nvPr/>
            </p:nvSpPr>
            <p:spPr bwMode="auto">
              <a:xfrm>
                <a:off x="984" y="2400"/>
                <a:ext cx="0" cy="123"/>
              </a:xfrm>
              <a:prstGeom prst="line">
                <a:avLst/>
              </a:prstGeom>
              <a:noFill/>
              <a:ln w="12700">
                <a:solidFill>
                  <a:srgbClr val="000080"/>
                </a:solidFill>
                <a:round/>
                <a:headEnd/>
                <a:tailEnd/>
              </a:ln>
            </p:spPr>
            <p:txBody>
              <a:bodyPr/>
              <a:lstStyle/>
              <a:p>
                <a:endParaRPr lang="en-GB"/>
              </a:p>
            </p:txBody>
          </p:sp>
          <p:sp>
            <p:nvSpPr>
              <p:cNvPr id="71733" name="Line 54"/>
              <p:cNvSpPr>
                <a:spLocks noChangeShapeType="1"/>
              </p:cNvSpPr>
              <p:nvPr/>
            </p:nvSpPr>
            <p:spPr bwMode="auto">
              <a:xfrm>
                <a:off x="936" y="2421"/>
                <a:ext cx="96" cy="0"/>
              </a:xfrm>
              <a:prstGeom prst="line">
                <a:avLst/>
              </a:prstGeom>
              <a:noFill/>
              <a:ln w="12700">
                <a:solidFill>
                  <a:srgbClr val="000080"/>
                </a:solidFill>
                <a:round/>
                <a:headEnd/>
                <a:tailEnd/>
              </a:ln>
            </p:spPr>
            <p:txBody>
              <a:bodyPr/>
              <a:lstStyle/>
              <a:p>
                <a:endParaRPr lang="en-GB"/>
              </a:p>
            </p:txBody>
          </p:sp>
        </p:grpSp>
      </p:grpSp>
      <p:sp>
        <p:nvSpPr>
          <p:cNvPr id="71694" name="Rectangle 55"/>
          <p:cNvSpPr>
            <a:spLocks noChangeArrowheads="1"/>
          </p:cNvSpPr>
          <p:nvPr/>
        </p:nvSpPr>
        <p:spPr bwMode="auto">
          <a:xfrm flipH="1">
            <a:off x="4229100" y="3205163"/>
            <a:ext cx="152400" cy="304800"/>
          </a:xfrm>
          <a:prstGeom prst="rect">
            <a:avLst/>
          </a:prstGeom>
          <a:solidFill>
            <a:srgbClr val="000080"/>
          </a:solidFill>
          <a:ln w="9525">
            <a:noFill/>
            <a:miter lim="800000"/>
            <a:headEnd/>
            <a:tailEnd/>
          </a:ln>
        </p:spPr>
        <p:txBody>
          <a:bodyPr wrap="none" anchor="ctr"/>
          <a:lstStyle/>
          <a:p>
            <a:endParaRPr lang="en-US"/>
          </a:p>
        </p:txBody>
      </p:sp>
      <p:sp>
        <p:nvSpPr>
          <p:cNvPr id="71695" name="Rectangle 57"/>
          <p:cNvSpPr>
            <a:spLocks noChangeArrowheads="1"/>
          </p:cNvSpPr>
          <p:nvPr/>
        </p:nvSpPr>
        <p:spPr bwMode="auto">
          <a:xfrm>
            <a:off x="5803900" y="2693988"/>
            <a:ext cx="107950" cy="15621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1696" name="Rectangle 58"/>
          <p:cNvSpPr>
            <a:spLocks noChangeArrowheads="1"/>
          </p:cNvSpPr>
          <p:nvPr/>
        </p:nvSpPr>
        <p:spPr bwMode="auto">
          <a:xfrm>
            <a:off x="5618163" y="4179888"/>
            <a:ext cx="228600" cy="76200"/>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71697" name="Group 59"/>
          <p:cNvGrpSpPr>
            <a:grpSpLocks/>
          </p:cNvGrpSpPr>
          <p:nvPr/>
        </p:nvGrpSpPr>
        <p:grpSpPr bwMode="auto">
          <a:xfrm>
            <a:off x="5622925" y="4127500"/>
            <a:ext cx="152400" cy="195263"/>
            <a:chOff x="936" y="2400"/>
            <a:chExt cx="96" cy="123"/>
          </a:xfrm>
        </p:grpSpPr>
        <p:sp>
          <p:nvSpPr>
            <p:cNvPr id="71727" name="Line 60"/>
            <p:cNvSpPr>
              <a:spLocks noChangeShapeType="1"/>
            </p:cNvSpPr>
            <p:nvPr/>
          </p:nvSpPr>
          <p:spPr bwMode="auto">
            <a:xfrm>
              <a:off x="984" y="2400"/>
              <a:ext cx="0" cy="123"/>
            </a:xfrm>
            <a:prstGeom prst="line">
              <a:avLst/>
            </a:prstGeom>
            <a:noFill/>
            <a:ln w="12700">
              <a:solidFill>
                <a:srgbClr val="000080"/>
              </a:solidFill>
              <a:round/>
              <a:headEnd/>
              <a:tailEnd/>
            </a:ln>
          </p:spPr>
          <p:txBody>
            <a:bodyPr/>
            <a:lstStyle/>
            <a:p>
              <a:endParaRPr lang="en-GB"/>
            </a:p>
          </p:txBody>
        </p:sp>
        <p:sp>
          <p:nvSpPr>
            <p:cNvPr id="71728" name="Line 61"/>
            <p:cNvSpPr>
              <a:spLocks noChangeShapeType="1"/>
            </p:cNvSpPr>
            <p:nvPr/>
          </p:nvSpPr>
          <p:spPr bwMode="auto">
            <a:xfrm>
              <a:off x="936" y="2421"/>
              <a:ext cx="96" cy="0"/>
            </a:xfrm>
            <a:prstGeom prst="line">
              <a:avLst/>
            </a:prstGeom>
            <a:noFill/>
            <a:ln w="12700">
              <a:solidFill>
                <a:srgbClr val="000080"/>
              </a:solidFill>
              <a:round/>
              <a:headEnd/>
              <a:tailEnd/>
            </a:ln>
          </p:spPr>
          <p:txBody>
            <a:bodyPr/>
            <a:lstStyle/>
            <a:p>
              <a:endParaRPr lang="en-GB"/>
            </a:p>
          </p:txBody>
        </p:sp>
      </p:grpSp>
      <p:sp>
        <p:nvSpPr>
          <p:cNvPr id="71698" name="Rectangle 63"/>
          <p:cNvSpPr>
            <a:spLocks noChangeArrowheads="1"/>
          </p:cNvSpPr>
          <p:nvPr/>
        </p:nvSpPr>
        <p:spPr bwMode="auto">
          <a:xfrm>
            <a:off x="719138" y="2693988"/>
            <a:ext cx="87312" cy="1552575"/>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1699" name="Rectangle 64"/>
          <p:cNvSpPr>
            <a:spLocks noChangeArrowheads="1"/>
          </p:cNvSpPr>
          <p:nvPr/>
        </p:nvSpPr>
        <p:spPr bwMode="auto">
          <a:xfrm>
            <a:off x="533400" y="4170363"/>
            <a:ext cx="228600" cy="76200"/>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71700" name="Group 65"/>
          <p:cNvGrpSpPr>
            <a:grpSpLocks/>
          </p:cNvGrpSpPr>
          <p:nvPr/>
        </p:nvGrpSpPr>
        <p:grpSpPr bwMode="auto">
          <a:xfrm>
            <a:off x="538163" y="4117975"/>
            <a:ext cx="152400" cy="195263"/>
            <a:chOff x="936" y="2400"/>
            <a:chExt cx="96" cy="123"/>
          </a:xfrm>
        </p:grpSpPr>
        <p:sp>
          <p:nvSpPr>
            <p:cNvPr id="71725" name="Line 66"/>
            <p:cNvSpPr>
              <a:spLocks noChangeShapeType="1"/>
            </p:cNvSpPr>
            <p:nvPr/>
          </p:nvSpPr>
          <p:spPr bwMode="auto">
            <a:xfrm>
              <a:off x="984" y="2400"/>
              <a:ext cx="0" cy="123"/>
            </a:xfrm>
            <a:prstGeom prst="line">
              <a:avLst/>
            </a:prstGeom>
            <a:noFill/>
            <a:ln w="12700">
              <a:solidFill>
                <a:srgbClr val="000080"/>
              </a:solidFill>
              <a:round/>
              <a:headEnd/>
              <a:tailEnd/>
            </a:ln>
          </p:spPr>
          <p:txBody>
            <a:bodyPr/>
            <a:lstStyle/>
            <a:p>
              <a:endParaRPr lang="en-GB"/>
            </a:p>
          </p:txBody>
        </p:sp>
        <p:sp>
          <p:nvSpPr>
            <p:cNvPr id="71726" name="Line 67"/>
            <p:cNvSpPr>
              <a:spLocks noChangeShapeType="1"/>
            </p:cNvSpPr>
            <p:nvPr/>
          </p:nvSpPr>
          <p:spPr bwMode="auto">
            <a:xfrm>
              <a:off x="936" y="2421"/>
              <a:ext cx="96" cy="0"/>
            </a:xfrm>
            <a:prstGeom prst="line">
              <a:avLst/>
            </a:prstGeom>
            <a:noFill/>
            <a:ln w="12700">
              <a:solidFill>
                <a:srgbClr val="000080"/>
              </a:solidFill>
              <a:round/>
              <a:headEnd/>
              <a:tailEnd/>
            </a:ln>
          </p:spPr>
          <p:txBody>
            <a:bodyPr/>
            <a:lstStyle/>
            <a:p>
              <a:endParaRPr lang="en-GB"/>
            </a:p>
          </p:txBody>
        </p:sp>
      </p:grpSp>
      <p:sp>
        <p:nvSpPr>
          <p:cNvPr id="71701" name="Line 71"/>
          <p:cNvSpPr>
            <a:spLocks noChangeShapeType="1"/>
          </p:cNvSpPr>
          <p:nvPr/>
        </p:nvSpPr>
        <p:spPr bwMode="auto">
          <a:xfrm>
            <a:off x="4235450" y="3327400"/>
            <a:ext cx="1524000" cy="0"/>
          </a:xfrm>
          <a:prstGeom prst="line">
            <a:avLst/>
          </a:prstGeom>
          <a:noFill/>
          <a:ln w="25400">
            <a:solidFill>
              <a:srgbClr val="000080"/>
            </a:solidFill>
            <a:prstDash val="dash"/>
            <a:round/>
            <a:headEnd/>
            <a:tailEnd type="triangle" w="med" len="med"/>
          </a:ln>
        </p:spPr>
        <p:txBody>
          <a:bodyPr/>
          <a:lstStyle/>
          <a:p>
            <a:endParaRPr lang="en-GB"/>
          </a:p>
        </p:txBody>
      </p:sp>
      <p:sp>
        <p:nvSpPr>
          <p:cNvPr id="71702" name="Text Box 74"/>
          <p:cNvSpPr txBox="1">
            <a:spLocks noChangeArrowheads="1"/>
          </p:cNvSpPr>
          <p:nvPr/>
        </p:nvSpPr>
        <p:spPr bwMode="auto">
          <a:xfrm>
            <a:off x="2711450" y="1931988"/>
            <a:ext cx="2968625" cy="396875"/>
          </a:xfrm>
          <a:prstGeom prst="rect">
            <a:avLst/>
          </a:prstGeom>
          <a:noFill/>
          <a:ln w="9525">
            <a:noFill/>
            <a:miter lim="800000"/>
            <a:headEnd/>
            <a:tailEnd/>
          </a:ln>
        </p:spPr>
        <p:txBody>
          <a:bodyPr wrap="none">
            <a:spAutoFit/>
          </a:bodyPr>
          <a:lstStyle/>
          <a:p>
            <a:pPr>
              <a:spcAft>
                <a:spcPct val="30000"/>
              </a:spcAft>
            </a:pPr>
            <a:r>
              <a:rPr lang="en-GB" sz="2000"/>
              <a:t> </a:t>
            </a:r>
            <a:r>
              <a:rPr lang="en-GB" sz="2000" u="sng">
                <a:solidFill>
                  <a:srgbClr val="CC0000"/>
                </a:solidFill>
              </a:rPr>
              <a:t>Always</a:t>
            </a:r>
            <a:r>
              <a:rPr lang="en-GB" sz="2000"/>
              <a:t> enclose periscope</a:t>
            </a:r>
          </a:p>
        </p:txBody>
      </p:sp>
      <p:sp>
        <p:nvSpPr>
          <p:cNvPr id="71703" name="Rectangle 39"/>
          <p:cNvSpPr>
            <a:spLocks noChangeArrowheads="1"/>
          </p:cNvSpPr>
          <p:nvPr/>
        </p:nvSpPr>
        <p:spPr bwMode="auto">
          <a:xfrm flipH="1">
            <a:off x="2444750" y="3074988"/>
            <a:ext cx="114300" cy="117475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1704" name="Rectangle 5"/>
          <p:cNvSpPr>
            <a:spLocks noChangeArrowheads="1"/>
          </p:cNvSpPr>
          <p:nvPr/>
        </p:nvSpPr>
        <p:spPr bwMode="auto">
          <a:xfrm rot="-5400000">
            <a:off x="2099469" y="3477419"/>
            <a:ext cx="690562" cy="228600"/>
          </a:xfrm>
          <a:prstGeom prst="rect">
            <a:avLst/>
          </a:prstGeom>
          <a:solidFill>
            <a:srgbClr val="00FF00">
              <a:alpha val="50195"/>
            </a:srgbClr>
          </a:solidFill>
          <a:ln w="9525">
            <a:noFill/>
            <a:miter lim="800000"/>
            <a:headEnd/>
            <a:tailEnd/>
          </a:ln>
        </p:spPr>
        <p:txBody>
          <a:bodyPr wrap="none" anchor="ctr"/>
          <a:lstStyle/>
          <a:p>
            <a:endParaRPr lang="en-US"/>
          </a:p>
        </p:txBody>
      </p:sp>
      <p:sp>
        <p:nvSpPr>
          <p:cNvPr id="71705" name="Rectangle 80"/>
          <p:cNvSpPr>
            <a:spLocks noChangeArrowheads="1"/>
          </p:cNvSpPr>
          <p:nvPr/>
        </p:nvSpPr>
        <p:spPr bwMode="auto">
          <a:xfrm rot="2818810">
            <a:off x="2424906" y="3694907"/>
            <a:ext cx="185737" cy="400050"/>
          </a:xfrm>
          <a:prstGeom prst="rect">
            <a:avLst/>
          </a:prstGeom>
          <a:solidFill>
            <a:schemeClr val="accent1"/>
          </a:solidFill>
          <a:ln w="9525">
            <a:noFill/>
            <a:miter lim="800000"/>
            <a:headEnd/>
            <a:tailEnd/>
          </a:ln>
        </p:spPr>
        <p:txBody>
          <a:bodyPr wrap="none" anchor="ctr"/>
          <a:lstStyle/>
          <a:p>
            <a:endParaRPr lang="en-US"/>
          </a:p>
        </p:txBody>
      </p:sp>
      <p:sp>
        <p:nvSpPr>
          <p:cNvPr id="71706" name="Rectangle 82"/>
          <p:cNvSpPr>
            <a:spLocks noChangeArrowheads="1"/>
          </p:cNvSpPr>
          <p:nvPr/>
        </p:nvSpPr>
        <p:spPr bwMode="auto">
          <a:xfrm>
            <a:off x="2495550" y="3217863"/>
            <a:ext cx="882650" cy="228600"/>
          </a:xfrm>
          <a:prstGeom prst="rect">
            <a:avLst/>
          </a:prstGeom>
          <a:solidFill>
            <a:srgbClr val="00FF00">
              <a:alpha val="50195"/>
            </a:srgbClr>
          </a:solidFill>
          <a:ln w="9525">
            <a:noFill/>
            <a:miter lim="800000"/>
            <a:headEnd/>
            <a:tailEnd/>
          </a:ln>
        </p:spPr>
        <p:txBody>
          <a:bodyPr wrap="none" anchor="ctr"/>
          <a:lstStyle/>
          <a:p>
            <a:endParaRPr lang="en-US"/>
          </a:p>
        </p:txBody>
      </p:sp>
      <p:sp>
        <p:nvSpPr>
          <p:cNvPr id="71707" name="Rectangle 81"/>
          <p:cNvSpPr>
            <a:spLocks noChangeArrowheads="1"/>
          </p:cNvSpPr>
          <p:nvPr/>
        </p:nvSpPr>
        <p:spPr bwMode="auto">
          <a:xfrm rot="2818810">
            <a:off x="2305843" y="3059907"/>
            <a:ext cx="195263" cy="400050"/>
          </a:xfrm>
          <a:prstGeom prst="rect">
            <a:avLst/>
          </a:prstGeom>
          <a:solidFill>
            <a:schemeClr val="accent1"/>
          </a:solidFill>
          <a:ln w="9525">
            <a:noFill/>
            <a:miter lim="800000"/>
            <a:headEnd/>
            <a:tailEnd/>
          </a:ln>
        </p:spPr>
        <p:txBody>
          <a:bodyPr wrap="none" anchor="ctr"/>
          <a:lstStyle/>
          <a:p>
            <a:endParaRPr lang="en-US"/>
          </a:p>
        </p:txBody>
      </p:sp>
      <p:grpSp>
        <p:nvGrpSpPr>
          <p:cNvPr id="71708" name="Group 19"/>
          <p:cNvGrpSpPr>
            <a:grpSpLocks/>
          </p:cNvGrpSpPr>
          <p:nvPr/>
        </p:nvGrpSpPr>
        <p:grpSpPr bwMode="auto">
          <a:xfrm>
            <a:off x="3228975" y="3179763"/>
            <a:ext cx="276225" cy="1144587"/>
            <a:chOff x="2994" y="1818"/>
            <a:chExt cx="174" cy="721"/>
          </a:xfrm>
        </p:grpSpPr>
        <p:sp>
          <p:nvSpPr>
            <p:cNvPr id="71718" name="Oval 20"/>
            <p:cNvSpPr>
              <a:spLocks noChangeArrowheads="1"/>
            </p:cNvSpPr>
            <p:nvPr/>
          </p:nvSpPr>
          <p:spPr bwMode="auto">
            <a:xfrm>
              <a:off x="3072" y="1818"/>
              <a:ext cx="96" cy="192"/>
            </a:xfrm>
            <a:prstGeom prst="ellipse">
              <a:avLst/>
            </a:prstGeom>
            <a:solidFill>
              <a:srgbClr val="008080"/>
            </a:solidFill>
            <a:ln w="9525">
              <a:solidFill>
                <a:schemeClr val="tx1"/>
              </a:solidFill>
              <a:round/>
              <a:headEnd/>
              <a:tailEnd/>
            </a:ln>
          </p:spPr>
          <p:txBody>
            <a:bodyPr wrap="none" anchor="ctr"/>
            <a:lstStyle/>
            <a:p>
              <a:endParaRPr lang="en-US"/>
            </a:p>
          </p:txBody>
        </p:sp>
        <p:grpSp>
          <p:nvGrpSpPr>
            <p:cNvPr id="71719" name="Group 21"/>
            <p:cNvGrpSpPr>
              <a:grpSpLocks/>
            </p:cNvGrpSpPr>
            <p:nvPr/>
          </p:nvGrpSpPr>
          <p:grpSpPr bwMode="auto">
            <a:xfrm>
              <a:off x="2994" y="2016"/>
              <a:ext cx="156" cy="523"/>
              <a:chOff x="3024" y="2016"/>
              <a:chExt cx="156" cy="523"/>
            </a:xfrm>
          </p:grpSpPr>
          <p:sp>
            <p:nvSpPr>
              <p:cNvPr id="71720" name="Rectangle 22"/>
              <p:cNvSpPr>
                <a:spLocks noChangeArrowheads="1"/>
              </p:cNvSpPr>
              <p:nvPr/>
            </p:nvSpPr>
            <p:spPr bwMode="auto">
              <a:xfrm>
                <a:off x="3126" y="2016"/>
                <a:ext cx="54" cy="474"/>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71721" name="Rectangle 23"/>
              <p:cNvSpPr>
                <a:spLocks noChangeArrowheads="1"/>
              </p:cNvSpPr>
              <p:nvPr/>
            </p:nvSpPr>
            <p:spPr bwMode="auto">
              <a:xfrm>
                <a:off x="3036" y="2449"/>
                <a:ext cx="144" cy="48"/>
              </a:xfrm>
              <a:prstGeom prst="rect">
                <a:avLst/>
              </a:prstGeom>
              <a:solidFill>
                <a:schemeClr val="tx1"/>
              </a:solidFill>
              <a:ln w="9525">
                <a:solidFill>
                  <a:schemeClr val="tx1"/>
                </a:solidFill>
                <a:miter lim="800000"/>
                <a:headEnd/>
                <a:tailEnd/>
              </a:ln>
            </p:spPr>
            <p:txBody>
              <a:bodyPr wrap="none" anchor="ctr"/>
              <a:lstStyle/>
              <a:p>
                <a:endParaRPr lang="en-US"/>
              </a:p>
            </p:txBody>
          </p:sp>
          <p:grpSp>
            <p:nvGrpSpPr>
              <p:cNvPr id="71722" name="Group 24"/>
              <p:cNvGrpSpPr>
                <a:grpSpLocks/>
              </p:cNvGrpSpPr>
              <p:nvPr/>
            </p:nvGrpSpPr>
            <p:grpSpPr bwMode="auto">
              <a:xfrm>
                <a:off x="3024" y="2416"/>
                <a:ext cx="96" cy="123"/>
                <a:chOff x="936" y="2400"/>
                <a:chExt cx="96" cy="123"/>
              </a:xfrm>
            </p:grpSpPr>
            <p:sp>
              <p:nvSpPr>
                <p:cNvPr id="71723" name="Line 25"/>
                <p:cNvSpPr>
                  <a:spLocks noChangeShapeType="1"/>
                </p:cNvSpPr>
                <p:nvPr/>
              </p:nvSpPr>
              <p:spPr bwMode="auto">
                <a:xfrm>
                  <a:off x="984" y="2400"/>
                  <a:ext cx="0" cy="123"/>
                </a:xfrm>
                <a:prstGeom prst="line">
                  <a:avLst/>
                </a:prstGeom>
                <a:noFill/>
                <a:ln w="12700">
                  <a:solidFill>
                    <a:srgbClr val="000080"/>
                  </a:solidFill>
                  <a:round/>
                  <a:headEnd/>
                  <a:tailEnd/>
                </a:ln>
              </p:spPr>
              <p:txBody>
                <a:bodyPr/>
                <a:lstStyle/>
                <a:p>
                  <a:endParaRPr lang="en-GB"/>
                </a:p>
              </p:txBody>
            </p:sp>
            <p:sp>
              <p:nvSpPr>
                <p:cNvPr id="71724" name="Line 26"/>
                <p:cNvSpPr>
                  <a:spLocks noChangeShapeType="1"/>
                </p:cNvSpPr>
                <p:nvPr/>
              </p:nvSpPr>
              <p:spPr bwMode="auto">
                <a:xfrm>
                  <a:off x="936" y="2421"/>
                  <a:ext cx="96" cy="0"/>
                </a:xfrm>
                <a:prstGeom prst="line">
                  <a:avLst/>
                </a:prstGeom>
                <a:noFill/>
                <a:ln w="12700">
                  <a:solidFill>
                    <a:srgbClr val="000080"/>
                  </a:solidFill>
                  <a:round/>
                  <a:headEnd/>
                  <a:tailEnd/>
                </a:ln>
              </p:spPr>
              <p:txBody>
                <a:bodyPr/>
                <a:lstStyle/>
                <a:p>
                  <a:endParaRPr lang="en-GB"/>
                </a:p>
              </p:txBody>
            </p:sp>
          </p:grpSp>
        </p:grpSp>
      </p:grpSp>
      <p:sp>
        <p:nvSpPr>
          <p:cNvPr id="71709" name="Line 86"/>
          <p:cNvSpPr>
            <a:spLocks noChangeShapeType="1"/>
          </p:cNvSpPr>
          <p:nvPr/>
        </p:nvSpPr>
        <p:spPr bwMode="auto">
          <a:xfrm flipV="1">
            <a:off x="2101850" y="2978150"/>
            <a:ext cx="0" cy="730250"/>
          </a:xfrm>
          <a:prstGeom prst="line">
            <a:avLst/>
          </a:prstGeom>
          <a:noFill/>
          <a:ln w="50800">
            <a:solidFill>
              <a:schemeClr val="tx1"/>
            </a:solidFill>
            <a:round/>
            <a:headEnd/>
            <a:tailEnd/>
          </a:ln>
        </p:spPr>
        <p:txBody>
          <a:bodyPr/>
          <a:lstStyle/>
          <a:p>
            <a:endParaRPr lang="en-GB"/>
          </a:p>
        </p:txBody>
      </p:sp>
      <p:sp>
        <p:nvSpPr>
          <p:cNvPr id="71710" name="Line 87"/>
          <p:cNvSpPr>
            <a:spLocks noChangeShapeType="1"/>
          </p:cNvSpPr>
          <p:nvPr/>
        </p:nvSpPr>
        <p:spPr bwMode="auto">
          <a:xfrm>
            <a:off x="2078038" y="2998788"/>
            <a:ext cx="685800" cy="0"/>
          </a:xfrm>
          <a:prstGeom prst="line">
            <a:avLst/>
          </a:prstGeom>
          <a:noFill/>
          <a:ln w="50800">
            <a:solidFill>
              <a:schemeClr val="tx1"/>
            </a:solidFill>
            <a:round/>
            <a:headEnd/>
            <a:tailEnd/>
          </a:ln>
        </p:spPr>
        <p:txBody>
          <a:bodyPr/>
          <a:lstStyle/>
          <a:p>
            <a:endParaRPr lang="en-GB"/>
          </a:p>
        </p:txBody>
      </p:sp>
      <p:sp>
        <p:nvSpPr>
          <p:cNvPr id="71711" name="Line 89"/>
          <p:cNvSpPr>
            <a:spLocks noChangeShapeType="1"/>
          </p:cNvSpPr>
          <p:nvPr/>
        </p:nvSpPr>
        <p:spPr bwMode="auto">
          <a:xfrm flipV="1">
            <a:off x="2787650" y="3459163"/>
            <a:ext cx="0" cy="796925"/>
          </a:xfrm>
          <a:prstGeom prst="line">
            <a:avLst/>
          </a:prstGeom>
          <a:noFill/>
          <a:ln w="50800">
            <a:solidFill>
              <a:schemeClr val="tx1"/>
            </a:solidFill>
            <a:round/>
            <a:headEnd/>
            <a:tailEnd/>
          </a:ln>
        </p:spPr>
        <p:txBody>
          <a:bodyPr/>
          <a:lstStyle/>
          <a:p>
            <a:endParaRPr lang="en-GB"/>
          </a:p>
        </p:txBody>
      </p:sp>
      <p:sp>
        <p:nvSpPr>
          <p:cNvPr id="71712" name="Line 90"/>
          <p:cNvSpPr>
            <a:spLocks noChangeShapeType="1"/>
          </p:cNvSpPr>
          <p:nvPr/>
        </p:nvSpPr>
        <p:spPr bwMode="auto">
          <a:xfrm flipV="1">
            <a:off x="2787650" y="2974975"/>
            <a:ext cx="0" cy="234950"/>
          </a:xfrm>
          <a:prstGeom prst="line">
            <a:avLst/>
          </a:prstGeom>
          <a:noFill/>
          <a:ln w="50800">
            <a:solidFill>
              <a:schemeClr val="tx1"/>
            </a:solidFill>
            <a:round/>
            <a:headEnd/>
            <a:tailEnd/>
          </a:ln>
        </p:spPr>
        <p:txBody>
          <a:bodyPr/>
          <a:lstStyle/>
          <a:p>
            <a:endParaRPr lang="en-GB"/>
          </a:p>
        </p:txBody>
      </p:sp>
      <p:sp>
        <p:nvSpPr>
          <p:cNvPr id="71713" name="Line 91"/>
          <p:cNvSpPr>
            <a:spLocks noChangeShapeType="1"/>
          </p:cNvSpPr>
          <p:nvPr/>
        </p:nvSpPr>
        <p:spPr bwMode="auto">
          <a:xfrm flipH="1">
            <a:off x="2559050" y="2312988"/>
            <a:ext cx="304800" cy="609600"/>
          </a:xfrm>
          <a:prstGeom prst="line">
            <a:avLst/>
          </a:prstGeom>
          <a:noFill/>
          <a:ln w="12700">
            <a:solidFill>
              <a:srgbClr val="0000FF"/>
            </a:solidFill>
            <a:round/>
            <a:headEnd/>
            <a:tailEnd type="triangle" w="med" len="med"/>
          </a:ln>
        </p:spPr>
        <p:txBody>
          <a:bodyPr/>
          <a:lstStyle/>
          <a:p>
            <a:endParaRPr lang="en-GB"/>
          </a:p>
        </p:txBody>
      </p:sp>
      <p:sp>
        <p:nvSpPr>
          <p:cNvPr id="71714" name="Rectangle 92"/>
          <p:cNvSpPr>
            <a:spLocks noChangeArrowheads="1"/>
          </p:cNvSpPr>
          <p:nvPr/>
        </p:nvSpPr>
        <p:spPr bwMode="auto">
          <a:xfrm>
            <a:off x="0" y="0"/>
            <a:ext cx="9144000" cy="762000"/>
          </a:xfrm>
          <a:prstGeom prst="rect">
            <a:avLst/>
          </a:prstGeom>
          <a:noFill/>
          <a:ln w="9525">
            <a:noFill/>
            <a:miter lim="800000"/>
            <a:headEnd/>
            <a:tailEnd/>
          </a:ln>
        </p:spPr>
        <p:txBody>
          <a:bodyPr anchor="ctr"/>
          <a:lstStyle/>
          <a:p>
            <a:pPr algn="ctr"/>
            <a:r>
              <a:rPr lang="en-US" sz="3000">
                <a:solidFill>
                  <a:srgbClr val="FF0000"/>
                </a:solidFill>
                <a:cs typeface="Times New Roman" pitchFamily="18" charset="0"/>
              </a:rPr>
              <a:t>Changing beam height</a:t>
            </a:r>
            <a:r>
              <a:rPr lang="en-GB" sz="3500">
                <a:solidFill>
                  <a:schemeClr val="accent1"/>
                </a:solidFill>
              </a:rPr>
              <a:t> </a:t>
            </a:r>
          </a:p>
        </p:txBody>
      </p:sp>
      <p:sp>
        <p:nvSpPr>
          <p:cNvPr id="59485" name="Text Box 93"/>
          <p:cNvSpPr txBox="1">
            <a:spLocks noChangeArrowheads="1"/>
          </p:cNvSpPr>
          <p:nvPr/>
        </p:nvSpPr>
        <p:spPr bwMode="auto">
          <a:xfrm>
            <a:off x="381000" y="1143000"/>
            <a:ext cx="8102600" cy="436563"/>
          </a:xfrm>
          <a:prstGeom prst="rect">
            <a:avLst/>
          </a:prstGeom>
          <a:solidFill>
            <a:srgbClr val="CCFFCC"/>
          </a:solidFill>
          <a:ln w="9525">
            <a:solidFill>
              <a:schemeClr val="tx1"/>
            </a:solidFill>
            <a:miter lim="800000"/>
            <a:headEnd/>
            <a:tailEnd/>
          </a:ln>
          <a:effectLst/>
        </p:spPr>
        <p:txBody>
          <a:bodyPr wrap="none">
            <a:spAutoFit/>
          </a:bodyPr>
          <a:lstStyle/>
          <a:p>
            <a:pPr>
              <a:spcAft>
                <a:spcPct val="30000"/>
              </a:spcAft>
              <a:defRPr/>
            </a:pPr>
            <a:r>
              <a:rPr lang="en-GB" sz="2200"/>
              <a:t>Use periscope to change beam height - </a:t>
            </a:r>
            <a:r>
              <a:rPr lang="en-GB" sz="2000" u="sng">
                <a:solidFill>
                  <a:srgbClr val="CC0000"/>
                </a:solidFill>
                <a:effectLst>
                  <a:outerShdw blurRad="38100" dist="38100" dir="2700000" algn="tl">
                    <a:srgbClr val="000000"/>
                  </a:outerShdw>
                </a:effectLst>
              </a:rPr>
              <a:t>NEVER</a:t>
            </a:r>
            <a:r>
              <a:rPr lang="en-GB" sz="2000"/>
              <a:t> </a:t>
            </a:r>
            <a:r>
              <a:rPr lang="en-GB" sz="2200"/>
              <a:t>incline laser beams </a:t>
            </a:r>
          </a:p>
        </p:txBody>
      </p:sp>
      <p:pic>
        <p:nvPicPr>
          <p:cNvPr id="71716" name="Picture 94" descr="IMG_0005"/>
          <p:cNvPicPr>
            <a:picLocks noChangeAspect="1" noChangeArrowheads="1"/>
          </p:cNvPicPr>
          <p:nvPr/>
        </p:nvPicPr>
        <p:blipFill>
          <a:blip r:embed="rId2" cstate="print"/>
          <a:srcRect/>
          <a:stretch>
            <a:fillRect/>
          </a:stretch>
        </p:blipFill>
        <p:spPr bwMode="auto">
          <a:xfrm>
            <a:off x="6172200" y="2209800"/>
            <a:ext cx="2686050" cy="3581400"/>
          </a:xfrm>
          <a:prstGeom prst="rect">
            <a:avLst/>
          </a:prstGeom>
          <a:noFill/>
          <a:ln w="9525">
            <a:noFill/>
            <a:miter lim="800000"/>
            <a:headEnd/>
            <a:tailEnd/>
          </a:ln>
        </p:spPr>
      </p:pic>
      <p:sp>
        <p:nvSpPr>
          <p:cNvPr id="71717" name="Line 95"/>
          <p:cNvSpPr>
            <a:spLocks noChangeShapeType="1"/>
          </p:cNvSpPr>
          <p:nvPr/>
        </p:nvSpPr>
        <p:spPr bwMode="auto">
          <a:xfrm>
            <a:off x="5638800" y="2209800"/>
            <a:ext cx="1219200" cy="838200"/>
          </a:xfrm>
          <a:prstGeom prst="line">
            <a:avLst/>
          </a:prstGeom>
          <a:noFill/>
          <a:ln w="12700">
            <a:solidFill>
              <a:srgbClr val="0000FF"/>
            </a:solidFill>
            <a:round/>
            <a:headEnd/>
            <a:tailEnd type="triangle" w="med" len="med"/>
          </a:ln>
        </p:spPr>
        <p:txBody>
          <a:bodyPr/>
          <a:lstStyle/>
          <a:p>
            <a:endParaRPr lang="en-GB"/>
          </a:p>
        </p:txBody>
      </p:sp>
    </p:spTree>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152400"/>
            <a:ext cx="9144000" cy="762000"/>
          </a:xfrm>
          <a:prstGeom prst="rect">
            <a:avLst/>
          </a:prstGeom>
          <a:noFill/>
          <a:ln w="9525">
            <a:noFill/>
            <a:miter lim="800000"/>
            <a:headEnd/>
            <a:tailEnd/>
          </a:ln>
        </p:spPr>
        <p:txBody>
          <a:bodyPr anchor="ctr"/>
          <a:lstStyle/>
          <a:p>
            <a:pPr algn="ctr"/>
            <a:r>
              <a:rPr lang="en-US" sz="3000">
                <a:solidFill>
                  <a:srgbClr val="FF0000"/>
                </a:solidFill>
                <a:cs typeface="Times New Roman" pitchFamily="18" charset="0"/>
              </a:rPr>
              <a:t>Periscopes - initial alignment strategy </a:t>
            </a:r>
          </a:p>
          <a:p>
            <a:pPr algn="ctr"/>
            <a:r>
              <a:rPr lang="en-US" sz="3000">
                <a:solidFill>
                  <a:srgbClr val="FF0000"/>
                </a:solidFill>
                <a:cs typeface="Times New Roman" pitchFamily="18" charset="0"/>
              </a:rPr>
              <a:t>(No laser required)</a:t>
            </a:r>
            <a:endParaRPr lang="en-GB" sz="3000">
              <a:solidFill>
                <a:schemeClr val="accent1"/>
              </a:solidFill>
            </a:endParaRPr>
          </a:p>
        </p:txBody>
      </p:sp>
      <p:sp>
        <p:nvSpPr>
          <p:cNvPr id="72707" name="Rectangle 10"/>
          <p:cNvSpPr>
            <a:spLocks noChangeArrowheads="1"/>
          </p:cNvSpPr>
          <p:nvPr/>
        </p:nvSpPr>
        <p:spPr bwMode="auto">
          <a:xfrm>
            <a:off x="838200" y="2667000"/>
            <a:ext cx="7696200" cy="762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2708" name="Rectangle 5"/>
          <p:cNvSpPr>
            <a:spLocks noChangeArrowheads="1"/>
          </p:cNvSpPr>
          <p:nvPr/>
        </p:nvSpPr>
        <p:spPr bwMode="auto">
          <a:xfrm>
            <a:off x="1447800" y="1447800"/>
            <a:ext cx="96838" cy="11430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2709" name="Rectangle 3"/>
          <p:cNvSpPr>
            <a:spLocks noChangeArrowheads="1"/>
          </p:cNvSpPr>
          <p:nvPr/>
        </p:nvSpPr>
        <p:spPr bwMode="auto">
          <a:xfrm rot="-2643250">
            <a:off x="1233488" y="2157413"/>
            <a:ext cx="533400" cy="76200"/>
          </a:xfrm>
          <a:prstGeom prst="rect">
            <a:avLst/>
          </a:prstGeom>
          <a:solidFill>
            <a:schemeClr val="accent2"/>
          </a:solidFill>
          <a:ln w="12700">
            <a:solidFill>
              <a:schemeClr val="tx1"/>
            </a:solidFill>
            <a:miter lim="800000"/>
            <a:headEnd/>
            <a:tailEnd/>
          </a:ln>
        </p:spPr>
        <p:txBody>
          <a:bodyPr wrap="none" anchor="ctr"/>
          <a:lstStyle/>
          <a:p>
            <a:endParaRPr lang="en-US"/>
          </a:p>
        </p:txBody>
      </p:sp>
      <p:sp>
        <p:nvSpPr>
          <p:cNvPr id="72710" name="Rectangle 4"/>
          <p:cNvSpPr>
            <a:spLocks noChangeArrowheads="1"/>
          </p:cNvSpPr>
          <p:nvPr/>
        </p:nvSpPr>
        <p:spPr bwMode="auto">
          <a:xfrm rot="-2643250">
            <a:off x="1223963" y="1524000"/>
            <a:ext cx="533400" cy="76200"/>
          </a:xfrm>
          <a:prstGeom prst="rect">
            <a:avLst/>
          </a:prstGeom>
          <a:solidFill>
            <a:schemeClr val="accent2"/>
          </a:solidFill>
          <a:ln w="12700">
            <a:solidFill>
              <a:schemeClr val="tx1"/>
            </a:solidFill>
            <a:miter lim="800000"/>
            <a:headEnd/>
            <a:tailEnd/>
          </a:ln>
        </p:spPr>
        <p:txBody>
          <a:bodyPr wrap="none" anchor="ctr"/>
          <a:lstStyle/>
          <a:p>
            <a:endParaRPr lang="en-US"/>
          </a:p>
        </p:txBody>
      </p:sp>
      <p:sp>
        <p:nvSpPr>
          <p:cNvPr id="72711" name="Rectangle 6"/>
          <p:cNvSpPr>
            <a:spLocks noChangeArrowheads="1"/>
          </p:cNvSpPr>
          <p:nvPr/>
        </p:nvSpPr>
        <p:spPr bwMode="auto">
          <a:xfrm>
            <a:off x="1219200" y="2590800"/>
            <a:ext cx="533400" cy="762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2712" name="Rectangle 7"/>
          <p:cNvSpPr>
            <a:spLocks noChangeArrowheads="1"/>
          </p:cNvSpPr>
          <p:nvPr/>
        </p:nvSpPr>
        <p:spPr bwMode="auto">
          <a:xfrm>
            <a:off x="2328863" y="1447800"/>
            <a:ext cx="214312" cy="10668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2713" name="Rectangle 8"/>
          <p:cNvSpPr>
            <a:spLocks noChangeArrowheads="1"/>
          </p:cNvSpPr>
          <p:nvPr/>
        </p:nvSpPr>
        <p:spPr bwMode="auto">
          <a:xfrm>
            <a:off x="2057400" y="2514600"/>
            <a:ext cx="762000" cy="1524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2714" name="Line 11"/>
          <p:cNvSpPr>
            <a:spLocks noChangeShapeType="1"/>
          </p:cNvSpPr>
          <p:nvPr/>
        </p:nvSpPr>
        <p:spPr bwMode="auto">
          <a:xfrm>
            <a:off x="2320925" y="1606550"/>
            <a:ext cx="228600" cy="0"/>
          </a:xfrm>
          <a:prstGeom prst="line">
            <a:avLst/>
          </a:prstGeom>
          <a:noFill/>
          <a:ln w="38100">
            <a:solidFill>
              <a:schemeClr val="tx1"/>
            </a:solidFill>
            <a:round/>
            <a:headEnd/>
            <a:tailEnd/>
          </a:ln>
        </p:spPr>
        <p:txBody>
          <a:bodyPr/>
          <a:lstStyle/>
          <a:p>
            <a:endParaRPr lang="en-GB"/>
          </a:p>
        </p:txBody>
      </p:sp>
      <p:sp>
        <p:nvSpPr>
          <p:cNvPr id="72715" name="Line 12"/>
          <p:cNvSpPr>
            <a:spLocks noChangeShapeType="1"/>
          </p:cNvSpPr>
          <p:nvPr/>
        </p:nvSpPr>
        <p:spPr bwMode="auto">
          <a:xfrm>
            <a:off x="2322513" y="2146300"/>
            <a:ext cx="228600" cy="0"/>
          </a:xfrm>
          <a:prstGeom prst="line">
            <a:avLst/>
          </a:prstGeom>
          <a:noFill/>
          <a:ln w="38100">
            <a:solidFill>
              <a:schemeClr val="tx1"/>
            </a:solidFill>
            <a:round/>
            <a:headEnd/>
            <a:tailEnd/>
          </a:ln>
        </p:spPr>
        <p:txBody>
          <a:bodyPr/>
          <a:lstStyle/>
          <a:p>
            <a:endParaRPr lang="en-GB"/>
          </a:p>
        </p:txBody>
      </p:sp>
      <p:sp>
        <p:nvSpPr>
          <p:cNvPr id="72716" name="Line 13"/>
          <p:cNvSpPr>
            <a:spLocks noChangeShapeType="1"/>
          </p:cNvSpPr>
          <p:nvPr/>
        </p:nvSpPr>
        <p:spPr bwMode="auto">
          <a:xfrm flipH="1">
            <a:off x="1498600" y="1606550"/>
            <a:ext cx="838200" cy="0"/>
          </a:xfrm>
          <a:prstGeom prst="line">
            <a:avLst/>
          </a:prstGeom>
          <a:noFill/>
          <a:ln w="12700">
            <a:solidFill>
              <a:srgbClr val="FF0000"/>
            </a:solidFill>
            <a:round/>
            <a:headEnd/>
            <a:tailEnd type="triangle" w="sm" len="lg"/>
          </a:ln>
        </p:spPr>
        <p:txBody>
          <a:bodyPr/>
          <a:lstStyle/>
          <a:p>
            <a:endParaRPr lang="en-GB"/>
          </a:p>
        </p:txBody>
      </p:sp>
      <p:sp>
        <p:nvSpPr>
          <p:cNvPr id="72717" name="Line 14"/>
          <p:cNvSpPr>
            <a:spLocks noChangeShapeType="1"/>
          </p:cNvSpPr>
          <p:nvPr/>
        </p:nvSpPr>
        <p:spPr bwMode="auto">
          <a:xfrm flipH="1">
            <a:off x="1497013" y="2146300"/>
            <a:ext cx="838200" cy="0"/>
          </a:xfrm>
          <a:prstGeom prst="line">
            <a:avLst/>
          </a:prstGeom>
          <a:noFill/>
          <a:ln w="12700">
            <a:solidFill>
              <a:srgbClr val="FF0000"/>
            </a:solidFill>
            <a:round/>
            <a:headEnd/>
            <a:tailEnd type="triangle" w="sm" len="lg"/>
          </a:ln>
        </p:spPr>
        <p:txBody>
          <a:bodyPr/>
          <a:lstStyle/>
          <a:p>
            <a:endParaRPr lang="en-GB"/>
          </a:p>
        </p:txBody>
      </p:sp>
      <p:sp>
        <p:nvSpPr>
          <p:cNvPr id="72718" name="Text Box 16"/>
          <p:cNvSpPr txBox="1">
            <a:spLocks noChangeArrowheads="1"/>
          </p:cNvSpPr>
          <p:nvPr/>
        </p:nvSpPr>
        <p:spPr bwMode="auto">
          <a:xfrm>
            <a:off x="3810000" y="1751013"/>
            <a:ext cx="4845050" cy="915987"/>
          </a:xfrm>
          <a:prstGeom prst="rect">
            <a:avLst/>
          </a:prstGeom>
          <a:noFill/>
          <a:ln w="12700">
            <a:noFill/>
            <a:miter lim="800000"/>
            <a:headEnd/>
            <a:tailEnd/>
          </a:ln>
        </p:spPr>
        <p:txBody>
          <a:bodyPr wrap="none">
            <a:spAutoFit/>
          </a:bodyPr>
          <a:lstStyle/>
          <a:p>
            <a:r>
              <a:rPr lang="en-GB"/>
              <a:t>(1) Make a height rule</a:t>
            </a:r>
          </a:p>
          <a:p>
            <a:r>
              <a:rPr lang="en-GB"/>
              <a:t>(2) Mark the in and out beam height on the rule</a:t>
            </a:r>
          </a:p>
          <a:p>
            <a:r>
              <a:rPr lang="en-GB"/>
              <a:t>(3) Position centre of mirrors at correct height </a:t>
            </a:r>
          </a:p>
        </p:txBody>
      </p:sp>
      <p:sp>
        <p:nvSpPr>
          <p:cNvPr id="72719" name="Rectangle 58"/>
          <p:cNvSpPr>
            <a:spLocks noChangeArrowheads="1"/>
          </p:cNvSpPr>
          <p:nvPr/>
        </p:nvSpPr>
        <p:spPr bwMode="auto">
          <a:xfrm>
            <a:off x="838200" y="4267200"/>
            <a:ext cx="7696200" cy="762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2720" name="Rectangle 59"/>
          <p:cNvSpPr>
            <a:spLocks noChangeArrowheads="1"/>
          </p:cNvSpPr>
          <p:nvPr/>
        </p:nvSpPr>
        <p:spPr bwMode="auto">
          <a:xfrm>
            <a:off x="838200" y="5791200"/>
            <a:ext cx="7696200" cy="762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2721" name="Rectangle 65"/>
          <p:cNvSpPr>
            <a:spLocks noChangeArrowheads="1"/>
          </p:cNvSpPr>
          <p:nvPr/>
        </p:nvSpPr>
        <p:spPr bwMode="auto">
          <a:xfrm>
            <a:off x="3352800" y="3048000"/>
            <a:ext cx="96838" cy="11430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2722" name="Rectangle 66"/>
          <p:cNvSpPr>
            <a:spLocks noChangeArrowheads="1"/>
          </p:cNvSpPr>
          <p:nvPr/>
        </p:nvSpPr>
        <p:spPr bwMode="auto">
          <a:xfrm rot="-2643250">
            <a:off x="3138488" y="3757613"/>
            <a:ext cx="533400" cy="76200"/>
          </a:xfrm>
          <a:prstGeom prst="rect">
            <a:avLst/>
          </a:prstGeom>
          <a:solidFill>
            <a:schemeClr val="accent2"/>
          </a:solidFill>
          <a:ln w="12700">
            <a:solidFill>
              <a:schemeClr val="tx1"/>
            </a:solidFill>
            <a:miter lim="800000"/>
            <a:headEnd/>
            <a:tailEnd/>
          </a:ln>
        </p:spPr>
        <p:txBody>
          <a:bodyPr wrap="none" anchor="ctr"/>
          <a:lstStyle/>
          <a:p>
            <a:endParaRPr lang="en-US"/>
          </a:p>
        </p:txBody>
      </p:sp>
      <p:sp>
        <p:nvSpPr>
          <p:cNvPr id="72723" name="Rectangle 67"/>
          <p:cNvSpPr>
            <a:spLocks noChangeArrowheads="1"/>
          </p:cNvSpPr>
          <p:nvPr/>
        </p:nvSpPr>
        <p:spPr bwMode="auto">
          <a:xfrm rot="-2643250">
            <a:off x="3128963" y="3124200"/>
            <a:ext cx="533400" cy="76200"/>
          </a:xfrm>
          <a:prstGeom prst="rect">
            <a:avLst/>
          </a:prstGeom>
          <a:solidFill>
            <a:schemeClr val="accent2"/>
          </a:solidFill>
          <a:ln w="12700">
            <a:solidFill>
              <a:schemeClr val="tx1"/>
            </a:solidFill>
            <a:miter lim="800000"/>
            <a:headEnd/>
            <a:tailEnd/>
          </a:ln>
        </p:spPr>
        <p:txBody>
          <a:bodyPr wrap="none" anchor="ctr"/>
          <a:lstStyle/>
          <a:p>
            <a:endParaRPr lang="en-US"/>
          </a:p>
        </p:txBody>
      </p:sp>
      <p:sp>
        <p:nvSpPr>
          <p:cNvPr id="72724" name="Rectangle 68"/>
          <p:cNvSpPr>
            <a:spLocks noChangeArrowheads="1"/>
          </p:cNvSpPr>
          <p:nvPr/>
        </p:nvSpPr>
        <p:spPr bwMode="auto">
          <a:xfrm>
            <a:off x="3124200" y="4191000"/>
            <a:ext cx="533400" cy="762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2725" name="Rectangle 69"/>
          <p:cNvSpPr>
            <a:spLocks noChangeArrowheads="1"/>
          </p:cNvSpPr>
          <p:nvPr/>
        </p:nvSpPr>
        <p:spPr bwMode="auto">
          <a:xfrm>
            <a:off x="1185863" y="3048000"/>
            <a:ext cx="214312" cy="10668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2726" name="Rectangle 70"/>
          <p:cNvSpPr>
            <a:spLocks noChangeArrowheads="1"/>
          </p:cNvSpPr>
          <p:nvPr/>
        </p:nvSpPr>
        <p:spPr bwMode="auto">
          <a:xfrm>
            <a:off x="914400" y="4114800"/>
            <a:ext cx="762000" cy="1524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2727" name="Line 71"/>
          <p:cNvSpPr>
            <a:spLocks noChangeShapeType="1"/>
          </p:cNvSpPr>
          <p:nvPr/>
        </p:nvSpPr>
        <p:spPr bwMode="auto">
          <a:xfrm>
            <a:off x="1177925" y="3206750"/>
            <a:ext cx="228600" cy="0"/>
          </a:xfrm>
          <a:prstGeom prst="line">
            <a:avLst/>
          </a:prstGeom>
          <a:noFill/>
          <a:ln w="38100">
            <a:solidFill>
              <a:schemeClr val="tx1"/>
            </a:solidFill>
            <a:round/>
            <a:headEnd/>
            <a:tailEnd/>
          </a:ln>
        </p:spPr>
        <p:txBody>
          <a:bodyPr/>
          <a:lstStyle/>
          <a:p>
            <a:endParaRPr lang="en-GB"/>
          </a:p>
        </p:txBody>
      </p:sp>
      <p:sp>
        <p:nvSpPr>
          <p:cNvPr id="72728" name="Line 72"/>
          <p:cNvSpPr>
            <a:spLocks noChangeShapeType="1"/>
          </p:cNvSpPr>
          <p:nvPr/>
        </p:nvSpPr>
        <p:spPr bwMode="auto">
          <a:xfrm>
            <a:off x="1179513" y="3746500"/>
            <a:ext cx="228600" cy="0"/>
          </a:xfrm>
          <a:prstGeom prst="line">
            <a:avLst/>
          </a:prstGeom>
          <a:noFill/>
          <a:ln w="38100">
            <a:solidFill>
              <a:schemeClr val="tx1"/>
            </a:solidFill>
            <a:round/>
            <a:headEnd/>
            <a:tailEnd/>
          </a:ln>
        </p:spPr>
        <p:txBody>
          <a:bodyPr/>
          <a:lstStyle/>
          <a:p>
            <a:endParaRPr lang="en-GB"/>
          </a:p>
        </p:txBody>
      </p:sp>
      <p:sp>
        <p:nvSpPr>
          <p:cNvPr id="72729" name="Text Box 75"/>
          <p:cNvSpPr txBox="1">
            <a:spLocks noChangeArrowheads="1"/>
          </p:cNvSpPr>
          <p:nvPr/>
        </p:nvSpPr>
        <p:spPr bwMode="auto">
          <a:xfrm>
            <a:off x="3810000" y="3275013"/>
            <a:ext cx="5149850" cy="915987"/>
          </a:xfrm>
          <a:prstGeom prst="rect">
            <a:avLst/>
          </a:prstGeom>
          <a:noFill/>
          <a:ln w="12700">
            <a:noFill/>
            <a:miter lim="800000"/>
            <a:headEnd/>
            <a:tailEnd/>
          </a:ln>
        </p:spPr>
        <p:txBody>
          <a:bodyPr>
            <a:spAutoFit/>
          </a:bodyPr>
          <a:lstStyle/>
          <a:p>
            <a:r>
              <a:rPr lang="en-GB"/>
              <a:t>(1) Position eye in line with rule and lower mirror</a:t>
            </a:r>
          </a:p>
          <a:p>
            <a:r>
              <a:rPr lang="en-GB"/>
              <a:t>(2) Adjust bottom mirror until image of top</a:t>
            </a:r>
          </a:p>
          <a:p>
            <a:r>
              <a:rPr lang="en-GB"/>
              <a:t>      mirror is centred on bottom mirror</a:t>
            </a:r>
          </a:p>
        </p:txBody>
      </p:sp>
      <p:grpSp>
        <p:nvGrpSpPr>
          <p:cNvPr id="72730" name="Group 77"/>
          <p:cNvGrpSpPr>
            <a:grpSpLocks/>
          </p:cNvGrpSpPr>
          <p:nvPr/>
        </p:nvGrpSpPr>
        <p:grpSpPr bwMode="auto">
          <a:xfrm>
            <a:off x="538163" y="5029200"/>
            <a:ext cx="304800" cy="457200"/>
            <a:chOff x="2784" y="3264"/>
            <a:chExt cx="192" cy="288"/>
          </a:xfrm>
        </p:grpSpPr>
        <p:sp>
          <p:nvSpPr>
            <p:cNvPr id="72753" name="Oval 78"/>
            <p:cNvSpPr>
              <a:spLocks noChangeArrowheads="1"/>
            </p:cNvSpPr>
            <p:nvPr/>
          </p:nvSpPr>
          <p:spPr bwMode="auto">
            <a:xfrm>
              <a:off x="2832" y="3312"/>
              <a:ext cx="144" cy="192"/>
            </a:xfrm>
            <a:prstGeom prst="ellipse">
              <a:avLst/>
            </a:prstGeom>
            <a:solidFill>
              <a:srgbClr val="0000FF"/>
            </a:solidFill>
            <a:ln w="12700">
              <a:noFill/>
              <a:round/>
              <a:headEnd/>
              <a:tailEnd/>
            </a:ln>
          </p:spPr>
          <p:txBody>
            <a:bodyPr wrap="none" anchor="ctr"/>
            <a:lstStyle/>
            <a:p>
              <a:endParaRPr lang="en-US"/>
            </a:p>
          </p:txBody>
        </p:sp>
        <p:sp>
          <p:nvSpPr>
            <p:cNvPr id="72754" name="Line 79"/>
            <p:cNvSpPr>
              <a:spLocks noChangeShapeType="1"/>
            </p:cNvSpPr>
            <p:nvPr/>
          </p:nvSpPr>
          <p:spPr bwMode="auto">
            <a:xfrm flipH="1">
              <a:off x="2784" y="3264"/>
              <a:ext cx="144" cy="144"/>
            </a:xfrm>
            <a:prstGeom prst="line">
              <a:avLst/>
            </a:prstGeom>
            <a:noFill/>
            <a:ln w="38100">
              <a:solidFill>
                <a:schemeClr val="tx1"/>
              </a:solidFill>
              <a:round/>
              <a:headEnd/>
              <a:tailEnd/>
            </a:ln>
          </p:spPr>
          <p:txBody>
            <a:bodyPr/>
            <a:lstStyle/>
            <a:p>
              <a:endParaRPr lang="en-GB"/>
            </a:p>
          </p:txBody>
        </p:sp>
        <p:sp>
          <p:nvSpPr>
            <p:cNvPr id="72755" name="Line 80"/>
            <p:cNvSpPr>
              <a:spLocks noChangeShapeType="1"/>
            </p:cNvSpPr>
            <p:nvPr/>
          </p:nvSpPr>
          <p:spPr bwMode="auto">
            <a:xfrm>
              <a:off x="2784" y="3408"/>
              <a:ext cx="144" cy="144"/>
            </a:xfrm>
            <a:prstGeom prst="line">
              <a:avLst/>
            </a:prstGeom>
            <a:noFill/>
            <a:ln w="38100">
              <a:solidFill>
                <a:schemeClr val="tx1"/>
              </a:solidFill>
              <a:round/>
              <a:headEnd/>
              <a:tailEnd/>
            </a:ln>
          </p:spPr>
          <p:txBody>
            <a:bodyPr/>
            <a:lstStyle/>
            <a:p>
              <a:endParaRPr lang="en-GB"/>
            </a:p>
          </p:txBody>
        </p:sp>
      </p:grpSp>
      <p:sp>
        <p:nvSpPr>
          <p:cNvPr id="72731" name="Rectangle 81"/>
          <p:cNvSpPr>
            <a:spLocks noChangeArrowheads="1"/>
          </p:cNvSpPr>
          <p:nvPr/>
        </p:nvSpPr>
        <p:spPr bwMode="auto">
          <a:xfrm>
            <a:off x="1219200" y="4572000"/>
            <a:ext cx="96838" cy="11430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2732" name="Rectangle 82"/>
          <p:cNvSpPr>
            <a:spLocks noChangeArrowheads="1"/>
          </p:cNvSpPr>
          <p:nvPr/>
        </p:nvSpPr>
        <p:spPr bwMode="auto">
          <a:xfrm rot="-2643250">
            <a:off x="1004888" y="5281613"/>
            <a:ext cx="533400" cy="76200"/>
          </a:xfrm>
          <a:prstGeom prst="rect">
            <a:avLst/>
          </a:prstGeom>
          <a:solidFill>
            <a:schemeClr val="accent2"/>
          </a:solidFill>
          <a:ln w="12700">
            <a:solidFill>
              <a:schemeClr val="tx1"/>
            </a:solidFill>
            <a:miter lim="800000"/>
            <a:headEnd/>
            <a:tailEnd/>
          </a:ln>
        </p:spPr>
        <p:txBody>
          <a:bodyPr wrap="none" anchor="ctr"/>
          <a:lstStyle/>
          <a:p>
            <a:endParaRPr lang="en-US"/>
          </a:p>
        </p:txBody>
      </p:sp>
      <p:sp>
        <p:nvSpPr>
          <p:cNvPr id="72733" name="Rectangle 83"/>
          <p:cNvSpPr>
            <a:spLocks noChangeArrowheads="1"/>
          </p:cNvSpPr>
          <p:nvPr/>
        </p:nvSpPr>
        <p:spPr bwMode="auto">
          <a:xfrm rot="-2643250">
            <a:off x="995363" y="4648200"/>
            <a:ext cx="533400" cy="76200"/>
          </a:xfrm>
          <a:prstGeom prst="rect">
            <a:avLst/>
          </a:prstGeom>
          <a:solidFill>
            <a:schemeClr val="accent2"/>
          </a:solidFill>
          <a:ln w="12700">
            <a:solidFill>
              <a:schemeClr val="tx1"/>
            </a:solidFill>
            <a:miter lim="800000"/>
            <a:headEnd/>
            <a:tailEnd/>
          </a:ln>
        </p:spPr>
        <p:txBody>
          <a:bodyPr wrap="none" anchor="ctr"/>
          <a:lstStyle/>
          <a:p>
            <a:endParaRPr lang="en-US"/>
          </a:p>
        </p:txBody>
      </p:sp>
      <p:sp>
        <p:nvSpPr>
          <p:cNvPr id="72734" name="Rectangle 84"/>
          <p:cNvSpPr>
            <a:spLocks noChangeArrowheads="1"/>
          </p:cNvSpPr>
          <p:nvPr/>
        </p:nvSpPr>
        <p:spPr bwMode="auto">
          <a:xfrm>
            <a:off x="990600" y="5715000"/>
            <a:ext cx="533400" cy="762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2735" name="Rectangle 85"/>
          <p:cNvSpPr>
            <a:spLocks noChangeArrowheads="1"/>
          </p:cNvSpPr>
          <p:nvPr/>
        </p:nvSpPr>
        <p:spPr bwMode="auto">
          <a:xfrm>
            <a:off x="3243263" y="4572000"/>
            <a:ext cx="214312" cy="10668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72736" name="Rectangle 86"/>
          <p:cNvSpPr>
            <a:spLocks noChangeArrowheads="1"/>
          </p:cNvSpPr>
          <p:nvPr/>
        </p:nvSpPr>
        <p:spPr bwMode="auto">
          <a:xfrm>
            <a:off x="2971800" y="5638800"/>
            <a:ext cx="762000" cy="1524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2737" name="Line 87"/>
          <p:cNvSpPr>
            <a:spLocks noChangeShapeType="1"/>
          </p:cNvSpPr>
          <p:nvPr/>
        </p:nvSpPr>
        <p:spPr bwMode="auto">
          <a:xfrm>
            <a:off x="3235325" y="4730750"/>
            <a:ext cx="228600" cy="0"/>
          </a:xfrm>
          <a:prstGeom prst="line">
            <a:avLst/>
          </a:prstGeom>
          <a:noFill/>
          <a:ln w="38100">
            <a:solidFill>
              <a:schemeClr val="tx1"/>
            </a:solidFill>
            <a:round/>
            <a:headEnd/>
            <a:tailEnd/>
          </a:ln>
        </p:spPr>
        <p:txBody>
          <a:bodyPr/>
          <a:lstStyle/>
          <a:p>
            <a:endParaRPr lang="en-GB"/>
          </a:p>
        </p:txBody>
      </p:sp>
      <p:sp>
        <p:nvSpPr>
          <p:cNvPr id="72738" name="Line 88"/>
          <p:cNvSpPr>
            <a:spLocks noChangeShapeType="1"/>
          </p:cNvSpPr>
          <p:nvPr/>
        </p:nvSpPr>
        <p:spPr bwMode="auto">
          <a:xfrm>
            <a:off x="3236913" y="5270500"/>
            <a:ext cx="228600" cy="0"/>
          </a:xfrm>
          <a:prstGeom prst="line">
            <a:avLst/>
          </a:prstGeom>
          <a:noFill/>
          <a:ln w="38100">
            <a:solidFill>
              <a:schemeClr val="tx1"/>
            </a:solidFill>
            <a:round/>
            <a:headEnd/>
            <a:tailEnd/>
          </a:ln>
        </p:spPr>
        <p:txBody>
          <a:bodyPr/>
          <a:lstStyle/>
          <a:p>
            <a:endParaRPr lang="en-GB"/>
          </a:p>
        </p:txBody>
      </p:sp>
      <p:sp>
        <p:nvSpPr>
          <p:cNvPr id="72739" name="Line 89"/>
          <p:cNvSpPr>
            <a:spLocks noChangeShapeType="1"/>
          </p:cNvSpPr>
          <p:nvPr/>
        </p:nvSpPr>
        <p:spPr bwMode="auto">
          <a:xfrm>
            <a:off x="838200" y="5257800"/>
            <a:ext cx="457200" cy="0"/>
          </a:xfrm>
          <a:prstGeom prst="line">
            <a:avLst/>
          </a:prstGeom>
          <a:noFill/>
          <a:ln w="12700">
            <a:solidFill>
              <a:schemeClr val="tx1"/>
            </a:solidFill>
            <a:round/>
            <a:headEnd/>
            <a:tailEnd type="triangle" w="med" len="med"/>
          </a:ln>
        </p:spPr>
        <p:txBody>
          <a:bodyPr/>
          <a:lstStyle/>
          <a:p>
            <a:endParaRPr lang="en-GB"/>
          </a:p>
        </p:txBody>
      </p:sp>
      <p:sp>
        <p:nvSpPr>
          <p:cNvPr id="72740" name="Line 76"/>
          <p:cNvSpPr>
            <a:spLocks noChangeShapeType="1"/>
          </p:cNvSpPr>
          <p:nvPr/>
        </p:nvSpPr>
        <p:spPr bwMode="auto">
          <a:xfrm>
            <a:off x="1271588" y="4724400"/>
            <a:ext cx="1981200" cy="0"/>
          </a:xfrm>
          <a:prstGeom prst="line">
            <a:avLst/>
          </a:prstGeom>
          <a:noFill/>
          <a:ln w="12700">
            <a:solidFill>
              <a:schemeClr val="tx1"/>
            </a:solidFill>
            <a:round/>
            <a:headEnd/>
            <a:tailEnd type="triangle" w="med" len="med"/>
          </a:ln>
        </p:spPr>
        <p:txBody>
          <a:bodyPr/>
          <a:lstStyle/>
          <a:p>
            <a:endParaRPr lang="en-GB"/>
          </a:p>
        </p:txBody>
      </p:sp>
      <p:sp>
        <p:nvSpPr>
          <p:cNvPr id="72741" name="Text Box 90"/>
          <p:cNvSpPr txBox="1">
            <a:spLocks noChangeArrowheads="1"/>
          </p:cNvSpPr>
          <p:nvPr/>
        </p:nvSpPr>
        <p:spPr bwMode="auto">
          <a:xfrm>
            <a:off x="3841750" y="4722813"/>
            <a:ext cx="5149850" cy="915987"/>
          </a:xfrm>
          <a:prstGeom prst="rect">
            <a:avLst/>
          </a:prstGeom>
          <a:noFill/>
          <a:ln w="12700">
            <a:noFill/>
            <a:miter lim="800000"/>
            <a:headEnd/>
            <a:tailEnd/>
          </a:ln>
        </p:spPr>
        <p:txBody>
          <a:bodyPr>
            <a:spAutoFit/>
          </a:bodyPr>
          <a:lstStyle/>
          <a:p>
            <a:r>
              <a:rPr lang="en-GB"/>
              <a:t>(1) Position eye in line with lower mirror</a:t>
            </a:r>
          </a:p>
          <a:p>
            <a:r>
              <a:rPr lang="en-GB"/>
              <a:t>(2) Adjust top mirror until image of mark on rule</a:t>
            </a:r>
          </a:p>
          <a:p>
            <a:r>
              <a:rPr lang="en-GB"/>
              <a:t>      is centred on bottom mirror</a:t>
            </a:r>
          </a:p>
        </p:txBody>
      </p:sp>
      <p:sp>
        <p:nvSpPr>
          <p:cNvPr id="72742" name="Text Box 91"/>
          <p:cNvSpPr txBox="1">
            <a:spLocks noChangeArrowheads="1"/>
          </p:cNvSpPr>
          <p:nvPr/>
        </p:nvSpPr>
        <p:spPr bwMode="auto">
          <a:xfrm>
            <a:off x="1676400" y="6130925"/>
            <a:ext cx="6089650" cy="422275"/>
          </a:xfrm>
          <a:prstGeom prst="rect">
            <a:avLst/>
          </a:prstGeom>
          <a:solidFill>
            <a:srgbClr val="CCFFCC"/>
          </a:solidFill>
          <a:ln w="25400">
            <a:solidFill>
              <a:schemeClr val="accent2"/>
            </a:solidFill>
            <a:miter lim="800000"/>
            <a:headEnd/>
            <a:tailEnd/>
          </a:ln>
        </p:spPr>
        <p:txBody>
          <a:bodyPr wrap="none">
            <a:spAutoFit/>
          </a:bodyPr>
          <a:lstStyle/>
          <a:p>
            <a:r>
              <a:rPr lang="en-GB" sz="2000">
                <a:solidFill>
                  <a:srgbClr val="CC0000"/>
                </a:solidFill>
              </a:rPr>
              <a:t>SIMPLE - and much easer and safer that using a laser</a:t>
            </a:r>
          </a:p>
        </p:txBody>
      </p:sp>
      <p:sp>
        <p:nvSpPr>
          <p:cNvPr id="72743" name="Line 93"/>
          <p:cNvSpPr>
            <a:spLocks noChangeShapeType="1"/>
          </p:cNvSpPr>
          <p:nvPr/>
        </p:nvSpPr>
        <p:spPr bwMode="auto">
          <a:xfrm flipH="1">
            <a:off x="2590800" y="1524000"/>
            <a:ext cx="609600" cy="152400"/>
          </a:xfrm>
          <a:prstGeom prst="line">
            <a:avLst/>
          </a:prstGeom>
          <a:noFill/>
          <a:ln w="12700">
            <a:solidFill>
              <a:schemeClr val="tx1"/>
            </a:solidFill>
            <a:round/>
            <a:headEnd/>
            <a:tailEnd type="triangle" w="med" len="med"/>
          </a:ln>
        </p:spPr>
        <p:txBody>
          <a:bodyPr/>
          <a:lstStyle/>
          <a:p>
            <a:endParaRPr lang="en-GB"/>
          </a:p>
        </p:txBody>
      </p:sp>
      <p:sp>
        <p:nvSpPr>
          <p:cNvPr id="61534" name="Text Box 94"/>
          <p:cNvSpPr txBox="1">
            <a:spLocks noChangeArrowheads="1"/>
          </p:cNvSpPr>
          <p:nvPr/>
        </p:nvSpPr>
        <p:spPr bwMode="auto">
          <a:xfrm>
            <a:off x="3124200" y="1143000"/>
            <a:ext cx="5838825" cy="376238"/>
          </a:xfrm>
          <a:prstGeom prst="rect">
            <a:avLst/>
          </a:prstGeom>
          <a:solidFill>
            <a:srgbClr val="99CCFF"/>
          </a:solidFill>
          <a:ln w="9525">
            <a:solidFill>
              <a:schemeClr val="tx1"/>
            </a:solidFill>
            <a:miter lim="800000"/>
            <a:headEnd/>
            <a:tailEnd/>
          </a:ln>
          <a:effectLst/>
        </p:spPr>
        <p:txBody>
          <a:bodyPr wrap="none">
            <a:spAutoFit/>
          </a:bodyPr>
          <a:lstStyle/>
          <a:p>
            <a:pPr>
              <a:defRPr/>
            </a:pPr>
            <a:r>
              <a:rPr lang="en-GB" u="sng">
                <a:solidFill>
                  <a:srgbClr val="FFFF00"/>
                </a:solidFill>
                <a:effectLst>
                  <a:outerShdw blurRad="38100" dist="38100" dir="2700000" algn="tl">
                    <a:srgbClr val="000000"/>
                  </a:outerShdw>
                </a:effectLst>
              </a:rPr>
              <a:t>MUST HAVE</a:t>
            </a:r>
            <a:r>
              <a:rPr lang="en-GB">
                <a:solidFill>
                  <a:srgbClr val="CC0000"/>
                </a:solidFill>
              </a:rPr>
              <a:t> - no laser lab should be without at least one</a:t>
            </a:r>
          </a:p>
        </p:txBody>
      </p:sp>
      <p:sp>
        <p:nvSpPr>
          <p:cNvPr id="72745" name="Line 95"/>
          <p:cNvSpPr>
            <a:spLocks noChangeShapeType="1"/>
          </p:cNvSpPr>
          <p:nvPr/>
        </p:nvSpPr>
        <p:spPr bwMode="auto">
          <a:xfrm flipV="1">
            <a:off x="3405188" y="3200400"/>
            <a:ext cx="0" cy="533400"/>
          </a:xfrm>
          <a:prstGeom prst="line">
            <a:avLst/>
          </a:prstGeom>
          <a:noFill/>
          <a:ln w="12700">
            <a:solidFill>
              <a:schemeClr val="tx1"/>
            </a:solidFill>
            <a:round/>
            <a:headEnd/>
            <a:tailEnd type="triangle" w="med" len="med"/>
          </a:ln>
        </p:spPr>
        <p:txBody>
          <a:bodyPr/>
          <a:lstStyle/>
          <a:p>
            <a:endParaRPr lang="en-GB"/>
          </a:p>
        </p:txBody>
      </p:sp>
      <p:sp>
        <p:nvSpPr>
          <p:cNvPr id="72746" name="Line 96"/>
          <p:cNvSpPr>
            <a:spLocks noChangeShapeType="1"/>
          </p:cNvSpPr>
          <p:nvPr/>
        </p:nvSpPr>
        <p:spPr bwMode="auto">
          <a:xfrm flipV="1">
            <a:off x="1271588" y="4724400"/>
            <a:ext cx="0" cy="533400"/>
          </a:xfrm>
          <a:prstGeom prst="line">
            <a:avLst/>
          </a:prstGeom>
          <a:noFill/>
          <a:ln w="12700">
            <a:solidFill>
              <a:schemeClr val="tx1"/>
            </a:solidFill>
            <a:round/>
            <a:headEnd/>
            <a:tailEnd type="triangle" w="med" len="med"/>
          </a:ln>
        </p:spPr>
        <p:txBody>
          <a:bodyPr/>
          <a:lstStyle/>
          <a:p>
            <a:endParaRPr lang="en-GB"/>
          </a:p>
        </p:txBody>
      </p:sp>
      <p:sp>
        <p:nvSpPr>
          <p:cNvPr id="72747" name="Line 47"/>
          <p:cNvSpPr>
            <a:spLocks noChangeShapeType="1"/>
          </p:cNvSpPr>
          <p:nvPr/>
        </p:nvSpPr>
        <p:spPr bwMode="auto">
          <a:xfrm>
            <a:off x="785813" y="3743325"/>
            <a:ext cx="2609850" cy="0"/>
          </a:xfrm>
          <a:prstGeom prst="line">
            <a:avLst/>
          </a:prstGeom>
          <a:noFill/>
          <a:ln w="12700">
            <a:solidFill>
              <a:schemeClr val="tx1"/>
            </a:solidFill>
            <a:round/>
            <a:headEnd/>
            <a:tailEnd type="triangle" w="med" len="med"/>
          </a:ln>
        </p:spPr>
        <p:txBody>
          <a:bodyPr/>
          <a:lstStyle/>
          <a:p>
            <a:endParaRPr lang="en-GB"/>
          </a:p>
        </p:txBody>
      </p:sp>
      <p:grpSp>
        <p:nvGrpSpPr>
          <p:cNvPr id="72748" name="Group 64"/>
          <p:cNvGrpSpPr>
            <a:grpSpLocks/>
          </p:cNvGrpSpPr>
          <p:nvPr/>
        </p:nvGrpSpPr>
        <p:grpSpPr bwMode="auto">
          <a:xfrm>
            <a:off x="566738" y="3524250"/>
            <a:ext cx="304800" cy="457200"/>
            <a:chOff x="2784" y="3264"/>
            <a:chExt cx="192" cy="288"/>
          </a:xfrm>
        </p:grpSpPr>
        <p:sp>
          <p:nvSpPr>
            <p:cNvPr id="72750" name="Oval 61"/>
            <p:cNvSpPr>
              <a:spLocks noChangeArrowheads="1"/>
            </p:cNvSpPr>
            <p:nvPr/>
          </p:nvSpPr>
          <p:spPr bwMode="auto">
            <a:xfrm>
              <a:off x="2832" y="3312"/>
              <a:ext cx="144" cy="192"/>
            </a:xfrm>
            <a:prstGeom prst="ellipse">
              <a:avLst/>
            </a:prstGeom>
            <a:solidFill>
              <a:srgbClr val="0000FF"/>
            </a:solidFill>
            <a:ln w="12700">
              <a:noFill/>
              <a:round/>
              <a:headEnd/>
              <a:tailEnd/>
            </a:ln>
          </p:spPr>
          <p:txBody>
            <a:bodyPr wrap="none" anchor="ctr"/>
            <a:lstStyle/>
            <a:p>
              <a:endParaRPr lang="en-US"/>
            </a:p>
          </p:txBody>
        </p:sp>
        <p:sp>
          <p:nvSpPr>
            <p:cNvPr id="72751" name="Line 62"/>
            <p:cNvSpPr>
              <a:spLocks noChangeShapeType="1"/>
            </p:cNvSpPr>
            <p:nvPr/>
          </p:nvSpPr>
          <p:spPr bwMode="auto">
            <a:xfrm flipH="1">
              <a:off x="2784" y="3264"/>
              <a:ext cx="144" cy="144"/>
            </a:xfrm>
            <a:prstGeom prst="line">
              <a:avLst/>
            </a:prstGeom>
            <a:noFill/>
            <a:ln w="38100">
              <a:solidFill>
                <a:schemeClr val="tx1"/>
              </a:solidFill>
              <a:round/>
              <a:headEnd/>
              <a:tailEnd/>
            </a:ln>
          </p:spPr>
          <p:txBody>
            <a:bodyPr/>
            <a:lstStyle/>
            <a:p>
              <a:endParaRPr lang="en-GB"/>
            </a:p>
          </p:txBody>
        </p:sp>
        <p:sp>
          <p:nvSpPr>
            <p:cNvPr id="72752" name="Line 63"/>
            <p:cNvSpPr>
              <a:spLocks noChangeShapeType="1"/>
            </p:cNvSpPr>
            <p:nvPr/>
          </p:nvSpPr>
          <p:spPr bwMode="auto">
            <a:xfrm>
              <a:off x="2784" y="3408"/>
              <a:ext cx="144" cy="144"/>
            </a:xfrm>
            <a:prstGeom prst="line">
              <a:avLst/>
            </a:prstGeom>
            <a:noFill/>
            <a:ln w="38100">
              <a:solidFill>
                <a:schemeClr val="tx1"/>
              </a:solidFill>
              <a:round/>
              <a:headEnd/>
              <a:tailEnd/>
            </a:ln>
          </p:spPr>
          <p:txBody>
            <a:bodyPr/>
            <a:lstStyle/>
            <a:p>
              <a:endParaRPr lang="en-GB"/>
            </a:p>
          </p:txBody>
        </p:sp>
      </p:grpSp>
      <p:sp>
        <p:nvSpPr>
          <p:cNvPr id="72749" name="Line 97"/>
          <p:cNvSpPr>
            <a:spLocks noChangeShapeType="1"/>
          </p:cNvSpPr>
          <p:nvPr/>
        </p:nvSpPr>
        <p:spPr bwMode="auto">
          <a:xfrm>
            <a:off x="1114425" y="5257800"/>
            <a:ext cx="2133600" cy="0"/>
          </a:xfrm>
          <a:prstGeom prst="line">
            <a:avLst/>
          </a:prstGeom>
          <a:noFill/>
          <a:ln w="12700">
            <a:solidFill>
              <a:schemeClr val="tx1"/>
            </a:solidFill>
            <a:prstDash val="dash"/>
            <a:round/>
            <a:headEnd/>
            <a:tailEnd type="triangle" w="med" len="med"/>
          </a:ln>
        </p:spPr>
        <p:txBody>
          <a:bodyPr/>
          <a:lstStyle/>
          <a:p>
            <a:endParaRPr lang="en-GB"/>
          </a:p>
        </p:txBody>
      </p:sp>
    </p:spTree>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 descr="df970626"/>
          <p:cNvPicPr>
            <a:picLocks noChangeAspect="1" noChangeArrowheads="1"/>
          </p:cNvPicPr>
          <p:nvPr/>
        </p:nvPicPr>
        <p:blipFill>
          <a:blip r:embed="rId2" cstate="print"/>
          <a:srcRect/>
          <a:stretch>
            <a:fillRect/>
          </a:stretch>
        </p:blipFill>
        <p:spPr bwMode="auto">
          <a:xfrm>
            <a:off x="508000" y="381000"/>
            <a:ext cx="8128000" cy="6096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9"/>
          <p:cNvSpPr>
            <a:spLocks noChangeArrowheads="1"/>
          </p:cNvSpPr>
          <p:nvPr/>
        </p:nvSpPr>
        <p:spPr bwMode="auto">
          <a:xfrm>
            <a:off x="0" y="0"/>
            <a:ext cx="9144000" cy="6858000"/>
          </a:xfrm>
          <a:prstGeom prst="rect">
            <a:avLst/>
          </a:prstGeom>
          <a:gradFill rotWithShape="0">
            <a:gsLst>
              <a:gs pos="0">
                <a:srgbClr val="3366FF"/>
              </a:gs>
              <a:gs pos="100000">
                <a:srgbClr val="FF0000"/>
              </a:gs>
            </a:gsLst>
            <a:lin ang="0" scaled="1"/>
          </a:gradFill>
          <a:ln w="12700">
            <a:solidFill>
              <a:srgbClr val="0000FF"/>
            </a:solidFill>
            <a:miter lim="800000"/>
            <a:headEnd/>
            <a:tailEnd/>
          </a:ln>
        </p:spPr>
        <p:txBody>
          <a:bodyPr wrap="none" anchor="ctr"/>
          <a:lstStyle/>
          <a:p>
            <a:pPr algn="ctr"/>
            <a:endParaRPr lang="en-US"/>
          </a:p>
        </p:txBody>
      </p:sp>
      <p:sp>
        <p:nvSpPr>
          <p:cNvPr id="62470" name="Text Box 6"/>
          <p:cNvSpPr txBox="1">
            <a:spLocks noChangeArrowheads="1"/>
          </p:cNvSpPr>
          <p:nvPr/>
        </p:nvSpPr>
        <p:spPr bwMode="auto">
          <a:xfrm>
            <a:off x="319088" y="1981200"/>
            <a:ext cx="8291512" cy="3082925"/>
          </a:xfrm>
          <a:prstGeom prst="rect">
            <a:avLst/>
          </a:prstGeom>
          <a:noFill/>
          <a:ln w="9525">
            <a:noFill/>
            <a:miter lim="800000"/>
            <a:headEnd/>
            <a:tailEnd/>
          </a:ln>
          <a:effectLst/>
        </p:spPr>
        <p:txBody>
          <a:bodyPr>
            <a:spAutoFit/>
          </a:bodyPr>
          <a:lstStyle/>
          <a:p>
            <a:pPr marL="457200" indent="-457200">
              <a:spcAft>
                <a:spcPct val="15000"/>
              </a:spcAft>
              <a:defRPr/>
            </a:pPr>
            <a:r>
              <a:rPr lang="en-GB" sz="2000">
                <a:solidFill>
                  <a:schemeClr val="tx1"/>
                </a:solidFill>
              </a:rPr>
              <a:t>(1)  </a:t>
            </a:r>
            <a:r>
              <a:rPr lang="en-GB" sz="2000" u="sng">
                <a:solidFill>
                  <a:schemeClr val="tx1"/>
                </a:solidFill>
                <a:effectLst>
                  <a:outerShdw blurRad="38100" dist="38100" dir="2700000" algn="tl">
                    <a:srgbClr val="C0C0C0"/>
                  </a:outerShdw>
                </a:effectLst>
              </a:rPr>
              <a:t>Ensure</a:t>
            </a:r>
            <a:r>
              <a:rPr lang="en-GB" sz="2000">
                <a:solidFill>
                  <a:schemeClr val="tx1"/>
                </a:solidFill>
              </a:rPr>
              <a:t> </a:t>
            </a:r>
            <a:r>
              <a:rPr lang="en-GB" sz="2000">
                <a:solidFill>
                  <a:srgbClr val="FFFF00"/>
                </a:solidFill>
                <a:effectLst>
                  <a:outerShdw blurRad="38100" dist="38100" dir="2700000" algn="tl">
                    <a:srgbClr val="C0C0C0"/>
                  </a:outerShdw>
                </a:effectLst>
              </a:rPr>
              <a:t>all optics (lens, mirrors, etc) are securely fastened </a:t>
            </a:r>
          </a:p>
          <a:p>
            <a:pPr marL="457200" indent="-457200">
              <a:spcAft>
                <a:spcPct val="30000"/>
              </a:spcAft>
              <a:defRPr/>
            </a:pPr>
            <a:r>
              <a:rPr lang="en-GB" sz="2000">
                <a:solidFill>
                  <a:srgbClr val="FFFF00"/>
                </a:solidFill>
                <a:effectLst>
                  <a:outerShdw blurRad="38100" dist="38100" dir="2700000" algn="tl">
                    <a:srgbClr val="C0C0C0"/>
                  </a:outerShdw>
                </a:effectLst>
              </a:rPr>
              <a:t>                    in the correct optical mount</a:t>
            </a:r>
          </a:p>
          <a:p>
            <a:pPr marL="457200" indent="-457200">
              <a:spcAft>
                <a:spcPct val="15000"/>
              </a:spcAft>
              <a:defRPr/>
            </a:pPr>
            <a:r>
              <a:rPr lang="en-GB" sz="2000">
                <a:solidFill>
                  <a:schemeClr val="tx1"/>
                </a:solidFill>
              </a:rPr>
              <a:t>(2)  </a:t>
            </a:r>
            <a:r>
              <a:rPr lang="en-GB" sz="2000" u="sng">
                <a:solidFill>
                  <a:schemeClr val="tx1"/>
                </a:solidFill>
                <a:effectLst>
                  <a:outerShdw blurRad="38100" dist="38100" dir="2700000" algn="tl">
                    <a:srgbClr val="C0C0C0"/>
                  </a:outerShdw>
                </a:effectLst>
              </a:rPr>
              <a:t>Ensure</a:t>
            </a:r>
            <a:r>
              <a:rPr lang="en-GB" sz="2000">
                <a:solidFill>
                  <a:schemeClr val="tx1"/>
                </a:solidFill>
              </a:rPr>
              <a:t> </a:t>
            </a:r>
            <a:r>
              <a:rPr lang="en-GB" sz="2000">
                <a:solidFill>
                  <a:srgbClr val="FFFF00"/>
                </a:solidFill>
                <a:effectLst>
                  <a:outerShdw blurRad="38100" dist="38100" dir="2700000" algn="tl">
                    <a:srgbClr val="C0C0C0"/>
                  </a:outerShdw>
                </a:effectLst>
              </a:rPr>
              <a:t>all optical mounts (posts etc) are securely fastened </a:t>
            </a:r>
          </a:p>
          <a:p>
            <a:pPr marL="457200" indent="-457200">
              <a:spcAft>
                <a:spcPct val="30000"/>
              </a:spcAft>
              <a:defRPr/>
            </a:pPr>
            <a:r>
              <a:rPr lang="en-GB" sz="2000">
                <a:solidFill>
                  <a:srgbClr val="FFFF00"/>
                </a:solidFill>
                <a:effectLst>
                  <a:outerShdw blurRad="38100" dist="38100" dir="2700000" algn="tl">
                    <a:srgbClr val="C0C0C0"/>
                  </a:outerShdw>
                </a:effectLst>
              </a:rPr>
              <a:t>                    to the optical table - not loose</a:t>
            </a:r>
          </a:p>
          <a:p>
            <a:pPr marL="457200" indent="-457200">
              <a:spcAft>
                <a:spcPct val="30000"/>
              </a:spcAft>
              <a:buFontTx/>
              <a:buAutoNum type="arabicParenBoth" startAt="3"/>
              <a:defRPr/>
            </a:pPr>
            <a:r>
              <a:rPr lang="en-GB" sz="2000" u="sng">
                <a:solidFill>
                  <a:schemeClr val="tx1"/>
                </a:solidFill>
                <a:effectLst>
                  <a:outerShdw blurRad="38100" dist="38100" dir="2700000" algn="tl">
                    <a:srgbClr val="C0C0C0"/>
                  </a:outerShdw>
                </a:effectLst>
              </a:rPr>
              <a:t>Always</a:t>
            </a:r>
            <a:r>
              <a:rPr lang="en-GB" sz="2000">
                <a:solidFill>
                  <a:schemeClr val="tx1"/>
                </a:solidFill>
              </a:rPr>
              <a:t> </a:t>
            </a:r>
            <a:r>
              <a:rPr lang="en-GB" sz="2000">
                <a:solidFill>
                  <a:srgbClr val="FFFF00"/>
                </a:solidFill>
                <a:effectLst>
                  <a:outerShdw blurRad="38100" dist="38100" dir="2700000" algn="tl">
                    <a:srgbClr val="C0C0C0"/>
                  </a:outerShdw>
                </a:effectLst>
              </a:rPr>
              <a:t>keep laser beams parallel to table surface and preferably  </a:t>
            </a:r>
          </a:p>
          <a:p>
            <a:pPr marL="457200" indent="-457200">
              <a:spcAft>
                <a:spcPct val="30000"/>
              </a:spcAft>
              <a:defRPr/>
            </a:pPr>
            <a:r>
              <a:rPr lang="en-GB" sz="2000">
                <a:solidFill>
                  <a:srgbClr val="FFFF00"/>
                </a:solidFill>
                <a:effectLst>
                  <a:outerShdw blurRad="38100" dist="38100" dir="2700000" algn="tl">
                    <a:srgbClr val="C0C0C0"/>
                  </a:outerShdw>
                </a:effectLst>
              </a:rPr>
              <a:t>                    at one common height</a:t>
            </a:r>
          </a:p>
          <a:p>
            <a:pPr marL="457200" indent="-457200">
              <a:spcAft>
                <a:spcPct val="30000"/>
              </a:spcAft>
              <a:defRPr/>
            </a:pPr>
            <a:r>
              <a:rPr lang="en-GB" sz="2000">
                <a:solidFill>
                  <a:schemeClr val="tx1"/>
                </a:solidFill>
              </a:rPr>
              <a:t>(4)  </a:t>
            </a:r>
            <a:r>
              <a:rPr lang="en-GB" sz="2000" u="sng">
                <a:solidFill>
                  <a:schemeClr val="tx1"/>
                </a:solidFill>
                <a:effectLst>
                  <a:outerShdw blurRad="38100" dist="38100" dir="2700000" algn="tl">
                    <a:srgbClr val="C0C0C0"/>
                  </a:outerShdw>
                </a:effectLst>
              </a:rPr>
              <a:t>Always</a:t>
            </a:r>
            <a:r>
              <a:rPr lang="en-GB" sz="2000">
                <a:solidFill>
                  <a:schemeClr val="tx1"/>
                </a:solidFill>
              </a:rPr>
              <a:t> </a:t>
            </a:r>
            <a:r>
              <a:rPr lang="en-GB" sz="2000">
                <a:solidFill>
                  <a:srgbClr val="FFFF00"/>
                </a:solidFill>
                <a:effectLst>
                  <a:outerShdw blurRad="38100" dist="38100" dir="2700000" algn="tl">
                    <a:srgbClr val="C0C0C0"/>
                  </a:outerShdw>
                </a:effectLst>
              </a:rPr>
              <a:t>place beam stops as close as is practical to optics in set-up</a:t>
            </a:r>
          </a:p>
          <a:p>
            <a:pPr marL="457200" indent="-457200">
              <a:spcAft>
                <a:spcPct val="30000"/>
              </a:spcAft>
              <a:defRPr/>
            </a:pPr>
            <a:r>
              <a:rPr lang="en-GB" sz="2000">
                <a:solidFill>
                  <a:schemeClr val="tx1"/>
                </a:solidFill>
              </a:rPr>
              <a:t>(5)  </a:t>
            </a:r>
            <a:r>
              <a:rPr lang="en-GB" sz="2000" u="sng">
                <a:solidFill>
                  <a:schemeClr val="tx1"/>
                </a:solidFill>
                <a:effectLst>
                  <a:outerShdw blurRad="38100" dist="38100" dir="2700000" algn="tl">
                    <a:srgbClr val="C0C0C0"/>
                  </a:outerShdw>
                </a:effectLst>
              </a:rPr>
              <a:t>Never</a:t>
            </a:r>
            <a:r>
              <a:rPr lang="en-GB" sz="2000">
                <a:solidFill>
                  <a:schemeClr val="tx1"/>
                </a:solidFill>
              </a:rPr>
              <a:t>   </a:t>
            </a:r>
            <a:r>
              <a:rPr lang="en-GB" sz="2000">
                <a:solidFill>
                  <a:srgbClr val="FFFF00"/>
                </a:solidFill>
                <a:effectLst>
                  <a:outerShdw blurRad="38100" dist="38100" dir="2700000" algn="tl">
                    <a:srgbClr val="C0C0C0"/>
                  </a:outerShdw>
                </a:effectLst>
              </a:rPr>
              <a:t>leave components or tools in optical set up</a:t>
            </a:r>
          </a:p>
        </p:txBody>
      </p:sp>
      <p:sp>
        <p:nvSpPr>
          <p:cNvPr id="62471" name="Text Box 7"/>
          <p:cNvSpPr txBox="1">
            <a:spLocks noChangeArrowheads="1"/>
          </p:cNvSpPr>
          <p:nvPr/>
        </p:nvSpPr>
        <p:spPr bwMode="auto">
          <a:xfrm>
            <a:off x="1476375" y="333375"/>
            <a:ext cx="6445250" cy="854075"/>
          </a:xfrm>
          <a:prstGeom prst="rect">
            <a:avLst/>
          </a:prstGeom>
          <a:noFill/>
          <a:ln w="12700">
            <a:noFill/>
            <a:miter lim="800000"/>
            <a:headEnd/>
            <a:tailEnd/>
          </a:ln>
          <a:effectLst/>
        </p:spPr>
        <p:txBody>
          <a:bodyPr wrap="none">
            <a:spAutoFit/>
          </a:bodyPr>
          <a:lstStyle/>
          <a:p>
            <a:pPr>
              <a:defRPr/>
            </a:pPr>
            <a:r>
              <a:rPr lang="en-GB" sz="5000">
                <a:solidFill>
                  <a:srgbClr val="FFFF00"/>
                </a:solidFill>
                <a:effectLst>
                  <a:outerShdw blurRad="38100" dist="38100" dir="2700000" algn="tl">
                    <a:srgbClr val="C0C0C0"/>
                  </a:outerShdw>
                </a:effectLst>
              </a:rPr>
              <a:t> The End – Thank God</a:t>
            </a:r>
          </a:p>
        </p:txBody>
      </p:sp>
      <p:sp>
        <p:nvSpPr>
          <p:cNvPr id="62472" name="Text Box 8"/>
          <p:cNvSpPr txBox="1">
            <a:spLocks noChangeArrowheads="1"/>
          </p:cNvSpPr>
          <p:nvPr/>
        </p:nvSpPr>
        <p:spPr bwMode="auto">
          <a:xfrm>
            <a:off x="812800" y="5851525"/>
            <a:ext cx="7874000" cy="396875"/>
          </a:xfrm>
          <a:prstGeom prst="rect">
            <a:avLst/>
          </a:prstGeom>
          <a:noFill/>
          <a:ln w="9525">
            <a:noFill/>
            <a:miter lim="800000"/>
            <a:headEnd/>
            <a:tailEnd/>
          </a:ln>
          <a:effectLst/>
        </p:spPr>
        <p:txBody>
          <a:bodyPr wrap="none">
            <a:spAutoFit/>
          </a:bodyPr>
          <a:lstStyle/>
          <a:p>
            <a:pPr>
              <a:defRPr/>
            </a:pPr>
            <a:r>
              <a:rPr lang="en-GB" sz="1700" u="sng">
                <a:solidFill>
                  <a:schemeClr val="tx1"/>
                </a:solidFill>
                <a:effectLst>
                  <a:outerShdw blurRad="38100" dist="38100" dir="2700000" algn="tl">
                    <a:srgbClr val="C0C0C0"/>
                  </a:outerShdw>
                </a:effectLst>
              </a:rPr>
              <a:t>ALWAYS</a:t>
            </a:r>
            <a:r>
              <a:rPr lang="en-GB" sz="2000">
                <a:solidFill>
                  <a:schemeClr val="tx1"/>
                </a:solidFill>
              </a:rPr>
              <a:t> - </a:t>
            </a:r>
            <a:r>
              <a:rPr lang="en-GB" sz="2000">
                <a:solidFill>
                  <a:srgbClr val="FFFF00"/>
                </a:solidFill>
                <a:effectLst>
                  <a:outerShdw blurRad="38100" dist="38100" dir="2700000" algn="tl">
                    <a:srgbClr val="C0C0C0"/>
                  </a:outerShdw>
                </a:effectLst>
              </a:rPr>
              <a:t>start at lowest power setting and first check for stray beams </a:t>
            </a:r>
          </a:p>
        </p:txBody>
      </p:sp>
      <p:sp>
        <p:nvSpPr>
          <p:cNvPr id="74758" name="Rectangle 10"/>
          <p:cNvSpPr>
            <a:spLocks noChangeArrowheads="1"/>
          </p:cNvSpPr>
          <p:nvPr/>
        </p:nvSpPr>
        <p:spPr bwMode="auto">
          <a:xfrm>
            <a:off x="0" y="1143000"/>
            <a:ext cx="9144000" cy="762000"/>
          </a:xfrm>
          <a:prstGeom prst="rect">
            <a:avLst/>
          </a:prstGeom>
          <a:noFill/>
          <a:ln w="9525">
            <a:noFill/>
            <a:miter lim="800000"/>
            <a:headEnd/>
            <a:tailEnd/>
          </a:ln>
        </p:spPr>
        <p:txBody>
          <a:bodyPr anchor="ctr"/>
          <a:lstStyle/>
          <a:p>
            <a:pPr algn="ctr"/>
            <a:r>
              <a:rPr lang="en-US" sz="3000">
                <a:solidFill>
                  <a:schemeClr val="tx1"/>
                </a:solidFill>
                <a:cs typeface="Times New Roman" pitchFamily="18" charset="0"/>
              </a:rPr>
              <a:t>5 safety ‘bench’ rules</a:t>
            </a:r>
            <a:r>
              <a:rPr lang="en-GB" sz="3000">
                <a:solidFill>
                  <a:schemeClr val="tx1"/>
                </a:solidFill>
              </a:rPr>
              <a:t> </a:t>
            </a:r>
          </a:p>
        </p:txBody>
      </p:sp>
      <p:sp>
        <p:nvSpPr>
          <p:cNvPr id="74759" name="Text Box 12"/>
          <p:cNvSpPr txBox="1">
            <a:spLocks noChangeArrowheads="1"/>
          </p:cNvSpPr>
          <p:nvPr/>
        </p:nvSpPr>
        <p:spPr bwMode="auto">
          <a:xfrm>
            <a:off x="4324350" y="5257800"/>
            <a:ext cx="676275" cy="457200"/>
          </a:xfrm>
          <a:prstGeom prst="rect">
            <a:avLst/>
          </a:prstGeom>
          <a:noFill/>
          <a:ln w="12700">
            <a:noFill/>
            <a:miter lim="800000"/>
            <a:headEnd/>
            <a:tailEnd/>
          </a:ln>
        </p:spPr>
        <p:txBody>
          <a:bodyPr wrap="none">
            <a:spAutoFit/>
          </a:bodyPr>
          <a:lstStyle/>
          <a:p>
            <a:r>
              <a:rPr lang="en-GB" sz="2400">
                <a:solidFill>
                  <a:schemeClr val="tx1"/>
                </a:solidFill>
              </a:rPr>
              <a:t>and</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117600" y="292100"/>
            <a:ext cx="6908800" cy="723900"/>
          </a:xfrm>
        </p:spPr>
        <p:txBody>
          <a:bodyPr/>
          <a:lstStyle/>
          <a:p>
            <a:pPr eaLnBrk="1" hangingPunct="1"/>
            <a:r>
              <a:rPr lang="en-US" sz="4000" smtClean="0">
                <a:solidFill>
                  <a:srgbClr val="FF0000"/>
                </a:solidFill>
              </a:rPr>
              <a:t>Direct beam</a:t>
            </a:r>
          </a:p>
        </p:txBody>
      </p:sp>
      <p:pic>
        <p:nvPicPr>
          <p:cNvPr id="9219" name="Picture 3" descr="A 072"/>
          <p:cNvPicPr>
            <a:picLocks noChangeAspect="1" noChangeArrowheads="1"/>
          </p:cNvPicPr>
          <p:nvPr/>
        </p:nvPicPr>
        <p:blipFill>
          <a:blip r:embed="rId3" cstate="print"/>
          <a:srcRect/>
          <a:stretch>
            <a:fillRect/>
          </a:stretch>
        </p:blipFill>
        <p:spPr bwMode="auto">
          <a:xfrm>
            <a:off x="1065213" y="1049338"/>
            <a:ext cx="7061200" cy="530542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117600" y="377825"/>
            <a:ext cx="6908800" cy="785813"/>
          </a:xfrm>
        </p:spPr>
        <p:txBody>
          <a:bodyPr/>
          <a:lstStyle/>
          <a:p>
            <a:pPr eaLnBrk="1" hangingPunct="1"/>
            <a:r>
              <a:rPr lang="en-US" sz="4000" smtClean="0">
                <a:solidFill>
                  <a:srgbClr val="FF0000"/>
                </a:solidFill>
              </a:rPr>
              <a:t>Articulated arm</a:t>
            </a:r>
          </a:p>
        </p:txBody>
      </p:sp>
      <p:pic>
        <p:nvPicPr>
          <p:cNvPr id="10243" name="Picture 3" descr="A 075"/>
          <p:cNvPicPr>
            <a:picLocks noChangeAspect="1" noChangeArrowheads="1"/>
          </p:cNvPicPr>
          <p:nvPr/>
        </p:nvPicPr>
        <p:blipFill>
          <a:blip r:embed="rId3" cstate="print"/>
          <a:srcRect/>
          <a:stretch>
            <a:fillRect/>
          </a:stretch>
        </p:blipFill>
        <p:spPr bwMode="auto">
          <a:xfrm>
            <a:off x="1139825" y="1309688"/>
            <a:ext cx="6819900" cy="5110162"/>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rgbClr val="0000FF"/>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accent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rgbClr val="0000FF"/>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accent2"/>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3315</TotalTime>
  <Words>5031</Words>
  <Application>Microsoft Office PowerPoint</Application>
  <PresentationFormat>On-screen Show (4:3)</PresentationFormat>
  <Paragraphs>837</Paragraphs>
  <Slides>75</Slides>
  <Notes>25</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Default Design</vt:lpstr>
      <vt:lpstr>Laser Safety</vt:lpstr>
      <vt:lpstr>Contents</vt:lpstr>
      <vt:lpstr>The lasing medium</vt:lpstr>
      <vt:lpstr>Simple diagram of a laser tube</vt:lpstr>
      <vt:lpstr>Design of a laser</vt:lpstr>
      <vt:lpstr>Units</vt:lpstr>
      <vt:lpstr>Types of laser emission</vt:lpstr>
      <vt:lpstr>Direct beam</vt:lpstr>
      <vt:lpstr>Articulated arm</vt:lpstr>
      <vt:lpstr>Diverging beam from a fibre</vt:lpstr>
      <vt:lpstr>Focusing a laser beam</vt:lpstr>
      <vt:lpstr>PowerPoint Presentation</vt:lpstr>
      <vt:lpstr>Device malfunctions - what can go wrong?</vt:lpstr>
      <vt:lpstr>Interactions of light on tissue</vt:lpstr>
      <vt:lpstr>The four main effects</vt:lpstr>
      <vt:lpstr>PowerPoint Presentation</vt:lpstr>
      <vt:lpstr>Harmful effects of exposure to laser</vt:lpstr>
      <vt:lpstr>PowerPoint Presentation</vt:lpstr>
      <vt:lpstr>Laser Safety - Legislation</vt:lpstr>
      <vt:lpstr>Health &amp; Safety Law </vt:lpstr>
      <vt:lpstr>Provision and Use of Work Equipment Regulations (PUWER)</vt:lpstr>
      <vt:lpstr>Management Regulations  (Risk Assessment)</vt:lpstr>
      <vt:lpstr>British Standard for Laser Safety  (Web: http://www.hpa.org.uk/radiation/)</vt:lpstr>
      <vt:lpstr>Objectives of ‘BS’ Laser Safety Standards</vt:lpstr>
      <vt:lpstr>BS EN 60825-1 Safety Standard</vt:lpstr>
      <vt:lpstr>Laser Classification</vt:lpstr>
      <vt:lpstr>PowerPoint Presentation</vt:lpstr>
      <vt:lpstr>Class 1(Safe)</vt:lpstr>
      <vt:lpstr>Class 1M</vt:lpstr>
      <vt:lpstr>Class 2 (Low Power)</vt:lpstr>
      <vt:lpstr>Class 3R (Low/Medium Power)</vt:lpstr>
      <vt:lpstr>Class 3B (Medium Power)</vt:lpstr>
      <vt:lpstr>Class 4 (High power)</vt:lpstr>
      <vt:lpstr>Labelling of Laser Products</vt:lpstr>
      <vt:lpstr>Types of Labels</vt:lpstr>
      <vt:lpstr>Laser Safety University Code of Practice</vt:lpstr>
      <vt:lpstr>Practical Laser Safety</vt:lpstr>
      <vt:lpstr>PowerPoint Presentation</vt:lpstr>
      <vt:lpstr>Engineering Controls</vt:lpstr>
      <vt:lpstr>Engineering Controls</vt:lpstr>
      <vt:lpstr>PowerPoint Presentation</vt:lpstr>
      <vt:lpstr>Administrative Controls </vt:lpstr>
      <vt:lpstr>Administrative Controls</vt:lpstr>
      <vt:lpstr>Personal Protective Equipment</vt:lpstr>
      <vt:lpstr>Protective Eyewear </vt:lpstr>
      <vt:lpstr>PowerPoint Presentation</vt:lpstr>
      <vt:lpstr>PowerPoint Presentation</vt:lpstr>
      <vt:lpstr>Control all Hazards – not just laser related </vt:lpstr>
      <vt:lpstr>Hazard Evaluation and Risk Assessment </vt:lpstr>
      <vt:lpstr>Risk Assessment </vt:lpstr>
      <vt:lpstr>PowerPoint Presentation</vt:lpstr>
      <vt:lpstr>PowerPoint Presentation</vt:lpstr>
      <vt:lpstr>Local Rules</vt:lpstr>
      <vt:lpstr>Other protection</vt:lpstr>
      <vt:lpstr>PowerPoint Presentation</vt:lpstr>
      <vt:lpstr>Specular and  diffuse reflections</vt:lpstr>
      <vt:lpstr>Specular reflection</vt:lpstr>
      <vt:lpstr>Beware of reflections from:</vt:lpstr>
      <vt:lpstr>Eye protection: safety glasses</vt:lpstr>
      <vt:lpstr>PowerPoint Presentation</vt:lpstr>
      <vt:lpstr>Other hazards</vt:lpstr>
      <vt:lpstr>Accident procedure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Liverpool John Moores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Laser Safety</dc:title>
  <dc:creator>Richard  Evans</dc:creator>
  <cp:lastModifiedBy>Cole, Peter</cp:lastModifiedBy>
  <cp:revision>293</cp:revision>
  <cp:lastPrinted>2018-04-25T09:49:14Z</cp:lastPrinted>
  <dcterms:created xsi:type="dcterms:W3CDTF">2001-10-30T22:41:33Z</dcterms:created>
  <dcterms:modified xsi:type="dcterms:W3CDTF">2019-01-21T12:26:57Z</dcterms:modified>
</cp:coreProperties>
</file>