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30" r:id="rId3"/>
    <p:sldId id="359" r:id="rId4"/>
    <p:sldId id="360" r:id="rId5"/>
    <p:sldId id="361" r:id="rId6"/>
    <p:sldId id="363" r:id="rId7"/>
    <p:sldId id="260" r:id="rId8"/>
    <p:sldId id="268" r:id="rId9"/>
    <p:sldId id="269" r:id="rId10"/>
    <p:sldId id="328" r:id="rId11"/>
    <p:sldId id="293" r:id="rId12"/>
    <p:sldId id="301" r:id="rId13"/>
    <p:sldId id="349" r:id="rId14"/>
    <p:sldId id="351" r:id="rId15"/>
    <p:sldId id="305" r:id="rId16"/>
    <p:sldId id="304" r:id="rId17"/>
    <p:sldId id="347" r:id="rId18"/>
    <p:sldId id="325" r:id="rId19"/>
    <p:sldId id="336" r:id="rId20"/>
    <p:sldId id="346" r:id="rId21"/>
    <p:sldId id="341" r:id="rId22"/>
    <p:sldId id="343" r:id="rId23"/>
    <p:sldId id="342" r:id="rId24"/>
    <p:sldId id="344" r:id="rId25"/>
    <p:sldId id="335" r:id="rId26"/>
    <p:sldId id="333" r:id="rId27"/>
    <p:sldId id="326" r:id="rId28"/>
    <p:sldId id="352" r:id="rId29"/>
    <p:sldId id="327" r:id="rId30"/>
    <p:sldId id="364" r:id="rId31"/>
    <p:sldId id="320" r:id="rId32"/>
    <p:sldId id="339" r:id="rId33"/>
    <p:sldId id="34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914" autoAdjust="0"/>
    <p:restoredTop sz="94660"/>
  </p:normalViewPr>
  <p:slideViewPr>
    <p:cSldViewPr>
      <p:cViewPr>
        <p:scale>
          <a:sx n="53" d="100"/>
          <a:sy n="53" d="100"/>
        </p:scale>
        <p:origin x="-1194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8.wmf"/><Relationship Id="rId7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5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11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74715-D1A5-4BFD-978A-03B9BAB9B8ED}" type="datetimeFigureOut">
              <a:rPr lang="en-GB" smtClean="0"/>
              <a:pPr/>
              <a:t>27/06/2014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1A8FB-4A53-4CF4-BB03-021FE86940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1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F44F8-6519-4CCD-A313-71C8BD96508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F44F8-6519-4CCD-A313-71C8BD96508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4A9B44-4D3A-46B0-95D0-E02189526C1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4F5062-8E4D-4C67-ACD0-3F319AC7AA6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5EAE1-4FD7-4BCC-90D8-09D869AE5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23.png"/><Relationship Id="rId9" Type="http://schemas.openxmlformats.org/officeDocument/2006/relationships/image" Target="../media/image5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1.png"/><Relationship Id="rId7" Type="http://schemas.openxmlformats.org/officeDocument/2006/relationships/image" Target="../media/image52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0.png"/><Relationship Id="rId5" Type="http://schemas.openxmlformats.org/officeDocument/2006/relationships/image" Target="../media/image511.png"/><Relationship Id="rId4" Type="http://schemas.openxmlformats.org/officeDocument/2006/relationships/image" Target="../media/image45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500.png"/><Relationship Id="rId3" Type="http://schemas.openxmlformats.org/officeDocument/2006/relationships/image" Target="../media/image25.png"/><Relationship Id="rId7" Type="http://schemas.openxmlformats.org/officeDocument/2006/relationships/oleObject" Target="../embeddings/oleObject430.bin"/><Relationship Id="rId12" Type="http://schemas.openxmlformats.org/officeDocument/2006/relationships/image" Target="../media/image4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440.bin"/><Relationship Id="rId5" Type="http://schemas.openxmlformats.org/officeDocument/2006/relationships/oleObject" Target="../embeddings/oleObject22.bin"/><Relationship Id="rId4" Type="http://schemas.openxmlformats.org/officeDocument/2006/relationships/image" Target="../media/image541.png"/><Relationship Id="rId9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Epidemic </a:t>
            </a:r>
            <a:r>
              <a:rPr lang="en-GB" dirty="0"/>
              <a:t>dynamics on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Kieran Sharkey</a:t>
            </a:r>
          </a:p>
          <a:p>
            <a:r>
              <a:rPr lang="en-GB" dirty="0" smtClean="0"/>
              <a:t>University of Liverpool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5855578"/>
            <a:ext cx="2705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NeST</a:t>
            </a:r>
            <a:r>
              <a:rPr lang="en-GB" dirty="0" smtClean="0"/>
              <a:t> workshop, June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57926"/>
            <a:ext cx="6251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00FF"/>
                </a:solidFill>
              </a:rPr>
              <a:t>Moment closure &amp; BBGKY hierarchy </a:t>
            </a:r>
            <a:endParaRPr lang="en-GB" sz="3200" dirty="0">
              <a:solidFill>
                <a:srgbClr val="0000FF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933050" y="762000"/>
            <a:ext cx="4460564" cy="609600"/>
            <a:chOff x="350838" y="1600200"/>
            <a:chExt cx="4460564" cy="60960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1527580"/>
                </p:ext>
              </p:extLst>
            </p:nvPr>
          </p:nvGraphicFramePr>
          <p:xfrm>
            <a:off x="350838" y="1600200"/>
            <a:ext cx="669925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5" name="Equation" r:id="rId3" imgW="279279" imgH="253890" progId="Equation.3">
                    <p:embed/>
                  </p:oleObj>
                </mc:Choice>
                <mc:Fallback>
                  <p:oleObj name="Equation" r:id="rId3" imgW="279279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838" y="1600200"/>
                          <a:ext cx="669925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219200" y="1676400"/>
              <a:ext cx="3592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Probability that node </a:t>
              </a:r>
              <a:r>
                <a:rPr lang="en-GB" i="1" dirty="0" smtClean="0"/>
                <a:t>i</a:t>
              </a:r>
              <a:r>
                <a:rPr lang="en-GB" dirty="0" smtClean="0"/>
                <a:t> is Susceptible</a:t>
              </a:r>
              <a:endParaRPr lang="en-GB" dirty="0"/>
            </a:p>
          </p:txBody>
        </p:sp>
      </p:grpSp>
      <p:graphicFrame>
        <p:nvGraphicFramePr>
          <p:cNvPr id="501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340743"/>
              </p:ext>
            </p:extLst>
          </p:nvPr>
        </p:nvGraphicFramePr>
        <p:xfrm>
          <a:off x="4499368" y="1751012"/>
          <a:ext cx="2662238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6" name="Equation" r:id="rId5" imgW="1193800" imgH="444500" progId="Equation.3">
                  <p:embed/>
                </p:oleObj>
              </mc:Choice>
              <mc:Fallback>
                <p:oleObj name="Equation" r:id="rId5" imgW="11938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368" y="1751012"/>
                        <a:ext cx="2662238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633050"/>
              </p:ext>
            </p:extLst>
          </p:nvPr>
        </p:nvGraphicFramePr>
        <p:xfrm>
          <a:off x="4495819" y="2797371"/>
          <a:ext cx="3427412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7" name="Equation" r:id="rId7" imgW="1536033" imgH="444307" progId="Equation.3">
                  <p:embed/>
                </p:oleObj>
              </mc:Choice>
              <mc:Fallback>
                <p:oleObj name="Equation" r:id="rId7" imgW="1536033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19" y="2797371"/>
                        <a:ext cx="3427412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1143000" y="6488668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030549" y="2198914"/>
            <a:ext cx="251098" cy="239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937532" y="1752600"/>
            <a:ext cx="391420" cy="5803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i</a:t>
            </a:r>
            <a:endParaRPr lang="en-GB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281647" y="1751012"/>
            <a:ext cx="1201421" cy="687388"/>
            <a:chOff x="2281647" y="1751012"/>
            <a:chExt cx="1201421" cy="687388"/>
          </a:xfrm>
        </p:grpSpPr>
        <p:grpSp>
          <p:nvGrpSpPr>
            <p:cNvPr id="50177" name="Group 50176"/>
            <p:cNvGrpSpPr/>
            <p:nvPr/>
          </p:nvGrpSpPr>
          <p:grpSpPr>
            <a:xfrm>
              <a:off x="2281647" y="1751012"/>
              <a:ext cx="1201421" cy="687388"/>
              <a:chOff x="2281647" y="1751012"/>
              <a:chExt cx="1201421" cy="687388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3089009" y="1751012"/>
                <a:ext cx="394059" cy="5803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i="1" dirty="0" smtClean="0"/>
                  <a:t>j</a:t>
                </a:r>
                <a:endParaRPr lang="en-GB" i="1" dirty="0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2281647" y="2198914"/>
                <a:ext cx="1017451" cy="239486"/>
                <a:chOff x="2281647" y="1637652"/>
                <a:chExt cx="1017451" cy="239486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3048000" y="1637652"/>
                  <a:ext cx="251098" cy="239486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45" name="Straight Connector 44"/>
                <p:cNvCxnSpPr>
                  <a:stCxn id="41" idx="6"/>
                  <a:endCxn id="42" idx="2"/>
                </p:cNvCxnSpPr>
                <p:nvPr/>
              </p:nvCxnSpPr>
              <p:spPr>
                <a:xfrm>
                  <a:off x="2281647" y="1757395"/>
                  <a:ext cx="766353" cy="0"/>
                </a:xfrm>
                <a:prstGeom prst="line">
                  <a:avLst/>
                </a:prstGeom>
                <a:ln w="38100">
                  <a:head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385497" y="1769816"/>
                  <a:ext cx="662503" cy="3916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5497" y="1769816"/>
                  <a:ext cx="662503" cy="391646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615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6855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665908"/>
              </p:ext>
            </p:extLst>
          </p:nvPr>
        </p:nvGraphicFramePr>
        <p:xfrm>
          <a:off x="685800" y="553818"/>
          <a:ext cx="2194271" cy="81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28" name="Equation" r:id="rId3" imgW="1193800" imgH="444500" progId="Equation.3">
                  <p:embed/>
                </p:oleObj>
              </mc:Choice>
              <mc:Fallback>
                <p:oleObj name="Equation" r:id="rId3" imgW="1193800" imgH="4445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53818"/>
                        <a:ext cx="2194271" cy="817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073915"/>
              </p:ext>
            </p:extLst>
          </p:nvPr>
        </p:nvGraphicFramePr>
        <p:xfrm>
          <a:off x="644525" y="1383268"/>
          <a:ext cx="28257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29" name="Equation" r:id="rId5" imgW="1536033" imgH="444307" progId="Equation.3">
                  <p:embed/>
                </p:oleObj>
              </mc:Choice>
              <mc:Fallback>
                <p:oleObj name="Equation" r:id="rId5" imgW="1536033" imgH="444307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1383268"/>
                        <a:ext cx="282575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451698"/>
              </p:ext>
            </p:extLst>
          </p:nvPr>
        </p:nvGraphicFramePr>
        <p:xfrm>
          <a:off x="609600" y="2286556"/>
          <a:ext cx="667543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30" name="Equation" r:id="rId7" imgW="3594100" imgH="457200" progId="Equation.3">
                  <p:embed/>
                </p:oleObj>
              </mc:Choice>
              <mc:Fallback>
                <p:oleObj name="Equation" r:id="rId7" imgW="3594100" imgH="4572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556"/>
                        <a:ext cx="6675438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13" name="Rectangle 12"/>
          <p:cNvSpPr/>
          <p:nvPr/>
        </p:nvSpPr>
        <p:spPr>
          <a:xfrm>
            <a:off x="6172200" y="2450068"/>
            <a:ext cx="114300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Rectangle 16"/>
          <p:cNvSpPr/>
          <p:nvPr/>
        </p:nvSpPr>
        <p:spPr>
          <a:xfrm>
            <a:off x="4953000" y="2450068"/>
            <a:ext cx="1219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8" name="Rectangle 17"/>
          <p:cNvSpPr/>
          <p:nvPr/>
        </p:nvSpPr>
        <p:spPr>
          <a:xfrm>
            <a:off x="3200400" y="2450068"/>
            <a:ext cx="175260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3" name="Group 52"/>
          <p:cNvGrpSpPr/>
          <p:nvPr/>
        </p:nvGrpSpPr>
        <p:grpSpPr>
          <a:xfrm>
            <a:off x="5094832" y="3897868"/>
            <a:ext cx="924968" cy="533400"/>
            <a:chOff x="5094832" y="3657600"/>
            <a:chExt cx="924968" cy="533400"/>
          </a:xfrm>
        </p:grpSpPr>
        <p:sp>
          <p:nvSpPr>
            <p:cNvPr id="38" name="Oval 37"/>
            <p:cNvSpPr/>
            <p:nvPr/>
          </p:nvSpPr>
          <p:spPr>
            <a:xfrm>
              <a:off x="5171032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5780632" y="40386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94832" y="3657600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i</a:t>
              </a:r>
              <a:endParaRPr lang="en-GB" i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0632" y="3657600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j</a:t>
              </a:r>
              <a:endParaRPr lang="en-GB" i="1" dirty="0"/>
            </a:p>
          </p:txBody>
        </p:sp>
        <p:cxnSp>
          <p:nvCxnSpPr>
            <p:cNvPr id="43" name="Straight Connector 42"/>
            <p:cNvCxnSpPr>
              <a:stCxn id="38" idx="6"/>
              <a:endCxn id="39" idx="2"/>
            </p:cNvCxnSpPr>
            <p:nvPr/>
          </p:nvCxnSpPr>
          <p:spPr>
            <a:xfrm>
              <a:off x="5323432" y="4114800"/>
              <a:ext cx="457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6390232" y="3897868"/>
            <a:ext cx="924968" cy="533400"/>
            <a:chOff x="6390232" y="3657600"/>
            <a:chExt cx="924968" cy="533400"/>
          </a:xfrm>
        </p:grpSpPr>
        <p:sp>
          <p:nvSpPr>
            <p:cNvPr id="45" name="Oval 44"/>
            <p:cNvSpPr/>
            <p:nvPr/>
          </p:nvSpPr>
          <p:spPr>
            <a:xfrm>
              <a:off x="6466432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076032" y="40386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90232" y="3657600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i</a:t>
              </a:r>
              <a:endParaRPr lang="en-GB" i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76032" y="3657600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j</a:t>
              </a:r>
              <a:endParaRPr lang="en-GB" i="1" dirty="0"/>
            </a:p>
          </p:txBody>
        </p:sp>
        <p:cxnSp>
          <p:nvCxnSpPr>
            <p:cNvPr id="49" name="Straight Connector 48"/>
            <p:cNvCxnSpPr>
              <a:stCxn id="45" idx="6"/>
              <a:endCxn id="46" idx="2"/>
            </p:cNvCxnSpPr>
            <p:nvPr/>
          </p:nvCxnSpPr>
          <p:spPr>
            <a:xfrm>
              <a:off x="6618832" y="4114800"/>
              <a:ext cx="457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981200" y="3897868"/>
            <a:ext cx="1066800" cy="1359932"/>
            <a:chOff x="1981200" y="3657600"/>
            <a:chExt cx="1066800" cy="1359932"/>
          </a:xfrm>
        </p:grpSpPr>
        <p:sp>
          <p:nvSpPr>
            <p:cNvPr id="22" name="TextBox 21"/>
            <p:cNvSpPr txBox="1"/>
            <p:nvPr/>
          </p:nvSpPr>
          <p:spPr>
            <a:xfrm>
              <a:off x="1981200" y="3657600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i</a:t>
              </a:r>
              <a:endParaRPr lang="en-GB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67000" y="3657600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j</a:t>
              </a:r>
              <a:endParaRPr lang="en-GB" i="1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057400" y="4038600"/>
              <a:ext cx="990600" cy="762000"/>
              <a:chOff x="2057400" y="4038600"/>
              <a:chExt cx="990600" cy="7620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0574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6670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895600" y="46482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5" name="Straight Connector 24"/>
              <p:cNvCxnSpPr>
                <a:stCxn id="19" idx="6"/>
                <a:endCxn id="20" idx="2"/>
              </p:cNvCxnSpPr>
              <p:nvPr/>
            </p:nvCxnSpPr>
            <p:spPr>
              <a:xfrm>
                <a:off x="2209800" y="4114800"/>
                <a:ext cx="4572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21" idx="0"/>
                <a:endCxn id="20" idx="5"/>
              </p:cNvCxnSpPr>
              <p:nvPr/>
            </p:nvCxnSpPr>
            <p:spPr>
              <a:xfrm flipH="1" flipV="1">
                <a:off x="2797082" y="4168682"/>
                <a:ext cx="174718" cy="479518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/>
            <p:cNvSpPr txBox="1"/>
            <p:nvPr/>
          </p:nvSpPr>
          <p:spPr>
            <a:xfrm>
              <a:off x="2667000" y="464820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err="1" smtClean="0"/>
                <a:t>k</a:t>
              </a:r>
              <a:endParaRPr lang="en-GB" i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733800" y="3897868"/>
            <a:ext cx="924968" cy="1359932"/>
            <a:chOff x="3733800" y="3657600"/>
            <a:chExt cx="924968" cy="1359932"/>
          </a:xfrm>
        </p:grpSpPr>
        <p:sp>
          <p:nvSpPr>
            <p:cNvPr id="28" name="Oval 27"/>
            <p:cNvSpPr/>
            <p:nvPr/>
          </p:nvSpPr>
          <p:spPr>
            <a:xfrm>
              <a:off x="38100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4419600" y="40386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3733800" y="46482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33800" y="3657600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i</a:t>
              </a:r>
              <a:endParaRPr lang="en-GB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19600" y="3657600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j</a:t>
              </a:r>
              <a:endParaRPr lang="en-GB" i="1" dirty="0"/>
            </a:p>
          </p:txBody>
        </p:sp>
        <p:cxnSp>
          <p:nvCxnSpPr>
            <p:cNvPr id="33" name="Straight Connector 32"/>
            <p:cNvCxnSpPr>
              <a:stCxn id="28" idx="6"/>
              <a:endCxn id="29" idx="2"/>
            </p:cNvCxnSpPr>
            <p:nvPr/>
          </p:nvCxnSpPr>
          <p:spPr>
            <a:xfrm>
              <a:off x="3962400" y="4114800"/>
              <a:ext cx="457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0" idx="0"/>
              <a:endCxn id="28" idx="4"/>
            </p:cNvCxnSpPr>
            <p:nvPr/>
          </p:nvCxnSpPr>
          <p:spPr>
            <a:xfrm flipV="1">
              <a:off x="3810000" y="4191000"/>
              <a:ext cx="76200" cy="4572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825938" y="464820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err="1" smtClean="0"/>
                <a:t>k</a:t>
              </a:r>
              <a:endParaRPr lang="en-GB" i="1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1143000" y="6488668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76400" y="57926"/>
            <a:ext cx="6251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00FF"/>
                </a:solidFill>
              </a:rPr>
              <a:t>Moment closure &amp; BBGKY hierarchy </a:t>
            </a:r>
            <a:endParaRPr lang="en-GB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234234"/>
              </p:ext>
            </p:extLst>
          </p:nvPr>
        </p:nvGraphicFramePr>
        <p:xfrm>
          <a:off x="685800" y="545204"/>
          <a:ext cx="2194271" cy="81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03" name="Equation" r:id="rId3" imgW="1193800" imgH="444500" progId="Equation.3">
                  <p:embed/>
                </p:oleObj>
              </mc:Choice>
              <mc:Fallback>
                <p:oleObj name="Equation" r:id="rId3" imgW="1193800" imgH="444500" progId="Equation.3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5204"/>
                        <a:ext cx="2194271" cy="817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751210"/>
              </p:ext>
            </p:extLst>
          </p:nvPr>
        </p:nvGraphicFramePr>
        <p:xfrm>
          <a:off x="644525" y="1383404"/>
          <a:ext cx="28257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04" name="Equation" r:id="rId5" imgW="1536033" imgH="444307" progId="Equation.3">
                  <p:embed/>
                </p:oleObj>
              </mc:Choice>
              <mc:Fallback>
                <p:oleObj name="Equation" r:id="rId5" imgW="1536033" imgH="444307" progId="Equation.3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1383404"/>
                        <a:ext cx="282575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213812"/>
              </p:ext>
            </p:extLst>
          </p:nvPr>
        </p:nvGraphicFramePr>
        <p:xfrm>
          <a:off x="609600" y="2286692"/>
          <a:ext cx="667543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05" name="Equation" r:id="rId7" imgW="3594100" imgH="457200" progId="Equation.3">
                  <p:embed/>
                </p:oleObj>
              </mc:Choice>
              <mc:Fallback>
                <p:oleObj name="Equation" r:id="rId7" imgW="3594100" imgH="457200" progId="Equation.3">
                  <p:embed/>
                  <p:pic>
                    <p:nvPicPr>
                      <p:cNvPr id="0" name="Picture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692"/>
                        <a:ext cx="6675438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508667"/>
              </p:ext>
            </p:extLst>
          </p:nvPr>
        </p:nvGraphicFramePr>
        <p:xfrm>
          <a:off x="533400" y="3049588"/>
          <a:ext cx="4503738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06" name="Equation" r:id="rId9" imgW="2311200" imgH="457200" progId="Equation.3">
                  <p:embed/>
                </p:oleObj>
              </mc:Choice>
              <mc:Fallback>
                <p:oleObj name="Equation" r:id="rId9" imgW="2311200" imgH="457200" progId="Equation.3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9588"/>
                        <a:ext cx="4503738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43000" y="6488668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3962400"/>
            <a:ext cx="4866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Hierarchy provably exact at all orders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5667" y="4415135"/>
            <a:ext cx="6236053" cy="1539578"/>
            <a:chOff x="285667" y="4415135"/>
            <a:chExt cx="6236053" cy="1539578"/>
          </a:xfrm>
        </p:grpSpPr>
        <p:grpSp>
          <p:nvGrpSpPr>
            <p:cNvPr id="71" name="Group 70"/>
            <p:cNvGrpSpPr/>
            <p:nvPr/>
          </p:nvGrpSpPr>
          <p:grpSpPr>
            <a:xfrm>
              <a:off x="1143000" y="4964804"/>
              <a:ext cx="5378720" cy="989909"/>
              <a:chOff x="1143000" y="4343400"/>
              <a:chExt cx="5378720" cy="989909"/>
            </a:xfrm>
          </p:grpSpPr>
          <p:graphicFrame>
            <p:nvGraphicFramePr>
              <p:cNvPr id="44" name="Object 43"/>
              <p:cNvGraphicFramePr>
                <a:graphicFrameLocks noChangeAspect="1"/>
              </p:cNvGraphicFramePr>
              <p:nvPr/>
            </p:nvGraphicFramePr>
            <p:xfrm>
              <a:off x="3810000" y="4343400"/>
              <a:ext cx="2711720" cy="9046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7607" name="Equation" r:id="rId11" imgW="1600200" imgH="533400" progId="Equation.3">
                      <p:embed/>
                    </p:oleObj>
                  </mc:Choice>
                  <mc:Fallback>
                    <p:oleObj name="Equation" r:id="rId11" imgW="1600200" imgH="533400" progId="Equation.3">
                      <p:embed/>
                      <p:pic>
                        <p:nvPicPr>
                          <p:cNvPr id="0" name="Picture 2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10000" y="4343400"/>
                            <a:ext cx="2711720" cy="90463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2" name="Oval 51"/>
              <p:cNvSpPr/>
              <p:nvPr/>
            </p:nvSpPr>
            <p:spPr>
              <a:xfrm>
                <a:off x="1416319" y="4464538"/>
                <a:ext cx="68330" cy="683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782916" y="4464538"/>
                <a:ext cx="68330" cy="683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099618" y="4874846"/>
                <a:ext cx="68330" cy="683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5" name="Straight Connector 54"/>
              <p:cNvCxnSpPr>
                <a:stCxn id="52" idx="5"/>
                <a:endCxn id="54" idx="1"/>
              </p:cNvCxnSpPr>
              <p:nvPr/>
            </p:nvCxnSpPr>
            <p:spPr>
              <a:xfrm>
                <a:off x="1474643" y="4522909"/>
                <a:ext cx="634982" cy="36195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54" idx="7"/>
                <a:endCxn id="53" idx="4"/>
              </p:cNvCxnSpPr>
              <p:nvPr/>
            </p:nvCxnSpPr>
            <p:spPr>
              <a:xfrm flipV="1">
                <a:off x="2157941" y="4532923"/>
                <a:ext cx="659140" cy="3519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57" name="Object 56"/>
              <p:cNvGraphicFramePr>
                <a:graphicFrameLocks noChangeAspect="1"/>
              </p:cNvGraphicFramePr>
              <p:nvPr/>
            </p:nvGraphicFramePr>
            <p:xfrm>
              <a:off x="1143000" y="4464538"/>
              <a:ext cx="273319" cy="3787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7608" name="Equation" r:id="rId13" imgW="165028" imgH="228501" progId="Equation.3">
                      <p:embed/>
                    </p:oleObj>
                  </mc:Choice>
                  <mc:Fallback>
                    <p:oleObj name="Equation" r:id="rId13" imgW="165028" imgH="228501" progId="Equation.3">
                      <p:embed/>
                      <p:pic>
                        <p:nvPicPr>
                          <p:cNvPr id="0" name="Picture 2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43000" y="4464538"/>
                            <a:ext cx="273319" cy="3787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8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74877843"/>
                  </p:ext>
                </p:extLst>
              </p:nvPr>
            </p:nvGraphicFramePr>
            <p:xfrm>
              <a:off x="1943100" y="4933259"/>
              <a:ext cx="315913" cy="4000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7609" name="Equation" r:id="rId15" imgW="190440" imgH="241200" progId="Equation.3">
                      <p:embed/>
                    </p:oleObj>
                  </mc:Choice>
                  <mc:Fallback>
                    <p:oleObj name="Equation" r:id="rId15" imgW="190440" imgH="241200" progId="Equation.3">
                      <p:embed/>
                      <p:pic>
                        <p:nvPicPr>
                          <p:cNvPr id="0" name="Picture 2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43100" y="4933259"/>
                            <a:ext cx="315913" cy="4000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9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4004988"/>
                  </p:ext>
                </p:extLst>
              </p:nvPr>
            </p:nvGraphicFramePr>
            <p:xfrm>
              <a:off x="2820988" y="4464946"/>
              <a:ext cx="334962" cy="3778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7610" name="Equation" r:id="rId17" imgW="203040" imgH="228600" progId="Equation.3">
                      <p:embed/>
                    </p:oleObj>
                  </mc:Choice>
                  <mc:Fallback>
                    <p:oleObj name="Equation" r:id="rId17" imgW="203040" imgH="228600" progId="Equation.3">
                      <p:embed/>
                      <p:pic>
                        <p:nvPicPr>
                          <p:cNvPr id="0" name="Picture 2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20988" y="4464946"/>
                            <a:ext cx="334962" cy="3778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" name="TextBox 2"/>
            <p:cNvSpPr txBox="1"/>
            <p:nvPr/>
          </p:nvSpPr>
          <p:spPr>
            <a:xfrm>
              <a:off x="285667" y="4415135"/>
              <a:ext cx="48097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To close at second order can assume:</a:t>
              </a:r>
              <a:endParaRPr lang="en-GB" sz="24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676400" y="57926"/>
            <a:ext cx="6251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000FF"/>
                </a:solidFill>
              </a:rPr>
              <a:t>Moment closure &amp; BBGKY hierarchy </a:t>
            </a:r>
            <a:endParaRPr lang="en-GB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6488668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" y="647700"/>
            <a:ext cx="7439025" cy="556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0"/>
            <a:ext cx="6012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Random Network of 100 nodes</a:t>
            </a:r>
            <a:endParaRPr lang="en-GB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1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6488668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" y="647700"/>
            <a:ext cx="7439025" cy="556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0"/>
            <a:ext cx="6012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Random Network of 100 nodes</a:t>
            </a:r>
            <a:endParaRPr lang="en-GB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1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948" y="76200"/>
            <a:ext cx="9540948" cy="65840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3600" y="0"/>
            <a:ext cx="53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Random K-Regular Network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6324600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599" y="-70846"/>
            <a:ext cx="9982199" cy="68885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5000" y="-189131"/>
            <a:ext cx="5246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Locally connected Network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6324600"/>
            <a:ext cx="731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Sharkey, K.J.  (2008) J. Math Biol.,         Sharkey, K.J. (2011) </a:t>
            </a:r>
            <a:r>
              <a:rPr lang="en-GB" dirty="0" err="1" smtClean="0">
                <a:solidFill>
                  <a:srgbClr val="7030A0"/>
                </a:solidFill>
              </a:rPr>
              <a:t>Theor</a:t>
            </a:r>
            <a:r>
              <a:rPr lang="en-GB" dirty="0" smtClean="0">
                <a:solidFill>
                  <a:srgbClr val="7030A0"/>
                </a:solidFill>
              </a:rPr>
              <a:t>. </a:t>
            </a:r>
            <a:r>
              <a:rPr lang="en-GB" dirty="0" err="1" smtClean="0">
                <a:solidFill>
                  <a:srgbClr val="7030A0"/>
                </a:solidFill>
              </a:rPr>
              <a:t>Popul</a:t>
            </a:r>
            <a:r>
              <a:rPr lang="en-GB" dirty="0" smtClean="0">
                <a:solidFill>
                  <a:srgbClr val="7030A0"/>
                </a:solidFill>
              </a:rPr>
              <a:t>. Biol.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986990"/>
            <a:ext cx="8572500" cy="533400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209800" y="304800"/>
            <a:ext cx="3984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Example</a:t>
            </a:r>
            <a:r>
              <a:rPr lang="en-GB" sz="3600" smtClean="0">
                <a:solidFill>
                  <a:srgbClr val="0000FF"/>
                </a:solidFill>
              </a:rPr>
              <a:t>: Tree </a:t>
            </a:r>
            <a:r>
              <a:rPr lang="en-GB" sz="3600" dirty="0" smtClean="0">
                <a:solidFill>
                  <a:srgbClr val="0000FF"/>
                </a:solidFill>
              </a:rPr>
              <a:t>graph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459" y="5172599"/>
            <a:ext cx="270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For any tree, these equations are exact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685800" y="6457950"/>
            <a:ext cx="51825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latin typeface="Calibri" pitchFamily="34" charset="0"/>
              </a:rPr>
              <a:t>Sharkey</a:t>
            </a:r>
            <a:r>
              <a:rPr lang="en-GB" dirty="0" smtClean="0">
                <a:solidFill>
                  <a:srgbClr val="7030A0"/>
                </a:solidFill>
                <a:latin typeface="Calibri" pitchFamily="34" charset="0"/>
              </a:rPr>
              <a:t>, Kiss, Wilkinson, Simon. </a:t>
            </a:r>
            <a:r>
              <a:rPr lang="en-GB" dirty="0" smtClean="0">
                <a:solidFill>
                  <a:srgbClr val="7030A0"/>
                </a:solidFill>
              </a:rPr>
              <a:t>B. Math. </a:t>
            </a:r>
            <a:r>
              <a:rPr lang="en-GB" dirty="0" err="1" smtClean="0">
                <a:solidFill>
                  <a:srgbClr val="7030A0"/>
                </a:solidFill>
              </a:rPr>
              <a:t>Biol</a:t>
            </a:r>
            <a:r>
              <a:rPr lang="en-GB" dirty="0" smtClean="0">
                <a:solidFill>
                  <a:srgbClr val="7030A0"/>
                </a:solidFill>
              </a:rPr>
              <a:t> . (2013)</a:t>
            </a:r>
            <a:endParaRPr lang="en-GB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1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1634" y="381000"/>
            <a:ext cx="7498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Extensions to Networks with Clustering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85800" y="17526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981200" y="17526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1371600" y="22860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371600" y="29718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762000" y="44958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1905000" y="4493871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1371600" y="51054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62000" y="57150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1905000" y="5715000"/>
            <a:ext cx="360000" cy="36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cxnSp>
        <p:nvCxnSpPr>
          <p:cNvPr id="15" name="Straight Connector 14"/>
          <p:cNvCxnSpPr>
            <a:stCxn id="5" idx="6"/>
            <a:endCxn id="6" idx="2"/>
          </p:cNvCxnSpPr>
          <p:nvPr/>
        </p:nvCxnSpPr>
        <p:spPr>
          <a:xfrm>
            <a:off x="1045800" y="1932600"/>
            <a:ext cx="935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5"/>
            <a:endCxn id="7" idx="1"/>
          </p:cNvCxnSpPr>
          <p:nvPr/>
        </p:nvCxnSpPr>
        <p:spPr>
          <a:xfrm>
            <a:off x="993079" y="2059879"/>
            <a:ext cx="431242" cy="2788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7"/>
          </p:cNvCxnSpPr>
          <p:nvPr/>
        </p:nvCxnSpPr>
        <p:spPr>
          <a:xfrm flipH="1">
            <a:off x="1678879" y="2059879"/>
            <a:ext cx="355042" cy="2788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8" idx="0"/>
          </p:cNvCxnSpPr>
          <p:nvPr/>
        </p:nvCxnSpPr>
        <p:spPr>
          <a:xfrm>
            <a:off x="1551600" y="2646000"/>
            <a:ext cx="0" cy="32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6"/>
            <a:endCxn id="10" idx="2"/>
          </p:cNvCxnSpPr>
          <p:nvPr/>
        </p:nvCxnSpPr>
        <p:spPr>
          <a:xfrm flipV="1">
            <a:off x="1122000" y="4673871"/>
            <a:ext cx="783000" cy="19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2" idx="6"/>
            <a:endCxn id="13" idx="2"/>
          </p:cNvCxnSpPr>
          <p:nvPr/>
        </p:nvCxnSpPr>
        <p:spPr>
          <a:xfrm>
            <a:off x="1122000" y="5895000"/>
            <a:ext cx="783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1" idx="5"/>
            <a:endCxn id="13" idx="1"/>
          </p:cNvCxnSpPr>
          <p:nvPr/>
        </p:nvCxnSpPr>
        <p:spPr>
          <a:xfrm>
            <a:off x="1678879" y="5412679"/>
            <a:ext cx="278842" cy="35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7"/>
            <a:endCxn id="11" idx="3"/>
          </p:cNvCxnSpPr>
          <p:nvPr/>
        </p:nvCxnSpPr>
        <p:spPr>
          <a:xfrm flipV="1">
            <a:off x="1069279" y="5412679"/>
            <a:ext cx="355042" cy="35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" idx="5"/>
            <a:endCxn id="11" idx="1"/>
          </p:cNvCxnSpPr>
          <p:nvPr/>
        </p:nvCxnSpPr>
        <p:spPr>
          <a:xfrm>
            <a:off x="1069279" y="4803079"/>
            <a:ext cx="355042" cy="35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7"/>
            <a:endCxn id="10" idx="3"/>
          </p:cNvCxnSpPr>
          <p:nvPr/>
        </p:nvCxnSpPr>
        <p:spPr>
          <a:xfrm flipV="1">
            <a:off x="1678879" y="4801150"/>
            <a:ext cx="278842" cy="3569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4164" y="1970878"/>
                <a:ext cx="3051036" cy="675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164" y="1970878"/>
                <a:ext cx="3051036" cy="67512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43400" y="4658878"/>
                <a:ext cx="3276600" cy="675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658878"/>
                <a:ext cx="3276600" cy="67512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34"/>
          <p:cNvSpPr txBox="1">
            <a:spLocks noChangeArrowheads="1"/>
          </p:cNvSpPr>
          <p:nvPr/>
        </p:nvSpPr>
        <p:spPr bwMode="auto">
          <a:xfrm>
            <a:off x="685800" y="6457950"/>
            <a:ext cx="73254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alibri" pitchFamily="34" charset="0"/>
              </a:rPr>
              <a:t>Kiss, Morris, </a:t>
            </a:r>
            <a:r>
              <a:rPr lang="en-GB" dirty="0" err="1" smtClean="0">
                <a:solidFill>
                  <a:srgbClr val="7030A0"/>
                </a:solidFill>
                <a:latin typeface="Calibri" pitchFamily="34" charset="0"/>
              </a:rPr>
              <a:t>Selley</a:t>
            </a:r>
            <a:r>
              <a:rPr lang="en-GB" dirty="0" smtClean="0">
                <a:solidFill>
                  <a:srgbClr val="7030A0"/>
                </a:solidFill>
                <a:latin typeface="Calibri" pitchFamily="34" charset="0"/>
              </a:rPr>
              <a:t>, Simon, Wilkinson (2013) </a:t>
            </a:r>
            <a:r>
              <a:rPr lang="en-GB" dirty="0" err="1" smtClean="0">
                <a:solidFill>
                  <a:srgbClr val="7030A0"/>
                </a:solidFill>
              </a:rPr>
              <a:t>arXiv</a:t>
            </a:r>
            <a:r>
              <a:rPr lang="en-GB" dirty="0" smtClean="0">
                <a:solidFill>
                  <a:srgbClr val="7030A0"/>
                </a:solidFill>
              </a:rPr>
              <a:t> preprint arXiv:</a:t>
            </a:r>
            <a:r>
              <a:rPr lang="en-GB" dirty="0">
                <a:solidFill>
                  <a:srgbClr val="7030A0"/>
                </a:solidFill>
              </a:rPr>
              <a:t>1307.7737 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endParaRPr lang="en-GB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8082" y="609600"/>
            <a:ext cx="5418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3333FF"/>
                </a:solidFill>
              </a:rPr>
              <a:t>Application to SIS dynamics</a:t>
            </a:r>
            <a:endParaRPr lang="en-GB" sz="3600" dirty="0">
              <a:solidFill>
                <a:srgbClr val="3333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97797"/>
              </p:ext>
            </p:extLst>
          </p:nvPr>
        </p:nvGraphicFramePr>
        <p:xfrm>
          <a:off x="949325" y="1447800"/>
          <a:ext cx="29638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2" name="Equation" r:id="rId3" imgW="1612800" imgH="444240" progId="Equation.3">
                  <p:embed/>
                </p:oleObj>
              </mc:Choice>
              <mc:Fallback>
                <p:oleObj name="Equation" r:id="rId3" imgW="16128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447800"/>
                        <a:ext cx="2963863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301070"/>
              </p:ext>
            </p:extLst>
          </p:nvPr>
        </p:nvGraphicFramePr>
        <p:xfrm>
          <a:off x="826682" y="2362200"/>
          <a:ext cx="282575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3" name="Equation" r:id="rId5" imgW="1536480" imgH="444240" progId="Equation.3">
                  <p:embed/>
                </p:oleObj>
              </mc:Choice>
              <mc:Fallback>
                <p:oleObj name="Equation" r:id="rId5" imgW="15364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682" y="2362200"/>
                        <a:ext cx="2825750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38706"/>
              </p:ext>
            </p:extLst>
          </p:nvPr>
        </p:nvGraphicFramePr>
        <p:xfrm>
          <a:off x="762000" y="3352800"/>
          <a:ext cx="7735888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4" name="Equation" r:id="rId7" imgW="4165560" imgH="457200" progId="Equation.3">
                  <p:embed/>
                </p:oleObj>
              </mc:Choice>
              <mc:Fallback>
                <p:oleObj name="Equation" r:id="rId7" imgW="416556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352800"/>
                        <a:ext cx="7735888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43935"/>
              </p:ext>
            </p:extLst>
          </p:nvPr>
        </p:nvGraphicFramePr>
        <p:xfrm>
          <a:off x="838200" y="4648200"/>
          <a:ext cx="682942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5" name="Equation" r:id="rId9" imgW="3504960" imgH="368280" progId="Equation.3">
                  <p:embed/>
                </p:oleObj>
              </mc:Choice>
              <mc:Fallback>
                <p:oleObj name="Equation" r:id="rId9" imgW="3504960" imgH="3682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48200"/>
                        <a:ext cx="682942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014629"/>
              </p:ext>
            </p:extLst>
          </p:nvPr>
        </p:nvGraphicFramePr>
        <p:xfrm>
          <a:off x="3647950" y="5715000"/>
          <a:ext cx="2711720" cy="904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6" name="Equation" r:id="rId11" imgW="1600200" imgH="533400" progId="Equation.3">
                  <p:embed/>
                </p:oleObj>
              </mc:Choice>
              <mc:Fallback>
                <p:oleObj name="Equation" r:id="rId11" imgW="16002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950" y="5715000"/>
                        <a:ext cx="2711720" cy="904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6048345"/>
            <a:ext cx="1034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Closure:</a:t>
            </a:r>
            <a:endParaRPr lang="en-GB" sz="2000" dirty="0"/>
          </a:p>
        </p:txBody>
      </p:sp>
      <p:sp>
        <p:nvSpPr>
          <p:cNvPr id="9" name="TextBox 34"/>
          <p:cNvSpPr txBox="1">
            <a:spLocks noChangeArrowheads="1"/>
          </p:cNvSpPr>
          <p:nvPr/>
        </p:nvSpPr>
        <p:spPr bwMode="auto">
          <a:xfrm>
            <a:off x="685800" y="6457950"/>
            <a:ext cx="44139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alibri" pitchFamily="34" charset="0"/>
              </a:rPr>
              <a:t>Nagy, Simon  Cent. Eur. J. Math. 11(4) (2013)</a:t>
            </a:r>
            <a:endParaRPr lang="en-GB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to epidemics on networks</a:t>
            </a:r>
          </a:p>
          <a:p>
            <a:r>
              <a:rPr lang="en-GB" dirty="0" smtClean="0"/>
              <a:t> Description of </a:t>
            </a:r>
            <a:r>
              <a:rPr lang="en-GB" dirty="0"/>
              <a:t>m</a:t>
            </a:r>
            <a:r>
              <a:rPr lang="en-GB" dirty="0" smtClean="0"/>
              <a:t>oment-closure representation</a:t>
            </a:r>
          </a:p>
          <a:p>
            <a:r>
              <a:rPr lang="en-GB" dirty="0" smtClean="0"/>
              <a:t>Description of “Message-passing” representation</a:t>
            </a:r>
          </a:p>
          <a:p>
            <a:r>
              <a:rPr lang="en-GB" dirty="0" smtClean="0"/>
              <a:t>Comparison of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36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580038"/>
            <a:ext cx="3141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xact on tree networks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286000"/>
            <a:ext cx="7167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Can be extended to exact models on clustered networks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079393"/>
            <a:ext cx="5757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Can be extended to other dynamics (e.g. SIS)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7482" y="4143943"/>
            <a:ext cx="49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Problem: Limited to Poisson processes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573741"/>
            <a:ext cx="4598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3333FF"/>
                </a:solidFill>
              </a:rPr>
              <a:t>Moment-closure </a:t>
            </a:r>
            <a:r>
              <a:rPr lang="en-GB" sz="3600" dirty="0">
                <a:solidFill>
                  <a:srgbClr val="3333FF"/>
                </a:solidFill>
              </a:rPr>
              <a:t>m</a:t>
            </a:r>
            <a:r>
              <a:rPr lang="en-GB" sz="3600" dirty="0" smtClean="0">
                <a:solidFill>
                  <a:srgbClr val="3333FF"/>
                </a:solidFill>
              </a:rPr>
              <a:t>odel</a:t>
            </a:r>
            <a:endParaRPr lang="en-GB" sz="36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33800" y="114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4572000" y="190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733800" y="190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4864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5720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7338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7338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895600" y="1905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2" idx="4"/>
            <a:endCxn id="4" idx="0"/>
          </p:cNvCxnSpPr>
          <p:nvPr/>
        </p:nvCxnSpPr>
        <p:spPr>
          <a:xfrm>
            <a:off x="3810000" y="12954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6"/>
            <a:endCxn id="3" idx="2"/>
          </p:cNvCxnSpPr>
          <p:nvPr/>
        </p:nvCxnSpPr>
        <p:spPr>
          <a:xfrm>
            <a:off x="38862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9" idx="6"/>
          </p:cNvCxnSpPr>
          <p:nvPr/>
        </p:nvCxnSpPr>
        <p:spPr>
          <a:xfrm flipH="1">
            <a:off x="30480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7" idx="0"/>
          </p:cNvCxnSpPr>
          <p:nvPr/>
        </p:nvCxnSpPr>
        <p:spPr>
          <a:xfrm>
            <a:off x="3810000" y="2057400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6" idx="2"/>
          </p:cNvCxnSpPr>
          <p:nvPr/>
        </p:nvCxnSpPr>
        <p:spPr>
          <a:xfrm>
            <a:off x="3886200" y="26670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5" idx="2"/>
          </p:cNvCxnSpPr>
          <p:nvPr/>
        </p:nvCxnSpPr>
        <p:spPr>
          <a:xfrm>
            <a:off x="4724400" y="2667000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4"/>
          </p:cNvCxnSpPr>
          <p:nvPr/>
        </p:nvCxnSpPr>
        <p:spPr>
          <a:xfrm>
            <a:off x="3810000" y="2743200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>
            <a:off x="3810000" y="32766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33800" y="3200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171804" y="304800"/>
            <a:ext cx="721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Karrer and Newman </a:t>
            </a:r>
            <a:r>
              <a:rPr lang="en-GB" sz="3600" dirty="0" smtClean="0">
                <a:solidFill>
                  <a:srgbClr val="3333FF"/>
                </a:solidFill>
              </a:rPr>
              <a:t>Message-Passing</a:t>
            </a:r>
            <a:endParaRPr lang="en-GB" sz="3600" dirty="0">
              <a:solidFill>
                <a:srgbClr val="3333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3402" y="6488668"/>
            <a:ext cx="557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Karrer B and Newman MEJ,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84, 036106 (2010)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33800" y="114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4572000" y="190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733800" y="190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4864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5720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733800" y="2590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7338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895600" y="1905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2" idx="4"/>
            <a:endCxn id="4" idx="0"/>
          </p:cNvCxnSpPr>
          <p:nvPr/>
        </p:nvCxnSpPr>
        <p:spPr>
          <a:xfrm>
            <a:off x="3810000" y="12954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6"/>
            <a:endCxn id="3" idx="2"/>
          </p:cNvCxnSpPr>
          <p:nvPr/>
        </p:nvCxnSpPr>
        <p:spPr>
          <a:xfrm>
            <a:off x="38862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9" idx="6"/>
          </p:cNvCxnSpPr>
          <p:nvPr/>
        </p:nvCxnSpPr>
        <p:spPr>
          <a:xfrm flipH="1">
            <a:off x="30480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7" idx="0"/>
          </p:cNvCxnSpPr>
          <p:nvPr/>
        </p:nvCxnSpPr>
        <p:spPr>
          <a:xfrm>
            <a:off x="3810000" y="2057400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6" idx="2"/>
          </p:cNvCxnSpPr>
          <p:nvPr/>
        </p:nvCxnSpPr>
        <p:spPr>
          <a:xfrm>
            <a:off x="3886200" y="26670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5" idx="2"/>
          </p:cNvCxnSpPr>
          <p:nvPr/>
        </p:nvCxnSpPr>
        <p:spPr>
          <a:xfrm>
            <a:off x="4724400" y="2667000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4"/>
          </p:cNvCxnSpPr>
          <p:nvPr/>
        </p:nvCxnSpPr>
        <p:spPr>
          <a:xfrm>
            <a:off x="3810000" y="2743200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>
            <a:off x="3810000" y="32766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33800" y="3200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171804" y="304800"/>
            <a:ext cx="721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Karrer and Newman </a:t>
            </a:r>
            <a:r>
              <a:rPr lang="en-GB" sz="3600" dirty="0" smtClean="0">
                <a:solidFill>
                  <a:srgbClr val="3333FF"/>
                </a:solidFill>
              </a:rPr>
              <a:t>Message-Passing</a:t>
            </a:r>
            <a:endParaRPr lang="en-GB" sz="3600" dirty="0">
              <a:solidFill>
                <a:srgbClr val="3333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" y="3200400"/>
            <a:ext cx="1624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Cavity state</a:t>
            </a:r>
            <a:endParaRPr lang="en-GB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336402" y="2752165"/>
            <a:ext cx="1270796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14166" y="2482334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err="1" smtClean="0"/>
              <a:t>i</a:t>
            </a:r>
            <a:endParaRPr lang="en-GB" sz="2400" i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347984" y="1905000"/>
            <a:ext cx="8051946" cy="3003889"/>
            <a:chOff x="347984" y="1905000"/>
            <a:chExt cx="8051946" cy="30038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47984" y="4191000"/>
                  <a:ext cx="8051946" cy="7178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 smtClean="0">
                      <a:solidFill>
                        <a:srgbClr val="FF0000"/>
                      </a:solidFill>
                    </a:rPr>
                    <a:t>Fundamental quantity: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←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𝑗</m:t>
                          </m:r>
                        </m:sup>
                      </m:sSup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a14:m>
                  <a:r>
                    <a:rPr lang="en-GB" sz="2000" dirty="0" smtClean="0"/>
                    <a:t>: Probability that </a:t>
                  </a:r>
                  <a:r>
                    <a:rPr lang="en-GB" sz="2000" i="1" dirty="0"/>
                    <a:t>i</a:t>
                  </a:r>
                  <a:r>
                    <a:rPr lang="en-GB" sz="2000" i="1" dirty="0" smtClean="0"/>
                    <a:t> </a:t>
                  </a:r>
                  <a:r>
                    <a:rPr lang="en-GB" sz="2000" dirty="0" smtClean="0"/>
                    <a:t>has not received an infectious contact from </a:t>
                  </a:r>
                  <a:r>
                    <a:rPr lang="en-GB" sz="2000" i="1" dirty="0" smtClean="0"/>
                    <a:t>j </a:t>
                  </a:r>
                  <a:r>
                    <a:rPr lang="en-GB" sz="2000" dirty="0" smtClean="0"/>
                    <a:t>when </a:t>
                  </a:r>
                  <a:r>
                    <a:rPr lang="en-GB" sz="2000" i="1" dirty="0" err="1"/>
                    <a:t>i</a:t>
                  </a:r>
                  <a:r>
                    <a:rPr lang="en-GB" sz="2000" dirty="0" smtClean="0"/>
                    <a:t> is in the cavity state. </a:t>
                  </a:r>
                  <a:endParaRPr lang="en-GB" sz="20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984" y="4191000"/>
                  <a:ext cx="8051946" cy="71788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757" t="-2564" b="-145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3581400" y="1905000"/>
              <a:ext cx="2584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i="1" dirty="0" smtClean="0"/>
                <a:t>j</a:t>
              </a:r>
              <a:endParaRPr lang="en-GB" sz="2400" i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43402" y="6488668"/>
            <a:ext cx="557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Karrer B and Newman MEJ,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84, 036106 (2010)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4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33800" y="114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4572000" y="1905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733800" y="1905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864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572000" y="2590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733800" y="25908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7338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895600" y="1905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2" idx="4"/>
            <a:endCxn id="4" idx="0"/>
          </p:cNvCxnSpPr>
          <p:nvPr/>
        </p:nvCxnSpPr>
        <p:spPr>
          <a:xfrm>
            <a:off x="3810000" y="12954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6"/>
            <a:endCxn id="3" idx="2"/>
          </p:cNvCxnSpPr>
          <p:nvPr/>
        </p:nvCxnSpPr>
        <p:spPr>
          <a:xfrm>
            <a:off x="38862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9" idx="6"/>
          </p:cNvCxnSpPr>
          <p:nvPr/>
        </p:nvCxnSpPr>
        <p:spPr>
          <a:xfrm flipH="1">
            <a:off x="3048000" y="1981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7" idx="0"/>
          </p:cNvCxnSpPr>
          <p:nvPr/>
        </p:nvCxnSpPr>
        <p:spPr>
          <a:xfrm>
            <a:off x="3810000" y="2057400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6" idx="2"/>
          </p:cNvCxnSpPr>
          <p:nvPr/>
        </p:nvCxnSpPr>
        <p:spPr>
          <a:xfrm>
            <a:off x="3886200" y="26670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5" idx="2"/>
          </p:cNvCxnSpPr>
          <p:nvPr/>
        </p:nvCxnSpPr>
        <p:spPr>
          <a:xfrm>
            <a:off x="4724400" y="2667000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4"/>
          </p:cNvCxnSpPr>
          <p:nvPr/>
        </p:nvCxnSpPr>
        <p:spPr>
          <a:xfrm>
            <a:off x="3810000" y="2743200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>
            <a:off x="3810000" y="32766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33800" y="3200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171804" y="304800"/>
            <a:ext cx="721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Karrer and Newman </a:t>
            </a:r>
            <a:r>
              <a:rPr lang="en-GB" sz="3600" dirty="0" smtClean="0">
                <a:solidFill>
                  <a:srgbClr val="3333FF"/>
                </a:solidFill>
              </a:rPr>
              <a:t>Message-Passing</a:t>
            </a:r>
            <a:endParaRPr lang="en-GB" sz="3600" dirty="0">
              <a:solidFill>
                <a:srgbClr val="3333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" y="3200400"/>
            <a:ext cx="1624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Cavity state</a:t>
            </a:r>
            <a:endParaRPr lang="en-GB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336402" y="2752165"/>
            <a:ext cx="1270796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47984" y="4191000"/>
                <a:ext cx="8051946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Fundamental quantity: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←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sz="2000" dirty="0" smtClean="0"/>
                  <a:t>: Probability that </a:t>
                </a:r>
                <a:r>
                  <a:rPr lang="en-GB" sz="2000" i="1" dirty="0"/>
                  <a:t>i</a:t>
                </a:r>
                <a:r>
                  <a:rPr lang="en-GB" sz="2000" i="1" dirty="0" smtClean="0"/>
                  <a:t> </a:t>
                </a:r>
                <a:r>
                  <a:rPr lang="en-GB" sz="2000" dirty="0" smtClean="0"/>
                  <a:t>has not received an infectious contact from </a:t>
                </a:r>
                <a:r>
                  <a:rPr lang="en-GB" sz="2000" i="1" dirty="0" smtClean="0"/>
                  <a:t>j </a:t>
                </a:r>
                <a:r>
                  <a:rPr lang="en-GB" sz="2000" dirty="0" smtClean="0"/>
                  <a:t>when </a:t>
                </a:r>
                <a:r>
                  <a:rPr lang="en-GB" sz="2000" i="1" dirty="0" err="1"/>
                  <a:t>i</a:t>
                </a:r>
                <a:r>
                  <a:rPr lang="en-GB" sz="2000" dirty="0" smtClean="0"/>
                  <a:t> is in the cavity state. </a:t>
                </a:r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84" y="4191000"/>
                <a:ext cx="8051946" cy="717889"/>
              </a:xfrm>
              <a:prstGeom prst="rect">
                <a:avLst/>
              </a:prstGeom>
              <a:blipFill rotWithShape="1">
                <a:blip r:embed="rId2"/>
                <a:stretch>
                  <a:fillRect l="-757" t="-2564" b="-14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514166" y="2482334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err="1" smtClean="0"/>
              <a:t>i</a:t>
            </a:r>
            <a:endParaRPr lang="en-GB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3581400" y="1905000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j</a:t>
            </a:r>
            <a:endParaRPr lang="en-GB" sz="2400" i="1" dirty="0"/>
          </a:p>
        </p:txBody>
      </p:sp>
      <p:cxnSp>
        <p:nvCxnSpPr>
          <p:cNvPr id="27" name="Straight Arrow Connector 26"/>
          <p:cNvCxnSpPr>
            <a:endCxn id="25" idx="1"/>
          </p:cNvCxnSpPr>
          <p:nvPr/>
        </p:nvCxnSpPr>
        <p:spPr>
          <a:xfrm flipV="1">
            <a:off x="2336402" y="2135833"/>
            <a:ext cx="1244998" cy="1064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7495" y="5267875"/>
                <a:ext cx="7722127" cy="1288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l-GR" sz="20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000" i="1" dirty="0" smtClean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GB" sz="2000" b="0" i="1" dirty="0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GB" sz="2000" b="0" i="1" dirty="0" smtClean="0">
                            <a:latin typeface="Cambria Math"/>
                          </a:rPr>
                          <m:t>𝑗</m:t>
                        </m:r>
                      </m:sup>
                    </m:sSubSup>
                    <m:r>
                      <a:rPr lang="en-GB" sz="2000" b="0" i="1" dirty="0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GB" sz="2000" b="0" i="1" dirty="0" smtClean="0">
                            <a:latin typeface="Cambria Math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brk m:alnAt="7"/>
                              </m:rPr>
                              <a:rPr lang="en-GB" sz="2000" b="0" i="1" dirty="0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≠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eqArr>
                      </m:sub>
                      <m:sup/>
                      <m:e>
                        <m:sSup>
                          <m:sSup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000" b="0" i="1" dirty="0" smtClean="0">
                                <a:latin typeface="Cambria Math"/>
                              </a:rPr>
                              <m:t>𝐻</m:t>
                            </m:r>
                          </m:e>
                          <m:sup>
                            <m:r>
                              <a:rPr lang="en-GB" sz="2000" b="0" i="1" dirty="0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←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p>
                        </m:sSup>
                        <m:d>
                          <m:d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nary>
                  </m:oMath>
                </a14:m>
                <a:r>
                  <a:rPr lang="en-GB" sz="2000" dirty="0" smtClean="0"/>
                  <a:t> is the probability that </a:t>
                </a:r>
                <a:r>
                  <a:rPr lang="en-GB" sz="2000" i="1" dirty="0" smtClean="0"/>
                  <a:t>j</a:t>
                </a:r>
                <a:r>
                  <a:rPr lang="en-GB" sz="2000" dirty="0" smtClean="0"/>
                  <a:t> has not received an infectious contact by time t from any of its neighbours when </a:t>
                </a:r>
                <a:r>
                  <a:rPr lang="en-GB" sz="2000" i="1" dirty="0" err="1" smtClean="0"/>
                  <a:t>i</a:t>
                </a:r>
                <a:r>
                  <a:rPr lang="en-GB" sz="2000" i="1" dirty="0" smtClean="0"/>
                  <a:t> </a:t>
                </a:r>
                <a:r>
                  <a:rPr lang="en-GB" sz="2000" dirty="0" smtClean="0"/>
                  <a:t>and </a:t>
                </a:r>
                <a:r>
                  <a:rPr lang="en-GB" sz="2000" i="1" dirty="0" smtClean="0"/>
                  <a:t>j</a:t>
                </a:r>
                <a:r>
                  <a:rPr lang="en-GB" sz="2000" dirty="0" smtClean="0"/>
                  <a:t> are in the cavity state</a:t>
                </a:r>
                <a:r>
                  <a:rPr lang="en-GB" sz="2000" i="1" dirty="0" smtClean="0"/>
                  <a:t>. </a:t>
                </a:r>
                <a:r>
                  <a:rPr lang="en-GB" sz="2000" dirty="0" smtClean="0"/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95" y="5267875"/>
                <a:ext cx="7722127" cy="1288301"/>
              </a:xfrm>
              <a:prstGeom prst="rect">
                <a:avLst/>
              </a:prstGeom>
              <a:blipFill rotWithShape="1">
                <a:blip r:embed="rId3"/>
                <a:stretch>
                  <a:fillRect l="-789" t="-33649" r="-1421" b="-7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43402" y="6488668"/>
            <a:ext cx="557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Karrer B and Newman MEJ,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84, 036106 (2010)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171804" y="304800"/>
            <a:ext cx="721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Karrer and Newman </a:t>
            </a:r>
            <a:r>
              <a:rPr lang="en-GB" sz="3600" dirty="0" smtClean="0">
                <a:solidFill>
                  <a:srgbClr val="3333FF"/>
                </a:solidFill>
              </a:rPr>
              <a:t>Message Passing</a:t>
            </a:r>
            <a:endParaRPr lang="en-GB" sz="3600" dirty="0">
              <a:solidFill>
                <a:srgbClr val="3333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47984" y="4191000"/>
                <a:ext cx="8051946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Fundamental quantity: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←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sz="2000" dirty="0" smtClean="0"/>
                  <a:t>: Probability that </a:t>
                </a:r>
                <a:r>
                  <a:rPr lang="en-GB" sz="2000" i="1" dirty="0"/>
                  <a:t>i</a:t>
                </a:r>
                <a:r>
                  <a:rPr lang="en-GB" sz="2000" i="1" dirty="0" smtClean="0"/>
                  <a:t> </a:t>
                </a:r>
                <a:r>
                  <a:rPr lang="en-GB" sz="2000" dirty="0" smtClean="0"/>
                  <a:t>has not received an infectious contact from </a:t>
                </a:r>
                <a:r>
                  <a:rPr lang="en-GB" sz="2000" i="1" dirty="0" smtClean="0"/>
                  <a:t>j </a:t>
                </a:r>
                <a:r>
                  <a:rPr lang="en-GB" sz="2000" dirty="0" smtClean="0"/>
                  <a:t>when </a:t>
                </a:r>
                <a:r>
                  <a:rPr lang="en-GB" sz="2000" i="1" dirty="0" err="1"/>
                  <a:t>i</a:t>
                </a:r>
                <a:r>
                  <a:rPr lang="en-GB" sz="2000" dirty="0" smtClean="0"/>
                  <a:t> is in the cavity state. </a:t>
                </a:r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84" y="4191000"/>
                <a:ext cx="8051946" cy="717889"/>
              </a:xfrm>
              <a:prstGeom prst="rect">
                <a:avLst/>
              </a:prstGeom>
              <a:blipFill rotWithShape="1">
                <a:blip r:embed="rId2"/>
                <a:stretch>
                  <a:fillRect l="-757" t="-2564" b="-14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7495" y="5267875"/>
                <a:ext cx="7722127" cy="1288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l-GR" sz="20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000" i="1" dirty="0" smtClean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GB" sz="2000" b="0" i="1" dirty="0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GB" sz="2000" b="0" i="1" dirty="0" smtClean="0">
                            <a:latin typeface="Cambria Math"/>
                          </a:rPr>
                          <m:t>𝑗</m:t>
                        </m:r>
                      </m:sup>
                    </m:sSubSup>
                    <m:r>
                      <a:rPr lang="en-GB" sz="2000" b="0" i="1" dirty="0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GB" sz="2000" b="0" i="1" dirty="0" smtClean="0">
                            <a:latin typeface="Cambria Math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brk m:alnAt="7"/>
                              </m:rPr>
                              <a:rPr lang="en-GB" sz="2000" b="0" i="1" dirty="0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GB" sz="2000" b="0" i="1" dirty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≠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eqArr>
                      </m:sub>
                      <m:sup/>
                      <m:e>
                        <m:sSup>
                          <m:sSup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000" b="0" i="1" dirty="0" smtClean="0">
                                <a:latin typeface="Cambria Math"/>
                              </a:rPr>
                              <m:t>𝐻</m:t>
                            </m:r>
                          </m:e>
                          <m:sup>
                            <m:r>
                              <a:rPr lang="en-GB" sz="2000" b="0" i="1" dirty="0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←</m:t>
                            </m:r>
                            <m:r>
                              <a:rPr lang="en-GB" sz="2000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p>
                        </m:sSup>
                        <m:d>
                          <m:dPr>
                            <m:ctrlPr>
                              <a:rPr lang="en-GB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nary>
                  </m:oMath>
                </a14:m>
                <a:r>
                  <a:rPr lang="en-GB" sz="2000" dirty="0" smtClean="0"/>
                  <a:t> is the probability that </a:t>
                </a:r>
                <a:r>
                  <a:rPr lang="en-GB" sz="2000" i="1" dirty="0" smtClean="0"/>
                  <a:t>j</a:t>
                </a:r>
                <a:r>
                  <a:rPr lang="en-GB" sz="2000" dirty="0" smtClean="0"/>
                  <a:t> has not received an infectious contact by time t from any of its neighbours when </a:t>
                </a:r>
                <a:r>
                  <a:rPr lang="en-GB" sz="2000" i="1" dirty="0" err="1" smtClean="0"/>
                  <a:t>i</a:t>
                </a:r>
                <a:r>
                  <a:rPr lang="en-GB" sz="2000" i="1" dirty="0" smtClean="0"/>
                  <a:t> </a:t>
                </a:r>
                <a:r>
                  <a:rPr lang="en-GB" sz="2000" dirty="0" smtClean="0"/>
                  <a:t>and </a:t>
                </a:r>
                <a:r>
                  <a:rPr lang="en-GB" sz="2000" i="1" dirty="0" smtClean="0"/>
                  <a:t>j</a:t>
                </a:r>
                <a:r>
                  <a:rPr lang="en-GB" sz="2000" dirty="0" smtClean="0"/>
                  <a:t> are in the cavity state</a:t>
                </a:r>
                <a:r>
                  <a:rPr lang="en-GB" sz="2000" i="1" dirty="0" smtClean="0"/>
                  <a:t>. </a:t>
                </a:r>
                <a:r>
                  <a:rPr lang="en-GB" sz="2000" dirty="0" smtClean="0"/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95" y="5267875"/>
                <a:ext cx="7722127" cy="1288301"/>
              </a:xfrm>
              <a:prstGeom prst="rect">
                <a:avLst/>
              </a:prstGeom>
              <a:blipFill rotWithShape="1">
                <a:blip r:embed="rId3"/>
                <a:stretch>
                  <a:fillRect l="-789" t="-33649" r="-1421" b="-7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30053" y="969060"/>
                <a:ext cx="8059431" cy="8390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Define: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GB" sz="2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  <m:r>
                      <a:rPr lang="en-GB" sz="2000" b="0" i="1" smtClean="0">
                        <a:latin typeface="Cambria Math"/>
                      </a:rPr>
                      <m:t>: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/>
                      </a:rPr>
                      <m:t>Probability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/>
                      </a:rPr>
                      <m:t>that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𝑗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/>
                      </a:rPr>
                      <m:t>infects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𝑖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/>
                      </a:rPr>
                      <m:t>within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GB" sz="2000" b="0" i="0" smtClean="0">
                        <a:latin typeface="Cambria Math"/>
                      </a:rPr>
                      <m:t>time</m:t>
                    </m:r>
                    <m:r>
                      <a:rPr lang="en-GB" sz="2000" b="0" i="0" smtClean="0">
                        <a:latin typeface="Cambria Math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GB" sz="2000" dirty="0" smtClean="0"/>
                  <a:t> of being infected is: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GB" sz="2000" b="0" i="1" smtClean="0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GB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GB" sz="20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e>
                        </m:d>
                      </m:e>
                    </m:nary>
                    <m:r>
                      <a:rPr lang="en-GB" sz="2000" b="0" i="1" smtClean="0">
                        <a:latin typeface="Cambria Math"/>
                      </a:rPr>
                      <m:t>𝑑</m:t>
                    </m:r>
                    <m:r>
                      <a:rPr lang="en-GB" sz="2000" b="0" i="1" smtClean="0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r>
                  <a:rPr lang="en-GB" sz="2000" dirty="0" smtClean="0"/>
                  <a:t> (Combination of infection process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</m:oMath>
                </a14:m>
                <a:r>
                  <a:rPr lang="en-GB" sz="2000" dirty="0" smtClean="0"/>
                  <a:t> and removal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</m:oMath>
                </a14:m>
                <a:r>
                  <a:rPr lang="en-GB" sz="2000" dirty="0" smtClean="0"/>
                  <a:t>).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53" y="969060"/>
                <a:ext cx="8059431" cy="839076"/>
              </a:xfrm>
              <a:prstGeom prst="rect">
                <a:avLst/>
              </a:prstGeom>
              <a:blipFill rotWithShape="1">
                <a:blip r:embed="rId4"/>
                <a:stretch>
                  <a:fillRect l="-756" t="-2899"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2702" y="1821946"/>
                <a:ext cx="4070024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𝑑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𝜏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20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en-GB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</m:d>
                      <m:d>
                        <m:dPr>
                          <m:ctrlPr>
                            <a:rPr lang="en-GB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nary>
                            <m:naryPr>
                              <m:ctrlPr>
                                <a:rPr lang="en-GB" sz="2000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GB" sz="200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  <m:t>𝜏</m:t>
                                  </m:r>
                                  <m:r>
                                    <a:rPr lang="en-GB" sz="2000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e>
                              </m:d>
                              <m:r>
                                <a:rPr lang="en-GB" sz="2000" i="1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GB" sz="2000" i="1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  <m:r>
                                <a:rPr lang="en-GB" sz="2000" i="1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02" y="1821946"/>
                <a:ext cx="4070024" cy="7838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0053" y="2575129"/>
                <a:ext cx="7800020" cy="50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Message passing equation</a:t>
                </a:r>
                <a:r>
                  <a:rPr lang="en-GB" sz="2000" dirty="0" smtClean="0"/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GB" sz="2000" b="0" i="1" smtClean="0">
                            <a:latin typeface="Cambria Math"/>
                          </a:rPr>
                          <m:t>𝑖</m:t>
                        </m:r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←</m:t>
                        </m:r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p>
                    </m:sSup>
                    <m:r>
                      <a:rPr lang="en-GB" sz="20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GB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GB" sz="2000" b="0" i="1" smtClean="0">
                        <a:latin typeface="Cambria Math"/>
                        <a:ea typeface="Cambria Math"/>
                      </a:rPr>
                      <m:t>)=1−</m:t>
                    </m:r>
                    <m:nary>
                      <m:nary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GB" sz="2000" b="0" i="1" smtClean="0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GB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GB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GB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GB" sz="2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GB" sz="20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b="0" i="1" smtClean="0">
                                    <a:latin typeface="Cambria Math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𝑗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e>
                            </m:d>
                          </m:e>
                        </m:d>
                        <m:r>
                          <a:rPr lang="en-GB" sz="2000" b="0" i="1" smtClean="0">
                            <a:latin typeface="Cambria Math"/>
                          </a:rPr>
                          <m:t>𝑑</m:t>
                        </m:r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nary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53" y="2575129"/>
                <a:ext cx="7800020" cy="506614"/>
              </a:xfrm>
              <a:prstGeom prst="rect">
                <a:avLst/>
              </a:prstGeom>
              <a:blipFill rotWithShape="1">
                <a:blip r:embed="rId6"/>
                <a:stretch>
                  <a:fillRect l="-781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7495" y="3198751"/>
                <a:ext cx="2563779" cy="87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nary>
                        <m:naryPr>
                          <m:chr m:val="∏"/>
                          <m:supHide m:val="on"/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sz="20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←</m:t>
                              </m:r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𝑗</m:t>
                              </m:r>
                            </m:sup>
                          </m:sSup>
                        </m:e>
                      </m:nary>
                      <m:d>
                        <m:d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95" y="3198751"/>
                <a:ext cx="2563779" cy="879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44493" y="3198751"/>
                <a:ext cx="3427477" cy="780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d>
                            <m:d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GB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GB" sz="20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2000" b="0" i="1" smtClean="0">
                                              <a:latin typeface="Cambria Math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GB" sz="20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2000" b="0" i="1" smtClean="0">
                                      <a:latin typeface="Cambria Math"/>
                                      <a:ea typeface="Cambria Math"/>
                                    </a:rPr>
                                    <m:t>𝜏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GB" sz="2000" b="0" i="1" smtClean="0">
                          <a:latin typeface="Cambria Math"/>
                        </a:rPr>
                        <m:t>𝑑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493" y="3198751"/>
                <a:ext cx="3427477" cy="78066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560669" y="3389027"/>
                <a:ext cx="25010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=1−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669" y="3389027"/>
                <a:ext cx="2501069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43402" y="6488668"/>
            <a:ext cx="557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Karrer B and Newman MEJ,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84, 036106 (2010)</a:t>
            </a:r>
            <a:endParaRPr lang="en-GB" dirty="0">
              <a:solidFill>
                <a:srgbClr val="7030A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66528" y="1722900"/>
            <a:ext cx="2601272" cy="1020300"/>
            <a:chOff x="5843166" y="2057400"/>
            <a:chExt cx="2601272" cy="1020300"/>
          </a:xfrm>
        </p:grpSpPr>
        <p:sp>
          <p:nvSpPr>
            <p:cNvPr id="3" name="TextBox 2"/>
            <p:cNvSpPr txBox="1"/>
            <p:nvPr/>
          </p:nvSpPr>
          <p:spPr>
            <a:xfrm>
              <a:off x="6019800" y="2057400"/>
              <a:ext cx="2424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C00000"/>
                  </a:solidFill>
                </a:rPr>
                <a:t>1 if </a:t>
              </a:r>
              <a:r>
                <a:rPr lang="en-GB" i="1" dirty="0" smtClean="0">
                  <a:solidFill>
                    <a:srgbClr val="C00000"/>
                  </a:solidFill>
                </a:rPr>
                <a:t>j</a:t>
              </a:r>
              <a:r>
                <a:rPr lang="en-GB" dirty="0" smtClean="0">
                  <a:solidFill>
                    <a:srgbClr val="C00000"/>
                  </a:solidFill>
                </a:rPr>
                <a:t> initially susceptible</a:t>
              </a:r>
              <a:endParaRPr lang="en-GB" dirty="0">
                <a:solidFill>
                  <a:srgbClr val="C00000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>
              <a:off x="5843166" y="2341496"/>
              <a:ext cx="481434" cy="73620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868176"/>
                <a:ext cx="2339487" cy="6914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= 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</m:d>
                      <m:nary>
                        <m:nary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  <a:ea typeface="Cambria Math"/>
                            </a:rPr>
                            <m:t>𝜏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en-GB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e>
                          </m:d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868176"/>
                <a:ext cx="2339487" cy="69140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593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31" grpId="0"/>
      <p:bldP spid="32" grpId="0"/>
      <p:bldP spid="33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133600"/>
            <a:ext cx="7251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000" dirty="0" smtClean="0"/>
              <a:t>Applies to arbitrary transmission and removal processes</a:t>
            </a:r>
          </a:p>
          <a:p>
            <a:pPr marL="342900" indent="-342900">
              <a:buAutoNum type="arabicParenR"/>
            </a:pPr>
            <a:endParaRPr lang="en-GB" sz="2000" dirty="0"/>
          </a:p>
          <a:p>
            <a:pPr marL="342900" indent="-342900">
              <a:buAutoNum type="arabicParenR"/>
            </a:pPr>
            <a:r>
              <a:rPr lang="en-GB" sz="2000" dirty="0" smtClean="0">
                <a:solidFill>
                  <a:srgbClr val="FF0000"/>
                </a:solidFill>
              </a:rPr>
              <a:t>Not obvious to see how to extend it to other scenarios including 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generating exact models with clustering and dynamics such as SIS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402" y="6488668"/>
            <a:ext cx="5576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Karrer B and Newman MEJ,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84, 036106 (2010)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647" y="4311134"/>
            <a:ext cx="5385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Useful to relate the two formalisms to each other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71804" y="304800"/>
            <a:ext cx="721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3333FF"/>
                </a:solidFill>
              </a:rPr>
              <a:t>Karrer and Newman </a:t>
            </a:r>
            <a:r>
              <a:rPr lang="en-GB" sz="3600" dirty="0" smtClean="0">
                <a:solidFill>
                  <a:srgbClr val="3333FF"/>
                </a:solidFill>
              </a:rPr>
              <a:t>Message-Passing</a:t>
            </a:r>
            <a:endParaRPr lang="en-GB" sz="36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05751"/>
            <a:ext cx="815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3333FF"/>
                </a:solidFill>
              </a:rPr>
              <a:t>Relationship to moment-closure equations</a:t>
            </a:r>
            <a:endParaRPr lang="en-GB" sz="3600" dirty="0">
              <a:solidFill>
                <a:srgbClr val="3333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7791" y="4542242"/>
                <a:ext cx="2824428" cy="49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sSubSup>
                        <m:sSub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𝑗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𝑖</m:t>
                          </m:r>
                        </m:sup>
                      </m:sSubSup>
                      <m:d>
                        <m:d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sSubSup>
                        <m:sSubSup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sz="2000" b="0" i="1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𝑗</m:t>
                          </m:r>
                        </m:sup>
                      </m:sSubSup>
                      <m:d>
                        <m:d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91" y="4542242"/>
                <a:ext cx="2824428" cy="491417"/>
              </a:xfrm>
              <a:prstGeom prst="rect">
                <a:avLst/>
              </a:prstGeom>
              <a:blipFill rotWithShape="1">
                <a:blip r:embed="rId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7791" y="5410200"/>
                <a:ext cx="7562903" cy="716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sSubSup>
                        <m:sSub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𝑗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𝑖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𝑗</m:t>
                              </m:r>
                            </m:sup>
                          </m:sSubSup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GB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𝑡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GB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i="1">
                                          <a:latin typeface="Cambria Math"/>
                                          <a:ea typeface="Cambria Math"/>
                                        </a:rPr>
                                        <m:t>𝜏</m:t>
                                      </m:r>
                                    </m:e>
                                  </m:d>
                                  <m:r>
                                    <a:rPr lang="en-GB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/>
                                          <a:ea typeface="Cambria Math"/>
                                        </a:rPr>
                                        <m:t>𝜏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/>
                                      <a:ea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sSubSup>
                            <m:sSubSup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𝑗</m:t>
                              </m:r>
                            </m:sup>
                          </m:sSubSup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91" y="5410200"/>
                <a:ext cx="7562903" cy="71692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0780" y="1024282"/>
                <a:ext cx="4625177" cy="780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←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sup>
                      </m:sSup>
                      <m:r>
                        <a:rPr lang="en-GB" sz="2000" b="0" i="1" smtClean="0">
                          <a:latin typeface="Cambria Math"/>
                        </a:rPr>
                        <m:t>=1−</m:t>
                      </m:r>
                      <m:nary>
                        <m:naryPr>
                          <m:ctrlPr>
                            <a:rPr lang="en-GB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GB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GB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GB" sz="20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000" b="0" i="1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𝑗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GB" sz="20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2000" b="0" i="1" smtClean="0">
                                      <a:latin typeface="Cambria Math"/>
                                      <a:ea typeface="Cambria Math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d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80" y="1024282"/>
                <a:ext cx="4625177" cy="7806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8775" y="1804945"/>
                <a:ext cx="7796506" cy="747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When the contact processes are </a:t>
                </a:r>
                <a:r>
                  <a:rPr lang="en-GB" sz="2000" dirty="0"/>
                  <a:t>P</a:t>
                </a:r>
                <a:r>
                  <a:rPr lang="en-GB" sz="2000" dirty="0" smtClean="0"/>
                  <a:t>oisson, we have: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GB" sz="2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sSup>
                      <m:sSup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GB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sup>
                    </m:sSup>
                  </m:oMath>
                </a14:m>
                <a:r>
                  <a:rPr lang="en-GB" sz="2000" dirty="0" smtClean="0"/>
                  <a:t> </a:t>
                </a:r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75" y="1804945"/>
                <a:ext cx="7796506" cy="747577"/>
              </a:xfrm>
              <a:prstGeom prst="rect">
                <a:avLst/>
              </a:prstGeom>
              <a:blipFill rotWithShape="1">
                <a:blip r:embed="rId5"/>
                <a:stretch>
                  <a:fillRect l="-782" t="-1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81359" y="2954272"/>
            <a:ext cx="8481361" cy="1360902"/>
            <a:chOff x="312736" y="4648200"/>
            <a:chExt cx="8481361" cy="13609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12736" y="5211511"/>
                  <a:ext cx="8481361" cy="7975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GB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GB" sz="20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GB" sz="2000" i="1">
                                    <a:latin typeface="Cambria Math"/>
                                    <a:ea typeface="Cambria Math"/>
                                  </a:rPr>
                                  <m:t>←</m:t>
                                </m:r>
                                <m:r>
                                  <a:rPr lang="en-GB" sz="2000" i="1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GB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en-GB" sz="2000" dirty="0"/>
                              <m:t> 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/>
                          </a:rPr>
                          <m:t>=</m:t>
                        </m:r>
                        <m:r>
                          <a:rPr lang="en-GB" sz="2000" b="0" i="0" dirty="0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GB" sz="20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GB" sz="2000" b="0" i="1" dirty="0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GB" sz="200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sz="2000" i="1" dirty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GB" sz="2000" i="1" dirty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GB" sz="2000" i="1" dirty="0">
                                    <a:latin typeface="Cambria Math"/>
                                    <a:ea typeface="Cambria Math"/>
                                  </a:rPr>
                                  <m:t>←</m:t>
                                </m:r>
                                <m:r>
                                  <a:rPr lang="en-GB" sz="2000" i="1" dirty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2000" i="1" dirty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GB" sz="2000" i="1" dirty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000" i="1" dirty="0"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i="1" dirty="0">
                                    <a:latin typeface="Cambria Math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a:rPr lang="en-GB" sz="20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GB" sz="2000" i="1" dirty="0">
                                    <a:latin typeface="Cambria Math"/>
                                  </a:rPr>
                                  <m:t>𝑗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2000" i="1" dirty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GB" sz="2000" i="1" dirty="0">
                                <a:latin typeface="Cambria Math"/>
                              </a:rPr>
                              <m:t>−</m:t>
                            </m:r>
                            <m:nary>
                              <m:naryPr>
                                <m:ctrlPr>
                                  <a:rPr lang="en-GB" sz="2000" i="1" dirty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GB" sz="2000" i="1" dirty="0">
                                    <a:latin typeface="Cambria Math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GB" sz="2000" i="1" dirty="0">
                                    <a:latin typeface="Cambria Math"/>
                                  </a:rPr>
                                  <m:t>𝑡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GB" sz="20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i="1" dirty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GB" sz="20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GB" sz="2000" i="1" dirty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i="1" dirty="0">
                                        <a:latin typeface="Cambria Math"/>
                                        <a:ea typeface="Cambria Math"/>
                                      </a:rPr>
                                      <m:t>𝜏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GB" sz="2000" i="1" dirty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 dirty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2000" i="1" dirty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GB" sz="2000" i="1" dirty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  <m:r>
                                      <a:rPr lang="en-GB" sz="2000" i="1" dirty="0">
                                        <a:latin typeface="Cambria Math"/>
                                        <a:ea typeface="Cambria Math"/>
                                      </a:rPr>
                                      <m:t>𝜏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2000" i="1" dirty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i="1" dirty="0">
                                        <a:latin typeface="Cambria Math"/>
                                      </a:rPr>
                                      <m:t>1−</m:t>
                                    </m:r>
                                    <m:sSub>
                                      <m:sSubPr>
                                        <m:ctrlPr>
                                          <a:rPr lang="en-GB" sz="2000" i="1" dirty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GB" sz="2000" i="1" dirty="0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sz="2000" i="1" dirty="0">
                                            <a:latin typeface="Cambria Math"/>
                                          </a:rPr>
                                          <m:t>Φ</m:t>
                                        </m:r>
                                      </m:e>
                                      <m:sub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𝑗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ctrlPr>
                                          <a:rPr lang="en-GB" sz="2000" i="1" dirty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𝑡</m:t>
                                        </m:r>
                                        <m:r>
                                          <a:rPr lang="en-GB" sz="2000" i="1" dirty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GB" sz="2000" i="1" dirty="0">
                                            <a:latin typeface="Cambria Math"/>
                                            <a:ea typeface="Cambria Math"/>
                                          </a:rPr>
                                          <m:t>𝜏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en-GB" sz="2000" i="1" dirty="0">
                                    <a:latin typeface="Cambria Math"/>
                                  </a:rPr>
                                  <m:t>𝑑</m:t>
                                </m:r>
                                <m:r>
                                  <a:rPr lang="en-GB" sz="2000" i="1" dirty="0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e>
                            </m:nary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36" y="5211511"/>
                  <a:ext cx="8481361" cy="79759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ight Arrow 11"/>
            <p:cNvSpPr/>
            <p:nvPr/>
          </p:nvSpPr>
          <p:spPr>
            <a:xfrm>
              <a:off x="312736" y="4648200"/>
              <a:ext cx="376091" cy="2423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15720" y="2310532"/>
                <a:ext cx="3930307" cy="483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/>
                  <a:t>s</a:t>
                </a:r>
                <a:r>
                  <a:rPr lang="en-GB" sz="2000" dirty="0" smtClean="0"/>
                  <a:t>o: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GB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  <m:r>
                      <a:rPr lang="en-GB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𝑖𝑗</m:t>
                        </m:r>
                      </m:sub>
                    </m:sSub>
                    <m:sSup>
                      <m:sSupPr>
                        <m:ctrlPr>
                          <a:rPr lang="en-GB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GB" sz="2000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GB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GB" sz="2000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</m:sup>
                    </m:sSup>
                    <m:nary>
                      <m:naryPr>
                        <m:ctrlPr>
                          <a:rPr lang="en-GB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</m:sub>
                      <m:sup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GB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000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d>
                          <m:dPr>
                            <m:ctrlPr>
                              <a:rPr lang="en-GB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  <m:r>
                              <a:rPr lang="en-GB" sz="2000" i="1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e>
                        </m:d>
                        <m:r>
                          <a:rPr lang="en-GB" sz="2000" i="1">
                            <a:latin typeface="Cambria Math"/>
                          </a:rPr>
                          <m:t>𝑑</m:t>
                        </m:r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</m:nary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20" y="2310532"/>
                <a:ext cx="3930307" cy="483979"/>
              </a:xfrm>
              <a:prstGeom prst="rect">
                <a:avLst/>
              </a:prstGeom>
              <a:blipFill rotWithShape="1">
                <a:blip r:embed="rId7"/>
                <a:stretch>
                  <a:fillRect l="-1550" t="-124051" b="-184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23"/>
          <p:cNvSpPr txBox="1"/>
          <p:nvPr/>
        </p:nvSpPr>
        <p:spPr>
          <a:xfrm>
            <a:off x="281359" y="6475891"/>
            <a:ext cx="59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7030A0"/>
                </a:solidFill>
              </a:rPr>
              <a:t>Wilkinson RR and Sharkey KJ, 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89, 022808 9 (2014)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0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7" y="1027331"/>
            <a:ext cx="8836247" cy="3276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0" y="205751"/>
            <a:ext cx="815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3333FF"/>
                </a:solidFill>
              </a:rPr>
              <a:t>Relationship to moment-closure equations</a:t>
            </a:r>
            <a:endParaRPr lang="en-GB" sz="3600" dirty="0">
              <a:solidFill>
                <a:srgbClr val="3333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3243" y="4338179"/>
                <a:ext cx="77965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When the removal processes are also Poisson: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GB" sz="2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n-GB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GB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43" y="4338179"/>
                <a:ext cx="7796506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860" t="-7692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09600" y="4873389"/>
            <a:ext cx="8277774" cy="1566863"/>
            <a:chOff x="609600" y="4873389"/>
            <a:chExt cx="8277774" cy="1566863"/>
          </a:xfrm>
        </p:grpSpPr>
        <p:grpSp>
          <p:nvGrpSpPr>
            <p:cNvPr id="4" name="Group 3"/>
            <p:cNvGrpSpPr/>
            <p:nvPr/>
          </p:nvGrpSpPr>
          <p:grpSpPr>
            <a:xfrm>
              <a:off x="609600" y="4873389"/>
              <a:ext cx="6751638" cy="1566863"/>
              <a:chOff x="715962" y="4605337"/>
              <a:chExt cx="6751638" cy="1566863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3" name="Object 2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088658559"/>
                      </p:ext>
                    </p:extLst>
                  </p:nvPr>
                </p:nvGraphicFramePr>
                <p:xfrm>
                  <a:off x="792162" y="4605337"/>
                  <a:ext cx="6675438" cy="84931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3950" name="Equation" r:id="rId5" imgW="3593880" imgH="457200" progId="Equation.3">
                          <p:embed/>
                        </p:oleObj>
                      </mc:Choice>
                      <mc:Fallback>
                        <p:oleObj name="Equation" r:id="rId5" imgW="3593880" imgH="457200" progId="Equation.3">
                          <p:embed/>
                          <p:pic>
                            <p:nvPicPr>
                              <p:cNvPr id="0" name="Object 11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92162" y="4605337"/>
                                <a:ext cx="6675438" cy="8493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3" name="Object 2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088658559"/>
                      </p:ext>
                    </p:extLst>
                  </p:nvPr>
                </p:nvGraphicFramePr>
                <p:xfrm>
                  <a:off x="792162" y="4605337"/>
                  <a:ext cx="6675438" cy="849313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3728" name="Equation" r:id="rId7" imgW="3593880" imgH="457200" progId="Equation.3">
                          <p:embed/>
                        </p:oleObj>
                      </mc:Choice>
                      <mc:Fallback>
                        <p:oleObj name="Equation" r:id="rId7" imgW="3593880" imgH="457200" progId="Equation.3">
                          <p:embed/>
                          <p:pic>
                            <p:nvPicPr>
                              <p:cNvPr id="0" name="Object 11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92162" y="4605337"/>
                                <a:ext cx="6675438" cy="8493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5" name="Object 4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005833663"/>
                      </p:ext>
                    </p:extLst>
                  </p:nvPr>
                </p:nvGraphicFramePr>
                <p:xfrm>
                  <a:off x="715962" y="5454650"/>
                  <a:ext cx="4503738" cy="71755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3951" name="Equation" r:id="rId9" imgW="2311400" imgH="368300" progId="Equation.3">
                          <p:embed/>
                        </p:oleObj>
                      </mc:Choice>
                      <mc:Fallback>
                        <p:oleObj name="Equation" r:id="rId9" imgW="2311400" imgH="368300" progId="Equation.3">
                          <p:embed/>
                          <p:pic>
                            <p:nvPicPr>
                              <p:cNvPr id="0" name="Object 3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15962" y="5454650"/>
                                <a:ext cx="4503738" cy="71755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5" name="Object 4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005833663"/>
                      </p:ext>
                    </p:extLst>
                  </p:nvPr>
                </p:nvGraphicFramePr>
                <p:xfrm>
                  <a:off x="715962" y="5454650"/>
                  <a:ext cx="4503738" cy="71755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3729" name="Equation" r:id="rId11" imgW="2311400" imgH="368300" progId="Equation.3">
                          <p:embed/>
                        </p:oleObj>
                      </mc:Choice>
                      <mc:Fallback>
                        <p:oleObj name="Equation" r:id="rId11" imgW="2311400" imgH="368300" progId="Equation.3">
                          <p:embed/>
                          <p:pic>
                            <p:nvPicPr>
                              <p:cNvPr id="0" name="Object 3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2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15962" y="5454650"/>
                                <a:ext cx="4503738" cy="71755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6280250" y="5723966"/>
                  <a:ext cx="2607124" cy="7162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GB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r>
                          <a:rPr lang="en-GB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⟨"/>
                                <m:endChr m:val="⟩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begChr m:val="⟨"/>
                                <m:endChr m:val="⟩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d>
                              <m:dPr>
                                <m:begChr m:val="⟨"/>
                                <m:endChr m:val="⟩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250" y="5723966"/>
                  <a:ext cx="2607124" cy="716286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Box 23"/>
          <p:cNvSpPr txBox="1"/>
          <p:nvPr/>
        </p:nvSpPr>
        <p:spPr>
          <a:xfrm>
            <a:off x="281359" y="6475891"/>
            <a:ext cx="59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7030A0"/>
                </a:solidFill>
              </a:rPr>
              <a:t>Wilkinson RR and Sharkey KJ, 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89, 022808 9 (2014)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8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7" y="1027331"/>
            <a:ext cx="8836247" cy="3276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0" y="205751"/>
            <a:ext cx="815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3333FF"/>
                </a:solidFill>
              </a:rPr>
              <a:t>Relationship to moment-closure equations</a:t>
            </a:r>
            <a:endParaRPr lang="en-GB" sz="3600" dirty="0">
              <a:solidFill>
                <a:srgbClr val="3333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3243" y="4338179"/>
                <a:ext cx="779650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When the removal process is fixed, </a:t>
                </a:r>
                <a:r>
                  <a:rPr lang="en-GB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GB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  <m:r>
                      <a:rPr lang="en-GB" sz="2000" i="1">
                        <a:latin typeface="Cambria Math"/>
                      </a:rPr>
                      <m:t>=</m:t>
                    </m:r>
                    <m:r>
                      <a:rPr lang="en-GB" sz="2000" i="1">
                        <a:latin typeface="Cambria Math"/>
                        <a:ea typeface="Cambria Math"/>
                      </a:rPr>
                      <m:t>𝛿</m:t>
                    </m:r>
                    <m:d>
                      <m:dPr>
                        <m:ctrlPr>
                          <a:rPr lang="en-GB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𝜏</m:t>
                        </m:r>
                        <m:r>
                          <a:rPr lang="en-GB" sz="2000" i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GB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GB" sz="2000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/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43" y="4338179"/>
                <a:ext cx="7796506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860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23"/>
          <p:cNvSpPr txBox="1"/>
          <p:nvPr/>
        </p:nvSpPr>
        <p:spPr>
          <a:xfrm>
            <a:off x="281359" y="6475891"/>
            <a:ext cx="59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7030A0"/>
                </a:solidFill>
              </a:rPr>
              <a:t>Wilkinson RR and Sharkey KJ, 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89, 022808 9 (2014)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62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25"/>
            <a:ext cx="9327162" cy="636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6447" y="152400"/>
            <a:ext cx="2843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00FF"/>
                </a:solidFill>
              </a:rPr>
              <a:t>SIR with Delay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705600" y="99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543800" y="175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705600" y="175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58200" y="243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543800" y="243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705600" y="243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705600" y="3733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867400" y="1752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6" idx="4"/>
            <a:endCxn id="9" idx="0"/>
          </p:cNvCxnSpPr>
          <p:nvPr/>
        </p:nvCxnSpPr>
        <p:spPr>
          <a:xfrm>
            <a:off x="6781800" y="11430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6"/>
            <a:endCxn id="8" idx="2"/>
          </p:cNvCxnSpPr>
          <p:nvPr/>
        </p:nvCxnSpPr>
        <p:spPr>
          <a:xfrm>
            <a:off x="6858000" y="18288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14" idx="6"/>
          </p:cNvCxnSpPr>
          <p:nvPr/>
        </p:nvCxnSpPr>
        <p:spPr>
          <a:xfrm flipH="1">
            <a:off x="6019800" y="18288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4"/>
            <a:endCxn id="12" idx="0"/>
          </p:cNvCxnSpPr>
          <p:nvPr/>
        </p:nvCxnSpPr>
        <p:spPr>
          <a:xfrm>
            <a:off x="6781800" y="1905000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6"/>
            <a:endCxn id="11" idx="2"/>
          </p:cNvCxnSpPr>
          <p:nvPr/>
        </p:nvCxnSpPr>
        <p:spPr>
          <a:xfrm>
            <a:off x="6858000" y="25146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6"/>
            <a:endCxn id="10" idx="2"/>
          </p:cNvCxnSpPr>
          <p:nvPr/>
        </p:nvCxnSpPr>
        <p:spPr>
          <a:xfrm>
            <a:off x="7696200" y="2514600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4"/>
          </p:cNvCxnSpPr>
          <p:nvPr/>
        </p:nvCxnSpPr>
        <p:spPr>
          <a:xfrm>
            <a:off x="6781800" y="2590800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3" idx="0"/>
          </p:cNvCxnSpPr>
          <p:nvPr/>
        </p:nvCxnSpPr>
        <p:spPr>
          <a:xfrm>
            <a:off x="6781800" y="3124200"/>
            <a:ext cx="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705600" y="3048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81359" y="6475891"/>
            <a:ext cx="59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7030A0"/>
                </a:solidFill>
              </a:rPr>
              <a:t>Wilkinson RR and Sharkey KJ, 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89, 022808 9 (2014)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81200"/>
            <a:ext cx="7970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Some example network slides removed here due to potential data confidentiality issues.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94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41" y="1014650"/>
            <a:ext cx="7391400" cy="542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76447" y="152400"/>
            <a:ext cx="2843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00FF"/>
                </a:solidFill>
              </a:rPr>
              <a:t>SIR with Delay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281359" y="6475891"/>
            <a:ext cx="59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7030A0"/>
                </a:solidFill>
              </a:rPr>
              <a:t>Wilkinson RR and Sharkey KJ,  </a:t>
            </a:r>
            <a:r>
              <a:rPr lang="en-GB" dirty="0" err="1" smtClean="0">
                <a:solidFill>
                  <a:srgbClr val="7030A0"/>
                </a:solidFill>
              </a:rPr>
              <a:t>Phys</a:t>
            </a:r>
            <a:r>
              <a:rPr lang="en-GB" dirty="0" smtClean="0">
                <a:solidFill>
                  <a:srgbClr val="7030A0"/>
                </a:solidFill>
              </a:rPr>
              <a:t> Rev E 89, 022808 9 (2014)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9025" y="304799"/>
            <a:ext cx="3187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Summary part 1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20698"/>
            <a:ext cx="767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</a:t>
            </a:r>
            <a:r>
              <a:rPr lang="en-GB" sz="2400" dirty="0" smtClean="0"/>
              <a:t>xact correspondence with stochastic simulation for tree networks. 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33938" y="2209800"/>
            <a:ext cx="8249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Extensions to: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Exact </a:t>
            </a:r>
            <a:r>
              <a:rPr lang="en-GB" sz="2400" dirty="0"/>
              <a:t>models in </a:t>
            </a:r>
            <a:r>
              <a:rPr lang="en-GB" sz="2400" dirty="0" smtClean="0"/>
              <a:t>networks with clustering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Non-SIR dynamics (</a:t>
            </a:r>
            <a:r>
              <a:rPr lang="en-GB" sz="2400" dirty="0" err="1" smtClean="0"/>
              <a:t>eg</a:t>
            </a:r>
            <a:r>
              <a:rPr lang="en-GB" sz="2400" dirty="0" smtClean="0"/>
              <a:t> SIS).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3255" y="1120588"/>
            <a:ext cx="3766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Pair-based moment closure:</a:t>
            </a:r>
            <a:endParaRPr lang="en-GB" sz="24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54126" y="4021490"/>
            <a:ext cx="7826188" cy="2219707"/>
            <a:chOff x="254126" y="4021490"/>
            <a:chExt cx="7826188" cy="2219707"/>
          </a:xfrm>
        </p:grpSpPr>
        <p:sp>
          <p:nvSpPr>
            <p:cNvPr id="6" name="TextBox 5"/>
            <p:cNvSpPr txBox="1"/>
            <p:nvPr/>
          </p:nvSpPr>
          <p:spPr>
            <a:xfrm>
              <a:off x="284984" y="4021490"/>
              <a:ext cx="24111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 smtClean="0"/>
                <a:t>Message passing:</a:t>
              </a:r>
              <a:endParaRPr lang="en-GB" sz="24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4126" y="4419600"/>
              <a:ext cx="78261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Exact on trees for arbitrary transmission and removal processes</a:t>
              </a:r>
              <a:endParaRPr lang="en-GB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843" y="5410200"/>
              <a:ext cx="76927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</a:rPr>
                <a:t>Not clear how to extend to models with clustering or other dynamics</a:t>
              </a:r>
              <a:endParaRPr lang="en-GB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3410129"/>
            <a:ext cx="375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Limited to Poisson processes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9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6841" y="304800"/>
            <a:ext cx="3187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Summary part 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255" y="4267200"/>
            <a:ext cx="7678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Extension of message passing models to include:</a:t>
            </a:r>
          </a:p>
          <a:p>
            <a:r>
              <a:rPr lang="en-GB" sz="2400" dirty="0" smtClean="0"/>
              <a:t>a)Heterogeneous initial conditions</a:t>
            </a:r>
          </a:p>
          <a:p>
            <a:r>
              <a:rPr lang="en-GB" sz="2400" dirty="0" smtClean="0"/>
              <a:t>b)Heterogeneous transmission and removal processes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255" y="1752600"/>
            <a:ext cx="8249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Extension of the pair-based moment-closure models to include arbitrary removal processes.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3255" y="1120588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Linking the models enabled: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3255" y="262978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Proof that the pair-based SIR models provide a rigorous lower bound on  the expected Susceptible time series.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6273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Acknowledgements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525963"/>
          </a:xfrm>
        </p:spPr>
        <p:txBody>
          <a:bodyPr/>
          <a:lstStyle/>
          <a:p>
            <a:r>
              <a:rPr lang="en-GB" dirty="0"/>
              <a:t>Robert Wilkinson (University of </a:t>
            </a:r>
            <a:r>
              <a:rPr lang="en-GB" dirty="0" smtClean="0"/>
              <a:t>Liverpool, UK)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Istvan</a:t>
            </a:r>
            <a:r>
              <a:rPr lang="en-GB" dirty="0" smtClean="0"/>
              <a:t> Kiss (University of Sussex, UK)</a:t>
            </a:r>
          </a:p>
          <a:p>
            <a:r>
              <a:rPr lang="en-GB" dirty="0" smtClean="0"/>
              <a:t>Peter Simon (</a:t>
            </a:r>
            <a:r>
              <a:rPr lang="en-GB" dirty="0" err="1" smtClean="0"/>
              <a:t>Eotvos</a:t>
            </a:r>
            <a:r>
              <a:rPr lang="en-GB" dirty="0" smtClean="0"/>
              <a:t> </a:t>
            </a:r>
            <a:r>
              <a:rPr lang="en-GB" dirty="0" err="1" smtClean="0"/>
              <a:t>Lorand</a:t>
            </a:r>
            <a:r>
              <a:rPr lang="en-GB" dirty="0" smtClean="0"/>
              <a:t> University, Hungary)</a:t>
            </a:r>
          </a:p>
        </p:txBody>
      </p:sp>
    </p:spTree>
    <p:extLst>
      <p:ext uri="{BB962C8B-B14F-4D97-AF65-F5344CB8AC3E}">
        <p14:creationId xmlns:p14="http://schemas.microsoft.com/office/powerpoint/2010/main" val="1261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5486400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rgbClr val="008000"/>
                </a:solidFill>
              </a:rPr>
              <a:t>Route 2:  Water flow (down stream)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21424" y="179205"/>
            <a:ext cx="48282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3333FF"/>
                </a:solidFill>
              </a:rPr>
              <a:t>Modelling aquatic infectious disease</a:t>
            </a:r>
            <a:endParaRPr lang="en-GB" sz="2400" b="1" dirty="0">
              <a:solidFill>
                <a:srgbClr val="3333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7420" y="6486889"/>
            <a:ext cx="30622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7030A0"/>
                </a:solidFill>
              </a:rPr>
              <a:t>Jonkers</a:t>
            </a:r>
            <a:r>
              <a:rPr lang="en-GB" dirty="0" smtClean="0">
                <a:solidFill>
                  <a:srgbClr val="7030A0"/>
                </a:solidFill>
              </a:rPr>
              <a:t> et al. (2010) Epidemics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828800" y="3886200"/>
            <a:ext cx="228600" cy="609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133600" y="4648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2286000" y="5410200"/>
            <a:ext cx="15240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1752600" y="5715000"/>
            <a:ext cx="381000" cy="304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1600200" y="6096000"/>
            <a:ext cx="76200" cy="304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 flipV="1">
            <a:off x="7086600" y="2057400"/>
            <a:ext cx="609600" cy="304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6629400" y="2057400"/>
            <a:ext cx="304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971800" y="2286000"/>
            <a:ext cx="3505200" cy="24384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3352800" y="2895600"/>
            <a:ext cx="762000" cy="5334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3048000" y="3505200"/>
            <a:ext cx="228600" cy="228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2895600" y="3886200"/>
            <a:ext cx="76200" cy="838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5867400" y="685800"/>
            <a:ext cx="685800" cy="990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4191000" y="1752600"/>
            <a:ext cx="1524000" cy="1143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7924800" y="2362200"/>
            <a:ext cx="5334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0" y="0"/>
            <a:ext cx="5486400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rgbClr val="008000"/>
                </a:solidFill>
              </a:rPr>
              <a:t>Route 2:  Water flow (down stream)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87420" y="6486889"/>
            <a:ext cx="30622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7030A0"/>
                </a:solidFill>
              </a:rPr>
              <a:t>Jonkers</a:t>
            </a:r>
            <a:r>
              <a:rPr lang="en-GB" dirty="0" smtClean="0">
                <a:solidFill>
                  <a:srgbClr val="7030A0"/>
                </a:solidFill>
              </a:rPr>
              <a:t> et al. (2010) Epidemics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29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019800" y="2247037"/>
            <a:ext cx="16115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3333FF"/>
                </a:solidFill>
              </a:rPr>
              <a:t>Susceptible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Infectious</a:t>
            </a:r>
          </a:p>
          <a:p>
            <a:r>
              <a:rPr lang="en-GB" sz="2400" dirty="0" smtClean="0"/>
              <a:t>Removed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06869" y="1282005"/>
            <a:ext cx="30348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States of </a:t>
            </a:r>
            <a:r>
              <a:rPr lang="en-GB" sz="2800" b="1" dirty="0" smtClean="0"/>
              <a:t>individual</a:t>
            </a:r>
          </a:p>
          <a:p>
            <a:r>
              <a:rPr lang="en-GB" sz="2800" b="1" dirty="0" smtClean="0"/>
              <a:t> </a:t>
            </a:r>
            <a:r>
              <a:rPr lang="en-GB" sz="2800" b="1" dirty="0"/>
              <a:t>nodes could be: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053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The SIR compartmental model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304800" y="2362200"/>
            <a:ext cx="17526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505200" y="2667000"/>
            <a:ext cx="1752600" cy="167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676400" y="4800600"/>
            <a:ext cx="1752600" cy="1676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971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14400" y="28194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4000" b="1">
                <a:latin typeface="Times New Roman" pitchFamily="18" charset="0"/>
              </a:rPr>
              <a:t>S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191000" y="3124200"/>
            <a:ext cx="382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4000" b="1" dirty="0">
                <a:latin typeface="Times New Roman" pitchFamily="18" charset="0"/>
              </a:rPr>
              <a:t>I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209800" y="52578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sz="4000" b="1" dirty="0">
                <a:latin typeface="Times New Roman" pitchFamily="18" charset="0"/>
              </a:rPr>
              <a:t>R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2057400" y="3200400"/>
            <a:ext cx="1447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3276600" y="4267200"/>
            <a:ext cx="762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193925" y="2708275"/>
            <a:ext cx="128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Infection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489325" y="4689475"/>
            <a:ext cx="128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Removal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43097" y="4051756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F0000"/>
                </a:solidFill>
              </a:rPr>
              <a:t>A</a:t>
            </a:r>
            <a:r>
              <a:rPr lang="en-GB" sz="2200" dirty="0" smtClean="0">
                <a:solidFill>
                  <a:srgbClr val="FF0000"/>
                </a:solidFill>
              </a:rPr>
              <a:t>ll processes Poisson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9800" y="2247037"/>
            <a:ext cx="16115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3333FF"/>
                </a:solidFill>
              </a:rPr>
              <a:t>Susceptible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Infectious</a:t>
            </a:r>
          </a:p>
          <a:p>
            <a:r>
              <a:rPr lang="en-GB" sz="2400" dirty="0" smtClean="0"/>
              <a:t>Removed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06869" y="1282005"/>
            <a:ext cx="30348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States of </a:t>
            </a:r>
            <a:r>
              <a:rPr lang="en-GB" sz="2800" b="1" dirty="0" smtClean="0"/>
              <a:t>individual</a:t>
            </a:r>
          </a:p>
          <a:p>
            <a:r>
              <a:rPr lang="en-GB" sz="2800" b="1" dirty="0" smtClean="0"/>
              <a:t> </a:t>
            </a:r>
            <a:r>
              <a:rPr lang="en-GB" sz="2800" b="1" dirty="0"/>
              <a:t>nodes could be:</a:t>
            </a:r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Contact Networks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6148" name="Oval 3"/>
          <p:cNvSpPr>
            <a:spLocks noChangeArrowheads="1"/>
          </p:cNvSpPr>
          <p:nvPr/>
        </p:nvSpPr>
        <p:spPr bwMode="auto">
          <a:xfrm>
            <a:off x="261938" y="48942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1</a:t>
            </a:r>
          </a:p>
        </p:txBody>
      </p:sp>
      <p:sp>
        <p:nvSpPr>
          <p:cNvPr id="6149" name="Oval 4"/>
          <p:cNvSpPr>
            <a:spLocks noChangeArrowheads="1"/>
          </p:cNvSpPr>
          <p:nvPr/>
        </p:nvSpPr>
        <p:spPr bwMode="auto">
          <a:xfrm>
            <a:off x="5807075" y="5613400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 smtClean="0">
                <a:latin typeface="Times New Roman" pitchFamily="18" charset="0"/>
              </a:rPr>
              <a:t>4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1414463" y="3741738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2</a:t>
            </a:r>
          </a:p>
        </p:txBody>
      </p:sp>
      <p:sp>
        <p:nvSpPr>
          <p:cNvPr id="6151" name="Oval 6"/>
          <p:cNvSpPr>
            <a:spLocks noChangeArrowheads="1"/>
          </p:cNvSpPr>
          <p:nvPr/>
        </p:nvSpPr>
        <p:spPr bwMode="auto">
          <a:xfrm>
            <a:off x="4078288" y="44624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3</a:t>
            </a: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838200" y="5181600"/>
            <a:ext cx="4968875" cy="720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 flipH="1" flipV="1">
            <a:off x="1990725" y="4102100"/>
            <a:ext cx="2087563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1917700" y="4246563"/>
            <a:ext cx="3889375" cy="1511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800600" y="3352801"/>
            <a:ext cx="2073276" cy="1938338"/>
            <a:chOff x="1202" y="2115"/>
            <a:chExt cx="1306" cy="1221"/>
          </a:xfrm>
        </p:grpSpPr>
        <p:sp>
          <p:nvSpPr>
            <p:cNvPr id="6156" name="Text Box 11"/>
            <p:cNvSpPr txBox="1">
              <a:spLocks noChangeArrowheads="1"/>
            </p:cNvSpPr>
            <p:nvPr/>
          </p:nvSpPr>
          <p:spPr bwMode="auto">
            <a:xfrm>
              <a:off x="1519" y="2115"/>
              <a:ext cx="989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 dirty="0">
                  <a:latin typeface="Times New Roman" pitchFamily="18" charset="0"/>
                </a:rPr>
                <a:t>1</a:t>
              </a:r>
              <a:r>
                <a:rPr lang="en-GB" sz="2400" dirty="0" smtClean="0">
                  <a:latin typeface="Times New Roman" pitchFamily="18" charset="0"/>
                </a:rPr>
                <a:t>   2   </a:t>
              </a:r>
              <a:r>
                <a:rPr lang="en-GB" sz="2400" dirty="0">
                  <a:latin typeface="Times New Roman" pitchFamily="18" charset="0"/>
                </a:rPr>
                <a:t>3</a:t>
              </a:r>
              <a:r>
                <a:rPr lang="en-GB" sz="2400" dirty="0" smtClean="0">
                  <a:latin typeface="Times New Roman" pitchFamily="18" charset="0"/>
                </a:rPr>
                <a:t>   </a:t>
              </a:r>
              <a:r>
                <a:rPr lang="en-GB" sz="2400" dirty="0">
                  <a:latin typeface="Times New Roman" pitchFamily="18" charset="0"/>
                </a:rPr>
                <a:t>4</a:t>
              </a:r>
              <a:r>
                <a:rPr lang="en-GB" sz="2400" dirty="0" smtClean="0">
                  <a:latin typeface="Times New Roman" pitchFamily="18" charset="0"/>
                </a:rPr>
                <a:t> </a:t>
              </a:r>
              <a:endParaRPr lang="en-GB" sz="2400" dirty="0">
                <a:latin typeface="Times New Roman" pitchFamily="18" charset="0"/>
              </a:endParaRPr>
            </a:p>
            <a:p>
              <a:pPr eaLnBrk="1" hangingPunct="1"/>
              <a:r>
                <a:rPr lang="en-GB" sz="2400" dirty="0">
                  <a:latin typeface="Times New Roman" pitchFamily="18" charset="0"/>
                </a:rPr>
                <a:t>0   0   0   </a:t>
              </a:r>
              <a:r>
                <a:rPr lang="en-GB" sz="2400" dirty="0" smtClean="0">
                  <a:latin typeface="Times New Roman" pitchFamily="18" charset="0"/>
                </a:rPr>
                <a:t>0</a:t>
              </a:r>
              <a:endParaRPr lang="en-GB" sz="2400" dirty="0">
                <a:latin typeface="Times New Roman" pitchFamily="18" charset="0"/>
              </a:endParaRPr>
            </a:p>
            <a:p>
              <a:pPr eaLnBrk="1" hangingPunct="1"/>
              <a:r>
                <a:rPr lang="en-GB" sz="2400" dirty="0">
                  <a:latin typeface="Times New Roman" pitchFamily="18" charset="0"/>
                </a:rPr>
                <a:t>0   0   1   </a:t>
              </a:r>
              <a:r>
                <a:rPr lang="en-GB" sz="2400" dirty="0" smtClean="0">
                  <a:latin typeface="Times New Roman" pitchFamily="18" charset="0"/>
                </a:rPr>
                <a:t>0</a:t>
              </a:r>
              <a:endParaRPr lang="en-GB" sz="2400" dirty="0">
                <a:latin typeface="Times New Roman" pitchFamily="18" charset="0"/>
              </a:endParaRPr>
            </a:p>
            <a:p>
              <a:pPr eaLnBrk="1" hangingPunct="1"/>
              <a:r>
                <a:rPr lang="en-GB" sz="2400" dirty="0">
                  <a:latin typeface="Times New Roman" pitchFamily="18" charset="0"/>
                </a:rPr>
                <a:t>0   1   0   0</a:t>
              </a:r>
            </a:p>
            <a:p>
              <a:pPr eaLnBrk="1" hangingPunct="1"/>
              <a:r>
                <a:rPr lang="en-GB" sz="2400" dirty="0">
                  <a:latin typeface="Times New Roman" pitchFamily="18" charset="0"/>
                </a:rPr>
                <a:t>1</a:t>
              </a:r>
              <a:r>
                <a:rPr lang="en-GB" sz="2400" dirty="0" smtClean="0">
                  <a:latin typeface="Times New Roman" pitchFamily="18" charset="0"/>
                </a:rPr>
                <a:t>   1   </a:t>
              </a:r>
              <a:r>
                <a:rPr lang="en-GB" sz="2400" dirty="0">
                  <a:latin typeface="Times New Roman" pitchFamily="18" charset="0"/>
                </a:rPr>
                <a:t>0   0</a:t>
              </a:r>
            </a:p>
          </p:txBody>
        </p:sp>
        <p:sp>
          <p:nvSpPr>
            <p:cNvPr id="6157" name="AutoShape 12"/>
            <p:cNvSpPr>
              <a:spLocks/>
            </p:cNvSpPr>
            <p:nvPr/>
          </p:nvSpPr>
          <p:spPr bwMode="auto">
            <a:xfrm>
              <a:off x="2381" y="2387"/>
              <a:ext cx="45" cy="907"/>
            </a:xfrm>
            <a:prstGeom prst="rightBracket">
              <a:avLst>
                <a:gd name="adj" fmla="val 16796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8" name="AutoShape 13"/>
            <p:cNvSpPr>
              <a:spLocks/>
            </p:cNvSpPr>
            <p:nvPr/>
          </p:nvSpPr>
          <p:spPr bwMode="auto">
            <a:xfrm>
              <a:off x="1519" y="2387"/>
              <a:ext cx="46" cy="907"/>
            </a:xfrm>
            <a:prstGeom prst="leftBracket">
              <a:avLst>
                <a:gd name="adj" fmla="val 16431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9" name="Text Box 14"/>
            <p:cNvSpPr txBox="1">
              <a:spLocks noChangeArrowheads="1"/>
            </p:cNvSpPr>
            <p:nvPr/>
          </p:nvSpPr>
          <p:spPr bwMode="auto">
            <a:xfrm>
              <a:off x="1202" y="2387"/>
              <a:ext cx="227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1600" dirty="0">
                  <a:latin typeface="Times New Roman" pitchFamily="18" charset="0"/>
                </a:rPr>
                <a:t>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1600" dirty="0">
                  <a:latin typeface="Times New Roman" pitchFamily="18" charset="0"/>
                </a:rPr>
                <a:t>2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1600" dirty="0">
                  <a:latin typeface="Times New Roman" pitchFamily="18" charset="0"/>
                </a:rPr>
                <a:t>3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1600" dirty="0">
                  <a:latin typeface="Times New Roman" pitchFamily="18" charset="0"/>
                </a:rPr>
                <a:t>4</a:t>
              </a:r>
            </a:p>
          </p:txBody>
        </p:sp>
      </p:grpSp>
      <p:graphicFrame>
        <p:nvGraphicFramePr>
          <p:cNvPr id="6146" name="Object 1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34200" y="3962400"/>
          <a:ext cx="145097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4" imgW="279158" imgH="177646" progId="Equation.3">
                  <p:embed/>
                </p:oleObj>
              </mc:Choice>
              <mc:Fallback>
                <p:oleObj name="Equation" r:id="rId4" imgW="279158" imgH="177646" progId="Equation.3">
                  <p:embed/>
                  <p:pic>
                    <p:nvPicPr>
                      <p:cNvPr id="0" name="Picture 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962400"/>
                        <a:ext cx="1450975" cy="922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Transmission Networks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172" name="Oval 3"/>
          <p:cNvSpPr>
            <a:spLocks noChangeArrowheads="1"/>
          </p:cNvSpPr>
          <p:nvPr/>
        </p:nvSpPr>
        <p:spPr bwMode="auto">
          <a:xfrm>
            <a:off x="261938" y="48942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1</a:t>
            </a:r>
          </a:p>
        </p:txBody>
      </p:sp>
      <p:sp>
        <p:nvSpPr>
          <p:cNvPr id="7173" name="Oval 4"/>
          <p:cNvSpPr>
            <a:spLocks noChangeArrowheads="1"/>
          </p:cNvSpPr>
          <p:nvPr/>
        </p:nvSpPr>
        <p:spPr bwMode="auto">
          <a:xfrm>
            <a:off x="5807075" y="5613400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4</a:t>
            </a:r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1414463" y="3741738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2</a:t>
            </a:r>
          </a:p>
        </p:txBody>
      </p:sp>
      <p:sp>
        <p:nvSpPr>
          <p:cNvPr id="7175" name="Oval 6"/>
          <p:cNvSpPr>
            <a:spLocks noChangeArrowheads="1"/>
          </p:cNvSpPr>
          <p:nvPr/>
        </p:nvSpPr>
        <p:spPr bwMode="auto">
          <a:xfrm>
            <a:off x="4078288" y="44624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dirty="0">
                <a:latin typeface="Times New Roman" pitchFamily="18" charset="0"/>
              </a:rPr>
              <a:t>3</a:t>
            </a: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838200" y="5181600"/>
            <a:ext cx="4968875" cy="720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 flipH="1" flipV="1">
            <a:off x="1990725" y="4102100"/>
            <a:ext cx="2087563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1917700" y="4246563"/>
            <a:ext cx="3889375" cy="1511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5303838" y="3352800"/>
            <a:ext cx="164660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2400" dirty="0">
                <a:latin typeface="Times New Roman" pitchFamily="18" charset="0"/>
              </a:rPr>
              <a:t>1</a:t>
            </a:r>
            <a:r>
              <a:rPr lang="en-GB" sz="2400" dirty="0" smtClean="0">
                <a:latin typeface="Times New Roman" pitchFamily="18" charset="0"/>
              </a:rPr>
              <a:t>    2   </a:t>
            </a:r>
            <a:r>
              <a:rPr lang="en-GB" sz="2400" dirty="0">
                <a:latin typeface="Times New Roman" pitchFamily="18" charset="0"/>
              </a:rPr>
              <a:t>3</a:t>
            </a:r>
            <a:r>
              <a:rPr lang="en-GB" sz="2400" dirty="0" smtClean="0">
                <a:latin typeface="Times New Roman" pitchFamily="18" charset="0"/>
              </a:rPr>
              <a:t>   4 </a:t>
            </a:r>
            <a:endParaRPr lang="en-GB" sz="2400" dirty="0">
              <a:latin typeface="Times New Roman" pitchFamily="18" charset="0"/>
            </a:endParaRP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0   </a:t>
            </a:r>
            <a:r>
              <a:rPr lang="en-GB" sz="2400" dirty="0" smtClean="0">
                <a:latin typeface="Times New Roman" pitchFamily="18" charset="0"/>
              </a:rPr>
              <a:t> 0   </a:t>
            </a:r>
            <a:r>
              <a:rPr lang="en-GB" sz="2400" dirty="0">
                <a:latin typeface="Times New Roman" pitchFamily="18" charset="0"/>
              </a:rPr>
              <a:t>0  </a:t>
            </a:r>
            <a:r>
              <a:rPr lang="en-GB" sz="2400" dirty="0" smtClean="0">
                <a:latin typeface="Times New Roman" pitchFamily="18" charset="0"/>
              </a:rPr>
              <a:t> 0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0   </a:t>
            </a:r>
            <a:r>
              <a:rPr lang="en-GB" sz="2400" dirty="0" smtClean="0">
                <a:latin typeface="Times New Roman" pitchFamily="18" charset="0"/>
              </a:rPr>
              <a:t> 0 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baseline="-25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2400" dirty="0">
                <a:latin typeface="Times New Roman" pitchFamily="18" charset="0"/>
              </a:rPr>
              <a:t>0  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baseline="-25000" dirty="0" smtClean="0">
                <a:latin typeface="Times New Roman" pitchFamily="18" charset="0"/>
                <a:cs typeface="Times New Roman" pitchFamily="18" charset="0"/>
              </a:rPr>
              <a:t>32  </a:t>
            </a:r>
            <a:r>
              <a:rPr lang="en-GB" sz="2400" dirty="0" smtClean="0">
                <a:latin typeface="Times New Roman" pitchFamily="18" charset="0"/>
              </a:rPr>
              <a:t>0   </a:t>
            </a:r>
            <a:r>
              <a:rPr lang="en-GB" sz="2400" dirty="0">
                <a:latin typeface="Times New Roman" pitchFamily="18" charset="0"/>
              </a:rPr>
              <a:t>0</a:t>
            </a:r>
          </a:p>
          <a:p>
            <a:pPr eaLnBrk="1" hangingPunct="1"/>
            <a:r>
              <a:rPr lang="en-GB" sz="2400" dirty="0" smtClean="0">
                <a:latin typeface="Times New Roman" pitchFamily="18" charset="0"/>
              </a:rPr>
              <a:t>T</a:t>
            </a:r>
            <a:r>
              <a:rPr lang="en-GB" sz="2400" baseline="-25000" dirty="0" smtClean="0">
                <a:latin typeface="Times New Roman" pitchFamily="18" charset="0"/>
              </a:rPr>
              <a:t>41</a:t>
            </a:r>
            <a:r>
              <a:rPr lang="en-GB" sz="2400" dirty="0" smtClean="0">
                <a:latin typeface="Times New Roman" pitchFamily="18" charset="0"/>
              </a:rPr>
              <a:t>T</a:t>
            </a:r>
            <a:r>
              <a:rPr lang="en-GB" sz="2400" baseline="-25000" dirty="0" smtClean="0">
                <a:latin typeface="Times New Roman" pitchFamily="18" charset="0"/>
              </a:rPr>
              <a:t>42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0   0</a:t>
            </a:r>
          </a:p>
        </p:txBody>
      </p:sp>
      <p:sp>
        <p:nvSpPr>
          <p:cNvPr id="7180" name="AutoShape 11"/>
          <p:cNvSpPr>
            <a:spLocks/>
          </p:cNvSpPr>
          <p:nvPr/>
        </p:nvSpPr>
        <p:spPr bwMode="auto">
          <a:xfrm>
            <a:off x="6862763" y="3733800"/>
            <a:ext cx="71437" cy="1439863"/>
          </a:xfrm>
          <a:prstGeom prst="rightBracket">
            <a:avLst>
              <a:gd name="adj" fmla="val 1679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81" name="AutoShape 12"/>
          <p:cNvSpPr>
            <a:spLocks/>
          </p:cNvSpPr>
          <p:nvPr/>
        </p:nvSpPr>
        <p:spPr bwMode="auto">
          <a:xfrm>
            <a:off x="5303838" y="3784600"/>
            <a:ext cx="73025" cy="1439863"/>
          </a:xfrm>
          <a:prstGeom prst="leftBracket">
            <a:avLst>
              <a:gd name="adj" fmla="val 16431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4800600" y="3784600"/>
            <a:ext cx="360363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Times New Roman" pitchFamily="18" charset="0"/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Times New Roman" pitchFamily="18" charset="0"/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7170" name="Object 1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34200" y="3973513"/>
          <a:ext cx="145097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1" name="Equation" r:id="rId4" imgW="266353" imgH="164885" progId="Equation.3">
                  <p:embed/>
                </p:oleObj>
              </mc:Choice>
              <mc:Fallback>
                <p:oleObj name="Equation" r:id="rId4" imgW="266353" imgH="164885" progId="Equation.3">
                  <p:embed/>
                  <p:pic>
                    <p:nvPicPr>
                      <p:cNvPr id="0" name="Picture 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973513"/>
                        <a:ext cx="1450975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51125" y="5476875"/>
            <a:ext cx="64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aseline="-25000" dirty="0" smtClean="0">
                <a:latin typeface="Times New Roman" pitchFamily="18" charset="0"/>
                <a:cs typeface="Times New Roman" pitchFamily="18" charset="0"/>
              </a:rPr>
              <a:t>41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429000" y="4886980"/>
            <a:ext cx="64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aseline="-25000" dirty="0" smtClean="0">
                <a:latin typeface="Times New Roman" pitchFamily="18" charset="0"/>
                <a:cs typeface="Times New Roman" pitchFamily="18" charset="0"/>
              </a:rPr>
              <a:t>42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429000" y="4038600"/>
            <a:ext cx="64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aseline="-25000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057400" y="3657600"/>
            <a:ext cx="64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baseline="-25000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8909</TotalTime>
  <Words>1817</Words>
  <Application>Microsoft Office PowerPoint</Application>
  <PresentationFormat>On-screen Show (4:3)</PresentationFormat>
  <Paragraphs>197</Paragraphs>
  <Slides>33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Epidemic dynamics on networks</vt:lpstr>
      <vt:lpstr>Overview</vt:lpstr>
      <vt:lpstr>PowerPoint Presentation</vt:lpstr>
      <vt:lpstr>PowerPoint Presentation</vt:lpstr>
      <vt:lpstr>PowerPoint Presentation</vt:lpstr>
      <vt:lpstr>PowerPoint Presentation</vt:lpstr>
      <vt:lpstr>The SIR compartmental model</vt:lpstr>
      <vt:lpstr>Contact Networks</vt:lpstr>
      <vt:lpstr>Transmission Networks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Exact epidemic models on networks</dc:title>
  <dc:creator>Sharkey, Kieran</dc:creator>
  <cp:lastModifiedBy>Sharkey, Kieran</cp:lastModifiedBy>
  <cp:revision>425</cp:revision>
  <dcterms:created xsi:type="dcterms:W3CDTF">2006-08-16T00:00:00Z</dcterms:created>
  <dcterms:modified xsi:type="dcterms:W3CDTF">2014-06-27T15:33:55Z</dcterms:modified>
</cp:coreProperties>
</file>