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60" r:id="rId5"/>
    <p:sldId id="261" r:id="rId6"/>
    <p:sldId id="259" r:id="rId7"/>
    <p:sldId id="266"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6" d="100"/>
          <a:sy n="76" d="100"/>
        </p:scale>
        <p:origin x="72"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1928-5FA9-487A-A774-122B89CA9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9EFD95-C8A1-45B3-AAB3-DE58B7C6E4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405D70-5C49-49D6-8EBF-FEC5AB05F17D}"/>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5" name="Footer Placeholder 4">
            <a:extLst>
              <a:ext uri="{FF2B5EF4-FFF2-40B4-BE49-F238E27FC236}">
                <a16:creationId xmlns:a16="http://schemas.microsoft.com/office/drawing/2014/main" id="{2BBBAC14-109A-4886-A996-B1BD21637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4B0B3A-5B41-4E44-BDAE-BD0B0FB368B3}"/>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4776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4F3A-B665-4DB9-A991-A557EA512F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DE1D33-E4DF-4A58-8498-8A802FD01F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A12C6B-0699-4E4C-9E75-0048400879B0}"/>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5" name="Footer Placeholder 4">
            <a:extLst>
              <a:ext uri="{FF2B5EF4-FFF2-40B4-BE49-F238E27FC236}">
                <a16:creationId xmlns:a16="http://schemas.microsoft.com/office/drawing/2014/main" id="{82A09946-9BB9-4DD8-BADF-6DB003829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B925C2-D330-44D4-80EB-80000AE18124}"/>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395045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EC03A4-10FB-42F2-BD42-FFA6EC8BFA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BE81D4-C6A6-454C-8297-525A112D86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AF0F4-ABA2-4A2F-A0A5-26BBA1461307}"/>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5" name="Footer Placeholder 4">
            <a:extLst>
              <a:ext uri="{FF2B5EF4-FFF2-40B4-BE49-F238E27FC236}">
                <a16:creationId xmlns:a16="http://schemas.microsoft.com/office/drawing/2014/main" id="{AE831574-2819-4E8E-8EA2-927B8EA8B1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70EAF9-A9D3-4C94-B5B1-F1CE50611672}"/>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314398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CBC6-DD46-45E1-B996-07BBB6C97F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5AFE3C-67B4-4D2F-BFA8-29DA519764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F78A3-C167-4CE3-8F91-D7E5A7D2B2A0}"/>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5" name="Footer Placeholder 4">
            <a:extLst>
              <a:ext uri="{FF2B5EF4-FFF2-40B4-BE49-F238E27FC236}">
                <a16:creationId xmlns:a16="http://schemas.microsoft.com/office/drawing/2014/main" id="{5A71F46E-9637-4135-9815-17E4275800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AE587-5C62-47CD-95DF-BD81F397716A}"/>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109742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1F8B-573D-4F26-9A4A-B5131036A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F5D9F2-EB75-4F70-B9AA-58AAE3F46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F2A49-7E18-49D8-A5C5-47216AF5B35C}"/>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5" name="Footer Placeholder 4">
            <a:extLst>
              <a:ext uri="{FF2B5EF4-FFF2-40B4-BE49-F238E27FC236}">
                <a16:creationId xmlns:a16="http://schemas.microsoft.com/office/drawing/2014/main" id="{92EBC7C6-E976-4166-A977-DBD4049D52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743BE5-1EC2-4EFF-90A4-2D8ADBB37784}"/>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325335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57D8-BD7E-451A-98A0-5704A0B08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DA889F-8E7E-4313-83D8-9DC645AFB3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E9F134-EA79-429A-8B78-8B8DA3DD4C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14F5A-8F95-4AA3-9DBE-752B82EAF21E}"/>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6" name="Footer Placeholder 5">
            <a:extLst>
              <a:ext uri="{FF2B5EF4-FFF2-40B4-BE49-F238E27FC236}">
                <a16:creationId xmlns:a16="http://schemas.microsoft.com/office/drawing/2014/main" id="{4218EC50-71C4-412A-8BBB-4C9A951D39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108753-1842-48B3-BA3B-066B09EFB31A}"/>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210040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1B30-76C8-48AD-8843-32D7C210E4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59E26-EEF2-49FE-8B57-2889D9CE4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847E5E-F73A-42D7-B243-ABD9F930D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E972D6-7F47-45FB-A4E2-4E56C2C0CF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B605F4-9065-4D1A-8C1A-47D1EE6908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DC7C5B-C9AD-4F23-8DC4-08B5F31B5783}"/>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8" name="Footer Placeholder 7">
            <a:extLst>
              <a:ext uri="{FF2B5EF4-FFF2-40B4-BE49-F238E27FC236}">
                <a16:creationId xmlns:a16="http://schemas.microsoft.com/office/drawing/2014/main" id="{DE28759E-0E39-4755-8AC6-CBE88A0A38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14BC8E-ACA5-4449-B996-FA52A0823D4B}"/>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13338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2F1B-B51B-4C5F-967D-8D37E3E57C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73B6EC-1DA1-4435-BDC3-67B6D458C362}"/>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4" name="Footer Placeholder 3">
            <a:extLst>
              <a:ext uri="{FF2B5EF4-FFF2-40B4-BE49-F238E27FC236}">
                <a16:creationId xmlns:a16="http://schemas.microsoft.com/office/drawing/2014/main" id="{7C0AB335-02B2-4725-8CE2-B7F49051D5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853882-BCAA-4B3A-91B9-FA2BD390711B}"/>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379489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EB809-0905-4C9B-A901-140D664EACAF}"/>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3" name="Footer Placeholder 2">
            <a:extLst>
              <a:ext uri="{FF2B5EF4-FFF2-40B4-BE49-F238E27FC236}">
                <a16:creationId xmlns:a16="http://schemas.microsoft.com/office/drawing/2014/main" id="{F0231519-62A7-4599-92DA-8489BA2A87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386713-48DE-4FF9-9382-4AC829E79305}"/>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199341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E576-FC08-478B-8808-B5C2AC29B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8A9327-5248-41D8-BB6B-78A9382FA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36B294-D5C6-4C66-A49A-9B79D84FF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1939D-25DB-421A-BC49-CFA5995FFDE8}"/>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6" name="Footer Placeholder 5">
            <a:extLst>
              <a:ext uri="{FF2B5EF4-FFF2-40B4-BE49-F238E27FC236}">
                <a16:creationId xmlns:a16="http://schemas.microsoft.com/office/drawing/2014/main" id="{14055F85-6D01-497A-B854-8061124F65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CDD0FA-D8D9-470E-B42B-6AA48C6A8B33}"/>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28636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EA98-1688-4478-BC87-4BB4936C7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C229FF-5595-4453-A934-51394B8C3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D50302-34FB-43B3-911B-AF310161C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B97F0-C97C-4067-9E01-7B05303D231E}"/>
              </a:ext>
            </a:extLst>
          </p:cNvPr>
          <p:cNvSpPr>
            <a:spLocks noGrp="1"/>
          </p:cNvSpPr>
          <p:nvPr>
            <p:ph type="dt" sz="half" idx="10"/>
          </p:nvPr>
        </p:nvSpPr>
        <p:spPr/>
        <p:txBody>
          <a:bodyPr/>
          <a:lstStyle/>
          <a:p>
            <a:fld id="{4574A532-C0F7-4A70-9AC4-9BF43599BF41}" type="datetimeFigureOut">
              <a:rPr lang="en-GB" smtClean="0"/>
              <a:t>04/02/2021</a:t>
            </a:fld>
            <a:endParaRPr lang="en-GB"/>
          </a:p>
        </p:txBody>
      </p:sp>
      <p:sp>
        <p:nvSpPr>
          <p:cNvPr id="6" name="Footer Placeholder 5">
            <a:extLst>
              <a:ext uri="{FF2B5EF4-FFF2-40B4-BE49-F238E27FC236}">
                <a16:creationId xmlns:a16="http://schemas.microsoft.com/office/drawing/2014/main" id="{31EFC6AA-4AF9-41D2-A4CF-3FD058D6B1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57658F-D646-4230-B053-37FD804D799E}"/>
              </a:ext>
            </a:extLst>
          </p:cNvPr>
          <p:cNvSpPr>
            <a:spLocks noGrp="1"/>
          </p:cNvSpPr>
          <p:nvPr>
            <p:ph type="sldNum" sz="quarter" idx="12"/>
          </p:nvPr>
        </p:nvSpPr>
        <p:spPr/>
        <p:txBody>
          <a:bodyPr/>
          <a:lstStyle/>
          <a:p>
            <a:fld id="{AE426F07-2A01-4F53-83F4-946A12DC88C5}" type="slidenum">
              <a:rPr lang="en-GB" smtClean="0"/>
              <a:t>‹#›</a:t>
            </a:fld>
            <a:endParaRPr lang="en-GB"/>
          </a:p>
        </p:txBody>
      </p:sp>
    </p:spTree>
    <p:extLst>
      <p:ext uri="{BB962C8B-B14F-4D97-AF65-F5344CB8AC3E}">
        <p14:creationId xmlns:p14="http://schemas.microsoft.com/office/powerpoint/2010/main" val="331993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C7555-41DE-4145-8EDA-C87FB51D28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E531AF-0132-4DAA-A77D-567885CF8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F4A231-E9B5-413A-8CE2-0E908497B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4A532-C0F7-4A70-9AC4-9BF43599BF41}" type="datetimeFigureOut">
              <a:rPr lang="en-GB" smtClean="0"/>
              <a:t>04/02/2021</a:t>
            </a:fld>
            <a:endParaRPr lang="en-GB"/>
          </a:p>
        </p:txBody>
      </p:sp>
      <p:sp>
        <p:nvSpPr>
          <p:cNvPr id="5" name="Footer Placeholder 4">
            <a:extLst>
              <a:ext uri="{FF2B5EF4-FFF2-40B4-BE49-F238E27FC236}">
                <a16:creationId xmlns:a16="http://schemas.microsoft.com/office/drawing/2014/main" id="{A94982DC-CA15-4EED-B032-1150C6829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EF82F2-875A-4075-B6F8-B28E9BABE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26F07-2A01-4F53-83F4-946A12DC88C5}" type="slidenum">
              <a:rPr lang="en-GB" smtClean="0"/>
              <a:t>‹#›</a:t>
            </a:fld>
            <a:endParaRPr lang="en-GB"/>
          </a:p>
        </p:txBody>
      </p:sp>
    </p:spTree>
    <p:extLst>
      <p:ext uri="{BB962C8B-B14F-4D97-AF65-F5344CB8AC3E}">
        <p14:creationId xmlns:p14="http://schemas.microsoft.com/office/powerpoint/2010/main" val="3716614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CB36E-C38B-4A1D-819D-6B5C90671223}"/>
              </a:ext>
            </a:extLst>
          </p:cNvPr>
          <p:cNvSpPr>
            <a:spLocks noGrp="1"/>
          </p:cNvSpPr>
          <p:nvPr>
            <p:ph type="ctrTitle"/>
          </p:nvPr>
        </p:nvSpPr>
        <p:spPr>
          <a:xfrm>
            <a:off x="1116498" y="655128"/>
            <a:ext cx="4613919" cy="1499616"/>
          </a:xfrm>
        </p:spPr>
        <p:txBody>
          <a:bodyPr anchor="b">
            <a:noAutofit/>
          </a:bodyPr>
          <a:lstStyle/>
          <a:p>
            <a:pPr algn="l"/>
            <a:r>
              <a:rPr lang="en-GB" sz="2000" b="1" dirty="0">
                <a:effectLst/>
                <a:latin typeface="Calibri" panose="020F0502020204030204" pitchFamily="34" charset="0"/>
                <a:ea typeface="Calibri" panose="020F0502020204030204" pitchFamily="34" charset="0"/>
              </a:rPr>
              <a:t>Teaching languages ab initio online</a:t>
            </a:r>
            <a:br>
              <a:rPr lang="en-GB" sz="2000" dirty="0">
                <a:effectLst/>
                <a:latin typeface="Calibri" panose="020F0502020204030204" pitchFamily="34" charset="0"/>
                <a:ea typeface="Calibri" panose="020F0502020204030204" pitchFamily="34" charset="0"/>
              </a:rPr>
            </a:br>
            <a:r>
              <a:rPr lang="en-GB" sz="2000" b="1" dirty="0" err="1">
                <a:effectLst/>
                <a:latin typeface="Calibri" panose="020F0502020204030204" pitchFamily="34" charset="0"/>
                <a:ea typeface="Calibri" panose="020F0502020204030204" pitchFamily="34" charset="0"/>
              </a:rPr>
              <a:t>Online</a:t>
            </a:r>
            <a:r>
              <a:rPr lang="en-GB" sz="2000" b="1" dirty="0">
                <a:effectLst/>
                <a:latin typeface="Calibri" panose="020F0502020204030204" pitchFamily="34" charset="0"/>
                <a:ea typeface="Calibri" panose="020F0502020204030204" pitchFamily="34" charset="0"/>
              </a:rPr>
              <a:t> (Zoom) workshop</a:t>
            </a:r>
            <a:br>
              <a:rPr lang="en-GB" sz="2000" dirty="0">
                <a:effectLst/>
                <a:latin typeface="Calibri" panose="020F0502020204030204" pitchFamily="34" charset="0"/>
                <a:ea typeface="Calibri" panose="020F0502020204030204" pitchFamily="34" charset="0"/>
              </a:rPr>
            </a:br>
            <a:r>
              <a:rPr lang="en-GB" sz="2000" b="1" dirty="0">
                <a:effectLst/>
                <a:latin typeface="Calibri" panose="020F0502020204030204" pitchFamily="34" charset="0"/>
                <a:ea typeface="Calibri" panose="020F0502020204030204" pitchFamily="34" charset="0"/>
              </a:rPr>
              <a:t> </a:t>
            </a:r>
            <a:br>
              <a:rPr lang="en-GB" sz="2000" dirty="0">
                <a:effectLst/>
                <a:latin typeface="Calibri" panose="020F0502020204030204" pitchFamily="34" charset="0"/>
                <a:ea typeface="Calibri" panose="020F0502020204030204" pitchFamily="34" charset="0"/>
              </a:rPr>
            </a:br>
            <a:r>
              <a:rPr lang="en-GB" sz="2000" b="1" dirty="0">
                <a:effectLst/>
                <a:latin typeface="Calibri" panose="020F0502020204030204" pitchFamily="34" charset="0"/>
                <a:ea typeface="Calibri" panose="020F0502020204030204" pitchFamily="34" charset="0"/>
              </a:rPr>
              <a:t>Wednesday, 21 October 2020, 15.00-16.30</a:t>
            </a:r>
            <a:endParaRPr lang="en-GB" sz="2000" dirty="0"/>
          </a:p>
        </p:txBody>
      </p:sp>
      <p:sp>
        <p:nvSpPr>
          <p:cNvPr id="3" name="Subtitle 2">
            <a:extLst>
              <a:ext uri="{FF2B5EF4-FFF2-40B4-BE49-F238E27FC236}">
                <a16:creationId xmlns:a16="http://schemas.microsoft.com/office/drawing/2014/main" id="{82FEB8F8-78D8-48DB-A7C3-EE4AC87CB580}"/>
              </a:ext>
            </a:extLst>
          </p:cNvPr>
          <p:cNvSpPr>
            <a:spLocks noGrp="1"/>
          </p:cNvSpPr>
          <p:nvPr>
            <p:ph type="subTitle" idx="1"/>
          </p:nvPr>
        </p:nvSpPr>
        <p:spPr>
          <a:xfrm>
            <a:off x="1116498" y="2267170"/>
            <a:ext cx="4613919" cy="813816"/>
          </a:xfrm>
        </p:spPr>
        <p:txBody>
          <a:bodyPr anchor="t">
            <a:normAutofit/>
          </a:bodyPr>
          <a:lstStyle/>
          <a:p>
            <a:pPr algn="l"/>
            <a:r>
              <a:rPr lang="en-GB" sz="2000" b="1" dirty="0"/>
              <a:t>Introduction</a:t>
            </a:r>
          </a:p>
          <a:p>
            <a:pPr algn="l"/>
            <a:r>
              <a:rPr lang="en-GB" sz="2000" b="1" dirty="0"/>
              <a:t>Ulrike Bavendiek</a:t>
            </a:r>
          </a:p>
          <a:p>
            <a:pPr algn="l"/>
            <a:endParaRPr lang="en-GB" sz="2000" dirty="0"/>
          </a:p>
          <a:p>
            <a:pPr algn="l"/>
            <a:endParaRPr lang="en-GB" sz="2000" dirty="0"/>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drawing of a person&#10;&#10;Description automatically generated">
            <a:extLst>
              <a:ext uri="{FF2B5EF4-FFF2-40B4-BE49-F238E27FC236}">
                <a16:creationId xmlns:a16="http://schemas.microsoft.com/office/drawing/2014/main" id="{0C01169A-FBC8-459B-A87C-57FC822B0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727" y="1369043"/>
            <a:ext cx="4440080" cy="1132220"/>
          </a:xfrm>
          <a:prstGeom prst="rect">
            <a:avLst/>
          </a:prstGeom>
        </p:spPr>
      </p:pic>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30D5F42-54EB-4CFA-945D-08A39550CBF1}"/>
              </a:ext>
            </a:extLst>
          </p:cNvPr>
          <p:cNvPicPr>
            <a:picLocks noChangeAspect="1"/>
          </p:cNvPicPr>
          <p:nvPr/>
        </p:nvPicPr>
        <p:blipFill>
          <a:blip r:embed="rId3"/>
          <a:stretch>
            <a:fillRect/>
          </a:stretch>
        </p:blipFill>
        <p:spPr>
          <a:xfrm>
            <a:off x="757368" y="3429000"/>
            <a:ext cx="5586942" cy="3142655"/>
          </a:xfrm>
          <a:prstGeom prst="rect">
            <a:avLst/>
          </a:prstGeom>
        </p:spPr>
      </p:pic>
      <p:pic>
        <p:nvPicPr>
          <p:cNvPr id="7" name="Picture 6" descr="Logo&#10;&#10;Description automatically generated">
            <a:extLst>
              <a:ext uri="{FF2B5EF4-FFF2-40B4-BE49-F238E27FC236}">
                <a16:creationId xmlns:a16="http://schemas.microsoft.com/office/drawing/2014/main" id="{CE834575-CAC3-4649-B6E9-75D4DDF0E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727" y="4249987"/>
            <a:ext cx="4309450" cy="1325156"/>
          </a:xfrm>
          <a:prstGeom prst="rect">
            <a:avLst/>
          </a:prstGeom>
        </p:spPr>
      </p:pic>
    </p:spTree>
    <p:extLst>
      <p:ext uri="{BB962C8B-B14F-4D97-AF65-F5344CB8AC3E}">
        <p14:creationId xmlns:p14="http://schemas.microsoft.com/office/powerpoint/2010/main" val="88687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8EA874-23B0-4C43-A505-C469042938E5}"/>
              </a:ext>
            </a:extLst>
          </p:cNvPr>
          <p:cNvPicPr>
            <a:picLocks noChangeAspect="1"/>
          </p:cNvPicPr>
          <p:nvPr/>
        </p:nvPicPr>
        <p:blipFill rotWithShape="1">
          <a:blip r:embed="rId2"/>
          <a:srcRect t="9091" r="9091"/>
          <a:stretch/>
        </p:blipFill>
        <p:spPr>
          <a:xfrm>
            <a:off x="20" y="10"/>
            <a:ext cx="12191981" cy="6857990"/>
          </a:xfrm>
          <a:prstGeom prst="rect">
            <a:avLst/>
          </a:prstGeom>
        </p:spPr>
      </p:pic>
      <p:sp>
        <p:nvSpPr>
          <p:cNvPr id="25" name="Rectangle 2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6F86E-BB62-4BBF-BA23-33D4E5A98BD2}"/>
              </a:ext>
            </a:extLst>
          </p:cNvPr>
          <p:cNvSpPr>
            <a:spLocks noGrp="1"/>
          </p:cNvSpPr>
          <p:nvPr>
            <p:ph type="title"/>
          </p:nvPr>
        </p:nvSpPr>
        <p:spPr>
          <a:xfrm>
            <a:off x="594804" y="640263"/>
            <a:ext cx="6619811" cy="1344975"/>
          </a:xfrm>
        </p:spPr>
        <p:txBody>
          <a:bodyPr>
            <a:normAutofit/>
          </a:bodyPr>
          <a:lstStyle/>
          <a:p>
            <a:endParaRPr lang="en-GB" sz="4000"/>
          </a:p>
        </p:txBody>
      </p:sp>
      <p:sp>
        <p:nvSpPr>
          <p:cNvPr id="3" name="Content Placeholder 2">
            <a:extLst>
              <a:ext uri="{FF2B5EF4-FFF2-40B4-BE49-F238E27FC236}">
                <a16:creationId xmlns:a16="http://schemas.microsoft.com/office/drawing/2014/main" id="{A179F9AE-EB22-44A6-8FA1-43CA732A0D0D}"/>
              </a:ext>
            </a:extLst>
          </p:cNvPr>
          <p:cNvSpPr>
            <a:spLocks noGrp="1"/>
          </p:cNvSpPr>
          <p:nvPr>
            <p:ph idx="1"/>
          </p:nvPr>
        </p:nvSpPr>
        <p:spPr>
          <a:xfrm>
            <a:off x="594109" y="2121763"/>
            <a:ext cx="6620505" cy="3773010"/>
          </a:xfrm>
        </p:spPr>
        <p:txBody>
          <a:bodyPr>
            <a:normAutofit/>
          </a:bodyPr>
          <a:lstStyle/>
          <a:p>
            <a:r>
              <a:rPr lang="en-GB" sz="1100"/>
              <a:t>Introduction: Why ab initio online learning in particular?</a:t>
            </a:r>
          </a:p>
          <a:p>
            <a:r>
              <a:rPr lang="en-GB" sz="1100"/>
              <a:t>Breakout rooms: </a:t>
            </a:r>
          </a:p>
          <a:p>
            <a:pPr marL="342900" lvl="0" indent="-342900">
              <a:spcAft>
                <a:spcPts val="800"/>
              </a:spcAft>
              <a:buFont typeface="+mj-lt"/>
              <a:buAutoNum type="arabicPeriod"/>
            </a:pPr>
            <a:r>
              <a:rPr lang="en-GB" sz="1100"/>
              <a:t> </a:t>
            </a:r>
            <a:r>
              <a:rPr lang="en-GB" sz="1100" b="1">
                <a:effectLst/>
                <a:ea typeface="Calibri" panose="020F0502020204030204" pitchFamily="34" charset="0"/>
                <a:cs typeface="Times New Roman" panose="02020603050405020304" pitchFamily="18" charset="0"/>
              </a:rPr>
              <a:t>Learning materials/tasks</a:t>
            </a:r>
            <a:endParaRPr lang="en-GB" sz="1100">
              <a:effectLst/>
              <a:ea typeface="Calibri" panose="020F0502020204030204" pitchFamily="34" charset="0"/>
              <a:cs typeface="Times New Roman" panose="02020603050405020304" pitchFamily="18" charset="0"/>
            </a:endParaRPr>
          </a:p>
          <a:p>
            <a:pPr>
              <a:spcAft>
                <a:spcPts val="800"/>
              </a:spcAft>
            </a:pPr>
            <a:r>
              <a:rPr lang="en-GB" sz="1100">
                <a:effectLst/>
                <a:ea typeface="Calibri" panose="020F0502020204030204" pitchFamily="34" charset="0"/>
                <a:cs typeface="Times New Roman" panose="02020603050405020304" pitchFamily="18" charset="0"/>
              </a:rPr>
              <a:t>How can we develop and sequence suitable additional online materials quickly. Can we share some of the materials we have already produced?</a:t>
            </a:r>
          </a:p>
          <a:p>
            <a:pPr marL="342900" lvl="0" indent="-342900">
              <a:spcAft>
                <a:spcPts val="800"/>
              </a:spcAft>
              <a:buFont typeface="+mj-lt"/>
              <a:buAutoNum type="arabicPeriod"/>
            </a:pPr>
            <a:r>
              <a:rPr lang="en-GB" sz="1100" b="1">
                <a:effectLst/>
                <a:ea typeface="Calibri" panose="020F0502020204030204" pitchFamily="34" charset="0"/>
                <a:cs typeface="Times New Roman" panose="02020603050405020304" pitchFamily="18" charset="0"/>
              </a:rPr>
              <a:t>Language learning skills and strategies</a:t>
            </a:r>
            <a:endParaRPr lang="en-GB" sz="1100">
              <a:effectLst/>
              <a:ea typeface="Calibri" panose="020F0502020204030204" pitchFamily="34" charset="0"/>
              <a:cs typeface="Times New Roman" panose="02020603050405020304" pitchFamily="18" charset="0"/>
            </a:endParaRPr>
          </a:p>
          <a:p>
            <a:pPr>
              <a:spcAft>
                <a:spcPts val="800"/>
              </a:spcAft>
            </a:pPr>
            <a:r>
              <a:rPr lang="en-GB" sz="1100">
                <a:effectLst/>
                <a:ea typeface="Calibri" panose="020F0502020204030204" pitchFamily="34" charset="0"/>
                <a:cs typeface="Times New Roman" panose="02020603050405020304" pitchFamily="18" charset="0"/>
              </a:rPr>
              <a:t>What can we do to facilitate especially our learners’ asynchronous online learning? Which skills and strategies do they need? Can we develop/share scaffolding materials?</a:t>
            </a:r>
          </a:p>
          <a:p>
            <a:pPr marL="342900" lvl="0" indent="-342900">
              <a:spcAft>
                <a:spcPts val="800"/>
              </a:spcAft>
              <a:buFont typeface="+mj-lt"/>
              <a:buAutoNum type="arabicPeriod"/>
            </a:pPr>
            <a:r>
              <a:rPr lang="en-GB" sz="1100" b="1">
                <a:effectLst/>
                <a:ea typeface="Calibri" panose="020F0502020204030204" pitchFamily="34" charset="0"/>
                <a:cs typeface="Times New Roman" panose="02020603050405020304" pitchFamily="18" charset="0"/>
              </a:rPr>
              <a:t>Motivation and cohort-building</a:t>
            </a:r>
            <a:endParaRPr lang="en-GB" sz="1100">
              <a:effectLst/>
              <a:ea typeface="Calibri" panose="020F0502020204030204" pitchFamily="34" charset="0"/>
              <a:cs typeface="Times New Roman" panose="02020603050405020304" pitchFamily="18" charset="0"/>
            </a:endParaRPr>
          </a:p>
          <a:p>
            <a:pPr>
              <a:spcAft>
                <a:spcPts val="800"/>
              </a:spcAft>
            </a:pPr>
            <a:r>
              <a:rPr lang="en-GB" sz="1100">
                <a:effectLst/>
                <a:ea typeface="Calibri" panose="020F0502020204030204" pitchFamily="34" charset="0"/>
                <a:cs typeface="Times New Roman" panose="02020603050405020304" pitchFamily="18" charset="0"/>
              </a:rPr>
              <a:t>How can we develop a trusting relationship with our students online? What can we do to build a strong cohort? </a:t>
            </a:r>
          </a:p>
          <a:p>
            <a:r>
              <a:rPr lang="en-GB" sz="1100"/>
              <a:t>Summary of results, discussion, conclusion</a:t>
            </a:r>
          </a:p>
        </p:txBody>
      </p:sp>
    </p:spTree>
    <p:extLst>
      <p:ext uri="{BB962C8B-B14F-4D97-AF65-F5344CB8AC3E}">
        <p14:creationId xmlns:p14="http://schemas.microsoft.com/office/powerpoint/2010/main" val="344589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6CBAE-F46C-470B-8FD2-B6C3E2C9267C}"/>
              </a:ext>
            </a:extLst>
          </p:cNvPr>
          <p:cNvPicPr>
            <a:picLocks noChangeAspect="1"/>
          </p:cNvPicPr>
          <p:nvPr/>
        </p:nvPicPr>
        <p:blipFill rotWithShape="1">
          <a:blip r:embed="rId2"/>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7880307-0F8F-48F3-964A-79462B498D0A}"/>
              </a:ext>
            </a:extLst>
          </p:cNvPr>
          <p:cNvSpPr>
            <a:spLocks noGrp="1"/>
          </p:cNvSpPr>
          <p:nvPr>
            <p:ph type="title"/>
          </p:nvPr>
        </p:nvSpPr>
        <p:spPr>
          <a:xfrm>
            <a:off x="709448" y="1913950"/>
            <a:ext cx="4204137" cy="1342754"/>
          </a:xfrm>
        </p:spPr>
        <p:txBody>
          <a:bodyPr>
            <a:normAutofit/>
          </a:bodyPr>
          <a:lstStyle/>
          <a:p>
            <a:pPr algn="ctr"/>
            <a:r>
              <a:rPr lang="en-GB" sz="3300"/>
              <a:t>Challenges of ab initio language teaching</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B74818-9415-4397-9C7D-34B890E9AAB2}"/>
              </a:ext>
            </a:extLst>
          </p:cNvPr>
          <p:cNvSpPr>
            <a:spLocks noGrp="1"/>
          </p:cNvSpPr>
          <p:nvPr>
            <p:ph idx="1"/>
          </p:nvPr>
        </p:nvSpPr>
        <p:spPr>
          <a:xfrm>
            <a:off x="525516" y="3417573"/>
            <a:ext cx="4593021" cy="2619839"/>
          </a:xfrm>
        </p:spPr>
        <p:txBody>
          <a:bodyPr anchor="ctr">
            <a:normAutofit/>
          </a:bodyPr>
          <a:lstStyle/>
          <a:p>
            <a:r>
              <a:rPr lang="en-GB" sz="1800"/>
              <a:t>Comprehensible input is not easily available</a:t>
            </a:r>
          </a:p>
          <a:p>
            <a:r>
              <a:rPr lang="en-GB" sz="1800"/>
              <a:t>Detailed sequences of activities needed</a:t>
            </a:r>
          </a:p>
          <a:p>
            <a:r>
              <a:rPr lang="en-GB" sz="1800"/>
              <a:t>Teaching presence!</a:t>
            </a:r>
          </a:p>
          <a:p>
            <a:endParaRPr lang="en-GB" sz="1800"/>
          </a:p>
        </p:txBody>
      </p:sp>
    </p:spTree>
    <p:extLst>
      <p:ext uri="{BB962C8B-B14F-4D97-AF65-F5344CB8AC3E}">
        <p14:creationId xmlns:p14="http://schemas.microsoft.com/office/powerpoint/2010/main" val="61357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10C11D-3B00-47BA-B26B-212A55D87AAB}"/>
              </a:ext>
            </a:extLst>
          </p:cNvPr>
          <p:cNvPicPr>
            <a:picLocks noChangeAspect="1"/>
          </p:cNvPicPr>
          <p:nvPr/>
        </p:nvPicPr>
        <p:blipFill rotWithShape="1">
          <a:blip r:embed="rId2"/>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D333E66-F8F2-4C47-BAFA-9576E94FEE12}"/>
              </a:ext>
            </a:extLst>
          </p:cNvPr>
          <p:cNvSpPr>
            <a:spLocks noGrp="1"/>
          </p:cNvSpPr>
          <p:nvPr>
            <p:ph type="title"/>
          </p:nvPr>
        </p:nvSpPr>
        <p:spPr>
          <a:xfrm>
            <a:off x="709448" y="1913950"/>
            <a:ext cx="4204137" cy="1342754"/>
          </a:xfrm>
        </p:spPr>
        <p:txBody>
          <a:bodyPr>
            <a:normAutofit/>
          </a:bodyPr>
          <a:lstStyle/>
          <a:p>
            <a:pPr algn="ctr"/>
            <a:r>
              <a:rPr lang="en-GB" sz="2800"/>
              <a:t>Challenges of ab initio language teaching -</a:t>
            </a:r>
            <a:br>
              <a:rPr lang="en-GB" sz="2800"/>
            </a:br>
            <a:r>
              <a:rPr lang="en-GB" sz="2800"/>
              <a:t>Individual Differences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BF0B82-956D-4D4B-A678-CB130A0343B2}"/>
              </a:ext>
            </a:extLst>
          </p:cNvPr>
          <p:cNvSpPr>
            <a:spLocks noGrp="1"/>
          </p:cNvSpPr>
          <p:nvPr>
            <p:ph idx="1"/>
          </p:nvPr>
        </p:nvSpPr>
        <p:spPr>
          <a:xfrm>
            <a:off x="525516" y="3417573"/>
            <a:ext cx="4593021" cy="2619839"/>
          </a:xfrm>
        </p:spPr>
        <p:txBody>
          <a:bodyPr anchor="ctr">
            <a:normAutofit/>
          </a:bodyPr>
          <a:lstStyle/>
          <a:p>
            <a:r>
              <a:rPr lang="en-GB" sz="1700" dirty="0"/>
              <a:t>False beginners</a:t>
            </a:r>
          </a:p>
          <a:p>
            <a:r>
              <a:rPr lang="en-GB" sz="1700" dirty="0"/>
              <a:t>Language learning experiences – (independent)  language learning skills and strategies</a:t>
            </a:r>
          </a:p>
          <a:p>
            <a:r>
              <a:rPr lang="en-GB" sz="1700" dirty="0"/>
              <a:t>First and second languages – positive transfer</a:t>
            </a:r>
          </a:p>
          <a:p>
            <a:r>
              <a:rPr lang="en-GB" sz="1700" dirty="0"/>
              <a:t>Tolerance of ambiguity  - tackling new and ambiguous stimuli without getting frustrated (Ellis  1994)</a:t>
            </a:r>
          </a:p>
          <a:p>
            <a:endParaRPr lang="en-GB" sz="1700" dirty="0"/>
          </a:p>
          <a:p>
            <a:endParaRPr lang="en-GB" sz="1700" dirty="0"/>
          </a:p>
          <a:p>
            <a:endParaRPr lang="en-GB" sz="1700" dirty="0"/>
          </a:p>
        </p:txBody>
      </p:sp>
    </p:spTree>
    <p:extLst>
      <p:ext uri="{BB962C8B-B14F-4D97-AF65-F5344CB8AC3E}">
        <p14:creationId xmlns:p14="http://schemas.microsoft.com/office/powerpoint/2010/main" val="100903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0C9451-34EC-4F77-936A-4EBFB82BBD3C}"/>
              </a:ext>
            </a:extLst>
          </p:cNvPr>
          <p:cNvPicPr>
            <a:picLocks noChangeAspect="1"/>
          </p:cNvPicPr>
          <p:nvPr/>
        </p:nvPicPr>
        <p:blipFill rotWithShape="1">
          <a:blip r:embed="rId2"/>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F27EB21-2A28-4A21-A006-E9437F4965F9}"/>
              </a:ext>
            </a:extLst>
          </p:cNvPr>
          <p:cNvSpPr>
            <a:spLocks noGrp="1"/>
          </p:cNvSpPr>
          <p:nvPr>
            <p:ph type="title"/>
          </p:nvPr>
        </p:nvSpPr>
        <p:spPr>
          <a:xfrm>
            <a:off x="709448" y="1913950"/>
            <a:ext cx="4204137" cy="1342754"/>
          </a:xfrm>
        </p:spPr>
        <p:txBody>
          <a:bodyPr>
            <a:normAutofit/>
          </a:bodyPr>
          <a:lstStyle/>
          <a:p>
            <a:pPr algn="ctr"/>
            <a:r>
              <a:rPr lang="en-GB" sz="2800"/>
              <a:t>Challenges of ab initio language learning</a:t>
            </a:r>
            <a:br>
              <a:rPr lang="en-GB" sz="2800"/>
            </a:br>
            <a:r>
              <a:rPr lang="en-GB" sz="2800"/>
              <a:t>Motivation/affect</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8FF733-7F6A-42EE-9A8E-818BDC521608}"/>
              </a:ext>
            </a:extLst>
          </p:cNvPr>
          <p:cNvSpPr>
            <a:spLocks noGrp="1"/>
          </p:cNvSpPr>
          <p:nvPr>
            <p:ph idx="1"/>
          </p:nvPr>
        </p:nvSpPr>
        <p:spPr>
          <a:xfrm>
            <a:off x="525516" y="3417573"/>
            <a:ext cx="4593021" cy="2619839"/>
          </a:xfrm>
        </p:spPr>
        <p:txBody>
          <a:bodyPr anchor="ctr">
            <a:normAutofit/>
          </a:bodyPr>
          <a:lstStyle/>
          <a:p>
            <a:r>
              <a:rPr lang="en-GB" sz="1400"/>
              <a:t>Affective and social demands of intensive language learning</a:t>
            </a:r>
          </a:p>
          <a:p>
            <a:r>
              <a:rPr lang="en-GB" sz="1400"/>
              <a:t>Loss of feeling of control</a:t>
            </a:r>
          </a:p>
          <a:p>
            <a:r>
              <a:rPr lang="en-GB" sz="1400"/>
              <a:t>Create strong, supportive relationships</a:t>
            </a:r>
          </a:p>
          <a:p>
            <a:r>
              <a:rPr lang="en-GB" sz="1400"/>
              <a:t>Ensure student wellbeing</a:t>
            </a:r>
          </a:p>
          <a:p>
            <a:r>
              <a:rPr lang="en-GB" sz="1400"/>
              <a:t>Intellectual stimulation</a:t>
            </a:r>
          </a:p>
          <a:p>
            <a:endParaRPr lang="en-GB" sz="1400"/>
          </a:p>
          <a:p>
            <a:r>
              <a:rPr lang="en-GB" sz="1400"/>
              <a:t>Intensive language learning (A1-C1 in 3-4 years) with few contact hours in HE language degree programmes.</a:t>
            </a:r>
          </a:p>
          <a:p>
            <a:endParaRPr lang="en-GB" sz="1400"/>
          </a:p>
        </p:txBody>
      </p:sp>
    </p:spTree>
    <p:extLst>
      <p:ext uri="{BB962C8B-B14F-4D97-AF65-F5344CB8AC3E}">
        <p14:creationId xmlns:p14="http://schemas.microsoft.com/office/powerpoint/2010/main" val="47493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22C8AB-9C21-4EE3-9108-8141D2E996D7}"/>
              </a:ext>
            </a:extLst>
          </p:cNvPr>
          <p:cNvPicPr>
            <a:picLocks noChangeAspect="1"/>
          </p:cNvPicPr>
          <p:nvPr/>
        </p:nvPicPr>
        <p:blipFill rotWithShape="1">
          <a:blip r:embed="rId2"/>
          <a:srcRect t="9091" r="9091"/>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8E018-F98D-4290-9001-1BC358CE6BD0}"/>
              </a:ext>
            </a:extLst>
          </p:cNvPr>
          <p:cNvSpPr>
            <a:spLocks noGrp="1"/>
          </p:cNvSpPr>
          <p:nvPr>
            <p:ph type="title"/>
          </p:nvPr>
        </p:nvSpPr>
        <p:spPr>
          <a:xfrm>
            <a:off x="594805" y="640263"/>
            <a:ext cx="5221266" cy="1344975"/>
          </a:xfrm>
        </p:spPr>
        <p:txBody>
          <a:bodyPr>
            <a:normAutofit/>
          </a:bodyPr>
          <a:lstStyle/>
          <a:p>
            <a:r>
              <a:rPr lang="en-GB" sz="4000"/>
              <a:t>Questionnaire results</a:t>
            </a:r>
          </a:p>
        </p:txBody>
      </p:sp>
      <p:sp>
        <p:nvSpPr>
          <p:cNvPr id="3" name="Content Placeholder 2">
            <a:extLst>
              <a:ext uri="{FF2B5EF4-FFF2-40B4-BE49-F238E27FC236}">
                <a16:creationId xmlns:a16="http://schemas.microsoft.com/office/drawing/2014/main" id="{439FF7AC-2D84-4408-841B-18BD9CA7E483}"/>
              </a:ext>
            </a:extLst>
          </p:cNvPr>
          <p:cNvSpPr>
            <a:spLocks noGrp="1"/>
          </p:cNvSpPr>
          <p:nvPr>
            <p:ph idx="1"/>
          </p:nvPr>
        </p:nvSpPr>
        <p:spPr>
          <a:xfrm>
            <a:off x="594110" y="2121763"/>
            <a:ext cx="5235490" cy="3773010"/>
          </a:xfrm>
        </p:spPr>
        <p:txBody>
          <a:bodyPr>
            <a:normAutofit/>
          </a:bodyPr>
          <a:lstStyle/>
          <a:p>
            <a:pPr marL="0" indent="0">
              <a:buNone/>
            </a:pPr>
            <a:r>
              <a:rPr lang="en-GB" sz="1500"/>
              <a:t>Opportunities of ab initio online learning:</a:t>
            </a:r>
          </a:p>
          <a:p>
            <a:r>
              <a:rPr lang="en-GB" sz="1500"/>
              <a:t>Many teachers have used flipped and blended learning approaches before Covid-19 to maximise class time.</a:t>
            </a:r>
          </a:p>
          <a:p>
            <a:r>
              <a:rPr lang="en-GB" sz="1500"/>
              <a:t>Listening and reading exercises can better be done asynchronously.</a:t>
            </a:r>
          </a:p>
          <a:p>
            <a:r>
              <a:rPr lang="en-GB" sz="1500"/>
              <a:t>Recorded grammar explanations (no interruptions!)</a:t>
            </a:r>
          </a:p>
          <a:p>
            <a:r>
              <a:rPr lang="en-GB" sz="1500"/>
              <a:t>Grammar quizzes and tests online (without the risk of embarrassment)</a:t>
            </a:r>
          </a:p>
          <a:p>
            <a:r>
              <a:rPr lang="en-GB" sz="1500"/>
              <a:t>VLE’s complex, linked environments work for many students</a:t>
            </a:r>
          </a:p>
          <a:p>
            <a:r>
              <a:rPr lang="en-GB" sz="1500"/>
              <a:t>Online working groups seem to work well</a:t>
            </a:r>
          </a:p>
          <a:p>
            <a:r>
              <a:rPr lang="en-GB" sz="1500"/>
              <a:t>Shy students seem less shy online</a:t>
            </a:r>
          </a:p>
          <a:p>
            <a:pPr marL="0" indent="0">
              <a:buNone/>
            </a:pPr>
            <a:endParaRPr lang="en-GB" sz="1500"/>
          </a:p>
        </p:txBody>
      </p:sp>
    </p:spTree>
    <p:extLst>
      <p:ext uri="{BB962C8B-B14F-4D97-AF65-F5344CB8AC3E}">
        <p14:creationId xmlns:p14="http://schemas.microsoft.com/office/powerpoint/2010/main" val="2382802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F6DFDE-4483-4367-B7B4-10802B2192A8}"/>
              </a:ext>
            </a:extLst>
          </p:cNvPr>
          <p:cNvPicPr>
            <a:picLocks noChangeAspect="1"/>
          </p:cNvPicPr>
          <p:nvPr/>
        </p:nvPicPr>
        <p:blipFill rotWithShape="1">
          <a:blip r:embed="rId2"/>
          <a:srcRect t="9091" r="9091"/>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9FC5C-3BC0-426B-BDBD-B44F71FFB188}"/>
              </a:ext>
            </a:extLst>
          </p:cNvPr>
          <p:cNvSpPr>
            <a:spLocks noGrp="1"/>
          </p:cNvSpPr>
          <p:nvPr>
            <p:ph type="title"/>
          </p:nvPr>
        </p:nvSpPr>
        <p:spPr>
          <a:xfrm>
            <a:off x="594805" y="640263"/>
            <a:ext cx="5221266" cy="1344975"/>
          </a:xfrm>
        </p:spPr>
        <p:txBody>
          <a:bodyPr>
            <a:normAutofit/>
          </a:bodyPr>
          <a:lstStyle/>
          <a:p>
            <a:r>
              <a:rPr lang="en-GB" sz="4000"/>
              <a:t>Questionnaire results</a:t>
            </a:r>
          </a:p>
        </p:txBody>
      </p:sp>
      <p:sp>
        <p:nvSpPr>
          <p:cNvPr id="3" name="Content Placeholder 2">
            <a:extLst>
              <a:ext uri="{FF2B5EF4-FFF2-40B4-BE49-F238E27FC236}">
                <a16:creationId xmlns:a16="http://schemas.microsoft.com/office/drawing/2014/main" id="{D6737538-2667-472C-BA69-04F9CE9502FC}"/>
              </a:ext>
            </a:extLst>
          </p:cNvPr>
          <p:cNvSpPr>
            <a:spLocks noGrp="1"/>
          </p:cNvSpPr>
          <p:nvPr>
            <p:ph idx="1"/>
          </p:nvPr>
        </p:nvSpPr>
        <p:spPr>
          <a:xfrm>
            <a:off x="594110" y="2121763"/>
            <a:ext cx="5235490" cy="3773010"/>
          </a:xfrm>
        </p:spPr>
        <p:txBody>
          <a:bodyPr>
            <a:normAutofit/>
          </a:bodyPr>
          <a:lstStyle/>
          <a:p>
            <a:pPr marL="0" indent="0">
              <a:buNone/>
            </a:pPr>
            <a:r>
              <a:rPr lang="en-GB" sz="1700"/>
              <a:t>“</a:t>
            </a:r>
            <a:r>
              <a:rPr lang="en-GB" sz="1700" b="0" i="0">
                <a:effectLst/>
                <a:latin typeface="Roboto"/>
              </a:rPr>
              <a:t>Online teaching changes the communication and interaction between teachers and learners and also between learners. In relation to the questions above about tasks, I would say that the main change is not so much about the type of tasks we can or cannot do, but how the interaction between all involved is structured. Feedback is not as immediate and the signals of understanding and/or engagement are different and sometimes difficult to understand.</a:t>
            </a:r>
            <a:br>
              <a:rPr lang="en-GB" sz="1700"/>
            </a:br>
            <a:r>
              <a:rPr lang="en-GB" sz="1700" b="0" i="0">
                <a:effectLst/>
                <a:latin typeface="Roboto"/>
              </a:rPr>
              <a:t>The affordances of digital/online technologies lead to new constraints (i.e. dependencies and loss of control) which increase inegalities. They also lead to a change in the identity of the teacher and the learner(s) and their relationship heightening the transactional nature of language educaton in HE.”</a:t>
            </a:r>
            <a:endParaRPr lang="en-GB" sz="1700"/>
          </a:p>
        </p:txBody>
      </p:sp>
    </p:spTree>
    <p:extLst>
      <p:ext uri="{BB962C8B-B14F-4D97-AF65-F5344CB8AC3E}">
        <p14:creationId xmlns:p14="http://schemas.microsoft.com/office/powerpoint/2010/main" val="53168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A209-68B8-4A1A-A2E8-8032C0287635}"/>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26BCEDFE-0733-4BE8-9B86-085A27A7AD37}"/>
              </a:ext>
            </a:extLst>
          </p:cNvPr>
          <p:cNvSpPr>
            <a:spLocks noGrp="1"/>
          </p:cNvSpPr>
          <p:nvPr>
            <p:ph idx="1"/>
          </p:nvPr>
        </p:nvSpPr>
        <p:spPr/>
        <p:txBody>
          <a:bodyPr/>
          <a:lstStyle/>
          <a:p>
            <a:pPr marL="0" indent="0">
              <a:buNone/>
            </a:pPr>
            <a:r>
              <a:rPr lang="en-GB" dirty="0"/>
              <a:t>Ellis, R. (1994) </a:t>
            </a:r>
            <a:r>
              <a:rPr lang="en-GB" i="1" dirty="0"/>
              <a:t>The  study of second language acquisition.</a:t>
            </a:r>
            <a:r>
              <a:rPr lang="en-GB" dirty="0"/>
              <a:t> Oxford: OUP</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65154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486</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Roboto</vt:lpstr>
      <vt:lpstr>Office Theme</vt:lpstr>
      <vt:lpstr>Teaching languages ab initio online Online (Zoom) workshop   Wednesday, 21 October 2020, 15.00-16.30</vt:lpstr>
      <vt:lpstr>PowerPoint Presentation</vt:lpstr>
      <vt:lpstr>Challenges of ab initio language teaching</vt:lpstr>
      <vt:lpstr>Challenges of ab initio language teaching - Individual Differences</vt:lpstr>
      <vt:lpstr>Challenges of ab initio language learning Motivation/affect</vt:lpstr>
      <vt:lpstr>Questionnaire results</vt:lpstr>
      <vt:lpstr>Questionnaire results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languages ab initio online Online (Zoom) workshop   Wednesday, 21 October 2020, 15.00-16.30</dc:title>
  <dc:creator>Ulrike Bavendiek</dc:creator>
  <cp:lastModifiedBy>Ulrike Bavendiek</cp:lastModifiedBy>
  <cp:revision>2</cp:revision>
  <dcterms:created xsi:type="dcterms:W3CDTF">2020-10-21T12:37:44Z</dcterms:created>
  <dcterms:modified xsi:type="dcterms:W3CDTF">2021-02-04T09:21:03Z</dcterms:modified>
</cp:coreProperties>
</file>