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37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3F3"/>
    <a:srgbClr val="FCC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94660"/>
  </p:normalViewPr>
  <p:slideViewPr>
    <p:cSldViewPr snapToGrid="0">
      <p:cViewPr>
        <p:scale>
          <a:sx n="100" d="100"/>
          <a:sy n="100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C6B3A-72F4-C548-A0AC-9A3DC18DC56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A580F-A0AF-EE4F-9D1F-23DECD3ED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0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A580F-A0AF-EE4F-9D1F-23DECD3ED7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0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28D3-1F52-9B44-9AF5-63FE2292D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8169D-FF71-CC4F-A543-6B40FDC77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295E1-EA3D-B049-BDDA-67B34BF6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379F4-8B9F-7447-B0E5-1E08C69A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6E9F2-9723-C344-B589-CF8DD3F1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33ED-9F66-AA4A-B1DD-B57771FF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B4F34-9FC9-7E48-A252-24A7CD5CE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B7DED-76DB-374A-AB4C-FCD8A7E3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98954-2E30-8845-B071-EE053D87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53651-6595-654B-9D6A-0958B0DC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6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EAB87-664E-3347-A288-CC4AA8F9E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1B155-793A-3948-B50F-4EC2F1D67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698B0-BBEB-6A42-98F8-808E089D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61C16-79D8-5D4E-88F0-DB32C4B2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AF759-430F-1C47-8431-0413FD83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9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6324-9892-BB42-A052-49AB21B99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2547-4FAC-2246-81E1-A5E8D586D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43198-ACDD-7E45-B04B-D73DCC65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1D43E-0A5D-1D42-B72B-88271AF7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10AE5-E3B7-9B40-8018-875A5043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6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4E8F-460A-974B-A1D5-37F0546F7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472C0-7676-B14F-9586-6F9FAE08A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EF634-8A9F-A64E-B6C0-1018CBB9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B4848-5921-244B-B3B0-5350B4D2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E58F4-9082-6544-AC2C-BFB707A0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F3A7-46F8-3045-B167-E5C22276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A121D-353E-BF4D-B802-EAE495227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91D0B-97E0-5A4E-AE89-8E33B10A1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BC7F3-6490-7E49-A8ED-654365B2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6EDA4-99AE-9B40-A2BF-61FFC25B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7FDB2-2652-3647-A8B0-B5B57CFA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C7724-17FA-B344-BC17-CE8426AD0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D0471-ED0F-CC47-BEDF-180F466CA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71EBA-F9DE-C947-8521-596E2227A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F07ED-669F-E84F-A6F9-FDCB9C48F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6F5162-E507-FB4D-B6ED-F8EE54936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04EE25-D60E-664B-AF9F-BE9E9450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8A8AE8-221F-0D42-8DE9-F39A96EB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75DCA-04DF-AF46-944F-3158A18A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2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B5899-22FD-0B40-9720-D7191A9C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68978-81C0-6540-A4CF-A1D66AC2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15F3B-A10F-384C-AE8C-6168C6D8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413A6-D045-9D42-8566-ABAF5A29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9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E0D9F-86A1-404B-AF01-C9905A86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67176-A98E-D443-974A-F53002EB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6A2DC-8DC9-524F-8F27-C6229381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1C36-5453-234F-89C4-19EAF733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4DA00-D20B-6D46-89C6-4D6FDFCD9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55AF0-A668-A646-B0AD-E865E697C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4259-00E7-3B4E-AF99-19560F0C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9F4C8-97E5-BA47-AC82-88E95187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6D931-3AF9-A047-BE6D-30FC19F3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8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60F3-CD49-E54E-AB7A-AAA8A9BA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457699-1A3F-8648-87B3-815880FB7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3AA88-407E-8143-907C-E3EB87E2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5D76A-69AA-F646-A9F9-A87F7B2D6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54E7F-93FC-954E-BD27-A87992FB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BDD40-0E8D-0843-A75B-30F9F8AA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2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B2FEB-49E2-804D-8630-5B198BED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DBDB6-E36F-2548-A59E-C56713000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D0AEB-1345-2945-8B7C-57DC7E16F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700D-147C-FA42-820F-513960E313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E5859-6989-6A47-A3BA-7345B39A8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C22BC-4527-8D4B-84EA-4026326F0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5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rpool-ac-uk.zoom.us/j/93311605945?pwd=FLSFSePTx0JfZzfWeg51bRyvSIGmr1.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verpool-ac-uk.zoom.us/j/99071817375?pwd=xTDnGJpdQ5mprHsbwMTS1gP0P8ienV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43C225-9EA5-EB4B-9D07-3EA0DB15C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09564"/>
              </p:ext>
            </p:extLst>
          </p:nvPr>
        </p:nvGraphicFramePr>
        <p:xfrm>
          <a:off x="0" y="1"/>
          <a:ext cx="12192001" cy="6636741"/>
        </p:xfrm>
        <a:graphic>
          <a:graphicData uri="http://schemas.openxmlformats.org/drawingml/2006/table">
            <a:tbl>
              <a:tblPr firstRow="1" firstCol="1" bandRow="1"/>
              <a:tblGrid>
                <a:gridCol w="885938">
                  <a:extLst>
                    <a:ext uri="{9D8B030D-6E8A-4147-A177-3AD203B41FA5}">
                      <a16:colId xmlns:a16="http://schemas.microsoft.com/office/drawing/2014/main" val="2083398038"/>
                    </a:ext>
                  </a:extLst>
                </a:gridCol>
                <a:gridCol w="1658271">
                  <a:extLst>
                    <a:ext uri="{9D8B030D-6E8A-4147-A177-3AD203B41FA5}">
                      <a16:colId xmlns:a16="http://schemas.microsoft.com/office/drawing/2014/main" val="1111574534"/>
                    </a:ext>
                  </a:extLst>
                </a:gridCol>
                <a:gridCol w="1458858">
                  <a:extLst>
                    <a:ext uri="{9D8B030D-6E8A-4147-A177-3AD203B41FA5}">
                      <a16:colId xmlns:a16="http://schemas.microsoft.com/office/drawing/2014/main" val="1660506940"/>
                    </a:ext>
                  </a:extLst>
                </a:gridCol>
                <a:gridCol w="1479851">
                  <a:extLst>
                    <a:ext uri="{9D8B030D-6E8A-4147-A177-3AD203B41FA5}">
                      <a16:colId xmlns:a16="http://schemas.microsoft.com/office/drawing/2014/main" val="1598760709"/>
                    </a:ext>
                  </a:extLst>
                </a:gridCol>
                <a:gridCol w="1500843">
                  <a:extLst>
                    <a:ext uri="{9D8B030D-6E8A-4147-A177-3AD203B41FA5}">
                      <a16:colId xmlns:a16="http://schemas.microsoft.com/office/drawing/2014/main" val="2388350511"/>
                    </a:ext>
                  </a:extLst>
                </a:gridCol>
                <a:gridCol w="1145325">
                  <a:extLst>
                    <a:ext uri="{9D8B030D-6E8A-4147-A177-3AD203B41FA5}">
                      <a16:colId xmlns:a16="http://schemas.microsoft.com/office/drawing/2014/main" val="1771853134"/>
                    </a:ext>
                  </a:extLst>
                </a:gridCol>
                <a:gridCol w="1032995">
                  <a:extLst>
                    <a:ext uri="{9D8B030D-6E8A-4147-A177-3AD203B41FA5}">
                      <a16:colId xmlns:a16="http://schemas.microsoft.com/office/drawing/2014/main" val="3309208450"/>
                    </a:ext>
                  </a:extLst>
                </a:gridCol>
                <a:gridCol w="1315651">
                  <a:extLst>
                    <a:ext uri="{9D8B030D-6E8A-4147-A177-3AD203B41FA5}">
                      <a16:colId xmlns:a16="http://schemas.microsoft.com/office/drawing/2014/main" val="1381499369"/>
                    </a:ext>
                  </a:extLst>
                </a:gridCol>
                <a:gridCol w="1714269">
                  <a:extLst>
                    <a:ext uri="{9D8B030D-6E8A-4147-A177-3AD203B41FA5}">
                      <a16:colId xmlns:a16="http://schemas.microsoft.com/office/drawing/2014/main" val="3426661335"/>
                    </a:ext>
                  </a:extLst>
                </a:gridCol>
              </a:tblGrid>
              <a:tr h="230564"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SCHOOL OF BIOSCIENCES – UNDERGRADUATE WELCOME WEEK 15-19 SEPTEMBER 2025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23251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</a:t>
                      </a:r>
                      <a:endParaRPr lang="en-US" sz="900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14:00</a:t>
                      </a:r>
                      <a:endParaRPr lang="en-US" sz="90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15:00</a:t>
                      </a:r>
                      <a:endParaRPr lang="en-US" sz="900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16:00</a:t>
                      </a:r>
                      <a:endParaRPr lang="en-US" sz="900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569616"/>
                  </a:ext>
                </a:extLst>
              </a:tr>
              <a:tr h="253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 15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>
                          <a:latin typeface="+mn-lt"/>
                        </a:rPr>
                        <a:t>UoL</a:t>
                      </a:r>
                      <a:r>
                        <a:rPr lang="en-GB" sz="800" b="1" dirty="0">
                          <a:latin typeface="+mn-lt"/>
                        </a:rPr>
                        <a:t> Welcome Talk for SOBS</a:t>
                      </a:r>
                      <a:r>
                        <a:rPr lang="en-GB" sz="800" b="0" dirty="0">
                          <a:latin typeface="+mn-lt"/>
                        </a:rPr>
                        <a:t>  (UG) </a:t>
                      </a: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Mountford Hall </a:t>
                      </a:r>
                      <a:endParaRPr lang="en-GB" sz="600" b="1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 strike="noStrike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1" u="none" strike="noStrike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802504"/>
                  </a:ext>
                </a:extLst>
              </a:tr>
              <a:tr h="1614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Tue 16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Introduction to Canvas online</a:t>
                      </a:r>
                      <a:endParaRPr lang="en-GB" sz="900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(Include XJTLU year 2, and PGT)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https://liverpool-ac-uk.zoom.us/j/93311605945?pwd=FLSFSePTx0JfZzfWeg51bRyvSIGmr1.1</a:t>
                      </a:r>
                      <a:endParaRPr lang="en-GB" sz="20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Meeting ID: 933 1160 5945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Passcode: 8=3fDgAy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Library Introduction Online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(Include UG year 1, XJTLU year 2, and PGT)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https://liverpool-ac-uk.zoom.us/j/99071817375?pwd=xTDnGJpdQ5mprHsbwMTS1gP0P8ienV.1</a:t>
                      </a: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20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Meeting ID: 990 7181 7375</a:t>
                      </a:r>
                      <a:endParaRPr lang="en-GB" sz="20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Passcode: 8.^b^jLf</a:t>
                      </a:r>
                      <a:endParaRPr lang="en-GB" sz="2000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u="none" strike="noStrike" noProof="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Careers Talk</a:t>
                      </a:r>
                      <a:endParaRPr lang="en-US" sz="900" b="1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latin typeface="+mn-lt"/>
                        </a:rPr>
                        <a:t>Lecture Theatre 2, Sherrington Building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Welcome from the Dean, Professor Susanne Voelkel</a:t>
                      </a:r>
                      <a:endParaRPr lang="en-US" sz="900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(UG year 1 only)</a:t>
                      </a: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Student Support </a:t>
                      </a:r>
                      <a:endParaRPr lang="en-GB" sz="900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UG Year 1</a:t>
                      </a:r>
                      <a:endParaRPr lang="en-GB" sz="900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Mary Edgar</a:t>
                      </a:r>
                      <a:endParaRPr lang="en-GB" sz="900" u="none" dirty="0"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latin typeface="+mn-lt"/>
                        </a:rPr>
                        <a:t>Lecture Theatre 2, Sherrington Building</a:t>
                      </a: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u="none" strike="noStrik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00" b="0" u="none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Students from Partner  University XJTLU Year 2 </a:t>
                      </a:r>
                      <a:endParaRPr lang="en-GB" sz="8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Module Registration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lvl="0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Harrison Hughes Teaching Centre (HHTC), Harrison Hughes Building</a:t>
                      </a:r>
                      <a:endParaRPr lang="en-GB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091"/>
                  </a:ext>
                </a:extLst>
              </a:tr>
              <a:tr h="6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Wed 17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School of Biosciences Student Registration Labs B and C, Life Sciences Building - collection of Howie Coats, ID cards</a:t>
                      </a: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 </a:t>
                      </a: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Please make sure you have Confirmed your engagement before</a:t>
                      </a:r>
                      <a:r>
                        <a:rPr lang="en-GB" sz="10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Tuesday 16 September </a:t>
                      </a: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via Liverpool Life </a:t>
                      </a:r>
                      <a:r>
                        <a:rPr lang="en-GB" sz="10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BEFORE</a:t>
                      </a: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you attend this session.   Arrive in the following surname order:        *9.00 A-C /  *9.30 D-F /    *10.00 G-I  /   *10.30 J-L  /    *11.00 M-O         / *11.30  P-R /    *12.00 S-T /      *12.15 XJTLU students /      *12.30 U-Z</a:t>
                      </a: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640467"/>
                  </a:ext>
                </a:extLst>
              </a:tr>
              <a:tr h="103984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 18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Icebreakers</a:t>
                      </a:r>
                    </a:p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B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latin typeface="+mn-lt"/>
                        </a:rPr>
                        <a:t>iomedical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 Sciences -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</a:rPr>
                        <a:t>Labs D and E</a:t>
                      </a:r>
                    </a:p>
                    <a:p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Microbiology and Infection – 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Lab C</a:t>
                      </a:r>
                    </a:p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Zoology – 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</a:rPr>
                        <a:t>Lab F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Icebreakers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Biochemistry –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Labs B and 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Biological Sciences –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Labs D and 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Pharmacology –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 F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000" b="1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Programme Introductions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Anatomy and Human Biology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SR1, Sherrington,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Biochemistry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LT3, Life Sciences,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Biological Sciences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LT1, Life Sciences,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Biomedical Sciences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LT2, Life Sciences,  </a:t>
                      </a:r>
                      <a:endParaRPr lang="en-GB" b="0" dirty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Microbiology and Infection –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SR6, Life Sci,</a:t>
                      </a:r>
                      <a:endParaRPr lang="en-GB" b="0" dirty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Pharmacology 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SR2, Life Sciences,</a:t>
                      </a:r>
                      <a:endParaRPr lang="en-GB" b="0" dirty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Zoology  -</a:t>
                      </a:r>
                      <a:r>
                        <a:rPr lang="en-GB" sz="900" b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/>
                        </a:rPr>
                        <a:t> SR1, Life Sciences.</a:t>
                      </a:r>
                    </a:p>
                  </a:txBody>
                  <a:tcPr marL="64363" marR="643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F3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Lab Safety Talk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Vicky Strzelczyk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Lecture Theatre 2, Sherrington Building</a:t>
                      </a:r>
                      <a:endParaRPr kumimoji="0" lang="en-GB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206288"/>
                  </a:ext>
                </a:extLst>
              </a:tr>
              <a:tr h="6659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>
                        <a:solidFill>
                          <a:schemeClr val="tx1"/>
                        </a:solidFill>
                      </a:endParaRPr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</a:rPr>
                        <a:t>Trip to Leahurst – Bioveterinary Sciences students only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Leave Life Sciences Building at 10:00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Pick up at Leahurst to return to Liverpool at 15:00</a:t>
                      </a:r>
                      <a:endParaRPr lang="en-GB" sz="2000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en-US"/>
                    </a:p>
                  </a:txBody>
                  <a:tcPr marL="64364" marR="64364" marT="0" marB="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dirty="0"/>
                    </a:p>
                  </a:txBody>
                  <a:tcPr marL="64364" marR="643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75542"/>
                  </a:ext>
                </a:extLst>
              </a:tr>
              <a:tr h="27272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1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XJTLU Year 2: Welcome to the UK</a:t>
                      </a:r>
                      <a:r>
                        <a:rPr lang="en-GB" sz="100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; English support </a:t>
                      </a:r>
                      <a:r>
                        <a:rPr lang="en-GB" sz="105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(EC, LB</a:t>
                      </a:r>
                      <a:r>
                        <a:rPr lang="en-GB" sz="105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GB" sz="105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Room 106, Brodie Tower</a:t>
                      </a:r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C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4363" marR="64363" marT="0" marB="0">
                    <a:lnL w="12700">
                      <a:noFill/>
                    </a:lnL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99472042"/>
                  </a:ext>
                </a:extLst>
              </a:tr>
              <a:tr h="46797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Fri 19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HARC Induction:</a:t>
                      </a:r>
                      <a:r>
                        <a:rPr lang="en-GB" sz="900" dirty="0">
                          <a:latin typeface="+mn-lt"/>
                        </a:rPr>
                        <a:t> </a:t>
                      </a:r>
                      <a:r>
                        <a:rPr lang="en-GB" sz="900" b="1" dirty="0">
                          <a:latin typeface="+mn-lt"/>
                        </a:rPr>
                        <a:t>Anatomy and Human Biology students only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Human Anatomy Resource Centre (HARC), Sherrington Building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i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History of Anatomy: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Anatomy and Human Biology students only  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SR1, Life Sciences Building</a:t>
                      </a:r>
                      <a:endParaRPr lang="en-GB" sz="900" b="0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1" u="none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Biomedical Sciences Treasure Hunt 13:00 – 16:00 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Lecture Theatre 2, Life Sciences Building</a:t>
                      </a: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469781"/>
                  </a:ext>
                </a:extLst>
              </a:tr>
              <a:tr h="137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XJTLU lab induction - </a:t>
                      </a:r>
                      <a:r>
                        <a:rPr lang="en-GB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Lab D, Life Sciences Building</a:t>
                      </a:r>
                      <a:endParaRPr lang="en-GB" sz="900" b="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C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u="none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CFE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806335"/>
                  </a:ext>
                </a:extLst>
              </a:tr>
              <a:tr h="72304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International students only Welcome </a:t>
                      </a:r>
                      <a:endParaRPr lang="en-GB" sz="900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i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UG &amp; </a:t>
                      </a:r>
                      <a:r>
                        <a:rPr lang="en-GB" sz="900" b="1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PGT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latin typeface="+mn-lt"/>
                        </a:rPr>
                        <a:t>Lecture Theatre 2, Sherrington Building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C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Pharmacology</a:t>
                      </a: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GB" sz="900" b="1" dirty="0">
                          <a:solidFill>
                            <a:srgbClr val="000000"/>
                          </a:solidFill>
                          <a:latin typeface="+mn-lt"/>
                        </a:rPr>
                        <a:t>talk from Head of Department, lunch, and meet the second years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latin typeface="+mn-lt"/>
                        </a:rPr>
                        <a:t>Pharmacology Seminar Room, 1</a:t>
                      </a:r>
                      <a:r>
                        <a:rPr lang="en-GB" sz="900" baseline="30000" dirty="0">
                          <a:solidFill>
                            <a:srgbClr val="FF0000"/>
                          </a:solidFill>
                          <a:latin typeface="+mn-lt"/>
                        </a:rPr>
                        <a:t>st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latin typeface="+mn-lt"/>
                        </a:rPr>
                        <a:t> floor, Sherrington Building</a:t>
                      </a:r>
                    </a:p>
                  </a:txBody>
                  <a:tcPr marL="64364" marR="64364" marT="0" marB="0">
                    <a:solidFill>
                      <a:srgbClr val="DBE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R w="12700">
                      <a:solidFill>
                        <a:srgbClr val="000000"/>
                      </a:solidFill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800" b="1" u="none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b="1" u="none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700" u="none" dirty="0"/>
                    </a:p>
                  </a:txBody>
                  <a:tcPr marL="64363" marR="64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9912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E565E1-23B1-894D-86C3-2DA9DD4D5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84838"/>
              </p:ext>
            </p:extLst>
          </p:nvPr>
        </p:nvGraphicFramePr>
        <p:xfrm>
          <a:off x="10126204" y="5761110"/>
          <a:ext cx="2065796" cy="1096890"/>
        </p:xfrm>
        <a:graphic>
          <a:graphicData uri="http://schemas.openxmlformats.org/drawingml/2006/table">
            <a:tbl>
              <a:tblPr firstRow="1" firstCol="1" bandRow="1"/>
              <a:tblGrid>
                <a:gridCol w="2065796">
                  <a:extLst>
                    <a:ext uri="{9D8B030D-6E8A-4147-A177-3AD203B41FA5}">
                      <a16:colId xmlns:a16="http://schemas.microsoft.com/office/drawing/2014/main" val="362528105"/>
                    </a:ext>
                  </a:extLst>
                </a:gridCol>
              </a:tblGrid>
              <a:tr h="322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Programme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specific sessions for Year 1 undergraduates (UG)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694424"/>
                  </a:ext>
                </a:extLst>
              </a:tr>
              <a:tr h="322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Session for ALL Year 1 School of Biosciences students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870731"/>
                  </a:ext>
                </a:extLst>
              </a:tr>
              <a:tr h="225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International students &amp; XJTLU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08168"/>
                  </a:ext>
                </a:extLst>
              </a:tr>
              <a:tr h="22583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Year 1 UG and XJTLU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08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60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600B126E14FA49846C69F3BAF8BA50" ma:contentTypeVersion="18" ma:contentTypeDescription="Create a new document." ma:contentTypeScope="" ma:versionID="80b9eeea096f004df66382914204f40e">
  <xsd:schema xmlns:xsd="http://www.w3.org/2001/XMLSchema" xmlns:xs="http://www.w3.org/2001/XMLSchema" xmlns:p="http://schemas.microsoft.com/office/2006/metadata/properties" xmlns:ns2="45ab4561-f5f8-4aa3-9efd-8538b81dedb0" xmlns:ns3="408cf930-efd3-44f0-9d3a-5353b4124d63" targetNamespace="http://schemas.microsoft.com/office/2006/metadata/properties" ma:root="true" ma:fieldsID="96508cfe4fd647d64d6ed3cd94d9a4d3" ns2:_="" ns3:_="">
    <xsd:import namespace="45ab4561-f5f8-4aa3-9efd-8538b81dedb0"/>
    <xsd:import namespace="408cf930-efd3-44f0-9d3a-5353b4124d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b4561-f5f8-4aa3-9efd-8538b81ded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d38f81-9561-40ce-98eb-cd713668d4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cf930-efd3-44f0-9d3a-5353b4124d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5b0bdb0-9dde-47d3-97c8-f77b2380ee27}" ma:internalName="TaxCatchAll" ma:showField="CatchAllData" ma:web="408cf930-efd3-44f0-9d3a-5353b4124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8cf930-efd3-44f0-9d3a-5353b4124d63" xsi:nil="true"/>
    <lcf76f155ced4ddcb4097134ff3c332f xmlns="45ab4561-f5f8-4aa3-9efd-8538b81dedb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A08DFB-0FFA-4FA8-940B-03E3B009EBEC}">
  <ds:schemaRefs>
    <ds:schemaRef ds:uri="408cf930-efd3-44f0-9d3a-5353b4124d63"/>
    <ds:schemaRef ds:uri="45ab4561-f5f8-4aa3-9efd-8538b81ded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8CA337E-C384-481E-83D4-22EF30654C49}">
  <ds:schemaRefs>
    <ds:schemaRef ds:uri="408cf930-efd3-44f0-9d3a-5353b4124d63"/>
    <ds:schemaRef ds:uri="45ab4561-f5f8-4aa3-9efd-8538b81dedb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DD13928-6E66-4ACD-B865-C515828A35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534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PLANNING: SOBS Welcome Week 2025-26 (week 0)</dc:title>
  <dc:creator>Allen, Fabia</dc:creator>
  <cp:lastModifiedBy>Colley, Louise [louc]</cp:lastModifiedBy>
  <cp:revision>12</cp:revision>
  <cp:lastPrinted>2024-08-13T10:57:21Z</cp:lastPrinted>
  <dcterms:created xsi:type="dcterms:W3CDTF">2024-07-02T08:40:22Z</dcterms:created>
  <dcterms:modified xsi:type="dcterms:W3CDTF">2025-09-05T11:09:40Z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0x01010038600B126E14FA49846C69F3BAF8BA50</vt:lpwstr>
  </property>
  <property fmtid="{D5CDD505-2E9C-101B-9397-08002B2CF9AE}" pid="3" name="MediaServiceImageTags">
    <vt:lpwstr/>
  </property>
</Properties>
</file>