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668" autoAdjust="0"/>
    <p:restoredTop sz="94660"/>
  </p:normalViewPr>
  <p:slideViewPr>
    <p:cSldViewPr snapToGrid="0">
      <p:cViewPr>
        <p:scale>
          <a:sx n="100" d="100"/>
          <a:sy n="100" d="100"/>
        </p:scale>
        <p:origin x="16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E33F6-A2AA-6777-C7C0-6D91C26E3AB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E48610-F586-D811-104E-FE8FCB38D35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298A8-371F-B7C1-1D57-5A4CAABB6F2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FBD6F1-D301-4DD7-B7A3-1453CC1769B4}" type="datetime1">
              <a:rPr lang="en-US"/>
              <a:pPr lvl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0BD93-0517-A46E-3B6D-DF5F4CCF52C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3E76D-52E0-402E-0EB8-E3245C57CE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5308FF-350A-4860-B13E-E8073498AA4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05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AEF26-C629-5380-0D94-0F779BDC785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1587BE-FEA6-0C77-8763-D513B2125FE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C195A-A14D-5AD8-920C-6AA9A85E9B8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57D734-48E5-42F0-922A-24010F8256BB}" type="datetime1">
              <a:rPr lang="en-US"/>
              <a:pPr lvl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E2D2C-3361-6B9A-C3AD-1B523F27255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2C539-5241-1DAF-5AF7-5D62194153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444B31-748A-4AF9-9C98-675AF555802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05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5633FA-8133-DD07-1B2C-B52249512FC8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5E19AA-01F7-4FE1-EB2C-24A0DC11E31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94E90-89A7-DF73-B68B-0882A63A78B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379BF5-2DD7-408D-8516-005CE119E940}" type="datetime1">
              <a:rPr lang="en-US"/>
              <a:pPr lvl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78EAD-8817-EA41-EA5F-99BACFB069B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0E1B45-7335-C3E0-E3D5-FA1599FCC7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6BD975E-CB73-46E3-B59D-0EA58693424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461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2CDE4-723C-1C30-630A-1790448D292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DE292-E436-BB3D-409C-E226B3592B80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E1164-4F09-E3E9-1E9E-4370A52D570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BB7915-8494-472A-9561-3E9F3091051D}" type="datetime1">
              <a:rPr lang="en-US"/>
              <a:pPr lvl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8B938-5653-5AD0-04F2-85DC6FF14D0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9ED37-5FB1-4485-A423-167A6A5058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5DEA4F-BE10-4251-8A32-57E20BC792B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1015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1ADA0-B0A7-4D5C-DFCC-4F61F90FB9D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B6D50-83D5-0B67-EDF6-370A1870540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2E80D-4C47-C055-B2C4-50C3BBC4C33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532AFA-190A-4090-811C-DEA6F79D1B28}" type="datetime1">
              <a:rPr lang="en-US"/>
              <a:pPr lvl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2ECCC-AE13-10F7-845B-7573BF9DB87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856CF-8039-DBB6-C59F-ADF93A0972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E13C72-47E7-4297-82B8-EFB82E75567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83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B2590-E876-E8BC-954E-3839694986F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627E6-4B53-C4E9-4CD2-476C300AF5B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31B716-4617-B9A6-F01F-9072092894E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62D3F0-258F-71EB-F006-A7FF92E982F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CD2737-DD7E-4BF2-8E8C-727AE0C2FAC3}" type="datetime1">
              <a:rPr lang="en-US"/>
              <a:pPr lvl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B33978-763F-C91C-5F55-BCAB423FAA8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30A6BA-2041-FF46-2142-48D5935BBAA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CDB10E-3095-45D9-ADF2-95E24CE4EE5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8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F3F2D-416E-81D5-8F7C-91781F5396E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D51D6C-31DB-C5AA-BB79-0840518C9D0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BD7B2B-2D1A-08D2-C238-8043F127B16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DD7956-031D-475F-ADD0-5BA2E970B17F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240BC3-F635-DCD8-2AD5-DA73B18D94EC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09AD50-74E4-FC4A-1514-0E38E5F17C5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9D5E4E-558E-43EF-8A1E-032AC443BFDA}" type="datetime1">
              <a:rPr lang="en-US"/>
              <a:pPr lvl="0"/>
              <a:t>9/5/2025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113609-65B7-51A1-A9F8-C2FE29BF9F8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26A63D-EA94-DBD9-8F00-3B8D0499B0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EED16C7-8B21-40A9-A0DB-D114F28379A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220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5DC08-AD63-7F1C-06FB-24FC521E1C3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0B7199-C2C9-C959-10AB-926F64622E2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1C190F-9028-4A0F-849D-A4E98CA93987}" type="datetime1">
              <a:rPr lang="en-US"/>
              <a:pPr lvl="0"/>
              <a:t>9/5/2025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B82B70-2697-E392-F375-CB6D4BB6310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3AC49B-1113-DDFB-423B-F21336C809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DCE598-DC36-4D63-8E63-C269C0ABE75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624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6D3DA9-8B93-B986-C642-D0A6F3F6304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92357C-B983-4E39-BEF7-5E4476651FC3}" type="datetime1">
              <a:rPr lang="en-US"/>
              <a:pPr lvl="0"/>
              <a:t>9/5/2025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3CE572-DB4D-D5FE-582C-B525EA764B9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BD7882-74F3-E935-817D-2991139230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2F2277-62A1-4F04-B0D1-8C526C68803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00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1737B-CFEF-F275-95C2-7AB1DFBF2C4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84718-CF9A-1647-F95F-B476E485A06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FA16E8-892B-05D4-0F62-1B9CBFB4F11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D4F20B-772C-B21E-D2FA-290274A375F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C6E31C-566B-4C32-9A2C-8493B2703ED7}" type="datetime1">
              <a:rPr lang="en-US"/>
              <a:pPr lvl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DA6A2E-9E17-2DFF-387A-C6873A30328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1252E-F3C8-D5CE-D58C-C758C19229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0A5A52-99D6-4260-B1C0-886AA1DD505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4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8B53B-CD06-34ED-D614-E305E26FA1C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6AB3B9-7807-72C0-2659-99E00FABBA7A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US" sz="3200"/>
            </a:lvl1pPr>
          </a:lstStyle>
          <a:p>
            <a:pPr lvl="0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6C0B7B-7EF0-3AB7-39D1-554E238B60D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44B1B-7DC8-93B9-3D14-5B5B1DEF7D7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2877AB-543E-4BF9-86C7-3AE73E438C4E}" type="datetime1">
              <a:rPr lang="en-US"/>
              <a:pPr lvl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9AD4BD-F3A9-B5CC-9961-E2D5268B67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79243A-AE4D-F8BA-6907-07B9957D35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5CBAFC-5257-4ACC-88D8-AC009C0D620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259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945BB9-2E60-6FB5-D1CC-C38AECBCC46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FA7134-0DA3-09BF-3F0A-6B3847B9E74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1C2C0-8B15-03D3-761B-35AC20A9B96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8EDB2F5D-DAD8-4596-88CE-0ACBCACB62D1}" type="datetime1">
              <a:rPr lang="en-US"/>
              <a:pPr lvl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7EC7D-927E-4CFA-07B9-1879D2452956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E2B85-6AFB-DEA6-BF24-A15717021B17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5D24C4A6-15A3-4BBB-A1C9-1C16EE879CAB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GB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GB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GB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GB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GB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GB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rpool-ac-uk.zoom.us/j/99071817375?pwd=xTDnGJpdQ5mprHsbwMTS1gP0P8ienV.1" TargetMode="External"/><Relationship Id="rId2" Type="http://schemas.openxmlformats.org/officeDocument/2006/relationships/hyperlink" Target="https://liverpool-ac-uk.zoom.us/j/93311605945?pwd=FLSFSePTx0JfZzfWeg51bRyvSIGmr1.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8367B3FE-4950-05BD-3000-F54616514D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511372"/>
              </p:ext>
            </p:extLst>
          </p:nvPr>
        </p:nvGraphicFramePr>
        <p:xfrm>
          <a:off x="586744" y="158622"/>
          <a:ext cx="11315700" cy="6540756"/>
        </p:xfrm>
        <a:graphic>
          <a:graphicData uri="http://schemas.openxmlformats.org/drawingml/2006/table">
            <a:tbl>
              <a:tblPr firstRow="1" firstCol="1" bandRow="1">
                <a:effectLst/>
              </a:tblPr>
              <a:tblGrid>
                <a:gridCol w="523875">
                  <a:extLst>
                    <a:ext uri="{9D8B030D-6E8A-4147-A177-3AD203B41FA5}">
                      <a16:colId xmlns:a16="http://schemas.microsoft.com/office/drawing/2014/main" val="1104190381"/>
                    </a:ext>
                  </a:extLst>
                </a:gridCol>
                <a:gridCol w="1889006">
                  <a:extLst>
                    <a:ext uri="{9D8B030D-6E8A-4147-A177-3AD203B41FA5}">
                      <a16:colId xmlns:a16="http://schemas.microsoft.com/office/drawing/2014/main" val="1889896887"/>
                    </a:ext>
                  </a:extLst>
                </a:gridCol>
                <a:gridCol w="1824163">
                  <a:extLst>
                    <a:ext uri="{9D8B030D-6E8A-4147-A177-3AD203B41FA5}">
                      <a16:colId xmlns:a16="http://schemas.microsoft.com/office/drawing/2014/main" val="171062415"/>
                    </a:ext>
                  </a:extLst>
                </a:gridCol>
                <a:gridCol w="1347871">
                  <a:extLst>
                    <a:ext uri="{9D8B030D-6E8A-4147-A177-3AD203B41FA5}">
                      <a16:colId xmlns:a16="http://schemas.microsoft.com/office/drawing/2014/main" val="2248781973"/>
                    </a:ext>
                  </a:extLst>
                </a:gridCol>
                <a:gridCol w="974119">
                  <a:extLst>
                    <a:ext uri="{9D8B030D-6E8A-4147-A177-3AD203B41FA5}">
                      <a16:colId xmlns:a16="http://schemas.microsoft.com/office/drawing/2014/main" val="1079334644"/>
                    </a:ext>
                  </a:extLst>
                </a:gridCol>
                <a:gridCol w="1317879">
                  <a:extLst>
                    <a:ext uri="{9D8B030D-6E8A-4147-A177-3AD203B41FA5}">
                      <a16:colId xmlns:a16="http://schemas.microsoft.com/office/drawing/2014/main" val="1118401466"/>
                    </a:ext>
                  </a:extLst>
                </a:gridCol>
                <a:gridCol w="1144773">
                  <a:extLst>
                    <a:ext uri="{9D8B030D-6E8A-4147-A177-3AD203B41FA5}">
                      <a16:colId xmlns:a16="http://schemas.microsoft.com/office/drawing/2014/main" val="2740476455"/>
                    </a:ext>
                  </a:extLst>
                </a:gridCol>
                <a:gridCol w="1170064">
                  <a:extLst>
                    <a:ext uri="{9D8B030D-6E8A-4147-A177-3AD203B41FA5}">
                      <a16:colId xmlns:a16="http://schemas.microsoft.com/office/drawing/2014/main" val="2278944048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1761886401"/>
                    </a:ext>
                  </a:extLst>
                </a:gridCol>
              </a:tblGrid>
              <a:tr h="211667">
                <a:tc gridSpan="9"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/>
                          <a:ea typeface="Calibri"/>
                          <a:cs typeface="Times New Roman"/>
                        </a:rPr>
                        <a:t>SCHOOL OF BIOSCIENCES – POSTGRADUATE WELCOME WEEK – 15-19 SEPTEMBER 2025</a:t>
                      </a: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555968"/>
                  </a:ext>
                </a:extLst>
              </a:tr>
              <a:tr h="136081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>
                        <a:latin typeface="Calibri"/>
                        <a:ea typeface="Calibri" pitchFamily="34"/>
                        <a:cs typeface="Times New Roman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Calibri"/>
                          <a:ea typeface="Calibri"/>
                          <a:cs typeface="Times New Roman"/>
                        </a:rPr>
                        <a:t>9:00</a:t>
                      </a: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10:00</a:t>
                      </a:r>
                      <a:endParaRPr lang="en-US" sz="800"/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11:00</a:t>
                      </a: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12:00</a:t>
                      </a: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13:00</a:t>
                      </a: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14:00</a:t>
                      </a: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15:00</a:t>
                      </a: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latin typeface="Calibri"/>
                          <a:ea typeface="Calibri"/>
                          <a:cs typeface="Times New Roman"/>
                        </a:rPr>
                        <a:t>16:00</a:t>
                      </a: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634387"/>
                  </a:ext>
                </a:extLst>
              </a:tr>
              <a:tr h="44354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/>
                          <a:ea typeface="Calibri"/>
                          <a:cs typeface="Times New Roman"/>
                        </a:rPr>
                        <a:t>Mon 15</a:t>
                      </a: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GB" sz="800" b="1" dirty="0">
                        <a:latin typeface="Calibri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000" b="1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UoL</a:t>
                      </a:r>
                      <a:r>
                        <a:rPr lang="en-US" sz="1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Welcome Talk for SOBS</a:t>
                      </a:r>
                    </a:p>
                    <a:p>
                      <a:pPr lvl="0"/>
                      <a:r>
                        <a:rPr lang="en-US" sz="1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(PGT)</a:t>
                      </a:r>
                      <a:br>
                        <a:rPr lang="en-US" sz="1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000" dirty="0" err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Mountford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Hall, The Guild</a:t>
                      </a:r>
                      <a:endParaRPr lang="en-US" sz="1000" dirty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GB" sz="800" b="0">
                        <a:solidFill>
                          <a:srgbClr val="000000"/>
                        </a:solidFill>
                        <a:latin typeface="Calibri"/>
                        <a:ea typeface="Calibri" pitchFamily="34"/>
                        <a:cs typeface="Times New Roman" pitchFamily="18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GB" sz="800" b="1">
                        <a:latin typeface="Calibri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>
                        <a:solidFill>
                          <a:srgbClr val="FF0000"/>
                        </a:solidFill>
                        <a:latin typeface="Calibri"/>
                        <a:cs typeface="Times New Roman" pitchFamily="18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GB" sz="800" b="1" u="none" strike="noStrike">
                        <a:latin typeface="Calibri"/>
                        <a:cs typeface="Times New Roman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GB" sz="900" b="1" u="none" strike="noStrike">
                        <a:latin typeface="Calibri"/>
                        <a:cs typeface="Times New Roman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38275" algn="l"/>
                        </a:tabLst>
                      </a:pPr>
                      <a:endParaRPr lang="en-GB" sz="800" dirty="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253662"/>
                  </a:ext>
                </a:extLst>
              </a:tr>
              <a:tr h="1216163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Tue 16</a:t>
                      </a: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GB" sz="900" b="1" u="non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Introduction to Canvas online</a:t>
                      </a:r>
                      <a:endParaRPr lang="en-GB" sz="900" u="non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GB" sz="9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https://liverpool-ac-uk.zoom.us/j/93311605945?pwd=FLSFSePTx0JfZzfWeg51bRyvSIGmr1.1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Meeting ID: 933 1160 5945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Passcode: 8=3fDgAy</a:t>
                      </a:r>
                      <a:endParaRPr lang="en-GB" sz="9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Library Introduction Online</a:t>
                      </a:r>
                    </a:p>
                    <a:p>
                      <a:pPr marL="0" marR="0" lvl="0" indent="0" algn="l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GB" sz="900" u="non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https://liverpool-ac-uk.zoom.us/j/99071817375?pwd=xTDnGJpdQ5mprHsbwMTS1gP0P8ienV.1</a:t>
                      </a: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Meeting ID: 990 7181 7375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Passcode: 8.^b^jLf</a:t>
                      </a:r>
                      <a:endParaRPr lang="en-GB" sz="9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b="0" i="0" u="none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GB" sz="900" b="1" u="none" strike="noStrik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GB" sz="900" b="0" u="none" strike="sngStrik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GB" sz="900" b="1" u="none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GB" sz="900" b="0" u="none" strike="sngStrike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b="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79848"/>
                  </a:ext>
                </a:extLst>
              </a:tr>
              <a:tr h="1016824">
                <a:tc rowSpan="2"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Wed 17</a:t>
                      </a: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b="1" u="none" strike="sngStrik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GB" sz="1000" b="1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Course Introduction – Life Sciences Building</a:t>
                      </a:r>
                    </a:p>
                    <a:p>
                      <a:pPr marL="171450" marR="0" lvl="0" indent="-1714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MSc Biotechnology – </a:t>
                      </a:r>
                      <a:r>
                        <a:rPr lang="en-GB" sz="1000" b="0" i="0" u="none" strike="noStrike" kern="1200" cap="none" spc="0" baseline="0" dirty="0">
                          <a:solidFill>
                            <a:srgbClr val="FF0000"/>
                          </a:solidFill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SR3</a:t>
                      </a:r>
                    </a:p>
                    <a:p>
                      <a:pPr marL="171450" marR="0" lvl="0" indent="-1714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MSc Bioinformatics - </a:t>
                      </a:r>
                      <a:r>
                        <a:rPr lang="en-GB" sz="1000" b="0" i="0" u="none" strike="noStrike" kern="1200" cap="none" spc="0" baseline="0" dirty="0">
                          <a:solidFill>
                            <a:srgbClr val="FF0000"/>
                          </a:solidFill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SR4</a:t>
                      </a:r>
                    </a:p>
                    <a:p>
                      <a:pPr marL="171450" marR="0" lvl="0" indent="-1714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MSc Cancer Biology and Therapy – </a:t>
                      </a:r>
                      <a:r>
                        <a:rPr lang="en-GB" sz="1000" b="0" i="0" u="none" strike="noStrike" kern="1200" cap="none" spc="0" baseline="0" dirty="0">
                          <a:solidFill>
                            <a:srgbClr val="FF0000"/>
                          </a:solidFill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SR17</a:t>
                      </a:r>
                    </a:p>
                    <a:p>
                      <a:pPr marL="171450" marR="0" lvl="0" indent="-1714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MRes Biological and Biomedical Sciences – </a:t>
                      </a:r>
                      <a:r>
                        <a:rPr lang="en-GB" sz="1000" b="0" i="0" u="none" strike="noStrike" kern="1200" cap="none" spc="0" baseline="0" dirty="0">
                          <a:solidFill>
                            <a:srgbClr val="FF0000"/>
                          </a:solidFill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Lecture Theatre 2</a:t>
                      </a:r>
                      <a:endParaRPr lang="en-GB" sz="1000" dirty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lvl="0"/>
                      <a:endParaRPr lang="en-US" sz="10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GB" sz="1000" b="1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Icebreakers – Life Sciences Building</a:t>
                      </a:r>
                    </a:p>
                    <a:p>
                      <a:pPr marL="171450" marR="0" lvl="0" indent="-1714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MSc Biotechnology – </a:t>
                      </a:r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SR3</a:t>
                      </a:r>
                    </a:p>
                    <a:p>
                      <a:pPr marL="171450" marR="0" lvl="0" indent="-1714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MSc Bioinformatics – </a:t>
                      </a:r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SR4</a:t>
                      </a:r>
                    </a:p>
                    <a:p>
                      <a:pPr marL="171450" marR="0" lvl="0" indent="-1714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MSc Cancer Biology and Therapy – </a:t>
                      </a:r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SR17</a:t>
                      </a:r>
                    </a:p>
                    <a:p>
                      <a:pPr marL="171450" marR="0" lvl="0" indent="-1714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MSc Pharmacology and Toxicology / Precision Medicine / Drug Design with AI – </a:t>
                      </a:r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Lecture Theatre 1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MRes Biological and Biomedical Sciences – </a:t>
                      </a:r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Lecture Theatre 2</a:t>
                      </a:r>
                      <a:endParaRPr lang="en-GB" sz="1000" b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AE3F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000" b="1" i="0" u="none" strike="noStrike" kern="1200" cap="none" spc="0" baseline="0" dirty="0">
                        <a:solidFill>
                          <a:srgbClr val="000000"/>
                        </a:solidFill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000" b="1" i="0" u="none" strike="noStrike" kern="1200" cap="none" spc="0" baseline="0" dirty="0">
                        <a:solidFill>
                          <a:srgbClr val="000000"/>
                        </a:solidFill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822710"/>
                  </a:ext>
                </a:extLst>
              </a:tr>
              <a:tr h="1416742">
                <a:tc vMerge="1"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b="1" u="none" strike="sngStrik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GB" sz="1000" b="1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Course introduction</a:t>
                      </a:r>
                    </a:p>
                    <a:p>
                      <a:pPr marL="171450" marR="0" lvl="0" indent="-1714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MSc Pharmacology and Toxicology </a:t>
                      </a:r>
                      <a:r>
                        <a:rPr lang="en-GB" sz="1000" b="0" i="0" u="none" strike="noStrike" kern="1200" cap="none" spc="0" baseline="0" dirty="0">
                          <a:solidFill>
                            <a:srgbClr val="FF0000"/>
                          </a:solidFill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Lecture Theatre 1, Life Sci</a:t>
                      </a:r>
                    </a:p>
                    <a:p>
                      <a:pPr marL="171450" marR="0" lvl="0" indent="-1714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MSc Precision Medicine </a:t>
                      </a:r>
                      <a:r>
                        <a:rPr lang="en-GB" sz="1000" b="0" i="0" u="none" strike="noStrike" kern="1200" cap="none" spc="0" baseline="0" dirty="0">
                          <a:solidFill>
                            <a:srgbClr val="FF0000"/>
                          </a:solidFill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Boardroom, Block A, Waterhouse Building </a:t>
                      </a:r>
                    </a:p>
                    <a:p>
                      <a:pPr marL="171450" marR="0" lvl="0" indent="-1714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MSc Drug Design with AI – </a:t>
                      </a:r>
                      <a:r>
                        <a:rPr lang="en-GB" sz="1000" b="0" i="0" u="none" strike="noStrike" kern="1200" cap="none" spc="0" baseline="0" dirty="0">
                          <a:solidFill>
                            <a:srgbClr val="FF0000"/>
                          </a:solidFill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 be confirmed</a:t>
                      </a:r>
                      <a:endParaRPr lang="en-GB" sz="1000" dirty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Course introduction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u="none" strike="noStrike" kern="1200" cap="none" spc="0" baseline="0" dirty="0">
                        <a:solidFill>
                          <a:srgbClr val="000000"/>
                        </a:solidFill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MSc Pharmacology and Toxicology / Precision Medicine / Drug Design with AI – </a:t>
                      </a:r>
                      <a:r>
                        <a:rPr lang="en-GB" sz="1000" b="0" i="0" u="none" strike="noStrike" kern="1200" cap="none" spc="0" baseline="0" dirty="0">
                          <a:solidFill>
                            <a:srgbClr val="FF0000"/>
                          </a:solidFill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Lecture Theatre 1, Life Sci</a:t>
                      </a: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US" sz="10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000" b="1" i="0" u="none" strike="noStrike" kern="1200" cap="none" spc="0" baseline="0">
                        <a:solidFill>
                          <a:srgbClr val="000000"/>
                        </a:solidFill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364" marR="64364" marT="0" marB="0"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000" b="1" i="0" u="none" strike="noStrike" kern="1200" cap="none" spc="0" baseline="0" dirty="0">
                        <a:solidFill>
                          <a:srgbClr val="000000"/>
                        </a:solidFill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6232565"/>
                  </a:ext>
                </a:extLst>
              </a:tr>
              <a:tr h="977092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latin typeface="Calibri"/>
                          <a:ea typeface="Calibri"/>
                          <a:cs typeface="Times New Roman"/>
                        </a:rPr>
                        <a:t>Thur</a:t>
                      </a:r>
                      <a:r>
                        <a:rPr lang="en-GB" sz="1000" dirty="0">
                          <a:latin typeface="Calibri"/>
                          <a:ea typeface="Calibri"/>
                          <a:cs typeface="Times New Roman"/>
                        </a:rPr>
                        <a:t> 18</a:t>
                      </a: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GB" sz="800">
                        <a:highlight>
                          <a:srgbClr val="FFFF00"/>
                        </a:highlight>
                        <a:latin typeface="Calibri" pitchFamily="34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GB" sz="1000" b="1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Introduction to student support, the Guild and the English Language Centre (ELC) </a:t>
                      </a:r>
                      <a:endParaRPr lang="en-GB" sz="1000" b="0" i="0" u="none" strike="noStrike" kern="1200" cap="none" spc="0" baseline="0" dirty="0">
                        <a:solidFill>
                          <a:srgbClr val="000000"/>
                        </a:solidFill>
                        <a:uFillTx/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marL="0" marR="0" lvl="0" indent="0" algn="l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GB" sz="1000" b="0" i="0" u="none" strike="noStrike" kern="1200" cap="none" spc="0" baseline="0" dirty="0">
                        <a:solidFill>
                          <a:srgbClr val="000000"/>
                        </a:solidFill>
                        <a:uFillTx/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marL="0" marR="0" lvl="0" indent="0" algn="l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GB" sz="1000" b="0" i="0" u="none" strike="noStrike" kern="1200" cap="none" spc="0" baseline="0" dirty="0">
                          <a:solidFill>
                            <a:srgbClr val="FF0000"/>
                          </a:solidFill>
                          <a:uFillTx/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Lecture Theatre 2, Sherrington Building</a:t>
                      </a: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700" dirty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u="none">
                        <a:latin typeface="Calibri"/>
                        <a:ea typeface="Calibri" pitchFamily="34"/>
                        <a:cs typeface="Times New Roman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i="0">
                        <a:solidFill>
                          <a:srgbClr val="FF0000"/>
                        </a:solidFill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b="0" u="none">
                        <a:solidFill>
                          <a:srgbClr val="000000"/>
                        </a:solidFill>
                        <a:latin typeface="Calibri"/>
                        <a:cs typeface="Times New Roman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GB" sz="900" b="0" u="none" strike="noStrike">
                        <a:solidFill>
                          <a:srgbClr val="FF0000"/>
                        </a:solidFill>
                        <a:latin typeface="Calibri"/>
                        <a:cs typeface="Times New Roman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b="1" u="none" strike="sngStrike" dirty="0">
                        <a:solidFill>
                          <a:srgbClr val="000000"/>
                        </a:solidFill>
                        <a:latin typeface="Calibri"/>
                        <a:cs typeface="Times New Roman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7758240"/>
                  </a:ext>
                </a:extLst>
              </a:tr>
              <a:tr h="1017192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Fri 19</a:t>
                      </a: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u="non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International Students Welcome </a:t>
                      </a: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b="0" i="0" u="non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GB" sz="10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Lecture Theatre 2, Sherrington Building</a:t>
                      </a:r>
                      <a:endParaRPr lang="en-GB" sz="1000" b="1" i="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0EF"/>
                    </a:solidFill>
                  </a:tcPr>
                </a:tc>
                <a:tc gridSpan="6">
                  <a:txBody>
                    <a:bodyPr/>
                    <a:lstStyle/>
                    <a:p>
                      <a:pPr lvl="0"/>
                      <a:r>
                        <a:rPr lang="en-US" sz="1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BOOKABLE 1:1 meetings with  </a:t>
                      </a:r>
                      <a:r>
                        <a:rPr lang="en-US" sz="1000" b="1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Programme</a:t>
                      </a:r>
                      <a:r>
                        <a:rPr lang="en-US" sz="1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Director</a:t>
                      </a:r>
                    </a:p>
                    <a:p>
                      <a:pPr lvl="0"/>
                      <a:endParaRPr lang="en-US" sz="10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364" marR="64364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8878993"/>
                  </a:ext>
                </a:extLst>
              </a:tr>
            </a:tbl>
          </a:graphicData>
        </a:graphic>
      </p:graphicFrame>
      <p:graphicFrame>
        <p:nvGraphicFramePr>
          <p:cNvPr id="6" name="Table 15">
            <a:extLst>
              <a:ext uri="{FF2B5EF4-FFF2-40B4-BE49-F238E27FC236}">
                <a16:creationId xmlns:a16="http://schemas.microsoft.com/office/drawing/2014/main" id="{CB176D84-0EA2-60CD-D5B4-450F15D2C7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594184"/>
              </p:ext>
            </p:extLst>
          </p:nvPr>
        </p:nvGraphicFramePr>
        <p:xfrm>
          <a:off x="8488688" y="6231891"/>
          <a:ext cx="3413756" cy="467487"/>
        </p:xfrm>
        <a:graphic>
          <a:graphicData uri="http://schemas.openxmlformats.org/drawingml/2006/table">
            <a:tbl>
              <a:tblPr firstRow="1" firstCol="1" bandRow="1">
                <a:effectLst/>
              </a:tblPr>
              <a:tblGrid>
                <a:gridCol w="3413756">
                  <a:extLst>
                    <a:ext uri="{9D8B030D-6E8A-4147-A177-3AD203B41FA5}">
                      <a16:colId xmlns:a16="http://schemas.microsoft.com/office/drawing/2014/main" val="28363067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Programme </a:t>
                      </a:r>
                      <a:r>
                        <a:rPr lang="en-GB" sz="1000" dirty="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Specific Sessions (ISMIB &amp; IVES)</a:t>
                      </a:r>
                      <a:endParaRPr lang="en-GB" sz="1000" dirty="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7273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Session for ALL MSc students together (ISMIB)</a:t>
                      </a:r>
                      <a:endParaRPr lang="en-GB" sz="1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9821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International students (ISMIB)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15544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289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SOBS Welcome Week 2025-26 (week 0)</dc:title>
  <dc:creator>Allen, Fabia</dc:creator>
  <cp:lastModifiedBy>Colley, Louise [louc]</cp:lastModifiedBy>
  <cp:revision>54</cp:revision>
  <dcterms:created xsi:type="dcterms:W3CDTF">2025-06-04T12:52:50Z</dcterms:created>
  <dcterms:modified xsi:type="dcterms:W3CDTF">2025-09-05T12:04:19Z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0x01010038600B126E14FA49846C69F3BAF8BA50</vt:lpwstr>
  </property>
  <property fmtid="{D5CDD505-2E9C-101B-9397-08002B2CF9AE}" pid="3" name="MediaServiceImageTags">
    <vt:lpwstr/>
  </property>
</Properties>
</file>