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17" r:id="rId2"/>
    <p:sldId id="318" r:id="rId3"/>
    <p:sldId id="265" r:id="rId4"/>
    <p:sldId id="310" r:id="rId5"/>
    <p:sldId id="320" r:id="rId6"/>
    <p:sldId id="323" r:id="rId7"/>
    <p:sldId id="350" r:id="rId8"/>
    <p:sldId id="315" r:id="rId9"/>
    <p:sldId id="258" r:id="rId10"/>
    <p:sldId id="342" r:id="rId11"/>
    <p:sldId id="361" r:id="rId12"/>
    <p:sldId id="362" r:id="rId13"/>
    <p:sldId id="345" r:id="rId14"/>
    <p:sldId id="363" r:id="rId15"/>
    <p:sldId id="316" r:id="rId16"/>
    <p:sldId id="322" r:id="rId17"/>
    <p:sldId id="343" r:id="rId18"/>
    <p:sldId id="325" r:id="rId19"/>
    <p:sldId id="311" r:id="rId20"/>
    <p:sldId id="279" r:id="rId21"/>
    <p:sldId id="268" r:id="rId22"/>
    <p:sldId id="324" r:id="rId23"/>
    <p:sldId id="314" r:id="rId24"/>
    <p:sldId id="289" r:id="rId25"/>
    <p:sldId id="270" r:id="rId26"/>
    <p:sldId id="275" r:id="rId27"/>
    <p:sldId id="331" r:id="rId28"/>
    <p:sldId id="330" r:id="rId29"/>
    <p:sldId id="309" r:id="rId30"/>
    <p:sldId id="347" r:id="rId31"/>
    <p:sldId id="355" r:id="rId32"/>
    <p:sldId id="352" r:id="rId33"/>
    <p:sldId id="278" r:id="rId34"/>
    <p:sldId id="346" r:id="rId35"/>
    <p:sldId id="359" r:id="rId36"/>
    <p:sldId id="319" r:id="rId37"/>
  </p:sldIdLst>
  <p:sldSz cx="9144000" cy="6858000" type="screen4x3"/>
  <p:notesSz cx="7099300" cy="10234613"/>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1" d="100"/>
          <a:sy n="131" d="100"/>
        </p:scale>
        <p:origin x="-20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a:defRPr sz="1300"/>
            </a:lvl1pPr>
          </a:lstStyle>
          <a:p>
            <a:endParaRPr lang="en-GB"/>
          </a:p>
        </p:txBody>
      </p:sp>
      <p:sp>
        <p:nvSpPr>
          <p:cNvPr id="2051"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defRPr sz="1300"/>
            </a:lvl1pPr>
          </a:lstStyle>
          <a:p>
            <a:endParaRPr lang="en-GB"/>
          </a:p>
        </p:txBody>
      </p:sp>
      <p:sp>
        <p:nvSpPr>
          <p:cNvPr id="2052" name="Rectangle 4"/>
          <p:cNvSpPr>
            <a:spLocks noRo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ffectLst/>
        </p:spPr>
      </p:sp>
      <p:sp>
        <p:nvSpPr>
          <p:cNvPr id="2053"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054"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a:defRPr sz="1300"/>
            </a:lvl1pPr>
          </a:lstStyle>
          <a:p>
            <a:endParaRPr lang="en-GB"/>
          </a:p>
        </p:txBody>
      </p:sp>
      <p:sp>
        <p:nvSpPr>
          <p:cNvPr id="2055"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defRPr sz="1300"/>
            </a:lvl1pPr>
          </a:lstStyle>
          <a:p>
            <a:fld id="{2D7ED598-3FEF-422D-AFDE-8C72DC2836CE}" type="slidenum">
              <a:rPr lang="en-GB"/>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A7AD3C-0B4E-437B-894D-D3D69E8D7E03}" type="slidenum">
              <a:rPr lang="en-GB"/>
              <a:pPr/>
              <a:t>1</a:t>
            </a:fld>
            <a:endParaRPr lang="en-GB"/>
          </a:p>
        </p:txBody>
      </p:sp>
      <p:sp>
        <p:nvSpPr>
          <p:cNvPr id="4098" name="Rectangle 2"/>
          <p:cNvSpPr>
            <a:spLocks noRot="1" noChangeArrowheads="1" noTextEdit="1"/>
          </p:cNvSpPr>
          <p:nvPr>
            <p:ph type="sldImg"/>
          </p:nvPr>
        </p:nvSpPr>
        <p:spPr>
          <a:xfrm>
            <a:off x="992188" y="768350"/>
            <a:ext cx="5114925" cy="3836988"/>
          </a:xfrm>
          <a:ln/>
        </p:spPr>
      </p:sp>
      <p:sp>
        <p:nvSpPr>
          <p:cNvPr id="4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97D82A-D5D2-4996-8F0A-6395FD74E7FE}" type="slidenum">
              <a:rPr lang="en-GB"/>
              <a:pPr/>
              <a:t>10</a:t>
            </a:fld>
            <a:endParaRPr lang="en-GB"/>
          </a:p>
        </p:txBody>
      </p:sp>
      <p:sp>
        <p:nvSpPr>
          <p:cNvPr id="22530" name="Rectangle 2"/>
          <p:cNvSpPr>
            <a:spLocks noRot="1" noChangeArrowheads="1" noTextEdit="1"/>
          </p:cNvSpPr>
          <p:nvPr>
            <p:ph type="sldImg"/>
          </p:nvPr>
        </p:nvSpPr>
        <p:spPr>
          <a:xfrm>
            <a:off x="992188" y="768350"/>
            <a:ext cx="5114925" cy="3836988"/>
          </a:xfrm>
          <a:ln/>
        </p:spPr>
      </p:sp>
      <p:sp>
        <p:nvSpPr>
          <p:cNvPr id="22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D7ACEA-25E9-43F0-AD62-25A34200344B}" type="slidenum">
              <a:rPr lang="en-GB"/>
              <a:pPr/>
              <a:t>11</a:t>
            </a:fld>
            <a:endParaRPr lang="en-GB"/>
          </a:p>
        </p:txBody>
      </p:sp>
      <p:sp>
        <p:nvSpPr>
          <p:cNvPr id="24578" name="Rectangle 2"/>
          <p:cNvSpPr>
            <a:spLocks noRot="1" noChangeArrowheads="1" noTextEdit="1"/>
          </p:cNvSpPr>
          <p:nvPr>
            <p:ph type="sldImg"/>
          </p:nvPr>
        </p:nvSpPr>
        <p:spPr>
          <a:xfrm>
            <a:off x="992188" y="768350"/>
            <a:ext cx="5114925" cy="3836988"/>
          </a:xfrm>
          <a:ln/>
        </p:spPr>
      </p:sp>
      <p:sp>
        <p:nvSpPr>
          <p:cNvPr id="24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496A10-5A64-4946-8ADC-0DEC54119EBF}" type="slidenum">
              <a:rPr lang="en-GB"/>
              <a:pPr/>
              <a:t>12</a:t>
            </a:fld>
            <a:endParaRPr lang="en-GB"/>
          </a:p>
        </p:txBody>
      </p:sp>
      <p:sp>
        <p:nvSpPr>
          <p:cNvPr id="26626" name="Rectangle 2"/>
          <p:cNvSpPr>
            <a:spLocks noRot="1" noChangeArrowheads="1" noTextEdit="1"/>
          </p:cNvSpPr>
          <p:nvPr>
            <p:ph type="sldImg"/>
          </p:nvPr>
        </p:nvSpPr>
        <p:spPr>
          <a:xfrm>
            <a:off x="992188" y="768350"/>
            <a:ext cx="5114925" cy="3836988"/>
          </a:xfrm>
          <a:ln/>
        </p:spPr>
      </p:sp>
      <p:sp>
        <p:nvSpPr>
          <p:cNvPr id="26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446430-7CD7-43B5-80C0-160CD4435904}" type="slidenum">
              <a:rPr lang="en-GB"/>
              <a:pPr/>
              <a:t>13</a:t>
            </a:fld>
            <a:endParaRPr lang="en-GB"/>
          </a:p>
        </p:txBody>
      </p:sp>
      <p:sp>
        <p:nvSpPr>
          <p:cNvPr id="28674" name="Rectangle 2"/>
          <p:cNvSpPr>
            <a:spLocks noRot="1" noChangeArrowheads="1" noTextEdit="1"/>
          </p:cNvSpPr>
          <p:nvPr>
            <p:ph type="sldImg"/>
          </p:nvPr>
        </p:nvSpPr>
        <p:spPr>
          <a:xfrm>
            <a:off x="992188" y="768350"/>
            <a:ext cx="5114925" cy="3836988"/>
          </a:xfrm>
          <a:ln/>
        </p:spPr>
      </p:sp>
      <p:sp>
        <p:nvSpPr>
          <p:cNvPr id="28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3816D4-0FE7-4540-81B2-0DA9C2021690}" type="slidenum">
              <a:rPr lang="en-GB"/>
              <a:pPr/>
              <a:t>14</a:t>
            </a:fld>
            <a:endParaRPr lang="en-GB"/>
          </a:p>
        </p:txBody>
      </p:sp>
      <p:sp>
        <p:nvSpPr>
          <p:cNvPr id="30722" name="Rectangle 2"/>
          <p:cNvSpPr>
            <a:spLocks noRot="1" noChangeArrowheads="1" noTextEdit="1"/>
          </p:cNvSpPr>
          <p:nvPr>
            <p:ph type="sldImg"/>
          </p:nvPr>
        </p:nvSpPr>
        <p:spPr>
          <a:xfrm>
            <a:off x="992188" y="768350"/>
            <a:ext cx="5114925" cy="3836988"/>
          </a:xfrm>
          <a:ln/>
        </p:spPr>
      </p:sp>
      <p:sp>
        <p:nvSpPr>
          <p:cNvPr id="30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344EB9-DF5F-4D37-988F-E4E2B583F512}" type="slidenum">
              <a:rPr lang="en-GB"/>
              <a:pPr/>
              <a:t>15</a:t>
            </a:fld>
            <a:endParaRPr lang="en-GB"/>
          </a:p>
        </p:txBody>
      </p:sp>
      <p:sp>
        <p:nvSpPr>
          <p:cNvPr id="32770" name="Rectangle 2"/>
          <p:cNvSpPr>
            <a:spLocks noRot="1" noChangeArrowheads="1" noTextEdit="1"/>
          </p:cNvSpPr>
          <p:nvPr>
            <p:ph type="sldImg"/>
          </p:nvPr>
        </p:nvSpPr>
        <p:spPr>
          <a:xfrm>
            <a:off x="992188" y="768350"/>
            <a:ext cx="5114925" cy="3836988"/>
          </a:xfrm>
          <a:ln/>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710B4F-B96A-4914-BA91-9ED0B5244580}" type="slidenum">
              <a:rPr lang="en-GB"/>
              <a:pPr/>
              <a:t>16</a:t>
            </a:fld>
            <a:endParaRPr lang="en-GB"/>
          </a:p>
        </p:txBody>
      </p:sp>
      <p:sp>
        <p:nvSpPr>
          <p:cNvPr id="34818" name="Rectangle 2"/>
          <p:cNvSpPr>
            <a:spLocks noRot="1" noChangeArrowheads="1" noTextEdit="1"/>
          </p:cNvSpPr>
          <p:nvPr>
            <p:ph type="sldImg"/>
          </p:nvPr>
        </p:nvSpPr>
        <p:spPr>
          <a:xfrm>
            <a:off x="993775" y="769938"/>
            <a:ext cx="5113338" cy="3835400"/>
          </a:xfrm>
          <a:ln/>
        </p:spPr>
      </p:sp>
      <p:sp>
        <p:nvSpPr>
          <p:cNvPr id="34819" name="Rectangle 3"/>
          <p:cNvSpPr>
            <a:spLocks noGrp="1" noChangeArrowheads="1"/>
          </p:cNvSpPr>
          <p:nvPr>
            <p:ph type="body" idx="1"/>
          </p:nvPr>
        </p:nvSpPr>
        <p:spPr>
          <a:xfrm>
            <a:off x="946150" y="4860925"/>
            <a:ext cx="5207000" cy="4603750"/>
          </a:xfrm>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65DF48-04A7-4EFF-9BEE-008E89C8038E}" type="slidenum">
              <a:rPr lang="en-GB"/>
              <a:pPr/>
              <a:t>17</a:t>
            </a:fld>
            <a:endParaRPr lang="en-GB"/>
          </a:p>
        </p:txBody>
      </p:sp>
      <p:sp>
        <p:nvSpPr>
          <p:cNvPr id="36866" name="Rectangle 2"/>
          <p:cNvSpPr>
            <a:spLocks noRot="1" noChangeArrowheads="1" noTextEdit="1"/>
          </p:cNvSpPr>
          <p:nvPr>
            <p:ph type="sldImg"/>
          </p:nvPr>
        </p:nvSpPr>
        <p:spPr>
          <a:xfrm>
            <a:off x="992188" y="768350"/>
            <a:ext cx="5114925" cy="3836988"/>
          </a:xfrm>
          <a:ln/>
        </p:spPr>
      </p:sp>
      <p:sp>
        <p:nvSpPr>
          <p:cNvPr id="36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C8F9DB-35B2-4C57-A07E-7E9EAB297DAA}" type="slidenum">
              <a:rPr lang="en-GB"/>
              <a:pPr/>
              <a:t>18</a:t>
            </a:fld>
            <a:endParaRPr lang="en-GB"/>
          </a:p>
        </p:txBody>
      </p:sp>
      <p:sp>
        <p:nvSpPr>
          <p:cNvPr id="38914" name="Rectangle 2"/>
          <p:cNvSpPr>
            <a:spLocks noRot="1" noChangeArrowheads="1" noTextEdit="1"/>
          </p:cNvSpPr>
          <p:nvPr>
            <p:ph type="sldImg"/>
          </p:nvPr>
        </p:nvSpPr>
        <p:spPr>
          <a:xfrm>
            <a:off x="992188" y="768350"/>
            <a:ext cx="5114925" cy="3836988"/>
          </a:xfrm>
          <a:ln/>
        </p:spPr>
      </p:sp>
      <p:sp>
        <p:nvSpPr>
          <p:cNvPr id="38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1EAD62-81D3-4D09-AC76-15C7E180B478}" type="slidenum">
              <a:rPr lang="en-GB"/>
              <a:pPr/>
              <a:t>19</a:t>
            </a:fld>
            <a:endParaRPr lang="en-GB"/>
          </a:p>
        </p:txBody>
      </p:sp>
      <p:sp>
        <p:nvSpPr>
          <p:cNvPr id="40962" name="Rectangle 2"/>
          <p:cNvSpPr>
            <a:spLocks noRot="1" noChangeArrowheads="1" noTextEdit="1"/>
          </p:cNvSpPr>
          <p:nvPr>
            <p:ph type="sldImg"/>
          </p:nvPr>
        </p:nvSpPr>
        <p:spPr>
          <a:xfrm>
            <a:off x="992188" y="768350"/>
            <a:ext cx="5114925" cy="3836988"/>
          </a:xfrm>
          <a:ln/>
        </p:spPr>
      </p:sp>
      <p:sp>
        <p:nvSpPr>
          <p:cNvPr id="40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A56ECB-98F1-4BF2-BA9F-ECC823E193E7}" type="slidenum">
              <a:rPr lang="en-GB"/>
              <a:pPr/>
              <a:t>2</a:t>
            </a:fld>
            <a:endParaRPr lang="en-GB"/>
          </a:p>
        </p:txBody>
      </p:sp>
      <p:sp>
        <p:nvSpPr>
          <p:cNvPr id="6146" name="Rectangle 2"/>
          <p:cNvSpPr>
            <a:spLocks noRot="1" noChangeArrowheads="1" noTextEdit="1"/>
          </p:cNvSpPr>
          <p:nvPr>
            <p:ph type="sldImg"/>
          </p:nvPr>
        </p:nvSpPr>
        <p:spPr>
          <a:xfrm>
            <a:off x="992188" y="768350"/>
            <a:ext cx="5114925" cy="3836988"/>
          </a:xfrm>
          <a:ln/>
        </p:spPr>
      </p:sp>
      <p:sp>
        <p:nvSpPr>
          <p:cNvPr id="6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64D588-2C15-41F8-B51F-61E4C0AF7A82}" type="slidenum">
              <a:rPr lang="en-GB"/>
              <a:pPr/>
              <a:t>20</a:t>
            </a:fld>
            <a:endParaRPr lang="en-GB"/>
          </a:p>
        </p:txBody>
      </p:sp>
      <p:sp>
        <p:nvSpPr>
          <p:cNvPr id="43010" name="Rectangle 2"/>
          <p:cNvSpPr>
            <a:spLocks noRot="1" noChangeArrowheads="1" noTextEdit="1"/>
          </p:cNvSpPr>
          <p:nvPr>
            <p:ph type="sldImg"/>
          </p:nvPr>
        </p:nvSpPr>
        <p:spPr>
          <a:xfrm>
            <a:off x="992188" y="768350"/>
            <a:ext cx="5114925" cy="3836988"/>
          </a:xfrm>
          <a:ln/>
        </p:spPr>
      </p:sp>
      <p:sp>
        <p:nvSpPr>
          <p:cNvPr id="43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AC14FA-EFCB-4445-A3E4-52584BF7534D}" type="slidenum">
              <a:rPr lang="en-GB"/>
              <a:pPr/>
              <a:t>21</a:t>
            </a:fld>
            <a:endParaRPr lang="en-GB"/>
          </a:p>
        </p:txBody>
      </p:sp>
      <p:sp>
        <p:nvSpPr>
          <p:cNvPr id="45058" name="Rectangle 2"/>
          <p:cNvSpPr>
            <a:spLocks noRot="1" noChangeArrowheads="1" noTextEdit="1"/>
          </p:cNvSpPr>
          <p:nvPr>
            <p:ph type="sldImg"/>
          </p:nvPr>
        </p:nvSpPr>
        <p:spPr>
          <a:xfrm>
            <a:off x="992188" y="768350"/>
            <a:ext cx="5114925" cy="3836988"/>
          </a:xfrm>
          <a:ln/>
        </p:spPr>
      </p:sp>
      <p:sp>
        <p:nvSpPr>
          <p:cNvPr id="45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7FA980-4278-4F24-B99F-CFDFA4EF26C2}" type="slidenum">
              <a:rPr lang="en-GB"/>
              <a:pPr/>
              <a:t>22</a:t>
            </a:fld>
            <a:endParaRPr lang="en-GB"/>
          </a:p>
        </p:txBody>
      </p:sp>
      <p:sp>
        <p:nvSpPr>
          <p:cNvPr id="47106" name="Rectangle 2"/>
          <p:cNvSpPr>
            <a:spLocks noRot="1" noChangeArrowheads="1" noTextEdit="1"/>
          </p:cNvSpPr>
          <p:nvPr>
            <p:ph type="sldImg"/>
          </p:nvPr>
        </p:nvSpPr>
        <p:spPr>
          <a:xfrm>
            <a:off x="992188" y="768350"/>
            <a:ext cx="5114925" cy="3836988"/>
          </a:xfrm>
          <a:ln/>
        </p:spPr>
      </p:sp>
      <p:sp>
        <p:nvSpPr>
          <p:cNvPr id="47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35E0A5-3007-4CFB-9A0B-495284EE0040}" type="slidenum">
              <a:rPr lang="en-GB"/>
              <a:pPr/>
              <a:t>23</a:t>
            </a:fld>
            <a:endParaRPr lang="en-GB"/>
          </a:p>
        </p:txBody>
      </p:sp>
      <p:sp>
        <p:nvSpPr>
          <p:cNvPr id="49154" name="Rectangle 2"/>
          <p:cNvSpPr>
            <a:spLocks noRot="1" noChangeArrowheads="1" noTextEdit="1"/>
          </p:cNvSpPr>
          <p:nvPr>
            <p:ph type="sldImg"/>
          </p:nvPr>
        </p:nvSpPr>
        <p:spPr>
          <a:xfrm>
            <a:off x="992188" y="768350"/>
            <a:ext cx="5114925" cy="3836988"/>
          </a:xfrm>
          <a:ln/>
        </p:spPr>
      </p:sp>
      <p:sp>
        <p:nvSpPr>
          <p:cNvPr id="49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C22176-BD61-4C86-8B21-1010BDF3594E}" type="slidenum">
              <a:rPr lang="en-GB"/>
              <a:pPr/>
              <a:t>24</a:t>
            </a:fld>
            <a:endParaRPr lang="en-GB"/>
          </a:p>
        </p:txBody>
      </p:sp>
      <p:sp>
        <p:nvSpPr>
          <p:cNvPr id="51202" name="Rectangle 2"/>
          <p:cNvSpPr>
            <a:spLocks noRot="1" noChangeArrowheads="1" noTextEdit="1"/>
          </p:cNvSpPr>
          <p:nvPr>
            <p:ph type="sldImg"/>
          </p:nvPr>
        </p:nvSpPr>
        <p:spPr>
          <a:xfrm>
            <a:off x="992188" y="768350"/>
            <a:ext cx="5114925" cy="3836988"/>
          </a:xfrm>
          <a:ln/>
        </p:spPr>
      </p:sp>
      <p:sp>
        <p:nvSpPr>
          <p:cNvPr id="51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3A0422-6D36-44DF-ABA1-5F3CD6AD7B81}" type="slidenum">
              <a:rPr lang="en-GB"/>
              <a:pPr/>
              <a:t>25</a:t>
            </a:fld>
            <a:endParaRPr lang="en-GB"/>
          </a:p>
        </p:txBody>
      </p:sp>
      <p:sp>
        <p:nvSpPr>
          <p:cNvPr id="53250" name="Rectangle 2"/>
          <p:cNvSpPr>
            <a:spLocks noRot="1" noChangeArrowheads="1" noTextEdit="1"/>
          </p:cNvSpPr>
          <p:nvPr>
            <p:ph type="sldImg"/>
          </p:nvPr>
        </p:nvSpPr>
        <p:spPr>
          <a:xfrm>
            <a:off x="992188" y="768350"/>
            <a:ext cx="5114925" cy="3836988"/>
          </a:xfrm>
          <a:ln/>
        </p:spPr>
      </p:sp>
      <p:sp>
        <p:nvSpPr>
          <p:cNvPr id="53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C7DCBF-1EFE-4996-8B48-5B223C08F8A7}" type="slidenum">
              <a:rPr lang="en-GB"/>
              <a:pPr/>
              <a:t>26</a:t>
            </a:fld>
            <a:endParaRPr lang="en-GB"/>
          </a:p>
        </p:txBody>
      </p:sp>
      <p:sp>
        <p:nvSpPr>
          <p:cNvPr id="55298" name="Rectangle 2"/>
          <p:cNvSpPr>
            <a:spLocks noRot="1" noChangeArrowheads="1" noTextEdit="1"/>
          </p:cNvSpPr>
          <p:nvPr>
            <p:ph type="sldImg"/>
          </p:nvPr>
        </p:nvSpPr>
        <p:spPr>
          <a:xfrm>
            <a:off x="992188" y="768350"/>
            <a:ext cx="5114925" cy="3836988"/>
          </a:xfrm>
          <a:ln/>
        </p:spPr>
      </p:sp>
      <p:sp>
        <p:nvSpPr>
          <p:cNvPr id="55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B2F47D-C464-4B50-A49D-F95395A9F985}" type="slidenum">
              <a:rPr lang="en-GB"/>
              <a:pPr/>
              <a:t>27</a:t>
            </a:fld>
            <a:endParaRPr lang="en-GB"/>
          </a:p>
        </p:txBody>
      </p:sp>
      <p:sp>
        <p:nvSpPr>
          <p:cNvPr id="57346" name="Rectangle 2"/>
          <p:cNvSpPr>
            <a:spLocks noRot="1" noChangeArrowheads="1" noTextEdit="1"/>
          </p:cNvSpPr>
          <p:nvPr>
            <p:ph type="sldImg"/>
          </p:nvPr>
        </p:nvSpPr>
        <p:spPr>
          <a:xfrm>
            <a:off x="992188" y="768350"/>
            <a:ext cx="5114925" cy="3836988"/>
          </a:xfrm>
          <a:ln/>
        </p:spPr>
      </p:sp>
      <p:sp>
        <p:nvSpPr>
          <p:cNvPr id="57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E31445-7A9B-4588-BE49-91E57EC697B1}" type="slidenum">
              <a:rPr lang="en-GB"/>
              <a:pPr/>
              <a:t>28</a:t>
            </a:fld>
            <a:endParaRPr lang="en-GB"/>
          </a:p>
        </p:txBody>
      </p:sp>
      <p:sp>
        <p:nvSpPr>
          <p:cNvPr id="59394" name="Rectangle 2"/>
          <p:cNvSpPr>
            <a:spLocks noRot="1" noChangeArrowheads="1" noTextEdit="1"/>
          </p:cNvSpPr>
          <p:nvPr>
            <p:ph type="sldImg"/>
          </p:nvPr>
        </p:nvSpPr>
        <p:spPr>
          <a:xfrm>
            <a:off x="992188" y="768350"/>
            <a:ext cx="5114925" cy="3836988"/>
          </a:xfrm>
          <a:ln/>
        </p:spPr>
      </p:sp>
      <p:sp>
        <p:nvSpPr>
          <p:cNvPr id="59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7DC09D-96E6-40BD-95BA-BD844CFDFA22}" type="slidenum">
              <a:rPr lang="en-GB"/>
              <a:pPr/>
              <a:t>29</a:t>
            </a:fld>
            <a:endParaRPr lang="en-GB"/>
          </a:p>
        </p:txBody>
      </p:sp>
      <p:sp>
        <p:nvSpPr>
          <p:cNvPr id="61442" name="Rectangle 2"/>
          <p:cNvSpPr>
            <a:spLocks noRot="1" noChangeArrowheads="1" noTextEdit="1"/>
          </p:cNvSpPr>
          <p:nvPr>
            <p:ph type="sldImg"/>
          </p:nvPr>
        </p:nvSpPr>
        <p:spPr>
          <a:xfrm>
            <a:off x="992188" y="768350"/>
            <a:ext cx="5114925" cy="3836988"/>
          </a:xfrm>
          <a:ln/>
        </p:spPr>
      </p:sp>
      <p:sp>
        <p:nvSpPr>
          <p:cNvPr id="61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DDF054-DC3C-4670-BD45-AD04D463C75B}" type="slidenum">
              <a:rPr lang="en-GB"/>
              <a:pPr/>
              <a:t>3</a:t>
            </a:fld>
            <a:endParaRPr lang="en-GB"/>
          </a:p>
        </p:txBody>
      </p:sp>
      <p:sp>
        <p:nvSpPr>
          <p:cNvPr id="8194" name="Rectangle 2"/>
          <p:cNvSpPr>
            <a:spLocks noRot="1" noChangeArrowheads="1" noTextEdit="1"/>
          </p:cNvSpPr>
          <p:nvPr>
            <p:ph type="sldImg"/>
          </p:nvPr>
        </p:nvSpPr>
        <p:spPr>
          <a:xfrm>
            <a:off x="992188" y="768350"/>
            <a:ext cx="5114925" cy="3836988"/>
          </a:xfrm>
          <a:ln/>
        </p:spPr>
      </p:sp>
      <p:sp>
        <p:nvSpPr>
          <p:cNvPr id="8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A33FB7-8544-441C-9702-2F2579EB7A66}" type="slidenum">
              <a:rPr lang="en-GB"/>
              <a:pPr/>
              <a:t>30</a:t>
            </a:fld>
            <a:endParaRPr lang="en-GB"/>
          </a:p>
        </p:txBody>
      </p:sp>
      <p:sp>
        <p:nvSpPr>
          <p:cNvPr id="63490" name="Rectangle 2"/>
          <p:cNvSpPr>
            <a:spLocks noRot="1" noChangeArrowheads="1" noTextEdit="1"/>
          </p:cNvSpPr>
          <p:nvPr>
            <p:ph type="sldImg"/>
          </p:nvPr>
        </p:nvSpPr>
        <p:spPr>
          <a:xfrm>
            <a:off x="992188" y="768350"/>
            <a:ext cx="5114925" cy="3836988"/>
          </a:xfrm>
          <a:ln/>
        </p:spPr>
      </p:sp>
      <p:sp>
        <p:nvSpPr>
          <p:cNvPr id="63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4EC55E-B19E-457E-8EC9-E75719C651AC}" type="slidenum">
              <a:rPr lang="en-GB"/>
              <a:pPr/>
              <a:t>31</a:t>
            </a:fld>
            <a:endParaRPr lang="en-GB"/>
          </a:p>
        </p:txBody>
      </p:sp>
      <p:sp>
        <p:nvSpPr>
          <p:cNvPr id="65538" name="Rectangle 2"/>
          <p:cNvSpPr>
            <a:spLocks noRot="1" noChangeArrowheads="1" noTextEdit="1"/>
          </p:cNvSpPr>
          <p:nvPr>
            <p:ph type="sldImg"/>
          </p:nvPr>
        </p:nvSpPr>
        <p:spPr>
          <a:xfrm>
            <a:off x="992188" y="768350"/>
            <a:ext cx="5114925" cy="3836988"/>
          </a:xfrm>
          <a:ln/>
        </p:spPr>
      </p:sp>
      <p:sp>
        <p:nvSpPr>
          <p:cNvPr id="65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9309D7-16CB-40FB-B7A6-AAE1F28AB2BA}" type="slidenum">
              <a:rPr lang="en-GB"/>
              <a:pPr/>
              <a:t>32</a:t>
            </a:fld>
            <a:endParaRPr lang="en-GB"/>
          </a:p>
        </p:txBody>
      </p:sp>
      <p:sp>
        <p:nvSpPr>
          <p:cNvPr id="67586" name="Rectangle 2"/>
          <p:cNvSpPr>
            <a:spLocks noRot="1" noChangeArrowheads="1" noTextEdit="1"/>
          </p:cNvSpPr>
          <p:nvPr>
            <p:ph type="sldImg"/>
          </p:nvPr>
        </p:nvSpPr>
        <p:spPr>
          <a:xfrm>
            <a:off x="992188" y="768350"/>
            <a:ext cx="5114925" cy="3836988"/>
          </a:xfrm>
          <a:ln/>
        </p:spPr>
      </p:sp>
      <p:sp>
        <p:nvSpPr>
          <p:cNvPr id="67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D5A145-96A4-4EBA-B61D-B649C034D5D5}" type="slidenum">
              <a:rPr lang="en-GB"/>
              <a:pPr/>
              <a:t>33</a:t>
            </a:fld>
            <a:endParaRPr lang="en-GB"/>
          </a:p>
        </p:txBody>
      </p:sp>
      <p:sp>
        <p:nvSpPr>
          <p:cNvPr id="69634" name="Rectangle 2"/>
          <p:cNvSpPr>
            <a:spLocks noRot="1" noChangeArrowheads="1" noTextEdit="1"/>
          </p:cNvSpPr>
          <p:nvPr>
            <p:ph type="sldImg"/>
          </p:nvPr>
        </p:nvSpPr>
        <p:spPr>
          <a:xfrm>
            <a:off x="992188" y="768350"/>
            <a:ext cx="5114925" cy="3836988"/>
          </a:xfrm>
          <a:ln/>
        </p:spPr>
      </p:sp>
      <p:sp>
        <p:nvSpPr>
          <p:cNvPr id="69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7653BE-94FF-482F-A894-BC6F67F4E832}" type="slidenum">
              <a:rPr lang="en-GB"/>
              <a:pPr/>
              <a:t>34</a:t>
            </a:fld>
            <a:endParaRPr lang="en-GB"/>
          </a:p>
        </p:txBody>
      </p:sp>
      <p:sp>
        <p:nvSpPr>
          <p:cNvPr id="71682" name="Rectangle 2"/>
          <p:cNvSpPr>
            <a:spLocks noRot="1" noChangeArrowheads="1" noTextEdit="1"/>
          </p:cNvSpPr>
          <p:nvPr>
            <p:ph type="sldImg"/>
          </p:nvPr>
        </p:nvSpPr>
        <p:spPr>
          <a:xfrm>
            <a:off x="992188" y="768350"/>
            <a:ext cx="5114925" cy="3836988"/>
          </a:xfrm>
          <a:ln/>
        </p:spPr>
      </p:sp>
      <p:sp>
        <p:nvSpPr>
          <p:cNvPr id="71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64D38-E2A4-4CDB-8878-E0A20F07B227}" type="slidenum">
              <a:rPr lang="en-GB"/>
              <a:pPr/>
              <a:t>35</a:t>
            </a:fld>
            <a:endParaRPr lang="en-GB"/>
          </a:p>
        </p:txBody>
      </p:sp>
      <p:sp>
        <p:nvSpPr>
          <p:cNvPr id="73730" name="Rectangle 2"/>
          <p:cNvSpPr>
            <a:spLocks noRot="1" noChangeArrowheads="1" noTextEdit="1"/>
          </p:cNvSpPr>
          <p:nvPr>
            <p:ph type="sldImg"/>
          </p:nvPr>
        </p:nvSpPr>
        <p:spPr>
          <a:xfrm>
            <a:off x="992188" y="768350"/>
            <a:ext cx="5114925" cy="3836988"/>
          </a:xfrm>
          <a:ln/>
        </p:spPr>
      </p:sp>
      <p:sp>
        <p:nvSpPr>
          <p:cNvPr id="73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F9AD40-E4DC-4684-ABAA-5A2C6D481DC3}" type="slidenum">
              <a:rPr lang="en-GB"/>
              <a:pPr/>
              <a:t>36</a:t>
            </a:fld>
            <a:endParaRPr lang="en-GB"/>
          </a:p>
        </p:txBody>
      </p:sp>
      <p:sp>
        <p:nvSpPr>
          <p:cNvPr id="75778" name="Rectangle 2"/>
          <p:cNvSpPr>
            <a:spLocks noRot="1" noChangeArrowheads="1" noTextEdit="1"/>
          </p:cNvSpPr>
          <p:nvPr>
            <p:ph type="sldImg"/>
          </p:nvPr>
        </p:nvSpPr>
        <p:spPr>
          <a:xfrm>
            <a:off x="992188" y="768350"/>
            <a:ext cx="5114925" cy="3836988"/>
          </a:xfrm>
          <a:ln/>
        </p:spPr>
      </p:sp>
      <p:sp>
        <p:nvSpPr>
          <p:cNvPr id="75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A6F42D-97FF-411F-A4E5-73939522FB3D}" type="slidenum">
              <a:rPr lang="en-GB"/>
              <a:pPr/>
              <a:t>4</a:t>
            </a:fld>
            <a:endParaRPr lang="en-GB"/>
          </a:p>
        </p:txBody>
      </p:sp>
      <p:sp>
        <p:nvSpPr>
          <p:cNvPr id="10242" name="Rectangle 2"/>
          <p:cNvSpPr>
            <a:spLocks noRot="1" noChangeArrowheads="1" noTextEdit="1"/>
          </p:cNvSpPr>
          <p:nvPr>
            <p:ph type="sldImg"/>
          </p:nvPr>
        </p:nvSpPr>
        <p:spPr>
          <a:xfrm>
            <a:off x="992188" y="768350"/>
            <a:ext cx="5114925" cy="3836988"/>
          </a:xfrm>
          <a:ln/>
        </p:spPr>
      </p:sp>
      <p:sp>
        <p:nvSpPr>
          <p:cNvPr id="10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97D8BC-589F-4846-B1B9-B0168BAC1893}" type="slidenum">
              <a:rPr lang="en-GB"/>
              <a:pPr/>
              <a:t>5</a:t>
            </a:fld>
            <a:endParaRPr lang="en-GB"/>
          </a:p>
        </p:txBody>
      </p:sp>
      <p:sp>
        <p:nvSpPr>
          <p:cNvPr id="12290" name="Rectangle 2"/>
          <p:cNvSpPr>
            <a:spLocks noRot="1" noChangeArrowheads="1" noTextEdit="1"/>
          </p:cNvSpPr>
          <p:nvPr>
            <p:ph type="sldImg"/>
          </p:nvPr>
        </p:nvSpPr>
        <p:spPr>
          <a:xfrm>
            <a:off x="992188" y="768350"/>
            <a:ext cx="5114925" cy="3836988"/>
          </a:xfrm>
          <a:ln/>
        </p:spPr>
      </p:sp>
      <p:sp>
        <p:nvSpPr>
          <p:cNvPr id="12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C7AC45-7686-4E16-B5CF-CE9C6F8DD049}" type="slidenum">
              <a:rPr lang="en-GB"/>
              <a:pPr/>
              <a:t>6</a:t>
            </a:fld>
            <a:endParaRPr lang="en-GB"/>
          </a:p>
        </p:txBody>
      </p:sp>
      <p:sp>
        <p:nvSpPr>
          <p:cNvPr id="14338" name="Rectangle 2"/>
          <p:cNvSpPr>
            <a:spLocks noRot="1" noChangeArrowheads="1" noTextEdit="1"/>
          </p:cNvSpPr>
          <p:nvPr>
            <p:ph type="sldImg"/>
          </p:nvPr>
        </p:nvSpPr>
        <p:spPr>
          <a:xfrm>
            <a:off x="992188" y="768350"/>
            <a:ext cx="5114925" cy="3836988"/>
          </a:xfrm>
          <a:ln/>
        </p:spPr>
      </p:sp>
      <p:sp>
        <p:nvSpPr>
          <p:cNvPr id="14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BDD4A3-879A-407F-8BA7-9B3431E07562}" type="slidenum">
              <a:rPr lang="en-GB"/>
              <a:pPr/>
              <a:t>7</a:t>
            </a:fld>
            <a:endParaRPr lang="en-GB"/>
          </a:p>
        </p:txBody>
      </p:sp>
      <p:sp>
        <p:nvSpPr>
          <p:cNvPr id="16386" name="Rectangle 2"/>
          <p:cNvSpPr>
            <a:spLocks noRot="1" noChangeArrowheads="1" noTextEdit="1"/>
          </p:cNvSpPr>
          <p:nvPr>
            <p:ph type="sldImg"/>
          </p:nvPr>
        </p:nvSpPr>
        <p:spPr>
          <a:xfrm>
            <a:off x="992188" y="768350"/>
            <a:ext cx="5114925" cy="3836988"/>
          </a:xfrm>
          <a:ln/>
        </p:spPr>
      </p:sp>
      <p:sp>
        <p:nvSpPr>
          <p:cNvPr id="16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9CC34E-F150-4534-86B3-4E3902D238A4}" type="slidenum">
              <a:rPr lang="en-GB"/>
              <a:pPr/>
              <a:t>8</a:t>
            </a:fld>
            <a:endParaRPr lang="en-GB"/>
          </a:p>
        </p:txBody>
      </p:sp>
      <p:sp>
        <p:nvSpPr>
          <p:cNvPr id="18434" name="Rectangle 2"/>
          <p:cNvSpPr>
            <a:spLocks noRot="1" noChangeArrowheads="1" noTextEdit="1"/>
          </p:cNvSpPr>
          <p:nvPr>
            <p:ph type="sldImg"/>
          </p:nvPr>
        </p:nvSpPr>
        <p:spPr>
          <a:xfrm>
            <a:off x="992188" y="768350"/>
            <a:ext cx="5114925" cy="3836988"/>
          </a:xfrm>
          <a:ln/>
        </p:spPr>
      </p:sp>
      <p:sp>
        <p:nvSpPr>
          <p:cNvPr id="18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6EC870-DADA-4AA1-978B-FDF249C51EB8}" type="slidenum">
              <a:rPr lang="en-GB"/>
              <a:pPr/>
              <a:t>9</a:t>
            </a:fld>
            <a:endParaRPr lang="en-GB"/>
          </a:p>
        </p:txBody>
      </p:sp>
      <p:sp>
        <p:nvSpPr>
          <p:cNvPr id="20482" name="Rectangle 2"/>
          <p:cNvSpPr>
            <a:spLocks noRot="1" noChangeArrowheads="1" noTextEdit="1"/>
          </p:cNvSpPr>
          <p:nvPr>
            <p:ph type="sldImg"/>
          </p:nvPr>
        </p:nvSpPr>
        <p:spPr>
          <a:xfrm>
            <a:off x="992188" y="768350"/>
            <a:ext cx="5114925" cy="3836988"/>
          </a:xfrm>
          <a:ln/>
        </p:spPr>
      </p:sp>
      <p:sp>
        <p:nvSpPr>
          <p:cNvPr id="2048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University of Liverpool</a:t>
            </a:r>
          </a:p>
        </p:txBody>
      </p:sp>
      <p:sp>
        <p:nvSpPr>
          <p:cNvPr id="6" name="Slide Number Placeholder 5"/>
          <p:cNvSpPr>
            <a:spLocks noGrp="1"/>
          </p:cNvSpPr>
          <p:nvPr>
            <p:ph type="sldNum" sz="quarter" idx="12"/>
          </p:nvPr>
        </p:nvSpPr>
        <p:spPr/>
        <p:txBody>
          <a:bodyPr/>
          <a:lstStyle>
            <a:lvl1pPr>
              <a:defRPr/>
            </a:lvl1pPr>
          </a:lstStyle>
          <a:p>
            <a:fld id="{CA7BE8E4-8C7F-43D1-AE83-8A17967DFB30}"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University of Liverpool</a:t>
            </a:r>
          </a:p>
        </p:txBody>
      </p:sp>
      <p:sp>
        <p:nvSpPr>
          <p:cNvPr id="6" name="Slide Number Placeholder 5"/>
          <p:cNvSpPr>
            <a:spLocks noGrp="1"/>
          </p:cNvSpPr>
          <p:nvPr>
            <p:ph type="sldNum" sz="quarter" idx="12"/>
          </p:nvPr>
        </p:nvSpPr>
        <p:spPr/>
        <p:txBody>
          <a:bodyPr/>
          <a:lstStyle>
            <a:lvl1pPr>
              <a:defRPr/>
            </a:lvl1pPr>
          </a:lstStyle>
          <a:p>
            <a:fld id="{2DB1898F-0326-4EC7-9387-88CDB4175133}"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University of Liverpool</a:t>
            </a:r>
          </a:p>
        </p:txBody>
      </p:sp>
      <p:sp>
        <p:nvSpPr>
          <p:cNvPr id="6" name="Slide Number Placeholder 5"/>
          <p:cNvSpPr>
            <a:spLocks noGrp="1"/>
          </p:cNvSpPr>
          <p:nvPr>
            <p:ph type="sldNum" sz="quarter" idx="12"/>
          </p:nvPr>
        </p:nvSpPr>
        <p:spPr/>
        <p:txBody>
          <a:bodyPr/>
          <a:lstStyle>
            <a:lvl1pPr>
              <a:defRPr/>
            </a:lvl1pPr>
          </a:lstStyle>
          <a:p>
            <a:fld id="{ED33AC86-50AB-4961-BCAD-0E6EEA7D1B84}"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r>
              <a:rPr lang="en-US"/>
              <a:t>University of Liverpool</a:t>
            </a: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B9A514F9-6B98-475B-BD55-404CCD456EB5}"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ClipArt Placeholder 2"/>
          <p:cNvSpPr>
            <a:spLocks noGrp="1"/>
          </p:cNvSpPr>
          <p:nvPr>
            <p:ph type="clipArt" sz="half" idx="1"/>
          </p:nvPr>
        </p:nvSpPr>
        <p:spPr>
          <a:xfrm>
            <a:off x="457200" y="1600200"/>
            <a:ext cx="4038600" cy="4525963"/>
          </a:xfrm>
        </p:spPr>
        <p:txBody>
          <a:bodyPr/>
          <a:lstStyle/>
          <a:p>
            <a:endParaRPr lang="en-GB"/>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US"/>
              <a:t>University of Liverpool</a:t>
            </a: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53668FB5-2DA7-4E11-AFA9-954B6F5B1B75}"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r>
              <a:rPr lang="en-US"/>
              <a:t>University of Liverpool</a:t>
            </a:r>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48E8B0E9-27A5-4F57-ABC4-914AC37460CC}"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half" idx="3"/>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r>
              <a:rPr lang="en-US"/>
              <a:t>University of Liverpool</a:t>
            </a: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BCBD062B-328D-4F51-B64B-C95B6F8ED30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University of Liverpool</a:t>
            </a:r>
          </a:p>
        </p:txBody>
      </p:sp>
      <p:sp>
        <p:nvSpPr>
          <p:cNvPr id="6" name="Slide Number Placeholder 5"/>
          <p:cNvSpPr>
            <a:spLocks noGrp="1"/>
          </p:cNvSpPr>
          <p:nvPr>
            <p:ph type="sldNum" sz="quarter" idx="12"/>
          </p:nvPr>
        </p:nvSpPr>
        <p:spPr/>
        <p:txBody>
          <a:bodyPr/>
          <a:lstStyle>
            <a:lvl1pPr>
              <a:defRPr/>
            </a:lvl1pPr>
          </a:lstStyle>
          <a:p>
            <a:fld id="{8B39D469-A314-4A33-AFA2-05F875CE1B0A}"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University of Liverpool</a:t>
            </a:r>
          </a:p>
        </p:txBody>
      </p:sp>
      <p:sp>
        <p:nvSpPr>
          <p:cNvPr id="6" name="Slide Number Placeholder 5"/>
          <p:cNvSpPr>
            <a:spLocks noGrp="1"/>
          </p:cNvSpPr>
          <p:nvPr>
            <p:ph type="sldNum" sz="quarter" idx="12"/>
          </p:nvPr>
        </p:nvSpPr>
        <p:spPr/>
        <p:txBody>
          <a:bodyPr/>
          <a:lstStyle>
            <a:lvl1pPr>
              <a:defRPr/>
            </a:lvl1pPr>
          </a:lstStyle>
          <a:p>
            <a:fld id="{6419D4D1-8DC2-4745-BD96-534CDCCFB2AC}"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University of Liverpool</a:t>
            </a:r>
          </a:p>
        </p:txBody>
      </p:sp>
      <p:sp>
        <p:nvSpPr>
          <p:cNvPr id="7" name="Slide Number Placeholder 6"/>
          <p:cNvSpPr>
            <a:spLocks noGrp="1"/>
          </p:cNvSpPr>
          <p:nvPr>
            <p:ph type="sldNum" sz="quarter" idx="12"/>
          </p:nvPr>
        </p:nvSpPr>
        <p:spPr/>
        <p:txBody>
          <a:bodyPr/>
          <a:lstStyle>
            <a:lvl1pPr>
              <a:defRPr/>
            </a:lvl1pPr>
          </a:lstStyle>
          <a:p>
            <a:fld id="{E7546317-271F-4FB9-9B50-1FBF86F2F66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a:t>University of Liverpool</a:t>
            </a:r>
          </a:p>
        </p:txBody>
      </p:sp>
      <p:sp>
        <p:nvSpPr>
          <p:cNvPr id="9" name="Slide Number Placeholder 8"/>
          <p:cNvSpPr>
            <a:spLocks noGrp="1"/>
          </p:cNvSpPr>
          <p:nvPr>
            <p:ph type="sldNum" sz="quarter" idx="12"/>
          </p:nvPr>
        </p:nvSpPr>
        <p:spPr/>
        <p:txBody>
          <a:bodyPr/>
          <a:lstStyle>
            <a:lvl1pPr>
              <a:defRPr/>
            </a:lvl1pPr>
          </a:lstStyle>
          <a:p>
            <a:fld id="{19F7266D-78AE-4153-9DEE-CF780500015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a:t>University of Liverpool</a:t>
            </a:r>
          </a:p>
        </p:txBody>
      </p:sp>
      <p:sp>
        <p:nvSpPr>
          <p:cNvPr id="5" name="Slide Number Placeholder 4"/>
          <p:cNvSpPr>
            <a:spLocks noGrp="1"/>
          </p:cNvSpPr>
          <p:nvPr>
            <p:ph type="sldNum" sz="quarter" idx="12"/>
          </p:nvPr>
        </p:nvSpPr>
        <p:spPr/>
        <p:txBody>
          <a:bodyPr/>
          <a:lstStyle>
            <a:lvl1pPr>
              <a:defRPr/>
            </a:lvl1pPr>
          </a:lstStyle>
          <a:p>
            <a:fld id="{16C131BB-9ED6-4493-9629-A276EAE03013}"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a:t>University of Liverpool</a:t>
            </a:r>
          </a:p>
        </p:txBody>
      </p:sp>
      <p:sp>
        <p:nvSpPr>
          <p:cNvPr id="4" name="Slide Number Placeholder 3"/>
          <p:cNvSpPr>
            <a:spLocks noGrp="1"/>
          </p:cNvSpPr>
          <p:nvPr>
            <p:ph type="sldNum" sz="quarter" idx="12"/>
          </p:nvPr>
        </p:nvSpPr>
        <p:spPr/>
        <p:txBody>
          <a:bodyPr/>
          <a:lstStyle>
            <a:lvl1pPr>
              <a:defRPr/>
            </a:lvl1pPr>
          </a:lstStyle>
          <a:p>
            <a:fld id="{2292B178-BC84-4341-A3B4-49EABAE5F22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University of Liverpool</a:t>
            </a:r>
          </a:p>
        </p:txBody>
      </p:sp>
      <p:sp>
        <p:nvSpPr>
          <p:cNvPr id="7" name="Slide Number Placeholder 6"/>
          <p:cNvSpPr>
            <a:spLocks noGrp="1"/>
          </p:cNvSpPr>
          <p:nvPr>
            <p:ph type="sldNum" sz="quarter" idx="12"/>
          </p:nvPr>
        </p:nvSpPr>
        <p:spPr/>
        <p:txBody>
          <a:bodyPr/>
          <a:lstStyle>
            <a:lvl1pPr>
              <a:defRPr/>
            </a:lvl1pPr>
          </a:lstStyle>
          <a:p>
            <a:fld id="{1F54163E-C441-4287-93B2-188B050E0AB2}"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University of Liverpool</a:t>
            </a:r>
          </a:p>
        </p:txBody>
      </p:sp>
      <p:sp>
        <p:nvSpPr>
          <p:cNvPr id="7" name="Slide Number Placeholder 6"/>
          <p:cNvSpPr>
            <a:spLocks noGrp="1"/>
          </p:cNvSpPr>
          <p:nvPr>
            <p:ph type="sldNum" sz="quarter" idx="12"/>
          </p:nvPr>
        </p:nvSpPr>
        <p:spPr/>
        <p:txBody>
          <a:bodyPr/>
          <a:lstStyle>
            <a:lvl1pPr>
              <a:defRPr/>
            </a:lvl1pPr>
          </a:lstStyle>
          <a:p>
            <a:fld id="{25D07CB5-FB85-4EF5-97CB-E61A9AAEF27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a:t>University of Liverpool</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81D9A1EE-2D1A-40F3-80AE-FAE379F894E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liv.ac.uk/braininfection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slide" Target="slide15.xml"/><Relationship Id="rId5" Type="http://schemas.openxmlformats.org/officeDocument/2006/relationships/image" Target="../media/image4.jpe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hyperlink" Target="Observe%20before%20examining%20Srikava%20Bellary%20D.wmv" TargetMode="External"/><Relationship Id="rId7" Type="http://schemas.openxmlformats.org/officeDocument/2006/relationships/hyperlink" Target="Kernig%20test%20negative,%20Ramansinama.AVI"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Neck%20Stiffness%20VES130,%20clip%2023.wmv" TargetMode="External"/><Relationship Id="rId5" Type="http://schemas.openxmlformats.org/officeDocument/2006/relationships/hyperlink" Target="Trying%20to%20examine%20uncoop%20child%20-%20BellFU035.wmv" TargetMode="External"/><Relationship Id="rId4" Type="http://schemas.openxmlformats.org/officeDocument/2006/relationships/hyperlink" Target="Examine%20at%20first,%20minimal%20disturbance%20Srikava.wmv"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14.xml"/><Relationship Id="rId5" Type="http://schemas.openxmlformats.org/officeDocument/2006/relationships/slide" Target="slide19.xml"/><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slide" Target="slide23.xml"/></Relationships>
</file>

<file path=ppt/slides/_rels/slide22.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Orofacial%20Dysk%20in%20JE%20VES130%20clips%20Bellary%20July%20007,%20030.wmv"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Pupill%20responses%20Sr%20Hari%20VES130,%20cl26.wmv"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Occulocephalic%20reflex%20VES%20130,%20normal,%20clip30.wmv" TargetMode="External"/></Relationships>
</file>

<file path=ppt/slides/_rels/slide26.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slide" Target="slide28.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slide" Target="slide26.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slide" Target="slide26.xml"/></Relationships>
</file>

<file path=ppt/slides/_rels/slide29.xml.rels><?xml version="1.0" encoding="UTF-8" standalone="yes"?>
<Relationships xmlns="http://schemas.openxmlformats.org/package/2006/relationships"><Relationship Id="rId3" Type="http://schemas.openxmlformats.org/officeDocument/2006/relationships/hyperlink" Target="Penny%20arm%20tone%20VES130,%20clip45.wmv"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Assess%20limb%20tone%20VES130%20normal%20tone.wmv" TargetMode="External"/><Relationship Id="rId7" Type="http://schemas.openxmlformats.org/officeDocument/2006/relationships/hyperlink" Target="Clonus%20video,%20anon%20CIMG1992.AVI"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slide" Target="slide33.xml"/><Relationship Id="rId5" Type="http://schemas.openxmlformats.org/officeDocument/2006/relationships/hyperlink" Target="Tone%20Frigs%20legs%20test%20-%20VES130%20Normal,%20clips%2024,%2025.wmv" TargetMode="External"/><Relationship Id="rId4" Type="http://schemas.openxmlformats.org/officeDocument/2006/relationships/hyperlink" Target="Legs%20stiff%20when%20rolled,%20and%20ankles%20lift%20off%20bed%20BellFU035.wmv"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Observe%20limb%20movements%20VES130,%20clips%2021,22,23.wmv"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3.xml"/><Relationship Id="rId1" Type="http://schemas.openxmlformats.org/officeDocument/2006/relationships/slideLayout" Target="../slideLayouts/slideLayout15.xml"/><Relationship Id="rId5" Type="http://schemas.openxmlformats.org/officeDocument/2006/relationships/slide" Target="slide30.xml"/><Relationship Id="rId4" Type="http://schemas.openxmlformats.org/officeDocument/2006/relationships/image" Target="../media/image11.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tsolomon@liv.ac.uk"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http://www.liv.ac.uk/braininfection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slide" Target="slide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Demostrating%20seizure,%20pt.%20madhu.wmv"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t>University of Liverpool</a:t>
            </a:r>
          </a:p>
        </p:txBody>
      </p:sp>
      <p:sp>
        <p:nvSpPr>
          <p:cNvPr id="3074" name="Rectangle 2"/>
          <p:cNvSpPr>
            <a:spLocks noGrp="1" noChangeArrowheads="1"/>
          </p:cNvSpPr>
          <p:nvPr>
            <p:ph type="ctrTitle"/>
          </p:nvPr>
        </p:nvSpPr>
        <p:spPr>
          <a:xfrm>
            <a:off x="685800" y="1341438"/>
            <a:ext cx="7772400" cy="1470025"/>
          </a:xfrm>
        </p:spPr>
        <p:txBody>
          <a:bodyPr/>
          <a:lstStyle/>
          <a:p>
            <a:r>
              <a:rPr lang="en-US" sz="4000" dirty="0"/>
              <a:t>Clinical Assessment of Children with Suspected Central Nervous System Infections</a:t>
            </a:r>
            <a:endParaRPr lang="en-US" sz="2400" dirty="0"/>
          </a:p>
        </p:txBody>
      </p:sp>
      <p:sp>
        <p:nvSpPr>
          <p:cNvPr id="3075" name="Rectangle 3"/>
          <p:cNvSpPr>
            <a:spLocks noGrp="1" noChangeArrowheads="1"/>
          </p:cNvSpPr>
          <p:nvPr>
            <p:ph type="subTitle" idx="1"/>
          </p:nvPr>
        </p:nvSpPr>
        <p:spPr>
          <a:xfrm>
            <a:off x="1371600" y="3429000"/>
            <a:ext cx="6400800" cy="2520950"/>
          </a:xfrm>
        </p:spPr>
        <p:txBody>
          <a:bodyPr/>
          <a:lstStyle/>
          <a:p>
            <a:pPr>
              <a:lnSpc>
                <a:spcPct val="80000"/>
              </a:lnSpc>
            </a:pPr>
            <a:r>
              <a:rPr lang="en-GB" sz="2400"/>
              <a:t>Tom Solomon, Penny Lewthwaite, </a:t>
            </a:r>
          </a:p>
          <a:p>
            <a:pPr>
              <a:lnSpc>
                <a:spcPct val="80000"/>
              </a:lnSpc>
            </a:pPr>
            <a:r>
              <a:rPr lang="en-GB" sz="2400"/>
              <a:t>Rachel Kneen, Sri Hari, Mong How Ooi</a:t>
            </a:r>
          </a:p>
          <a:p>
            <a:pPr>
              <a:lnSpc>
                <a:spcPct val="80000"/>
              </a:lnSpc>
            </a:pPr>
            <a:endParaRPr lang="en-GB" sz="2400"/>
          </a:p>
          <a:p>
            <a:pPr>
              <a:lnSpc>
                <a:spcPct val="80000"/>
              </a:lnSpc>
            </a:pPr>
            <a:r>
              <a:rPr lang="en-GB"/>
              <a:t>Viral Brain Infections Group University of Liverpool, UK</a:t>
            </a:r>
          </a:p>
          <a:p>
            <a:pPr>
              <a:lnSpc>
                <a:spcPct val="80000"/>
              </a:lnSpc>
            </a:pPr>
            <a:r>
              <a:rPr lang="en-GB" sz="2800">
                <a:hlinkClick r:id="rId3"/>
              </a:rPr>
              <a:t>www.liv.ac.uk/braininfections</a:t>
            </a:r>
            <a:endParaRPr lang="en-GB" sz="2800"/>
          </a:p>
        </p:txBody>
      </p:sp>
      <p:sp>
        <p:nvSpPr>
          <p:cNvPr id="3076" name="Text Box 4"/>
          <p:cNvSpPr txBox="1">
            <a:spLocks noChangeArrowheads="1"/>
          </p:cNvSpPr>
          <p:nvPr/>
        </p:nvSpPr>
        <p:spPr bwMode="auto">
          <a:xfrm>
            <a:off x="684213" y="5373688"/>
            <a:ext cx="8135937" cy="366712"/>
          </a:xfrm>
          <a:prstGeom prst="rect">
            <a:avLst/>
          </a:prstGeom>
          <a:noFill/>
          <a:ln w="9525">
            <a:noFill/>
            <a:miter lim="800000"/>
            <a:headEnd/>
            <a:tailEnd/>
          </a:ln>
          <a:effectLst/>
        </p:spPr>
        <p:txBody>
          <a:bodyPr>
            <a:spAutoFit/>
          </a:bodyPr>
          <a:lstStyle/>
          <a:p>
            <a:pPr>
              <a:spcBef>
                <a:spcPct val="50000"/>
              </a:spcBef>
            </a:pP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University of Liverpool</a:t>
            </a:r>
          </a:p>
        </p:txBody>
      </p:sp>
      <p:sp>
        <p:nvSpPr>
          <p:cNvPr id="21506" name="Rectangle 2"/>
          <p:cNvSpPr>
            <a:spLocks noGrp="1" noChangeArrowheads="1"/>
          </p:cNvSpPr>
          <p:nvPr>
            <p:ph type="title"/>
          </p:nvPr>
        </p:nvSpPr>
        <p:spPr/>
        <p:txBody>
          <a:bodyPr/>
          <a:lstStyle/>
          <a:p>
            <a:r>
              <a:rPr lang="en-GB" sz="4000"/>
              <a:t>Paediatric examination in practice</a:t>
            </a:r>
            <a:endParaRPr lang="en-US" sz="4000"/>
          </a:p>
        </p:txBody>
      </p:sp>
      <p:sp>
        <p:nvSpPr>
          <p:cNvPr id="21507" name="Rectangle 3"/>
          <p:cNvSpPr>
            <a:spLocks noGrp="1" noChangeArrowheads="1"/>
          </p:cNvSpPr>
          <p:nvPr>
            <p:ph type="body" idx="1"/>
          </p:nvPr>
        </p:nvSpPr>
        <p:spPr/>
        <p:txBody>
          <a:bodyPr/>
          <a:lstStyle/>
          <a:p>
            <a:pPr>
              <a:lnSpc>
                <a:spcPct val="90000"/>
              </a:lnSpc>
            </a:pPr>
            <a:r>
              <a:rPr lang="en-GB"/>
              <a:t>Observation is the key. </a:t>
            </a:r>
          </a:p>
          <a:p>
            <a:pPr>
              <a:lnSpc>
                <a:spcPct val="90000"/>
              </a:lnSpc>
            </a:pPr>
            <a:r>
              <a:rPr lang="en-GB"/>
              <a:t>A full formal neurological examination is time consuming and will not be tolerated by small children, however you can do much of the examination by just observing</a:t>
            </a:r>
          </a:p>
          <a:p>
            <a:pPr>
              <a:lnSpc>
                <a:spcPct val="90000"/>
              </a:lnSpc>
            </a:pPr>
            <a:r>
              <a:rPr lang="en-GB">
                <a:hlinkClick r:id="rId3" action="ppaction://hlinksldjump"/>
              </a:rPr>
              <a:t>Click Here </a:t>
            </a:r>
            <a:r>
              <a:rPr lang="en-GB"/>
              <a:t>for revision of a more detailed neurological examination, which may be possible in older children who are fully cooperative</a:t>
            </a:r>
          </a:p>
          <a:p>
            <a:pPr>
              <a:lnSpc>
                <a:spcPct val="90000"/>
              </a:lnSpc>
            </a:pPr>
            <a:endParaRPr lang="en-GB"/>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University of Liverpool</a:t>
            </a:r>
          </a:p>
        </p:txBody>
      </p:sp>
      <p:sp>
        <p:nvSpPr>
          <p:cNvPr id="23554" name="Rectangle 2"/>
          <p:cNvSpPr>
            <a:spLocks noGrp="1" noChangeArrowheads="1"/>
          </p:cNvSpPr>
          <p:nvPr>
            <p:ph type="title"/>
          </p:nvPr>
        </p:nvSpPr>
        <p:spPr/>
        <p:txBody>
          <a:bodyPr/>
          <a:lstStyle/>
          <a:p>
            <a:r>
              <a:rPr lang="en-GB" sz="2800"/>
              <a:t>More detailed examination of cranial nerves I-VII</a:t>
            </a:r>
          </a:p>
        </p:txBody>
      </p:sp>
      <p:sp>
        <p:nvSpPr>
          <p:cNvPr id="23555" name="Rectangle 3"/>
          <p:cNvSpPr>
            <a:spLocks noGrp="1" noChangeArrowheads="1"/>
          </p:cNvSpPr>
          <p:nvPr>
            <p:ph type="body" idx="1"/>
          </p:nvPr>
        </p:nvSpPr>
        <p:spPr>
          <a:xfrm>
            <a:off x="457200" y="1196975"/>
            <a:ext cx="8229600" cy="4968875"/>
          </a:xfrm>
        </p:spPr>
        <p:txBody>
          <a:bodyPr/>
          <a:lstStyle/>
          <a:p>
            <a:pPr>
              <a:lnSpc>
                <a:spcPct val="80000"/>
              </a:lnSpc>
              <a:buFontTx/>
              <a:buNone/>
            </a:pPr>
            <a:r>
              <a:rPr lang="en-GB" sz="2400"/>
              <a:t>I  Olfactory</a:t>
            </a:r>
          </a:p>
          <a:p>
            <a:pPr>
              <a:lnSpc>
                <a:spcPct val="80000"/>
              </a:lnSpc>
              <a:buFontTx/>
              <a:buNone/>
            </a:pPr>
            <a:r>
              <a:rPr lang="en-GB" sz="2400"/>
              <a:t>	is the sense of smell normal?</a:t>
            </a:r>
          </a:p>
          <a:p>
            <a:pPr>
              <a:lnSpc>
                <a:spcPct val="80000"/>
              </a:lnSpc>
              <a:buFontTx/>
              <a:buNone/>
            </a:pPr>
            <a:r>
              <a:rPr lang="en-GB" sz="2400"/>
              <a:t>II Optic</a:t>
            </a:r>
          </a:p>
          <a:p>
            <a:pPr lvl="1">
              <a:lnSpc>
                <a:spcPct val="80000"/>
              </a:lnSpc>
            </a:pPr>
            <a:r>
              <a:rPr lang="en-GB" sz="2000"/>
              <a:t>Is visual acuity normal?</a:t>
            </a:r>
          </a:p>
          <a:p>
            <a:pPr lvl="1">
              <a:lnSpc>
                <a:spcPct val="80000"/>
              </a:lnSpc>
            </a:pPr>
            <a:r>
              <a:rPr lang="en-GB" sz="2000"/>
              <a:t>Do the pupils react to light and to accommodation?</a:t>
            </a:r>
          </a:p>
          <a:p>
            <a:pPr lvl="1">
              <a:lnSpc>
                <a:spcPct val="80000"/>
              </a:lnSpc>
            </a:pPr>
            <a:r>
              <a:rPr lang="en-GB" sz="2000"/>
              <a:t>Are the visual fields normal to confrontation?</a:t>
            </a:r>
          </a:p>
          <a:p>
            <a:pPr lvl="1">
              <a:lnSpc>
                <a:spcPct val="80000"/>
              </a:lnSpc>
            </a:pPr>
            <a:r>
              <a:rPr lang="en-GB" sz="2000"/>
              <a:t>Are the optic fundi normal?</a:t>
            </a:r>
          </a:p>
          <a:p>
            <a:pPr>
              <a:lnSpc>
                <a:spcPct val="80000"/>
              </a:lnSpc>
              <a:buFontTx/>
              <a:buNone/>
            </a:pPr>
            <a:r>
              <a:rPr lang="en-GB" sz="2400"/>
              <a:t>III Occulomotor; IV Trochlear; VI Abducens</a:t>
            </a:r>
          </a:p>
          <a:p>
            <a:pPr lvl="1">
              <a:lnSpc>
                <a:spcPct val="80000"/>
              </a:lnSpc>
            </a:pPr>
            <a:r>
              <a:rPr lang="en-GB" sz="2000"/>
              <a:t>Are the eye movements normal?</a:t>
            </a:r>
          </a:p>
          <a:p>
            <a:pPr lvl="1">
              <a:lnSpc>
                <a:spcPct val="80000"/>
              </a:lnSpc>
            </a:pPr>
            <a:r>
              <a:rPr lang="en-GB" sz="2000"/>
              <a:t>Is one pupil dilated (IIIrd nerve lesion)?</a:t>
            </a:r>
          </a:p>
          <a:p>
            <a:pPr>
              <a:lnSpc>
                <a:spcPct val="80000"/>
              </a:lnSpc>
              <a:buFontTx/>
              <a:buNone/>
            </a:pPr>
            <a:r>
              <a:rPr lang="en-GB" sz="2400"/>
              <a:t>V Trigeminal </a:t>
            </a:r>
          </a:p>
          <a:p>
            <a:pPr lvl="1">
              <a:lnSpc>
                <a:spcPct val="80000"/>
              </a:lnSpc>
            </a:pPr>
            <a:r>
              <a:rPr lang="en-GB" sz="2000"/>
              <a:t>Is sensation normal on the face (and cornea), and is jaw power normal?</a:t>
            </a:r>
          </a:p>
          <a:p>
            <a:pPr>
              <a:lnSpc>
                <a:spcPct val="80000"/>
              </a:lnSpc>
              <a:buFontTx/>
              <a:buNone/>
            </a:pPr>
            <a:r>
              <a:rPr lang="en-GB" sz="2400"/>
              <a:t>VII Facial</a:t>
            </a:r>
          </a:p>
          <a:p>
            <a:pPr lvl="1">
              <a:lnSpc>
                <a:spcPct val="80000"/>
              </a:lnSpc>
            </a:pPr>
            <a:r>
              <a:rPr lang="en-GB" sz="2000"/>
              <a:t>Is there facial weakness?</a:t>
            </a:r>
          </a:p>
          <a:p>
            <a:pPr lvl="1">
              <a:lnSpc>
                <a:spcPct val="80000"/>
              </a:lnSpc>
            </a:pPr>
            <a:endParaRPr lang="en-GB" sz="200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University of Liverpool</a:t>
            </a:r>
          </a:p>
        </p:txBody>
      </p:sp>
      <p:sp>
        <p:nvSpPr>
          <p:cNvPr id="25602" name="Rectangle 2"/>
          <p:cNvSpPr>
            <a:spLocks noGrp="1" noChangeArrowheads="1"/>
          </p:cNvSpPr>
          <p:nvPr>
            <p:ph type="body" idx="1"/>
          </p:nvPr>
        </p:nvSpPr>
        <p:spPr/>
        <p:txBody>
          <a:bodyPr/>
          <a:lstStyle/>
          <a:p>
            <a:pPr>
              <a:lnSpc>
                <a:spcPct val="90000"/>
              </a:lnSpc>
              <a:buFontTx/>
              <a:buNone/>
            </a:pPr>
            <a:r>
              <a:rPr lang="en-GB" sz="2400"/>
              <a:t>VII Vestibulocochlear</a:t>
            </a:r>
          </a:p>
          <a:p>
            <a:pPr lvl="1">
              <a:lnSpc>
                <a:spcPct val="90000"/>
              </a:lnSpc>
            </a:pPr>
            <a:r>
              <a:rPr lang="en-GB" sz="2000"/>
              <a:t> is hearing reduced?</a:t>
            </a:r>
          </a:p>
          <a:p>
            <a:pPr>
              <a:lnSpc>
                <a:spcPct val="90000"/>
              </a:lnSpc>
              <a:buFontTx/>
              <a:buNone/>
            </a:pPr>
            <a:r>
              <a:rPr lang="en-GB" sz="2400"/>
              <a:t>IX Glossopharyngeal</a:t>
            </a:r>
          </a:p>
          <a:p>
            <a:pPr lvl="1">
              <a:lnSpc>
                <a:spcPct val="90000"/>
              </a:lnSpc>
            </a:pPr>
            <a:r>
              <a:rPr lang="en-GB" sz="2000"/>
              <a:t>Is sensation in the pharynx normal (tested by eliciting the gag reflex)?</a:t>
            </a:r>
          </a:p>
          <a:p>
            <a:pPr>
              <a:lnSpc>
                <a:spcPct val="90000"/>
              </a:lnSpc>
              <a:buFontTx/>
              <a:buNone/>
            </a:pPr>
            <a:r>
              <a:rPr lang="en-GB" sz="2400"/>
              <a:t>X Vagus</a:t>
            </a:r>
          </a:p>
          <a:p>
            <a:pPr lvl="1">
              <a:lnSpc>
                <a:spcPct val="90000"/>
              </a:lnSpc>
            </a:pPr>
            <a:r>
              <a:rPr lang="en-GB" sz="2000"/>
              <a:t>Do both sides of the palate move when the patient says “Ahh”? (And during the gag reflex?)</a:t>
            </a:r>
          </a:p>
          <a:p>
            <a:pPr>
              <a:lnSpc>
                <a:spcPct val="90000"/>
              </a:lnSpc>
              <a:buFontTx/>
              <a:buNone/>
            </a:pPr>
            <a:r>
              <a:rPr lang="en-GB" sz="2400"/>
              <a:t>XI Accessory </a:t>
            </a:r>
          </a:p>
          <a:p>
            <a:pPr lvl="1">
              <a:lnSpc>
                <a:spcPct val="90000"/>
              </a:lnSpc>
            </a:pPr>
            <a:r>
              <a:rPr lang="en-GB" sz="2000"/>
              <a:t>Do the shoulders lift? Is power of head turning normal?</a:t>
            </a:r>
          </a:p>
          <a:p>
            <a:pPr>
              <a:lnSpc>
                <a:spcPct val="90000"/>
              </a:lnSpc>
              <a:buFontTx/>
              <a:buNone/>
            </a:pPr>
            <a:r>
              <a:rPr lang="en-GB" sz="2400"/>
              <a:t>XII Hypoglossal</a:t>
            </a:r>
          </a:p>
          <a:p>
            <a:pPr lvl="1">
              <a:lnSpc>
                <a:spcPct val="90000"/>
              </a:lnSpc>
            </a:pPr>
            <a:r>
              <a:rPr lang="en-GB" sz="2000"/>
              <a:t>Does the tongue look and protrude normally</a:t>
            </a:r>
          </a:p>
        </p:txBody>
      </p:sp>
      <p:sp>
        <p:nvSpPr>
          <p:cNvPr id="25603" name="Rectangle 3"/>
          <p:cNvSpPr>
            <a:spLocks noGrp="1" noChangeArrowheads="1"/>
          </p:cNvSpPr>
          <p:nvPr>
            <p:ph type="title"/>
          </p:nvPr>
        </p:nvSpPr>
        <p:spPr>
          <a:noFill/>
          <a:ln/>
        </p:spPr>
        <p:txBody>
          <a:bodyPr/>
          <a:lstStyle/>
          <a:p>
            <a:r>
              <a:rPr lang="en-GB" sz="2800"/>
              <a:t>More detailed examination of cranial nerves VII-XII</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University of Liverpool</a:t>
            </a:r>
          </a:p>
        </p:txBody>
      </p:sp>
      <p:sp>
        <p:nvSpPr>
          <p:cNvPr id="27650" name="Rectangle 2"/>
          <p:cNvSpPr>
            <a:spLocks noGrp="1" noChangeArrowheads="1"/>
          </p:cNvSpPr>
          <p:nvPr>
            <p:ph type="title"/>
          </p:nvPr>
        </p:nvSpPr>
        <p:spPr/>
        <p:txBody>
          <a:bodyPr/>
          <a:lstStyle/>
          <a:p>
            <a:r>
              <a:rPr lang="en-GB" sz="4000"/>
              <a:t>Detailed peripheral nervous system examination</a:t>
            </a:r>
            <a:endParaRPr lang="en-US" sz="4000"/>
          </a:p>
        </p:txBody>
      </p:sp>
      <p:sp>
        <p:nvSpPr>
          <p:cNvPr id="27651" name="Rectangle 3"/>
          <p:cNvSpPr>
            <a:spLocks noGrp="1" noChangeArrowheads="1"/>
          </p:cNvSpPr>
          <p:nvPr>
            <p:ph type="body" idx="1"/>
          </p:nvPr>
        </p:nvSpPr>
        <p:spPr/>
        <p:txBody>
          <a:bodyPr/>
          <a:lstStyle/>
          <a:p>
            <a:r>
              <a:rPr lang="en-GB"/>
              <a:t>Tone</a:t>
            </a:r>
          </a:p>
          <a:p>
            <a:r>
              <a:rPr lang="en-GB"/>
              <a:t>Reflexes </a:t>
            </a:r>
          </a:p>
          <a:p>
            <a:r>
              <a:rPr lang="en-GB"/>
              <a:t>Power </a:t>
            </a:r>
          </a:p>
          <a:p>
            <a:r>
              <a:rPr lang="en-GB"/>
              <a:t>Sensation</a:t>
            </a:r>
          </a:p>
          <a:p>
            <a:pPr lvl="1"/>
            <a:r>
              <a:rPr lang="en-GB"/>
              <a:t>Joint position; pin prick; vibration; light touch; temperature</a:t>
            </a:r>
          </a:p>
          <a:p>
            <a:r>
              <a:rPr lang="en-GB"/>
              <a:t>Coordination, including finger nose, dysdiodochokinesis, heel shin and gait</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t>University of Liverpool</a:t>
            </a:r>
          </a:p>
        </p:txBody>
      </p:sp>
      <p:sp>
        <p:nvSpPr>
          <p:cNvPr id="29698" name="Rectangle 2"/>
          <p:cNvSpPr>
            <a:spLocks noGrp="1" noChangeArrowheads="1"/>
          </p:cNvSpPr>
          <p:nvPr>
            <p:ph type="title"/>
          </p:nvPr>
        </p:nvSpPr>
        <p:spPr/>
        <p:txBody>
          <a:bodyPr/>
          <a:lstStyle/>
          <a:p>
            <a:r>
              <a:rPr lang="en-GB"/>
              <a:t>Assess power in the limbs</a:t>
            </a:r>
          </a:p>
        </p:txBody>
      </p:sp>
      <p:sp>
        <p:nvSpPr>
          <p:cNvPr id="29699" name="Rectangle 3"/>
          <p:cNvSpPr>
            <a:spLocks noGrp="1" noChangeArrowheads="1"/>
          </p:cNvSpPr>
          <p:nvPr>
            <p:ph type="body" idx="1"/>
          </p:nvPr>
        </p:nvSpPr>
        <p:spPr/>
        <p:txBody>
          <a:bodyPr/>
          <a:lstStyle/>
          <a:p>
            <a:pPr>
              <a:lnSpc>
                <a:spcPct val="80000"/>
              </a:lnSpc>
            </a:pPr>
            <a:r>
              <a:rPr lang="en-GB" sz="2400"/>
              <a:t>If the child can cooperate, assess power of flexion and extension at each joint, using the MRC Grading:</a:t>
            </a:r>
          </a:p>
          <a:p>
            <a:pPr>
              <a:lnSpc>
                <a:spcPct val="80000"/>
              </a:lnSpc>
            </a:pPr>
            <a:r>
              <a:rPr lang="en-GB" sz="2400"/>
              <a:t>Grade 5 – normal</a:t>
            </a:r>
          </a:p>
          <a:p>
            <a:pPr>
              <a:lnSpc>
                <a:spcPct val="80000"/>
              </a:lnSpc>
            </a:pPr>
            <a:r>
              <a:rPr lang="en-GB" sz="2400"/>
              <a:t>Grade 4 – reduced</a:t>
            </a:r>
          </a:p>
          <a:p>
            <a:pPr>
              <a:lnSpc>
                <a:spcPct val="80000"/>
              </a:lnSpc>
            </a:pPr>
            <a:r>
              <a:rPr lang="en-GB" sz="2400"/>
              <a:t>Grade 3 – only just strong enough to overcome gravity</a:t>
            </a:r>
          </a:p>
          <a:p>
            <a:pPr>
              <a:lnSpc>
                <a:spcPct val="80000"/>
              </a:lnSpc>
            </a:pPr>
            <a:r>
              <a:rPr lang="en-GB" sz="2400"/>
              <a:t>Grade 2 – not strong enough to overcome gravity</a:t>
            </a:r>
          </a:p>
          <a:p>
            <a:pPr>
              <a:lnSpc>
                <a:spcPct val="80000"/>
              </a:lnSpc>
            </a:pPr>
            <a:r>
              <a:rPr lang="en-GB" sz="2400"/>
              <a:t>Grade 1 – a flicker of movement</a:t>
            </a:r>
          </a:p>
          <a:p>
            <a:pPr>
              <a:lnSpc>
                <a:spcPct val="80000"/>
              </a:lnSpc>
            </a:pPr>
            <a:r>
              <a:rPr lang="en-GB" sz="2400"/>
              <a:t>Grade 0 – no movement at all</a:t>
            </a:r>
          </a:p>
        </p:txBody>
      </p:sp>
      <p:sp>
        <p:nvSpPr>
          <p:cNvPr id="29700" name="Text Box 4"/>
          <p:cNvSpPr txBox="1">
            <a:spLocks noChangeArrowheads="1"/>
          </p:cNvSpPr>
          <p:nvPr/>
        </p:nvSpPr>
        <p:spPr bwMode="auto">
          <a:xfrm>
            <a:off x="6156325" y="6165850"/>
            <a:ext cx="2735263" cy="366713"/>
          </a:xfrm>
          <a:prstGeom prst="rect">
            <a:avLst/>
          </a:prstGeom>
          <a:noFill/>
          <a:ln w="9525">
            <a:noFill/>
            <a:miter lim="800000"/>
            <a:headEnd/>
            <a:tailEnd/>
          </a:ln>
          <a:effectLst/>
        </p:spPr>
        <p:txBody>
          <a:bodyPr>
            <a:spAutoFit/>
          </a:bodyPr>
          <a:lstStyle/>
          <a:p>
            <a:pPr algn="r">
              <a:spcBef>
                <a:spcPct val="50000"/>
              </a:spcBef>
            </a:pPr>
            <a:r>
              <a:rPr lang="en-GB">
                <a:hlinkClick r:id="rId3" action="ppaction://hlinksldjump"/>
              </a:rPr>
              <a:t>Return</a:t>
            </a:r>
            <a:endParaRPr lang="en-GB"/>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University of Liverpool</a:t>
            </a:r>
          </a:p>
        </p:txBody>
      </p:sp>
      <p:sp>
        <p:nvSpPr>
          <p:cNvPr id="31746" name="Rectangle 2"/>
          <p:cNvSpPr>
            <a:spLocks noGrp="1" noChangeArrowheads="1"/>
          </p:cNvSpPr>
          <p:nvPr>
            <p:ph type="title"/>
          </p:nvPr>
        </p:nvSpPr>
        <p:spPr/>
        <p:txBody>
          <a:bodyPr/>
          <a:lstStyle/>
          <a:p>
            <a:r>
              <a:rPr lang="en-GB"/>
              <a:t>Examination - General</a:t>
            </a:r>
          </a:p>
        </p:txBody>
      </p:sp>
      <p:sp>
        <p:nvSpPr>
          <p:cNvPr id="31747" name="Rectangle 3"/>
          <p:cNvSpPr>
            <a:spLocks noGrp="1" noChangeArrowheads="1"/>
          </p:cNvSpPr>
          <p:nvPr>
            <p:ph type="body" idx="1"/>
          </p:nvPr>
        </p:nvSpPr>
        <p:spPr/>
        <p:txBody>
          <a:bodyPr/>
          <a:lstStyle/>
          <a:p>
            <a:pPr>
              <a:lnSpc>
                <a:spcPct val="90000"/>
              </a:lnSpc>
            </a:pPr>
            <a:r>
              <a:rPr lang="en-GB" sz="2800"/>
              <a:t>Observe the child’s behaviour and actions, even whilst taking the history.</a:t>
            </a:r>
          </a:p>
          <a:p>
            <a:pPr>
              <a:lnSpc>
                <a:spcPct val="90000"/>
              </a:lnSpc>
            </a:pPr>
            <a:r>
              <a:rPr lang="en-GB" sz="2800"/>
              <a:t>Look for:</a:t>
            </a:r>
          </a:p>
          <a:p>
            <a:pPr>
              <a:lnSpc>
                <a:spcPct val="90000"/>
              </a:lnSpc>
            </a:pPr>
            <a:r>
              <a:rPr lang="en-GB" sz="2800"/>
              <a:t>Skin turgor</a:t>
            </a:r>
          </a:p>
          <a:p>
            <a:pPr>
              <a:lnSpc>
                <a:spcPct val="90000"/>
              </a:lnSpc>
            </a:pPr>
            <a:r>
              <a:rPr lang="en-GB" sz="2800"/>
              <a:t>Capillary refill time</a:t>
            </a:r>
          </a:p>
          <a:p>
            <a:pPr>
              <a:lnSpc>
                <a:spcPct val="90000"/>
              </a:lnSpc>
            </a:pPr>
            <a:r>
              <a:rPr lang="en-GB" sz="2800"/>
              <a:t>Rash, petechiae/non-blanching</a:t>
            </a:r>
          </a:p>
          <a:p>
            <a:pPr>
              <a:lnSpc>
                <a:spcPct val="90000"/>
              </a:lnSpc>
            </a:pPr>
            <a:r>
              <a:rPr lang="en-GB" sz="2800"/>
              <a:t>Bruising</a:t>
            </a:r>
          </a:p>
          <a:p>
            <a:pPr>
              <a:lnSpc>
                <a:spcPct val="90000"/>
              </a:lnSpc>
            </a:pPr>
            <a:r>
              <a:rPr lang="en-GB" sz="2800">
                <a:hlinkClick r:id="rId3" action="ppaction://hlinksldjump"/>
              </a:rPr>
              <a:t>Positive tourniquet test</a:t>
            </a:r>
            <a:endParaRPr lang="en-GB" sz="2800"/>
          </a:p>
          <a:p>
            <a:pPr>
              <a:lnSpc>
                <a:spcPct val="90000"/>
              </a:lnSpc>
            </a:pPr>
            <a:r>
              <a:rPr lang="en-GB" sz="2800"/>
              <a:t>Examine the ear nose and throat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Footer Placeholder 5"/>
          <p:cNvSpPr>
            <a:spLocks noGrp="1"/>
          </p:cNvSpPr>
          <p:nvPr>
            <p:ph type="ftr" sz="quarter" idx="11"/>
          </p:nvPr>
        </p:nvSpPr>
        <p:spPr/>
        <p:txBody>
          <a:bodyPr/>
          <a:lstStyle/>
          <a:p>
            <a:r>
              <a:rPr lang="en-US"/>
              <a:t>University of Liverpool</a:t>
            </a:r>
          </a:p>
        </p:txBody>
      </p:sp>
      <p:pic>
        <p:nvPicPr>
          <p:cNvPr id="33794" name="Picture 2" descr="DEN TT 2"/>
          <p:cNvPicPr>
            <a:picLocks noChangeAspect="1" noChangeArrowheads="1"/>
          </p:cNvPicPr>
          <p:nvPr>
            <p:ph type="clipArt" sz="half" idx="1"/>
          </p:nvPr>
        </p:nvPicPr>
        <p:blipFill>
          <a:blip r:embed="rId3" cstate="print"/>
          <a:srcRect/>
          <a:stretch>
            <a:fillRect/>
          </a:stretch>
        </p:blipFill>
        <p:spPr>
          <a:xfrm>
            <a:off x="1909763" y="1684338"/>
            <a:ext cx="4679950" cy="3171825"/>
          </a:xfrm>
        </p:spPr>
      </p:pic>
      <p:pic>
        <p:nvPicPr>
          <p:cNvPr id="33795" name="Picture 3" descr="DEN TT close-up"/>
          <p:cNvPicPr>
            <a:picLocks noChangeAspect="1" noChangeArrowheads="1"/>
          </p:cNvPicPr>
          <p:nvPr>
            <p:ph type="body" sz="half" idx="2"/>
          </p:nvPr>
        </p:nvPicPr>
        <p:blipFill>
          <a:blip r:embed="rId4" cstate="print"/>
          <a:srcRect/>
          <a:stretch>
            <a:fillRect/>
          </a:stretch>
        </p:blipFill>
        <p:spPr>
          <a:xfrm>
            <a:off x="5029200" y="4151313"/>
            <a:ext cx="4114800" cy="2706687"/>
          </a:xfrm>
        </p:spPr>
      </p:pic>
      <p:pic>
        <p:nvPicPr>
          <p:cNvPr id="33796" name="Picture 4" descr="Den doing tt"/>
          <p:cNvPicPr>
            <a:picLocks noChangeAspect="1" noChangeArrowheads="1"/>
          </p:cNvPicPr>
          <p:nvPr>
            <p:ph type="title"/>
          </p:nvPr>
        </p:nvPicPr>
        <p:blipFill>
          <a:blip r:embed="rId5" cstate="print"/>
          <a:srcRect/>
          <a:stretch>
            <a:fillRect/>
          </a:stretch>
        </p:blipFill>
        <p:spPr>
          <a:xfrm>
            <a:off x="0" y="0"/>
            <a:ext cx="3962400" cy="2563813"/>
          </a:xfrm>
          <a:noFill/>
          <a:ln/>
        </p:spPr>
      </p:pic>
      <p:sp>
        <p:nvSpPr>
          <p:cNvPr id="33797" name="Text Box 5"/>
          <p:cNvSpPr txBox="1">
            <a:spLocks noChangeArrowheads="1"/>
          </p:cNvSpPr>
          <p:nvPr/>
        </p:nvSpPr>
        <p:spPr bwMode="auto">
          <a:xfrm>
            <a:off x="3779838" y="188913"/>
            <a:ext cx="5400675" cy="457200"/>
          </a:xfrm>
          <a:prstGeom prst="rect">
            <a:avLst/>
          </a:prstGeom>
          <a:noFill/>
          <a:ln w="9525">
            <a:noFill/>
            <a:miter lim="800000"/>
            <a:headEnd/>
            <a:tailEnd/>
          </a:ln>
          <a:effectLst/>
        </p:spPr>
        <p:txBody>
          <a:bodyPr>
            <a:spAutoFit/>
          </a:bodyPr>
          <a:lstStyle/>
          <a:p>
            <a:pPr algn="ctr" eaLnBrk="0" hangingPunct="0">
              <a:spcBef>
                <a:spcPct val="50000"/>
              </a:spcBef>
            </a:pPr>
            <a:r>
              <a:rPr lang="en-US" sz="2400" b="1"/>
              <a:t>The tourniquet test for dengue</a:t>
            </a:r>
          </a:p>
        </p:txBody>
      </p:sp>
      <p:sp>
        <p:nvSpPr>
          <p:cNvPr id="33798" name="Rectangle 6"/>
          <p:cNvSpPr>
            <a:spLocks noChangeArrowheads="1"/>
          </p:cNvSpPr>
          <p:nvPr/>
        </p:nvSpPr>
        <p:spPr bwMode="auto">
          <a:xfrm>
            <a:off x="3938588" y="836613"/>
            <a:ext cx="5205412" cy="701675"/>
          </a:xfrm>
          <a:prstGeom prst="rect">
            <a:avLst/>
          </a:prstGeom>
          <a:noFill/>
          <a:ln w="9525">
            <a:noFill/>
            <a:miter lim="800000"/>
            <a:headEnd/>
            <a:tailEnd/>
          </a:ln>
          <a:effectLst/>
        </p:spPr>
        <p:txBody>
          <a:bodyPr>
            <a:spAutoFit/>
          </a:bodyPr>
          <a:lstStyle/>
          <a:p>
            <a:pPr algn="ctr" eaLnBrk="0" hangingPunct="0"/>
            <a:r>
              <a:rPr lang="en-US" sz="2000"/>
              <a:t>Inflate the BP cuff to half way between systolic and diastolic for 5 minutes.</a:t>
            </a:r>
          </a:p>
        </p:txBody>
      </p:sp>
      <p:sp>
        <p:nvSpPr>
          <p:cNvPr id="33799" name="Rectangle 7"/>
          <p:cNvSpPr>
            <a:spLocks noChangeArrowheads="1"/>
          </p:cNvSpPr>
          <p:nvPr/>
        </p:nvSpPr>
        <p:spPr bwMode="auto">
          <a:xfrm>
            <a:off x="265113" y="6259513"/>
            <a:ext cx="4751387" cy="304800"/>
          </a:xfrm>
          <a:prstGeom prst="rect">
            <a:avLst/>
          </a:prstGeom>
          <a:solidFill>
            <a:schemeClr val="bg1"/>
          </a:solidFill>
          <a:ln w="9525">
            <a:noFill/>
            <a:miter lim="800000"/>
            <a:headEnd/>
            <a:tailEnd/>
          </a:ln>
          <a:effectLst/>
        </p:spPr>
        <p:txBody>
          <a:bodyPr anchor="ctr">
            <a:spAutoFit/>
          </a:bodyPr>
          <a:lstStyle/>
          <a:p>
            <a:endParaRPr lang="en-US" sz="1400"/>
          </a:p>
        </p:txBody>
      </p:sp>
      <p:sp>
        <p:nvSpPr>
          <p:cNvPr id="33800" name="Text Box 8"/>
          <p:cNvSpPr txBox="1">
            <a:spLocks noChangeArrowheads="1"/>
          </p:cNvSpPr>
          <p:nvPr/>
        </p:nvSpPr>
        <p:spPr bwMode="auto">
          <a:xfrm>
            <a:off x="2124075" y="6237288"/>
            <a:ext cx="2735263" cy="366712"/>
          </a:xfrm>
          <a:prstGeom prst="rect">
            <a:avLst/>
          </a:prstGeom>
          <a:noFill/>
          <a:ln w="9525">
            <a:noFill/>
            <a:miter lim="800000"/>
            <a:headEnd/>
            <a:tailEnd/>
          </a:ln>
          <a:effectLst/>
        </p:spPr>
        <p:txBody>
          <a:bodyPr>
            <a:spAutoFit/>
          </a:bodyPr>
          <a:lstStyle/>
          <a:p>
            <a:pPr algn="r">
              <a:spcBef>
                <a:spcPct val="50000"/>
              </a:spcBef>
            </a:pPr>
            <a:r>
              <a:rPr lang="en-GB">
                <a:hlinkClick r:id="rId6" action="ppaction://hlinksldjump"/>
              </a:rPr>
              <a:t>Return</a:t>
            </a:r>
            <a:endParaRPr lang="en-GB"/>
          </a:p>
        </p:txBody>
      </p:sp>
      <p:sp>
        <p:nvSpPr>
          <p:cNvPr id="33801" name="Text Box 9"/>
          <p:cNvSpPr txBox="1">
            <a:spLocks noChangeArrowheads="1"/>
          </p:cNvSpPr>
          <p:nvPr/>
        </p:nvSpPr>
        <p:spPr bwMode="auto">
          <a:xfrm>
            <a:off x="0" y="4797425"/>
            <a:ext cx="4681538" cy="1155700"/>
          </a:xfrm>
          <a:prstGeom prst="rect">
            <a:avLst/>
          </a:prstGeom>
          <a:noFill/>
          <a:ln w="9525">
            <a:noFill/>
            <a:miter lim="800000"/>
            <a:headEnd/>
            <a:tailEnd/>
          </a:ln>
          <a:effectLst/>
        </p:spPr>
        <p:txBody>
          <a:bodyPr>
            <a:spAutoFit/>
          </a:bodyPr>
          <a:lstStyle/>
          <a:p>
            <a:r>
              <a:rPr lang="en-GB" sz="1400"/>
              <a:t>20 or more petechiae per 2.5 cm2 is a positive test for dengue </a:t>
            </a:r>
          </a:p>
          <a:p>
            <a:r>
              <a:rPr lang="en-GB" sz="1400"/>
              <a:t>-  sensitivity 40% specificity 95% - Cao et al (2002)</a:t>
            </a:r>
          </a:p>
          <a:p>
            <a:r>
              <a:rPr lang="en-GB" sz="1400"/>
              <a:t>-  Photos Solomon, T. (2003) In Manson's Tropical Diseases, 2003</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University of Liverpool</a:t>
            </a:r>
          </a:p>
        </p:txBody>
      </p:sp>
      <p:sp>
        <p:nvSpPr>
          <p:cNvPr id="35842" name="Rectangle 2"/>
          <p:cNvSpPr>
            <a:spLocks noGrp="1" noChangeArrowheads="1"/>
          </p:cNvSpPr>
          <p:nvPr>
            <p:ph type="title"/>
          </p:nvPr>
        </p:nvSpPr>
        <p:spPr/>
        <p:txBody>
          <a:bodyPr/>
          <a:lstStyle/>
          <a:p>
            <a:r>
              <a:rPr lang="en-GB"/>
              <a:t>Remember:</a:t>
            </a:r>
          </a:p>
        </p:txBody>
      </p:sp>
      <p:sp>
        <p:nvSpPr>
          <p:cNvPr id="35843" name="Rectangle 3"/>
          <p:cNvSpPr>
            <a:spLocks noGrp="1" noChangeArrowheads="1"/>
          </p:cNvSpPr>
          <p:nvPr>
            <p:ph type="body" idx="1"/>
          </p:nvPr>
        </p:nvSpPr>
        <p:spPr/>
        <p:txBody>
          <a:bodyPr/>
          <a:lstStyle/>
          <a:p>
            <a:r>
              <a:rPr lang="en-GB"/>
              <a:t>The examination is not complete without an examination of other systems, </a:t>
            </a:r>
          </a:p>
          <a:p>
            <a:r>
              <a:rPr lang="en-GB"/>
              <a:t>including skin, </a:t>
            </a:r>
          </a:p>
          <a:p>
            <a:r>
              <a:rPr lang="en-GB"/>
              <a:t>respiratory, </a:t>
            </a:r>
          </a:p>
          <a:p>
            <a:r>
              <a:rPr lang="en-GB"/>
              <a:t>cardiovascular </a:t>
            </a:r>
          </a:p>
          <a:p>
            <a:r>
              <a:rPr lang="en-GB"/>
              <a:t>gastrointestinal systems.</a:t>
            </a:r>
            <a:endParaRPr lang="en-US"/>
          </a:p>
          <a:p>
            <a:endParaRPr lang="en-GB"/>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University of Liverpool</a:t>
            </a:r>
          </a:p>
        </p:txBody>
      </p:sp>
      <p:sp>
        <p:nvSpPr>
          <p:cNvPr id="37890" name="Rectangle 2"/>
          <p:cNvSpPr>
            <a:spLocks noGrp="1" noChangeArrowheads="1"/>
          </p:cNvSpPr>
          <p:nvPr>
            <p:ph type="title"/>
          </p:nvPr>
        </p:nvSpPr>
        <p:spPr/>
        <p:txBody>
          <a:bodyPr/>
          <a:lstStyle/>
          <a:p>
            <a:r>
              <a:rPr lang="en-GB" sz="4000"/>
              <a:t>Assess the breathing rate and pattern, and listen to the chest</a:t>
            </a:r>
          </a:p>
        </p:txBody>
      </p:sp>
      <p:sp>
        <p:nvSpPr>
          <p:cNvPr id="37891" name="Rectangle 3"/>
          <p:cNvSpPr>
            <a:spLocks noGrp="1" noChangeArrowheads="1"/>
          </p:cNvSpPr>
          <p:nvPr>
            <p:ph type="body" idx="1"/>
          </p:nvPr>
        </p:nvSpPr>
        <p:spPr/>
        <p:txBody>
          <a:bodyPr/>
          <a:lstStyle/>
          <a:p>
            <a:r>
              <a:rPr lang="en-GB"/>
              <a:t>An abnormal rate and pattern may indicate</a:t>
            </a:r>
          </a:p>
          <a:p>
            <a:pPr lvl="1"/>
            <a:r>
              <a:rPr lang="en-GB"/>
              <a:t>Aspiration pneumonia, which is common in JE</a:t>
            </a:r>
          </a:p>
          <a:p>
            <a:pPr lvl="1"/>
            <a:r>
              <a:rPr lang="en-GB"/>
              <a:t>Metabolic acidosis, which is common in any sick dehydrated child</a:t>
            </a:r>
          </a:p>
          <a:p>
            <a:pPr lvl="1"/>
            <a:r>
              <a:rPr lang="en-GB"/>
              <a:t>Brain stem damage, which is common in JE</a:t>
            </a:r>
          </a:p>
          <a:p>
            <a:endParaRPr lang="en-GB"/>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University of Liverpool</a:t>
            </a:r>
          </a:p>
        </p:txBody>
      </p:sp>
      <p:sp>
        <p:nvSpPr>
          <p:cNvPr id="39938" name="Rectangle 2"/>
          <p:cNvSpPr>
            <a:spLocks noGrp="1" noChangeArrowheads="1"/>
          </p:cNvSpPr>
          <p:nvPr>
            <p:ph type="title"/>
          </p:nvPr>
        </p:nvSpPr>
        <p:spPr/>
        <p:txBody>
          <a:bodyPr/>
          <a:lstStyle/>
          <a:p>
            <a:r>
              <a:rPr lang="en-GB"/>
              <a:t>Neurological examination</a:t>
            </a:r>
          </a:p>
        </p:txBody>
      </p:sp>
      <p:sp>
        <p:nvSpPr>
          <p:cNvPr id="39939" name="Rectangle 3"/>
          <p:cNvSpPr>
            <a:spLocks noGrp="1" noChangeArrowheads="1"/>
          </p:cNvSpPr>
          <p:nvPr>
            <p:ph type="body" idx="1"/>
          </p:nvPr>
        </p:nvSpPr>
        <p:spPr/>
        <p:txBody>
          <a:bodyPr/>
          <a:lstStyle/>
          <a:p>
            <a:pPr>
              <a:lnSpc>
                <a:spcPct val="90000"/>
              </a:lnSpc>
            </a:pPr>
            <a:r>
              <a:rPr lang="en-US" sz="2400">
                <a:hlinkClick r:id="rId3" action="ppaction://hlinkfile"/>
              </a:rPr>
              <a:t>Observe</a:t>
            </a:r>
            <a:r>
              <a:rPr lang="en-US" sz="2400"/>
              <a:t>, </a:t>
            </a:r>
            <a:r>
              <a:rPr lang="en-GB" sz="2400"/>
              <a:t>as much as you can, before disturbing the child</a:t>
            </a:r>
          </a:p>
          <a:p>
            <a:pPr>
              <a:lnSpc>
                <a:spcPct val="90000"/>
              </a:lnSpc>
            </a:pPr>
            <a:r>
              <a:rPr lang="en-GB" sz="2400"/>
              <a:t>Begin to examine with </a:t>
            </a:r>
            <a:r>
              <a:rPr lang="en-US" sz="2400">
                <a:hlinkClick r:id="rId4" action="ppaction://hlinkfile"/>
              </a:rPr>
              <a:t>minimal disturbance</a:t>
            </a:r>
            <a:endParaRPr lang="en-US" sz="2400"/>
          </a:p>
          <a:p>
            <a:pPr>
              <a:lnSpc>
                <a:spcPct val="90000"/>
              </a:lnSpc>
            </a:pPr>
            <a:r>
              <a:rPr lang="en-GB" sz="2400"/>
              <a:t>Examining the </a:t>
            </a:r>
            <a:r>
              <a:rPr lang="en-US" sz="2400">
                <a:hlinkClick r:id="rId5" action="ppaction://hlinkfile"/>
              </a:rPr>
              <a:t>uncooperative child </a:t>
            </a:r>
            <a:r>
              <a:rPr lang="en-GB" sz="2400"/>
              <a:t>can be difficult</a:t>
            </a:r>
          </a:p>
          <a:p>
            <a:pPr>
              <a:lnSpc>
                <a:spcPct val="90000"/>
              </a:lnSpc>
            </a:pPr>
            <a:r>
              <a:rPr lang="en-GB" sz="2400"/>
              <a:t>Look for:-</a:t>
            </a:r>
          </a:p>
          <a:p>
            <a:pPr>
              <a:lnSpc>
                <a:spcPct val="90000"/>
              </a:lnSpc>
            </a:pPr>
            <a:r>
              <a:rPr lang="en-GB" sz="2400"/>
              <a:t>Bulging fontanelle</a:t>
            </a:r>
          </a:p>
          <a:p>
            <a:pPr>
              <a:lnSpc>
                <a:spcPct val="90000"/>
              </a:lnSpc>
            </a:pPr>
            <a:r>
              <a:rPr lang="en-GB" sz="2400">
                <a:hlinkClick r:id="rId6" action="ppaction://hlinkfile"/>
              </a:rPr>
              <a:t>Neck stiffness</a:t>
            </a:r>
            <a:endParaRPr lang="en-GB" sz="2400"/>
          </a:p>
          <a:p>
            <a:pPr>
              <a:lnSpc>
                <a:spcPct val="90000"/>
              </a:lnSpc>
            </a:pPr>
            <a:r>
              <a:rPr lang="en-GB" sz="2400">
                <a:hlinkClick r:id="rId7" action="ppaction://hlinkfile"/>
              </a:rPr>
              <a:t>Test for Kernig sign</a:t>
            </a:r>
            <a:endParaRPr lang="en-GB" sz="2400"/>
          </a:p>
          <a:p>
            <a:pPr lvl="1">
              <a:lnSpc>
                <a:spcPct val="90000"/>
              </a:lnSpc>
            </a:pPr>
            <a:r>
              <a:rPr lang="en-GB" sz="2000"/>
              <a:t>With the child lying on their back, and the hip and knee flexed, extend the knee </a:t>
            </a:r>
          </a:p>
          <a:p>
            <a:pPr lvl="1">
              <a:lnSpc>
                <a:spcPct val="90000"/>
              </a:lnSpc>
            </a:pPr>
            <a:r>
              <a:rPr lang="en-GB" sz="2000"/>
              <a:t>The test is positive if this causes back pain Reduced spontaneous movements of one or more limb</a:t>
            </a:r>
          </a:p>
          <a:p>
            <a:pPr>
              <a:lnSpc>
                <a:spcPct val="90000"/>
              </a:lnSpc>
            </a:pPr>
            <a:r>
              <a:rPr lang="en-GB" sz="2400">
                <a:hlinkClick r:id="rId8" action="ppaction://hlinksldjump"/>
              </a:rPr>
              <a:t>Abnormal limb posture</a:t>
            </a:r>
            <a:endParaRPr lang="en-GB" sz="24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University of Liverpool</a:t>
            </a:r>
          </a:p>
        </p:txBody>
      </p:sp>
      <p:sp>
        <p:nvSpPr>
          <p:cNvPr id="5122" name="Rectangle 2"/>
          <p:cNvSpPr>
            <a:spLocks noGrp="1" noChangeArrowheads="1"/>
          </p:cNvSpPr>
          <p:nvPr>
            <p:ph type="title"/>
          </p:nvPr>
        </p:nvSpPr>
        <p:spPr/>
        <p:txBody>
          <a:bodyPr/>
          <a:lstStyle/>
          <a:p>
            <a:r>
              <a:rPr lang="en-GB"/>
              <a:t>Introduction</a:t>
            </a:r>
          </a:p>
        </p:txBody>
      </p:sp>
      <p:sp>
        <p:nvSpPr>
          <p:cNvPr id="5123" name="Rectangle 3"/>
          <p:cNvSpPr>
            <a:spLocks noGrp="1" noChangeArrowheads="1"/>
          </p:cNvSpPr>
          <p:nvPr>
            <p:ph type="body" idx="1"/>
          </p:nvPr>
        </p:nvSpPr>
        <p:spPr/>
        <p:txBody>
          <a:bodyPr/>
          <a:lstStyle/>
          <a:p>
            <a:pPr>
              <a:lnSpc>
                <a:spcPct val="90000"/>
              </a:lnSpc>
            </a:pPr>
            <a:r>
              <a:rPr lang="en-GB" sz="2400"/>
              <a:t>This teaching tool has been developed at the request of clinicians and health care workers in areas where Japanese encephalitis (JE) is endemic</a:t>
            </a:r>
          </a:p>
          <a:p>
            <a:pPr>
              <a:lnSpc>
                <a:spcPct val="90000"/>
              </a:lnSpc>
            </a:pPr>
            <a:r>
              <a:rPr lang="en-GB" sz="2400"/>
              <a:t>It has been produced with the financial support of the JE Program, PATH, Seattle</a:t>
            </a:r>
          </a:p>
          <a:p>
            <a:pPr>
              <a:lnSpc>
                <a:spcPct val="90000"/>
              </a:lnSpc>
            </a:pPr>
            <a:r>
              <a:rPr lang="en-GB" sz="2400"/>
              <a:t>Two versions exist: </a:t>
            </a:r>
          </a:p>
          <a:p>
            <a:pPr lvl="1">
              <a:lnSpc>
                <a:spcPct val="90000"/>
              </a:lnSpc>
            </a:pPr>
            <a:r>
              <a:rPr lang="en-GB" sz="2000"/>
              <a:t>A smaller file with no video clips which is available for download</a:t>
            </a:r>
          </a:p>
          <a:p>
            <a:pPr lvl="1">
              <a:lnSpc>
                <a:spcPct val="90000"/>
              </a:lnSpc>
            </a:pPr>
            <a:r>
              <a:rPr lang="en-GB" sz="2000"/>
              <a:t>A larger file with video clips which is available on CD ROM</a:t>
            </a:r>
          </a:p>
          <a:p>
            <a:pPr>
              <a:lnSpc>
                <a:spcPct val="90000"/>
              </a:lnSpc>
            </a:pPr>
            <a:r>
              <a:rPr lang="en-GB" sz="2400"/>
              <a:t>The tool is freely available, but when using it, please acknowledge the University of Liverpool, UK and PATH, (or give other credits as indicated)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Footer Placeholder 7"/>
          <p:cNvSpPr>
            <a:spLocks noGrp="1"/>
          </p:cNvSpPr>
          <p:nvPr>
            <p:ph type="ftr" sz="quarter" idx="11"/>
          </p:nvPr>
        </p:nvSpPr>
        <p:spPr/>
        <p:txBody>
          <a:bodyPr/>
          <a:lstStyle/>
          <a:p>
            <a:r>
              <a:rPr lang="en-US"/>
              <a:t>University of Liverpool</a:t>
            </a:r>
          </a:p>
        </p:txBody>
      </p:sp>
      <p:sp>
        <p:nvSpPr>
          <p:cNvPr id="41986" name="Rectangle 2"/>
          <p:cNvSpPr>
            <a:spLocks noGrp="1" noChangeArrowheads="1"/>
          </p:cNvSpPr>
          <p:nvPr>
            <p:ph type="title" sz="quarter"/>
          </p:nvPr>
        </p:nvSpPr>
        <p:spPr/>
        <p:txBody>
          <a:bodyPr/>
          <a:lstStyle/>
          <a:p>
            <a:r>
              <a:rPr lang="en-GB" sz="3600"/>
              <a:t>Abnormal limb posture</a:t>
            </a:r>
            <a:r>
              <a:rPr lang="en-GB" sz="3200"/>
              <a:t/>
            </a:r>
            <a:br>
              <a:rPr lang="en-GB" sz="3200"/>
            </a:br>
            <a:r>
              <a:rPr lang="en-GB" sz="2800"/>
              <a:t>- a sign of focal brain damage causing hemiparesis or monoparesis</a:t>
            </a:r>
          </a:p>
        </p:txBody>
      </p:sp>
      <p:pic>
        <p:nvPicPr>
          <p:cNvPr id="41987" name="Picture 3" descr="CIMG0531FU043"/>
          <p:cNvPicPr>
            <a:picLocks noChangeAspect="1" noChangeArrowheads="1"/>
          </p:cNvPicPr>
          <p:nvPr>
            <p:ph sz="quarter" idx="1"/>
          </p:nvPr>
        </p:nvPicPr>
        <p:blipFill>
          <a:blip r:embed="rId3" cstate="print"/>
          <a:srcRect/>
          <a:stretch>
            <a:fillRect/>
          </a:stretch>
        </p:blipFill>
        <p:spPr>
          <a:xfrm>
            <a:off x="179388" y="2565400"/>
            <a:ext cx="4175125" cy="3132138"/>
          </a:xfrm>
          <a:noFill/>
          <a:ln/>
        </p:spPr>
      </p:pic>
      <p:pic>
        <p:nvPicPr>
          <p:cNvPr id="41988" name="Picture 4" descr="CNS 1994, R arm flexion, L arm hyperext"/>
          <p:cNvPicPr>
            <a:picLocks noGrp="1" noChangeAspect="1" noChangeArrowheads="1"/>
          </p:cNvPicPr>
          <p:nvPr>
            <p:ph sz="quarter" idx="2"/>
          </p:nvPr>
        </p:nvPicPr>
        <p:blipFill>
          <a:blip r:embed="rId4" cstate="print"/>
          <a:srcRect/>
          <a:stretch>
            <a:fillRect/>
          </a:stretch>
        </p:blipFill>
        <p:spPr>
          <a:xfrm>
            <a:off x="4643438" y="2636838"/>
            <a:ext cx="4321175" cy="2859087"/>
          </a:xfrm>
        </p:spPr>
      </p:pic>
      <p:sp>
        <p:nvSpPr>
          <p:cNvPr id="41989" name="Text Box 5"/>
          <p:cNvSpPr txBox="1">
            <a:spLocks noChangeArrowheads="1"/>
          </p:cNvSpPr>
          <p:nvPr/>
        </p:nvSpPr>
        <p:spPr bwMode="auto">
          <a:xfrm>
            <a:off x="107950" y="5429250"/>
            <a:ext cx="2305050" cy="304800"/>
          </a:xfrm>
          <a:prstGeom prst="rect">
            <a:avLst/>
          </a:prstGeom>
          <a:noFill/>
          <a:ln w="9525">
            <a:noFill/>
            <a:miter lim="800000"/>
            <a:headEnd/>
            <a:tailEnd/>
          </a:ln>
          <a:effectLst/>
        </p:spPr>
        <p:txBody>
          <a:bodyPr>
            <a:spAutoFit/>
          </a:bodyPr>
          <a:lstStyle/>
          <a:p>
            <a:pPr>
              <a:spcBef>
                <a:spcPct val="50000"/>
              </a:spcBef>
            </a:pPr>
            <a:r>
              <a:rPr lang="en-GB" sz="1400"/>
              <a:t>Photo: T Solomon</a:t>
            </a:r>
          </a:p>
        </p:txBody>
      </p:sp>
      <p:sp>
        <p:nvSpPr>
          <p:cNvPr id="41990" name="Text Box 6"/>
          <p:cNvSpPr txBox="1">
            <a:spLocks noChangeArrowheads="1"/>
          </p:cNvSpPr>
          <p:nvPr/>
        </p:nvSpPr>
        <p:spPr bwMode="auto">
          <a:xfrm>
            <a:off x="4716463" y="5229225"/>
            <a:ext cx="2305050" cy="304800"/>
          </a:xfrm>
          <a:prstGeom prst="rect">
            <a:avLst/>
          </a:prstGeom>
          <a:noFill/>
          <a:ln w="9525">
            <a:noFill/>
            <a:miter lim="800000"/>
            <a:headEnd/>
            <a:tailEnd/>
          </a:ln>
          <a:effectLst/>
        </p:spPr>
        <p:txBody>
          <a:bodyPr>
            <a:spAutoFit/>
          </a:bodyPr>
          <a:lstStyle/>
          <a:p>
            <a:pPr>
              <a:spcBef>
                <a:spcPct val="50000"/>
              </a:spcBef>
            </a:pPr>
            <a:r>
              <a:rPr lang="en-GB" sz="1400"/>
              <a:t>Photo: T Solomon</a:t>
            </a:r>
          </a:p>
        </p:txBody>
      </p:sp>
      <p:sp>
        <p:nvSpPr>
          <p:cNvPr id="41991" name="Rectangle 7"/>
          <p:cNvSpPr>
            <a:spLocks noChangeArrowheads="1"/>
          </p:cNvSpPr>
          <p:nvPr/>
        </p:nvSpPr>
        <p:spPr bwMode="auto">
          <a:xfrm>
            <a:off x="5292725" y="3860800"/>
            <a:ext cx="719138" cy="792163"/>
          </a:xfrm>
          <a:prstGeom prst="rect">
            <a:avLst/>
          </a:prstGeom>
          <a:solidFill>
            <a:schemeClr val="tx1"/>
          </a:solidFill>
          <a:ln w="9525">
            <a:solidFill>
              <a:schemeClr val="tx1"/>
            </a:solidFill>
            <a:miter lim="800000"/>
            <a:headEnd/>
            <a:tailEnd/>
          </a:ln>
          <a:effectLst/>
        </p:spPr>
        <p:txBody>
          <a:bodyPr wrap="none" anchor="ctr"/>
          <a:lstStyle/>
          <a:p>
            <a:endParaRPr lang="en-GB"/>
          </a:p>
        </p:txBody>
      </p:sp>
      <p:sp>
        <p:nvSpPr>
          <p:cNvPr id="41992" name="Text Box 8"/>
          <p:cNvSpPr txBox="1">
            <a:spLocks noChangeArrowheads="1"/>
          </p:cNvSpPr>
          <p:nvPr/>
        </p:nvSpPr>
        <p:spPr bwMode="auto">
          <a:xfrm>
            <a:off x="7164388" y="6453188"/>
            <a:ext cx="1979612" cy="366712"/>
          </a:xfrm>
          <a:prstGeom prst="rect">
            <a:avLst/>
          </a:prstGeom>
          <a:noFill/>
          <a:ln w="9525">
            <a:noFill/>
            <a:miter lim="800000"/>
            <a:headEnd/>
            <a:tailEnd/>
          </a:ln>
          <a:effectLst/>
        </p:spPr>
        <p:txBody>
          <a:bodyPr>
            <a:spAutoFit/>
          </a:bodyPr>
          <a:lstStyle/>
          <a:p>
            <a:pPr algn="r">
              <a:spcBef>
                <a:spcPct val="50000"/>
              </a:spcBef>
            </a:pPr>
            <a:r>
              <a:rPr lang="en-GB">
                <a:hlinkClick r:id="rId5" action="ppaction://hlinksldjump"/>
              </a:rPr>
              <a:t>Return</a:t>
            </a:r>
            <a:endParaRPr lang="en-GB"/>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University of Liverpool</a:t>
            </a:r>
          </a:p>
        </p:txBody>
      </p:sp>
      <p:sp>
        <p:nvSpPr>
          <p:cNvPr id="44034" name="Rectangle 2"/>
          <p:cNvSpPr>
            <a:spLocks noGrp="1" noChangeArrowheads="1"/>
          </p:cNvSpPr>
          <p:nvPr>
            <p:ph type="title"/>
          </p:nvPr>
        </p:nvSpPr>
        <p:spPr/>
        <p:txBody>
          <a:bodyPr/>
          <a:lstStyle/>
          <a:p>
            <a:r>
              <a:rPr lang="en-GB"/>
              <a:t>Assess the coma score</a:t>
            </a:r>
          </a:p>
        </p:txBody>
      </p:sp>
      <p:sp>
        <p:nvSpPr>
          <p:cNvPr id="44035" name="Rectangle 3"/>
          <p:cNvSpPr>
            <a:spLocks noGrp="1" noChangeArrowheads="1"/>
          </p:cNvSpPr>
          <p:nvPr>
            <p:ph type="body" idx="1"/>
          </p:nvPr>
        </p:nvSpPr>
        <p:spPr/>
        <p:txBody>
          <a:bodyPr/>
          <a:lstStyle/>
          <a:p>
            <a:r>
              <a:rPr lang="en-GB"/>
              <a:t>The </a:t>
            </a:r>
            <a:r>
              <a:rPr lang="en-GB">
                <a:hlinkClick r:id="rId3" action="ppaction://hlinksldjump"/>
              </a:rPr>
              <a:t>Glasgow coma score </a:t>
            </a:r>
            <a:r>
              <a:rPr lang="en-GB"/>
              <a:t>is the most widely used score</a:t>
            </a:r>
          </a:p>
          <a:p>
            <a:r>
              <a:rPr lang="en-GB"/>
              <a:t>A </a:t>
            </a:r>
            <a:r>
              <a:rPr lang="en-GB">
                <a:hlinkClick r:id="rId3" action="ppaction://hlinksldjump"/>
              </a:rPr>
              <a:t>modified coma score </a:t>
            </a:r>
            <a:r>
              <a:rPr lang="en-GB"/>
              <a:t>exists for children &lt;5 years old</a:t>
            </a:r>
          </a:p>
          <a:p>
            <a:r>
              <a:rPr lang="en-GB"/>
              <a:t>A simple </a:t>
            </a:r>
            <a:r>
              <a:rPr lang="en-GB">
                <a:hlinkClick r:id="rId4" action="ppaction://hlinksldjump"/>
              </a:rPr>
              <a:t>AVPU score </a:t>
            </a:r>
            <a:r>
              <a:rPr lang="en-GB"/>
              <a:t>allows a very rapid initial assessment, and is better than nothing</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0" name="Footer Placeholder 2"/>
          <p:cNvSpPr>
            <a:spLocks noGrp="1"/>
          </p:cNvSpPr>
          <p:nvPr>
            <p:ph type="ftr" sz="quarter" idx="11"/>
          </p:nvPr>
        </p:nvSpPr>
        <p:spPr/>
        <p:txBody>
          <a:bodyPr/>
          <a:lstStyle/>
          <a:p>
            <a:r>
              <a:rPr lang="en-US"/>
              <a:t>University of Liverpool</a:t>
            </a:r>
          </a:p>
        </p:txBody>
      </p:sp>
      <p:graphicFrame>
        <p:nvGraphicFramePr>
          <p:cNvPr id="46082" name="Group 2"/>
          <p:cNvGraphicFramePr>
            <a:graphicFrameLocks noGrp="1"/>
          </p:cNvGraphicFramePr>
          <p:nvPr/>
        </p:nvGraphicFramePr>
        <p:xfrm>
          <a:off x="946150" y="639763"/>
          <a:ext cx="7251700" cy="5580062"/>
        </p:xfrm>
        <a:graphic>
          <a:graphicData uri="http://schemas.openxmlformats.org/drawingml/2006/table">
            <a:tbl>
              <a:tblPr/>
              <a:tblGrid>
                <a:gridCol w="622300"/>
                <a:gridCol w="3314700"/>
                <a:gridCol w="3314700"/>
              </a:tblGrid>
              <a:tr h="274638">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 </a:t>
                      </a:r>
                      <a:endParaRPr kumimoji="0" lang="en-GB"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Children &gt; 5 years</a:t>
                      </a:r>
                      <a:endParaRPr kumimoji="0" lang="en-GB"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Children &lt; 5 years</a:t>
                      </a:r>
                      <a:endParaRPr kumimoji="0" lang="en-GB"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gridSpan="2">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Eye opening</a:t>
                      </a:r>
                      <a:endParaRPr kumimoji="0" lang="en-GB"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 </a:t>
                      </a:r>
                      <a:endParaRPr kumimoji="0" lang="en-GB" sz="1800" b="0" i="0" u="none" strike="noStrike" cap="none" normalizeH="0" baseline="0" smtClean="0">
                        <a:ln>
                          <a:noFill/>
                        </a:ln>
                        <a:solidFill>
                          <a:schemeClr val="tx1"/>
                        </a:solidFill>
                        <a:effectLst/>
                        <a:latin typeface="Arial" charset="0"/>
                      </a:endParaRPr>
                    </a:p>
                  </a:txBody>
                  <a:tcP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4</a:t>
                      </a:r>
                      <a:endParaRPr kumimoji="0" lang="en-GB"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Spontaneous</a:t>
                      </a:r>
                      <a:endParaRPr kumimoji="0" lang="en-GB"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Spontaneous</a:t>
                      </a:r>
                      <a:endParaRPr kumimoji="0" lang="en-GB"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274638">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3</a:t>
                      </a:r>
                      <a:endParaRPr kumimoji="0" lang="en-GB"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To voice</a:t>
                      </a:r>
                      <a:endParaRPr kumimoji="0" lang="en-GB"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To voice</a:t>
                      </a:r>
                      <a:endParaRPr kumimoji="0" lang="en-GB"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74638">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2</a:t>
                      </a:r>
                      <a:endParaRPr kumimoji="0" lang="en-GB"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To pain</a:t>
                      </a:r>
                      <a:endParaRPr kumimoji="0" lang="en-GB"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To pain</a:t>
                      </a:r>
                      <a:endParaRPr kumimoji="0" lang="en-GB"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74638">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1</a:t>
                      </a:r>
                      <a:endParaRPr kumimoji="0" lang="en-GB"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None</a:t>
                      </a:r>
                      <a:endParaRPr kumimoji="0" lang="en-GB"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None</a:t>
                      </a:r>
                      <a:endParaRPr kumimoji="0" lang="en-GB"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Verbal</a:t>
                      </a:r>
                      <a:endParaRPr kumimoji="0" lang="en-GB"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 </a:t>
                      </a:r>
                      <a:endParaRPr kumimoji="0" lang="en-GB"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 </a:t>
                      </a:r>
                      <a:endParaRPr kumimoji="0" lang="en-GB" sz="1800" b="0" i="0" u="none" strike="noStrike" cap="none" normalizeH="0" baseline="0" smtClean="0">
                        <a:ln>
                          <a:noFill/>
                        </a:ln>
                        <a:solidFill>
                          <a:schemeClr val="tx1"/>
                        </a:solidFill>
                        <a:effectLst/>
                        <a:latin typeface="Arial" charset="0"/>
                      </a:endParaRPr>
                    </a:p>
                  </a:txBody>
                  <a:tcP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5</a:t>
                      </a:r>
                      <a:endParaRPr kumimoji="0" lang="en-GB"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Orientated</a:t>
                      </a:r>
                      <a:endParaRPr kumimoji="0" lang="en-GB"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Alert, babbles, coos, words or normal sentences</a:t>
                      </a:r>
                      <a:endParaRPr kumimoji="0" lang="en-GB"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274638">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4</a:t>
                      </a:r>
                      <a:endParaRPr kumimoji="0" lang="en-GB"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Confused</a:t>
                      </a:r>
                      <a:endParaRPr kumimoji="0" lang="en-GB"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Less than usual ability, irritable cry</a:t>
                      </a:r>
                      <a:endParaRPr kumimoji="0" lang="en-GB"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74638">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3</a:t>
                      </a:r>
                      <a:endParaRPr kumimoji="0" lang="en-GB"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Inappropriate words</a:t>
                      </a:r>
                      <a:endParaRPr kumimoji="0" lang="en-GB"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Cries to pain</a:t>
                      </a:r>
                      <a:endParaRPr kumimoji="0" lang="en-GB"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74638">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2</a:t>
                      </a:r>
                      <a:endParaRPr kumimoji="0" lang="en-GB"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Incomprehensible sounds</a:t>
                      </a:r>
                      <a:endParaRPr kumimoji="0" lang="en-GB"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Moans to pain</a:t>
                      </a:r>
                      <a:endParaRPr kumimoji="0" lang="en-GB"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74638">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1</a:t>
                      </a:r>
                      <a:endParaRPr kumimoji="0" lang="en-GB"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No response to pain</a:t>
                      </a:r>
                      <a:endParaRPr kumimoji="0" lang="en-GB"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No response to pain</a:t>
                      </a:r>
                      <a:endParaRPr kumimoji="0" lang="en-GB"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Motor</a:t>
                      </a:r>
                      <a:endParaRPr kumimoji="0" lang="en-GB"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 </a:t>
                      </a:r>
                      <a:endParaRPr kumimoji="0" lang="en-GB"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 </a:t>
                      </a:r>
                      <a:endParaRPr kumimoji="0" lang="en-GB" sz="1800" b="0" i="0" u="none" strike="noStrike" cap="none" normalizeH="0" baseline="0" smtClean="0">
                        <a:ln>
                          <a:noFill/>
                        </a:ln>
                        <a:solidFill>
                          <a:schemeClr val="tx1"/>
                        </a:solidFill>
                        <a:effectLst/>
                        <a:latin typeface="Arial" charset="0"/>
                      </a:endParaRPr>
                    </a:p>
                  </a:txBody>
                  <a:tcP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6</a:t>
                      </a:r>
                      <a:endParaRPr kumimoji="0" lang="en-GB"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Obeys commands</a:t>
                      </a:r>
                      <a:endParaRPr kumimoji="0" lang="en-GB"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Normal spontaneous movements</a:t>
                      </a:r>
                      <a:endParaRPr kumimoji="0" lang="en-GB"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381000">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5</a:t>
                      </a:r>
                      <a:endParaRPr kumimoji="0" lang="en-GB"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Localises to supraocular pain </a:t>
                      </a:r>
                      <a:endParaRPr kumimoji="0" lang="en-GB"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Localises to supraocular pain or withdraws to touch in infant &lt;9/12</a:t>
                      </a:r>
                      <a:endParaRPr kumimoji="0" lang="en-GB"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74638">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4</a:t>
                      </a:r>
                      <a:endParaRPr kumimoji="0" lang="en-GB"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Withdraws from nailbed pressure</a:t>
                      </a:r>
                      <a:endParaRPr kumimoji="0" lang="en-GB"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Withdraws from nailbed pressure</a:t>
                      </a:r>
                      <a:endParaRPr kumimoji="0" lang="en-GB"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74638">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3</a:t>
                      </a:r>
                      <a:endParaRPr kumimoji="0" lang="en-GB"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Flexion from nailbed pressure</a:t>
                      </a:r>
                      <a:endParaRPr kumimoji="0" lang="en-GB"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Flexion from nailbed pressure</a:t>
                      </a:r>
                      <a:endParaRPr kumimoji="0" lang="en-GB"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74638">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2</a:t>
                      </a:r>
                      <a:endParaRPr kumimoji="0" lang="en-GB"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Extension to supraocular pain</a:t>
                      </a:r>
                      <a:endParaRPr kumimoji="0" lang="en-GB"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Extension to supraocular pain</a:t>
                      </a:r>
                      <a:endParaRPr kumimoji="0" lang="en-GB"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74638">
                <a:tc>
                  <a:txBody>
                    <a:bodyPr/>
                    <a:lstStyle/>
                    <a:p>
                      <a:pPr marL="342900" marR="0" lvl="0" indent="-342900" algn="r" defTabSz="914400" rtl="0" eaLnBrk="1" fontAlgn="t"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1</a:t>
                      </a:r>
                      <a:endParaRPr kumimoji="0" lang="en-GB"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No response to supraocular pain</a:t>
                      </a:r>
                      <a:endParaRPr kumimoji="0" lang="en-GB"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t"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Arial" charset="0"/>
                          <a:cs typeface="Arial" charset="0"/>
                        </a:rPr>
                        <a:t>No response to supraocular pain</a:t>
                      </a:r>
                      <a:endParaRPr kumimoji="0" lang="en-GB"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6155" name="Rectangle 75"/>
          <p:cNvSpPr>
            <a:spLocks noGrp="1" noChangeArrowheads="1"/>
          </p:cNvSpPr>
          <p:nvPr>
            <p:ph type="title" idx="4294967295"/>
          </p:nvPr>
        </p:nvSpPr>
        <p:spPr>
          <a:xfrm>
            <a:off x="-11113" y="-242888"/>
            <a:ext cx="9155113" cy="1143001"/>
          </a:xfrm>
        </p:spPr>
        <p:txBody>
          <a:bodyPr/>
          <a:lstStyle/>
          <a:p>
            <a:r>
              <a:rPr lang="en-GB" sz="2000"/>
              <a:t>Glasgow Coma Score and the James Modification for children &lt; 5 years*</a:t>
            </a:r>
          </a:p>
        </p:txBody>
      </p:sp>
      <p:sp>
        <p:nvSpPr>
          <p:cNvPr id="46156" name="Rectangle 76"/>
          <p:cNvSpPr>
            <a:spLocks noGrp="1" noChangeArrowheads="1"/>
          </p:cNvSpPr>
          <p:nvPr>
            <p:ph type="body" idx="4294967295"/>
          </p:nvPr>
        </p:nvSpPr>
        <p:spPr>
          <a:xfrm>
            <a:off x="0" y="1557338"/>
            <a:ext cx="8229600" cy="4525962"/>
          </a:xfrm>
        </p:spPr>
        <p:txBody>
          <a:bodyPr/>
          <a:lstStyle/>
          <a:p>
            <a:pPr>
              <a:buFontTx/>
              <a:buNone/>
            </a:pPr>
            <a:r>
              <a:rPr lang="en-GB" sz="800"/>
              <a:t>.</a:t>
            </a:r>
          </a:p>
        </p:txBody>
      </p:sp>
      <p:sp>
        <p:nvSpPr>
          <p:cNvPr id="46157" name="Text Box 77"/>
          <p:cNvSpPr txBox="1">
            <a:spLocks noChangeArrowheads="1"/>
          </p:cNvSpPr>
          <p:nvPr/>
        </p:nvSpPr>
        <p:spPr bwMode="auto">
          <a:xfrm>
            <a:off x="6659563" y="6442075"/>
            <a:ext cx="1657350" cy="366713"/>
          </a:xfrm>
          <a:prstGeom prst="rect">
            <a:avLst/>
          </a:prstGeom>
          <a:noFill/>
          <a:ln w="9525">
            <a:noFill/>
            <a:miter lim="800000"/>
            <a:headEnd/>
            <a:tailEnd/>
          </a:ln>
          <a:effectLst/>
        </p:spPr>
        <p:txBody>
          <a:bodyPr>
            <a:spAutoFit/>
          </a:bodyPr>
          <a:lstStyle/>
          <a:p>
            <a:pPr algn="r">
              <a:spcBef>
                <a:spcPct val="50000"/>
              </a:spcBef>
            </a:pPr>
            <a:r>
              <a:rPr lang="en-GB">
                <a:hlinkClick r:id="rId3" action="ppaction://hlinksldjump"/>
              </a:rPr>
              <a:t>Return</a:t>
            </a:r>
            <a:endParaRPr lang="en-GB"/>
          </a:p>
        </p:txBody>
      </p:sp>
      <p:sp>
        <p:nvSpPr>
          <p:cNvPr id="46158" name="Text Box 78"/>
          <p:cNvSpPr txBox="1">
            <a:spLocks noChangeArrowheads="1"/>
          </p:cNvSpPr>
          <p:nvPr/>
        </p:nvSpPr>
        <p:spPr bwMode="auto">
          <a:xfrm>
            <a:off x="250825" y="6446838"/>
            <a:ext cx="5184775" cy="274637"/>
          </a:xfrm>
          <a:prstGeom prst="rect">
            <a:avLst/>
          </a:prstGeom>
          <a:noFill/>
          <a:ln w="9525">
            <a:noFill/>
            <a:miter lim="800000"/>
            <a:headEnd/>
            <a:tailEnd/>
          </a:ln>
          <a:effectLst/>
        </p:spPr>
        <p:txBody>
          <a:bodyPr>
            <a:spAutoFit/>
          </a:bodyPr>
          <a:lstStyle/>
          <a:p>
            <a:pPr>
              <a:spcBef>
                <a:spcPct val="50000"/>
              </a:spcBef>
            </a:pPr>
            <a:r>
              <a:rPr lang="en-GB" sz="1200"/>
              <a:t>*References are given at the end</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t>University of Liverpool</a:t>
            </a:r>
          </a:p>
        </p:txBody>
      </p:sp>
      <p:sp>
        <p:nvSpPr>
          <p:cNvPr id="48130" name="Rectangle 2"/>
          <p:cNvSpPr>
            <a:spLocks noGrp="1" noChangeArrowheads="1"/>
          </p:cNvSpPr>
          <p:nvPr>
            <p:ph type="title"/>
          </p:nvPr>
        </p:nvSpPr>
        <p:spPr/>
        <p:txBody>
          <a:bodyPr/>
          <a:lstStyle/>
          <a:p>
            <a:r>
              <a:rPr lang="en-GB" sz="4000"/>
              <a:t>The AVPU rapid assessment of consciousness level</a:t>
            </a:r>
          </a:p>
        </p:txBody>
      </p:sp>
      <p:sp>
        <p:nvSpPr>
          <p:cNvPr id="48131" name="Rectangle 3"/>
          <p:cNvSpPr>
            <a:spLocks noGrp="1" noChangeArrowheads="1"/>
          </p:cNvSpPr>
          <p:nvPr>
            <p:ph type="body" idx="1"/>
          </p:nvPr>
        </p:nvSpPr>
        <p:spPr>
          <a:xfrm>
            <a:off x="1692275" y="2205038"/>
            <a:ext cx="6994525" cy="3921125"/>
          </a:xfrm>
        </p:spPr>
        <p:txBody>
          <a:bodyPr/>
          <a:lstStyle/>
          <a:p>
            <a:r>
              <a:rPr lang="en-GB"/>
              <a:t>A  ALERT</a:t>
            </a:r>
          </a:p>
          <a:p>
            <a:r>
              <a:rPr lang="en-GB"/>
              <a:t>V  responds to VOICE</a:t>
            </a:r>
          </a:p>
          <a:p>
            <a:r>
              <a:rPr lang="en-GB"/>
              <a:t>P  responds to PAIN</a:t>
            </a:r>
          </a:p>
          <a:p>
            <a:r>
              <a:rPr lang="en-GB"/>
              <a:t>U  UNRESPONSIVE </a:t>
            </a:r>
          </a:p>
        </p:txBody>
      </p:sp>
      <p:sp>
        <p:nvSpPr>
          <p:cNvPr id="48132" name="Text Box 4"/>
          <p:cNvSpPr txBox="1">
            <a:spLocks noChangeArrowheads="1"/>
          </p:cNvSpPr>
          <p:nvPr/>
        </p:nvSpPr>
        <p:spPr bwMode="auto">
          <a:xfrm>
            <a:off x="7235825" y="6491288"/>
            <a:ext cx="1908175" cy="366712"/>
          </a:xfrm>
          <a:prstGeom prst="rect">
            <a:avLst/>
          </a:prstGeom>
          <a:noFill/>
          <a:ln w="9525">
            <a:noFill/>
            <a:miter lim="800000"/>
            <a:headEnd/>
            <a:tailEnd/>
          </a:ln>
          <a:effectLst/>
        </p:spPr>
        <p:txBody>
          <a:bodyPr>
            <a:spAutoFit/>
          </a:bodyPr>
          <a:lstStyle/>
          <a:p>
            <a:pPr>
              <a:spcBef>
                <a:spcPct val="50000"/>
              </a:spcBef>
            </a:pPr>
            <a:r>
              <a:rPr lang="en-GB">
                <a:hlinkClick r:id="rId3" action="ppaction://hlinksldjump"/>
              </a:rPr>
              <a:t>Return</a:t>
            </a:r>
            <a:endParaRPr lang="en-GB"/>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University of Liverpool</a:t>
            </a:r>
          </a:p>
        </p:txBody>
      </p:sp>
      <p:sp>
        <p:nvSpPr>
          <p:cNvPr id="50178" name="Rectangle 2"/>
          <p:cNvSpPr>
            <a:spLocks noGrp="1" noChangeArrowheads="1"/>
          </p:cNvSpPr>
          <p:nvPr>
            <p:ph type="title"/>
          </p:nvPr>
        </p:nvSpPr>
        <p:spPr/>
        <p:txBody>
          <a:bodyPr/>
          <a:lstStyle/>
          <a:p>
            <a:r>
              <a:rPr lang="en-GB" sz="4000"/>
              <a:t>Abnormal movements and seizures</a:t>
            </a:r>
          </a:p>
        </p:txBody>
      </p:sp>
      <p:sp>
        <p:nvSpPr>
          <p:cNvPr id="50179" name="Rectangle 3"/>
          <p:cNvSpPr>
            <a:spLocks noGrp="1" noChangeArrowheads="1"/>
          </p:cNvSpPr>
          <p:nvPr>
            <p:ph type="body" idx="1"/>
          </p:nvPr>
        </p:nvSpPr>
        <p:spPr/>
        <p:txBody>
          <a:bodyPr/>
          <a:lstStyle/>
          <a:p>
            <a:r>
              <a:rPr lang="en-GB" sz="2800"/>
              <a:t>Abnormal movements</a:t>
            </a:r>
          </a:p>
          <a:p>
            <a:pPr lvl="1"/>
            <a:r>
              <a:rPr lang="en-GB" sz="2400"/>
              <a:t> of face or mouth (</a:t>
            </a:r>
            <a:r>
              <a:rPr lang="en-GB" sz="2400">
                <a:solidFill>
                  <a:schemeClr val="hlink"/>
                </a:solidFill>
                <a:hlinkClick r:id="rId3" action="ppaction://hlinkfile"/>
              </a:rPr>
              <a:t>orofacial dyskinesias</a:t>
            </a:r>
            <a:r>
              <a:rPr lang="en-GB" sz="2400">
                <a:hlinkClick r:id="rId3" action="ppaction://hlinkfile"/>
              </a:rPr>
              <a:t> </a:t>
            </a:r>
            <a:r>
              <a:rPr lang="en-GB" sz="2400"/>
              <a:t>common in JE)</a:t>
            </a:r>
          </a:p>
          <a:p>
            <a:pPr lvl="1"/>
            <a:r>
              <a:rPr lang="en-GB" sz="2400"/>
              <a:t>Limb tremors (common in JE) </a:t>
            </a:r>
          </a:p>
          <a:p>
            <a:endParaRPr lang="en-GB" sz="2800"/>
          </a:p>
          <a:p>
            <a:r>
              <a:rPr lang="en-GB" sz="2800"/>
              <a:t>Seizures</a:t>
            </a:r>
          </a:p>
          <a:p>
            <a:pPr lvl="1"/>
            <a:r>
              <a:rPr lang="en-GB" sz="2400"/>
              <a:t>Generalised tonic clonic seizures</a:t>
            </a:r>
          </a:p>
          <a:p>
            <a:pPr lvl="1"/>
            <a:r>
              <a:rPr lang="en-GB" sz="2400"/>
              <a:t>Subtle motor seizures</a:t>
            </a:r>
          </a:p>
          <a:p>
            <a:pPr lvl="2"/>
            <a:r>
              <a:rPr lang="en-GB" sz="2000"/>
              <a:t>These may indicate  a child is in electrical status epilepticus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University of Liverpool</a:t>
            </a:r>
          </a:p>
        </p:txBody>
      </p:sp>
      <p:sp>
        <p:nvSpPr>
          <p:cNvPr id="52226" name="Rectangle 2"/>
          <p:cNvSpPr>
            <a:spLocks noGrp="1" noChangeArrowheads="1"/>
          </p:cNvSpPr>
          <p:nvPr>
            <p:ph type="title"/>
          </p:nvPr>
        </p:nvSpPr>
        <p:spPr/>
        <p:txBody>
          <a:bodyPr/>
          <a:lstStyle/>
          <a:p>
            <a:r>
              <a:rPr lang="en-GB" sz="4000"/>
              <a:t>Examine the eyes</a:t>
            </a:r>
          </a:p>
        </p:txBody>
      </p:sp>
      <p:sp>
        <p:nvSpPr>
          <p:cNvPr id="52227" name="Rectangle 3"/>
          <p:cNvSpPr>
            <a:spLocks noGrp="1" noChangeArrowheads="1"/>
          </p:cNvSpPr>
          <p:nvPr>
            <p:ph type="body" idx="1"/>
          </p:nvPr>
        </p:nvSpPr>
        <p:spPr/>
        <p:txBody>
          <a:bodyPr/>
          <a:lstStyle/>
          <a:p>
            <a:r>
              <a:rPr lang="en-GB" sz="2800"/>
              <a:t>Assess the </a:t>
            </a:r>
            <a:r>
              <a:rPr lang="en-GB" sz="2800">
                <a:hlinkClick r:id="rId3" action="ppaction://hlinkfile"/>
              </a:rPr>
              <a:t>pupillary reactions to light</a:t>
            </a:r>
            <a:endParaRPr lang="en-GB" sz="2800"/>
          </a:p>
          <a:p>
            <a:pPr lvl="1"/>
            <a:r>
              <a:rPr lang="en-GB" sz="2400"/>
              <a:t>Poorly reactive or asymmetrical pupils may indicate brain stem damage</a:t>
            </a:r>
          </a:p>
          <a:p>
            <a:r>
              <a:rPr lang="en-GB" sz="2800"/>
              <a:t>Test the </a:t>
            </a:r>
            <a:r>
              <a:rPr lang="en-GB" sz="2800">
                <a:hlinkClick r:id="rId4" action="ppaction://hlinkfile"/>
              </a:rPr>
              <a:t>oculocephalic reflex </a:t>
            </a:r>
            <a:r>
              <a:rPr lang="en-GB" sz="2800"/>
              <a:t>(doll’s eye reflex) </a:t>
            </a:r>
          </a:p>
          <a:p>
            <a:pPr lvl="1"/>
            <a:r>
              <a:rPr lang="en-GB" sz="2400"/>
              <a:t>Normally the eyes remain central when the head is rolled to left and right</a:t>
            </a:r>
          </a:p>
          <a:p>
            <a:pPr lvl="1"/>
            <a:r>
              <a:rPr lang="en-GB" sz="2400"/>
              <a:t>Abnormality of this reflex may indicate brainstem damage</a:t>
            </a:r>
          </a:p>
          <a:p>
            <a:r>
              <a:rPr lang="en-GB" sz="2800"/>
              <a:t>Examine the optic discs for papilloedema</a:t>
            </a:r>
          </a:p>
          <a:p>
            <a:pPr lvl="1"/>
            <a:r>
              <a:rPr lang="en-GB" sz="2400"/>
              <a:t>Not often seen in JE</a:t>
            </a:r>
          </a:p>
          <a:p>
            <a:pPr lvl="1"/>
            <a:endParaRPr lang="en-GB" sz="2400"/>
          </a:p>
          <a:p>
            <a:endParaRPr lang="en-GB" sz="280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University of Liverpool</a:t>
            </a:r>
          </a:p>
        </p:txBody>
      </p:sp>
      <p:sp>
        <p:nvSpPr>
          <p:cNvPr id="54274" name="Rectangle 2"/>
          <p:cNvSpPr>
            <a:spLocks noGrp="1" noChangeArrowheads="1"/>
          </p:cNvSpPr>
          <p:nvPr>
            <p:ph type="title"/>
          </p:nvPr>
        </p:nvSpPr>
        <p:spPr/>
        <p:txBody>
          <a:bodyPr/>
          <a:lstStyle/>
          <a:p>
            <a:r>
              <a:rPr lang="en-GB" sz="4000"/>
              <a:t>Other signs of brainstem damage</a:t>
            </a:r>
          </a:p>
        </p:txBody>
      </p:sp>
      <p:sp>
        <p:nvSpPr>
          <p:cNvPr id="54275" name="Rectangle 3"/>
          <p:cNvSpPr>
            <a:spLocks noGrp="1" noChangeArrowheads="1"/>
          </p:cNvSpPr>
          <p:nvPr>
            <p:ph type="body" idx="1"/>
          </p:nvPr>
        </p:nvSpPr>
        <p:spPr/>
        <p:txBody>
          <a:bodyPr/>
          <a:lstStyle/>
          <a:p>
            <a:r>
              <a:rPr lang="en-GB"/>
              <a:t>Check gag reflex </a:t>
            </a:r>
          </a:p>
          <a:p>
            <a:pPr lvl="1"/>
            <a:r>
              <a:rPr lang="en-GB"/>
              <a:t>lost in deep coma, or brainstem damage</a:t>
            </a:r>
          </a:p>
          <a:p>
            <a:r>
              <a:rPr lang="en-GB"/>
              <a:t>Look for facial asymmetry</a:t>
            </a:r>
          </a:p>
          <a:p>
            <a:pPr lvl="1"/>
            <a:r>
              <a:rPr lang="en-GB"/>
              <a:t>in response to pain, if necessary</a:t>
            </a:r>
          </a:p>
          <a:p>
            <a:r>
              <a:rPr lang="en-GB"/>
              <a:t>Look for</a:t>
            </a:r>
          </a:p>
          <a:p>
            <a:pPr lvl="1"/>
            <a:r>
              <a:rPr lang="en-GB">
                <a:hlinkClick r:id="rId3" action="ppaction://hlinksldjump"/>
              </a:rPr>
              <a:t>Opisthotonus</a:t>
            </a:r>
            <a:endParaRPr lang="en-GB"/>
          </a:p>
          <a:p>
            <a:pPr lvl="1"/>
            <a:r>
              <a:rPr lang="en-GB"/>
              <a:t>Flexor (“decorticate”) posturing</a:t>
            </a:r>
          </a:p>
          <a:p>
            <a:pPr lvl="1"/>
            <a:r>
              <a:rPr lang="en-GB">
                <a:hlinkClick r:id="rId4" action="ppaction://hlinksldjump"/>
              </a:rPr>
              <a:t>Extensor </a:t>
            </a:r>
            <a:r>
              <a:rPr lang="en-GB"/>
              <a:t>(“decerebrate”) posturing</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Footer Placeholder 3"/>
          <p:cNvSpPr>
            <a:spLocks noGrp="1"/>
          </p:cNvSpPr>
          <p:nvPr>
            <p:ph type="ftr" sz="quarter" idx="11"/>
          </p:nvPr>
        </p:nvSpPr>
        <p:spPr/>
        <p:txBody>
          <a:bodyPr/>
          <a:lstStyle/>
          <a:p>
            <a:r>
              <a:rPr lang="en-US"/>
              <a:t>University of Liverpool</a:t>
            </a:r>
          </a:p>
        </p:txBody>
      </p:sp>
      <p:sp>
        <p:nvSpPr>
          <p:cNvPr id="56322" name="Rectangle 2"/>
          <p:cNvSpPr>
            <a:spLocks noGrp="1" noChangeArrowheads="1"/>
          </p:cNvSpPr>
          <p:nvPr>
            <p:ph type="title"/>
          </p:nvPr>
        </p:nvSpPr>
        <p:spPr/>
        <p:txBody>
          <a:bodyPr/>
          <a:lstStyle/>
          <a:p>
            <a:r>
              <a:rPr lang="en-GB"/>
              <a:t>Opisthotonus in JE</a:t>
            </a:r>
          </a:p>
        </p:txBody>
      </p:sp>
      <p:pic>
        <p:nvPicPr>
          <p:cNvPr id="56323" name="Picture 3"/>
          <p:cNvPicPr>
            <a:picLocks noChangeAspect="1" noChangeArrowheads="1"/>
          </p:cNvPicPr>
          <p:nvPr/>
        </p:nvPicPr>
        <p:blipFill>
          <a:blip r:embed="rId3" cstate="print"/>
          <a:srcRect/>
          <a:stretch>
            <a:fillRect/>
          </a:stretch>
        </p:blipFill>
        <p:spPr bwMode="auto">
          <a:xfrm>
            <a:off x="827088" y="1268413"/>
            <a:ext cx="7200900" cy="4876800"/>
          </a:xfrm>
          <a:prstGeom prst="rect">
            <a:avLst/>
          </a:prstGeom>
          <a:noFill/>
          <a:ln w="9525">
            <a:noFill/>
            <a:miter lim="800000"/>
            <a:headEnd/>
            <a:tailEnd/>
          </a:ln>
          <a:effectLst/>
        </p:spPr>
      </p:pic>
      <p:sp>
        <p:nvSpPr>
          <p:cNvPr id="56324" name="Text Box 4"/>
          <p:cNvSpPr txBox="1">
            <a:spLocks noChangeArrowheads="1"/>
          </p:cNvSpPr>
          <p:nvPr/>
        </p:nvSpPr>
        <p:spPr bwMode="auto">
          <a:xfrm>
            <a:off x="7812088" y="6381750"/>
            <a:ext cx="1331912" cy="366713"/>
          </a:xfrm>
          <a:prstGeom prst="rect">
            <a:avLst/>
          </a:prstGeom>
          <a:noFill/>
          <a:ln w="9525">
            <a:noFill/>
            <a:miter lim="800000"/>
            <a:headEnd/>
            <a:tailEnd/>
          </a:ln>
          <a:effectLst/>
        </p:spPr>
        <p:txBody>
          <a:bodyPr>
            <a:spAutoFit/>
          </a:bodyPr>
          <a:lstStyle/>
          <a:p>
            <a:pPr algn="r">
              <a:spcBef>
                <a:spcPct val="50000"/>
              </a:spcBef>
            </a:pPr>
            <a:r>
              <a:rPr lang="en-GB">
                <a:hlinkClick r:id="rId4" action="ppaction://hlinksldjump"/>
              </a:rPr>
              <a:t>Return</a:t>
            </a:r>
            <a:endParaRPr lang="en-GB"/>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Footer Placeholder 3"/>
          <p:cNvSpPr>
            <a:spLocks noGrp="1"/>
          </p:cNvSpPr>
          <p:nvPr>
            <p:ph type="ftr" sz="quarter" idx="11"/>
          </p:nvPr>
        </p:nvSpPr>
        <p:spPr/>
        <p:txBody>
          <a:bodyPr/>
          <a:lstStyle/>
          <a:p>
            <a:r>
              <a:rPr lang="en-US"/>
              <a:t>University of Liverpool</a:t>
            </a:r>
          </a:p>
        </p:txBody>
      </p:sp>
      <p:pic>
        <p:nvPicPr>
          <p:cNvPr id="58370" name="Picture 2"/>
          <p:cNvPicPr>
            <a:picLocks noChangeAspect="1" noChangeArrowheads="1"/>
          </p:cNvPicPr>
          <p:nvPr/>
        </p:nvPicPr>
        <p:blipFill>
          <a:blip r:embed="rId3" cstate="print"/>
          <a:srcRect/>
          <a:stretch>
            <a:fillRect/>
          </a:stretch>
        </p:blipFill>
        <p:spPr bwMode="auto">
          <a:xfrm>
            <a:off x="971550" y="1011238"/>
            <a:ext cx="7129463" cy="5081587"/>
          </a:xfrm>
          <a:prstGeom prst="rect">
            <a:avLst/>
          </a:prstGeom>
          <a:noFill/>
          <a:ln w="9525">
            <a:noFill/>
            <a:miter lim="800000"/>
            <a:headEnd/>
            <a:tailEnd/>
          </a:ln>
          <a:effectLst/>
        </p:spPr>
      </p:pic>
      <p:sp>
        <p:nvSpPr>
          <p:cNvPr id="58371" name="Rectangle 3"/>
          <p:cNvSpPr>
            <a:spLocks noGrp="1" noChangeArrowheads="1"/>
          </p:cNvSpPr>
          <p:nvPr>
            <p:ph type="title"/>
          </p:nvPr>
        </p:nvSpPr>
        <p:spPr>
          <a:xfrm>
            <a:off x="457200" y="-26988"/>
            <a:ext cx="8229600" cy="1143001"/>
          </a:xfrm>
        </p:spPr>
        <p:txBody>
          <a:bodyPr/>
          <a:lstStyle/>
          <a:p>
            <a:r>
              <a:rPr lang="en-GB"/>
              <a:t>Extensor posturing in JE</a:t>
            </a:r>
          </a:p>
        </p:txBody>
      </p:sp>
      <p:sp>
        <p:nvSpPr>
          <p:cNvPr id="58372" name="Text Box 4"/>
          <p:cNvSpPr txBox="1">
            <a:spLocks noChangeArrowheads="1"/>
          </p:cNvSpPr>
          <p:nvPr/>
        </p:nvSpPr>
        <p:spPr bwMode="auto">
          <a:xfrm>
            <a:off x="7812088" y="6381750"/>
            <a:ext cx="1331912" cy="366713"/>
          </a:xfrm>
          <a:prstGeom prst="rect">
            <a:avLst/>
          </a:prstGeom>
          <a:noFill/>
          <a:ln w="9525">
            <a:noFill/>
            <a:miter lim="800000"/>
            <a:headEnd/>
            <a:tailEnd/>
          </a:ln>
          <a:effectLst/>
        </p:spPr>
        <p:txBody>
          <a:bodyPr>
            <a:spAutoFit/>
          </a:bodyPr>
          <a:lstStyle/>
          <a:p>
            <a:pPr algn="r">
              <a:spcBef>
                <a:spcPct val="50000"/>
              </a:spcBef>
            </a:pPr>
            <a:r>
              <a:rPr lang="en-GB">
                <a:hlinkClick r:id="rId4" action="ppaction://hlinksldjump"/>
              </a:rPr>
              <a:t>Return</a:t>
            </a:r>
            <a:endParaRPr lang="en-GB"/>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University of Liverpool</a:t>
            </a:r>
          </a:p>
        </p:txBody>
      </p:sp>
      <p:sp>
        <p:nvSpPr>
          <p:cNvPr id="60418" name="Rectangle 2"/>
          <p:cNvSpPr>
            <a:spLocks noGrp="1" noChangeArrowheads="1"/>
          </p:cNvSpPr>
          <p:nvPr>
            <p:ph type="title"/>
          </p:nvPr>
        </p:nvSpPr>
        <p:spPr/>
        <p:txBody>
          <a:bodyPr/>
          <a:lstStyle/>
          <a:p>
            <a:r>
              <a:rPr lang="en-GB"/>
              <a:t>Assessing tone in the arms</a:t>
            </a:r>
          </a:p>
        </p:txBody>
      </p:sp>
      <p:sp>
        <p:nvSpPr>
          <p:cNvPr id="60419" name="Rectangle 3"/>
          <p:cNvSpPr>
            <a:spLocks noGrp="1" noChangeArrowheads="1"/>
          </p:cNvSpPr>
          <p:nvPr>
            <p:ph type="body" idx="1"/>
          </p:nvPr>
        </p:nvSpPr>
        <p:spPr/>
        <p:txBody>
          <a:bodyPr/>
          <a:lstStyle/>
          <a:p>
            <a:r>
              <a:rPr lang="en-GB"/>
              <a:t>Examine </a:t>
            </a:r>
            <a:r>
              <a:rPr lang="en-GB">
                <a:hlinkClick r:id="rId3" action="ppaction://hlinkfile"/>
              </a:rPr>
              <a:t>tone in the arms</a:t>
            </a:r>
            <a:endParaRPr lang="en-GB"/>
          </a:p>
          <a:p>
            <a:pPr lvl="1"/>
            <a:r>
              <a:rPr lang="en-GB"/>
              <a:t>Gently bend the arm at the wrist and elbow joints, use circular movement </a:t>
            </a:r>
          </a:p>
          <a:p>
            <a:pPr lvl="1"/>
            <a:r>
              <a:rPr lang="en-GB"/>
              <a:t>Is there cog-wheel rigidity?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University of Liverpool</a:t>
            </a:r>
          </a:p>
        </p:txBody>
      </p:sp>
      <p:sp>
        <p:nvSpPr>
          <p:cNvPr id="7170" name="Rectangle 2"/>
          <p:cNvSpPr>
            <a:spLocks noGrp="1" noChangeArrowheads="1"/>
          </p:cNvSpPr>
          <p:nvPr>
            <p:ph type="title"/>
          </p:nvPr>
        </p:nvSpPr>
        <p:spPr/>
        <p:txBody>
          <a:bodyPr/>
          <a:lstStyle/>
          <a:p>
            <a:r>
              <a:rPr lang="en-GB"/>
              <a:t>Other resources</a:t>
            </a:r>
          </a:p>
        </p:txBody>
      </p:sp>
      <p:sp>
        <p:nvSpPr>
          <p:cNvPr id="7171" name="Rectangle 3"/>
          <p:cNvSpPr>
            <a:spLocks noGrp="1" noChangeArrowheads="1"/>
          </p:cNvSpPr>
          <p:nvPr>
            <p:ph type="body" idx="1"/>
          </p:nvPr>
        </p:nvSpPr>
        <p:spPr/>
        <p:txBody>
          <a:bodyPr/>
          <a:lstStyle/>
          <a:p>
            <a:pPr>
              <a:lnSpc>
                <a:spcPct val="90000"/>
              </a:lnSpc>
            </a:pPr>
            <a:r>
              <a:rPr lang="en-GB" sz="2800"/>
              <a:t>There are many other excellent resources available to aid health care workers in assessing sick children, and examining the nervous system 	</a:t>
            </a:r>
            <a:endParaRPr lang="en-US" sz="2800"/>
          </a:p>
          <a:p>
            <a:pPr>
              <a:lnSpc>
                <a:spcPct val="90000"/>
              </a:lnSpc>
            </a:pPr>
            <a:r>
              <a:rPr lang="en-GB" sz="2800"/>
              <a:t>Health care workers are advised to refer to them for a detailed consideration of the topics</a:t>
            </a:r>
          </a:p>
          <a:p>
            <a:pPr>
              <a:lnSpc>
                <a:spcPct val="90000"/>
              </a:lnSpc>
            </a:pPr>
            <a:r>
              <a:rPr lang="en-GB" sz="2800"/>
              <a:t>This tool is an additional resource, that addresses specifically some of the issues relating to children with suspected Japanese encephalitis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University of Liverpool</a:t>
            </a:r>
          </a:p>
        </p:txBody>
      </p:sp>
      <p:sp>
        <p:nvSpPr>
          <p:cNvPr id="62466" name="Rectangle 2"/>
          <p:cNvSpPr>
            <a:spLocks noGrp="1" noChangeArrowheads="1"/>
          </p:cNvSpPr>
          <p:nvPr>
            <p:ph type="title"/>
          </p:nvPr>
        </p:nvSpPr>
        <p:spPr/>
        <p:txBody>
          <a:bodyPr/>
          <a:lstStyle/>
          <a:p>
            <a:r>
              <a:rPr lang="en-GB"/>
              <a:t>Examining tone in the legs</a:t>
            </a:r>
          </a:p>
        </p:txBody>
      </p:sp>
      <p:sp>
        <p:nvSpPr>
          <p:cNvPr id="62467" name="Rectangle 3"/>
          <p:cNvSpPr>
            <a:spLocks noGrp="1" noChangeArrowheads="1"/>
          </p:cNvSpPr>
          <p:nvPr>
            <p:ph type="body" idx="1"/>
          </p:nvPr>
        </p:nvSpPr>
        <p:spPr/>
        <p:txBody>
          <a:bodyPr/>
          <a:lstStyle/>
          <a:p>
            <a:pPr>
              <a:lnSpc>
                <a:spcPct val="80000"/>
              </a:lnSpc>
            </a:pPr>
            <a:r>
              <a:rPr lang="en-GB" sz="2400"/>
              <a:t>Gently roll the leg from side to side</a:t>
            </a:r>
          </a:p>
          <a:p>
            <a:pPr lvl="1">
              <a:lnSpc>
                <a:spcPct val="80000"/>
              </a:lnSpc>
            </a:pPr>
            <a:r>
              <a:rPr lang="en-GB" sz="2000"/>
              <a:t>Does the </a:t>
            </a:r>
            <a:r>
              <a:rPr lang="en-GB" sz="2000">
                <a:hlinkClick r:id="rId3" action="ppaction://hlinkfile"/>
              </a:rPr>
              <a:t>foot gently rock</a:t>
            </a:r>
            <a:r>
              <a:rPr lang="en-GB" sz="2000"/>
              <a:t>? (normal)</a:t>
            </a:r>
          </a:p>
          <a:p>
            <a:pPr lvl="1">
              <a:lnSpc>
                <a:spcPct val="80000"/>
              </a:lnSpc>
            </a:pPr>
            <a:r>
              <a:rPr lang="en-GB" sz="2000"/>
              <a:t>Does it flop about too much? (flaccid tone)</a:t>
            </a:r>
          </a:p>
          <a:p>
            <a:pPr lvl="1">
              <a:lnSpc>
                <a:spcPct val="80000"/>
              </a:lnSpc>
            </a:pPr>
            <a:r>
              <a:rPr lang="en-GB" sz="2000"/>
              <a:t>Or is it </a:t>
            </a:r>
            <a:r>
              <a:rPr lang="en-GB" sz="2000">
                <a:hlinkClick r:id="rId4" action="ppaction://hlinkfile"/>
              </a:rPr>
              <a:t>stiff </a:t>
            </a:r>
            <a:r>
              <a:rPr lang="en-GB" sz="2000"/>
              <a:t>(increased tone)</a:t>
            </a:r>
          </a:p>
          <a:p>
            <a:pPr>
              <a:lnSpc>
                <a:spcPct val="80000"/>
              </a:lnSpc>
            </a:pPr>
            <a:r>
              <a:rPr lang="en-GB" sz="2400"/>
              <a:t>Hold the leg behind the knee, and quickly pull the knee off the bed.</a:t>
            </a:r>
          </a:p>
          <a:p>
            <a:pPr lvl="1">
              <a:lnSpc>
                <a:spcPct val="80000"/>
              </a:lnSpc>
            </a:pPr>
            <a:r>
              <a:rPr lang="en-GB" sz="2000"/>
              <a:t>Does the whole leg lift up (increased tone)</a:t>
            </a:r>
          </a:p>
          <a:p>
            <a:pPr lvl="1">
              <a:lnSpc>
                <a:spcPct val="80000"/>
              </a:lnSpc>
            </a:pPr>
            <a:r>
              <a:rPr lang="en-GB" sz="2000"/>
              <a:t>Or does the heel remain on the bed? (normal)</a:t>
            </a:r>
          </a:p>
          <a:p>
            <a:pPr>
              <a:lnSpc>
                <a:spcPct val="80000"/>
              </a:lnSpc>
            </a:pPr>
            <a:r>
              <a:rPr lang="en-GB" sz="2400"/>
              <a:t>Test for flaccid tone with the </a:t>
            </a:r>
            <a:r>
              <a:rPr lang="en-GB" sz="2400">
                <a:hlinkClick r:id="rId5" action="ppaction://hlinkfile"/>
              </a:rPr>
              <a:t>“frog’s legs test”</a:t>
            </a:r>
            <a:endParaRPr lang="en-GB" sz="2400"/>
          </a:p>
          <a:p>
            <a:pPr lvl="1">
              <a:lnSpc>
                <a:spcPct val="80000"/>
              </a:lnSpc>
            </a:pPr>
            <a:r>
              <a:rPr lang="en-GB" sz="2000"/>
              <a:t>Do the </a:t>
            </a:r>
            <a:r>
              <a:rPr lang="en-GB" sz="2000">
                <a:hlinkClick r:id="rId6" action="ppaction://hlinksldjump"/>
              </a:rPr>
              <a:t>legs flop out </a:t>
            </a:r>
            <a:r>
              <a:rPr lang="en-GB" sz="2000"/>
              <a:t>because of reduced tone?</a:t>
            </a:r>
          </a:p>
          <a:p>
            <a:pPr>
              <a:lnSpc>
                <a:spcPct val="80000"/>
              </a:lnSpc>
            </a:pPr>
            <a:r>
              <a:rPr lang="en-GB" sz="2400"/>
              <a:t>Test for ankle clonus: </a:t>
            </a:r>
          </a:p>
          <a:p>
            <a:pPr lvl="1">
              <a:lnSpc>
                <a:spcPct val="80000"/>
              </a:lnSpc>
            </a:pPr>
            <a:r>
              <a:rPr lang="en-GB" sz="2000"/>
              <a:t>with the knee flexed, quickly flex the ankle and hold the pressure on</a:t>
            </a:r>
          </a:p>
          <a:p>
            <a:pPr lvl="1">
              <a:lnSpc>
                <a:spcPct val="80000"/>
              </a:lnSpc>
            </a:pPr>
            <a:r>
              <a:rPr lang="en-GB" sz="2000"/>
              <a:t>If there more than 5 beats this is a </a:t>
            </a:r>
            <a:r>
              <a:rPr lang="en-GB" sz="2000">
                <a:hlinkClick r:id="rId7" action="ppaction://hlinkfile"/>
              </a:rPr>
              <a:t>positive test for ankle clonus</a:t>
            </a:r>
            <a:endParaRPr lang="en-GB" sz="200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t>University of Liverpool</a:t>
            </a:r>
          </a:p>
        </p:txBody>
      </p:sp>
      <p:sp>
        <p:nvSpPr>
          <p:cNvPr id="64514" name="Rectangle 2"/>
          <p:cNvSpPr>
            <a:spLocks noGrp="1" noChangeArrowheads="1"/>
          </p:cNvSpPr>
          <p:nvPr>
            <p:ph type="title"/>
          </p:nvPr>
        </p:nvSpPr>
        <p:spPr/>
        <p:txBody>
          <a:bodyPr/>
          <a:lstStyle/>
          <a:p>
            <a:r>
              <a:rPr lang="en-GB" sz="4000"/>
              <a:t>Examining the reflexes</a:t>
            </a:r>
            <a:endParaRPr lang="en-US" sz="4000"/>
          </a:p>
        </p:txBody>
      </p:sp>
      <p:sp>
        <p:nvSpPr>
          <p:cNvPr id="64515" name="Rectangle 3"/>
          <p:cNvSpPr>
            <a:spLocks noGrp="1" noChangeArrowheads="1"/>
          </p:cNvSpPr>
          <p:nvPr>
            <p:ph type="body" idx="1"/>
          </p:nvPr>
        </p:nvSpPr>
        <p:spPr/>
        <p:txBody>
          <a:bodyPr/>
          <a:lstStyle/>
          <a:p>
            <a:pPr>
              <a:lnSpc>
                <a:spcPct val="80000"/>
              </a:lnSpc>
              <a:buFontTx/>
              <a:buNone/>
            </a:pPr>
            <a:r>
              <a:rPr lang="en-GB" sz="2000"/>
              <a:t> First demonstrate the use of the tendon hammer on yourself or an assistant, so that the child is not frightened.</a:t>
            </a:r>
          </a:p>
          <a:p>
            <a:pPr>
              <a:lnSpc>
                <a:spcPct val="80000"/>
              </a:lnSpc>
              <a:buFontTx/>
              <a:buNone/>
            </a:pPr>
            <a:endParaRPr lang="en-GB" sz="2000"/>
          </a:p>
          <a:p>
            <a:pPr>
              <a:lnSpc>
                <a:spcPct val="80000"/>
              </a:lnSpc>
            </a:pPr>
            <a:r>
              <a:rPr lang="en-GB" sz="2000"/>
              <a:t>Test upper limbs</a:t>
            </a:r>
          </a:p>
          <a:p>
            <a:pPr lvl="1">
              <a:lnSpc>
                <a:spcPct val="80000"/>
              </a:lnSpc>
            </a:pPr>
            <a:r>
              <a:rPr lang="en-GB" sz="1800"/>
              <a:t>biceps, triceps, supinator</a:t>
            </a:r>
            <a:endParaRPr lang="en-GB" sz="1800" i="1"/>
          </a:p>
          <a:p>
            <a:pPr>
              <a:lnSpc>
                <a:spcPct val="80000"/>
              </a:lnSpc>
            </a:pPr>
            <a:r>
              <a:rPr lang="en-GB" sz="2000"/>
              <a:t>Test lower limbs, </a:t>
            </a:r>
          </a:p>
          <a:p>
            <a:pPr lvl="1">
              <a:lnSpc>
                <a:spcPct val="80000"/>
              </a:lnSpc>
            </a:pPr>
            <a:r>
              <a:rPr lang="en-GB" sz="1800"/>
              <a:t>knee jerk, ankle jerk</a:t>
            </a:r>
          </a:p>
          <a:p>
            <a:pPr>
              <a:lnSpc>
                <a:spcPct val="80000"/>
              </a:lnSpc>
            </a:pPr>
            <a:r>
              <a:rPr lang="en-GB" sz="2000"/>
              <a:t>Are the deep tendon reflexes:</a:t>
            </a:r>
          </a:p>
          <a:p>
            <a:pPr lvl="1">
              <a:lnSpc>
                <a:spcPct val="80000"/>
              </a:lnSpc>
            </a:pPr>
            <a:r>
              <a:rPr lang="en-GB" sz="1800"/>
              <a:t>Normal</a:t>
            </a:r>
          </a:p>
          <a:p>
            <a:pPr lvl="1">
              <a:lnSpc>
                <a:spcPct val="80000"/>
              </a:lnSpc>
            </a:pPr>
            <a:r>
              <a:rPr lang="en-GB" sz="1800"/>
              <a:t>Increased (upper motor neuron damage)</a:t>
            </a:r>
          </a:p>
          <a:p>
            <a:pPr lvl="1">
              <a:lnSpc>
                <a:spcPct val="80000"/>
              </a:lnSpc>
            </a:pPr>
            <a:r>
              <a:rPr lang="en-GB" sz="1800"/>
              <a:t>Decreased/absent (lower motor neuron damage)</a:t>
            </a:r>
          </a:p>
          <a:p>
            <a:pPr lvl="1">
              <a:lnSpc>
                <a:spcPct val="80000"/>
              </a:lnSpc>
            </a:pPr>
            <a:endParaRPr lang="en-GB" sz="1800"/>
          </a:p>
          <a:p>
            <a:pPr>
              <a:lnSpc>
                <a:spcPct val="80000"/>
              </a:lnSpc>
            </a:pPr>
            <a:r>
              <a:rPr lang="en-GB" sz="2000"/>
              <a:t>Test plantar (Babinski) reflexes </a:t>
            </a:r>
          </a:p>
          <a:p>
            <a:pPr lvl="1">
              <a:lnSpc>
                <a:spcPct val="80000"/>
              </a:lnSpc>
            </a:pPr>
            <a:r>
              <a:rPr lang="en-GB" sz="1800"/>
              <a:t>Are they flexor (down, normal), or extensor (up, abnormal)</a:t>
            </a:r>
          </a:p>
          <a:p>
            <a:pPr lvl="1">
              <a:lnSpc>
                <a:spcPct val="80000"/>
              </a:lnSpc>
            </a:pPr>
            <a:endParaRPr lang="en-GB" sz="1800"/>
          </a:p>
        </p:txBody>
      </p:sp>
      <p:pic>
        <p:nvPicPr>
          <p:cNvPr id="64516" name="Picture 4" descr="Picture 025"/>
          <p:cNvPicPr>
            <a:picLocks noChangeAspect="1" noChangeArrowheads="1"/>
          </p:cNvPicPr>
          <p:nvPr/>
        </p:nvPicPr>
        <p:blipFill>
          <a:blip r:embed="rId3" cstate="print"/>
          <a:srcRect/>
          <a:stretch>
            <a:fillRect/>
          </a:stretch>
        </p:blipFill>
        <p:spPr bwMode="auto">
          <a:xfrm>
            <a:off x="6019800" y="2057400"/>
            <a:ext cx="2916238" cy="21875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University of Liverpool</a:t>
            </a:r>
          </a:p>
        </p:txBody>
      </p:sp>
      <p:sp>
        <p:nvSpPr>
          <p:cNvPr id="66562" name="Rectangle 2"/>
          <p:cNvSpPr>
            <a:spLocks noGrp="1" noChangeArrowheads="1"/>
          </p:cNvSpPr>
          <p:nvPr>
            <p:ph type="title"/>
          </p:nvPr>
        </p:nvSpPr>
        <p:spPr/>
        <p:txBody>
          <a:bodyPr/>
          <a:lstStyle/>
          <a:p>
            <a:r>
              <a:rPr lang="en-GB"/>
              <a:t>Further PNS examination</a:t>
            </a:r>
          </a:p>
        </p:txBody>
      </p:sp>
      <p:sp>
        <p:nvSpPr>
          <p:cNvPr id="66563" name="Rectangle 3"/>
          <p:cNvSpPr>
            <a:spLocks noGrp="1" noChangeArrowheads="1"/>
          </p:cNvSpPr>
          <p:nvPr>
            <p:ph type="body" idx="1"/>
          </p:nvPr>
        </p:nvSpPr>
        <p:spPr/>
        <p:txBody>
          <a:bodyPr/>
          <a:lstStyle/>
          <a:p>
            <a:r>
              <a:rPr lang="en-GB" sz="2800"/>
              <a:t>Examine limb movement</a:t>
            </a:r>
          </a:p>
          <a:p>
            <a:pPr lvl="1"/>
            <a:r>
              <a:rPr lang="en-GB" sz="2400">
                <a:hlinkClick r:id="rId3" action="ppaction://hlinkfile"/>
              </a:rPr>
              <a:t>Observe: is there spontaneous movement of all 4 limbs?</a:t>
            </a:r>
            <a:endParaRPr lang="en-GB" sz="2400"/>
          </a:p>
          <a:p>
            <a:pPr lvl="1"/>
            <a:r>
              <a:rPr lang="en-GB" sz="2400"/>
              <a:t>If not, do all limbs withdraw from pain?</a:t>
            </a:r>
          </a:p>
          <a:p>
            <a:r>
              <a:rPr lang="en-GB" sz="2800"/>
              <a:t>Test Abdominal reflexes</a:t>
            </a:r>
          </a:p>
          <a:p>
            <a:pPr lvl="1"/>
            <a:r>
              <a:rPr lang="en-GB" sz="2400"/>
              <a:t>often absent  in JE if  the spinal cord is involved</a:t>
            </a:r>
          </a:p>
          <a:p>
            <a:r>
              <a:rPr lang="en-GB" sz="2800"/>
              <a:t>Is the bladder distended?</a:t>
            </a:r>
          </a:p>
          <a:p>
            <a:pPr lvl="1"/>
            <a:r>
              <a:rPr lang="en-GB" sz="2400"/>
              <a:t>Due to bladder muscle paralysis, common in JE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Footer Placeholder 6"/>
          <p:cNvSpPr>
            <a:spLocks noGrp="1"/>
          </p:cNvSpPr>
          <p:nvPr>
            <p:ph type="ftr" sz="quarter" idx="11"/>
          </p:nvPr>
        </p:nvSpPr>
        <p:spPr/>
        <p:txBody>
          <a:bodyPr/>
          <a:lstStyle/>
          <a:p>
            <a:r>
              <a:rPr lang="en-US"/>
              <a:t>University of Liverpool</a:t>
            </a:r>
          </a:p>
        </p:txBody>
      </p:sp>
      <p:sp>
        <p:nvSpPr>
          <p:cNvPr id="68610" name="Rectangle 2"/>
          <p:cNvSpPr>
            <a:spLocks noGrp="1" noChangeArrowheads="1"/>
          </p:cNvSpPr>
          <p:nvPr>
            <p:ph type="title"/>
          </p:nvPr>
        </p:nvSpPr>
        <p:spPr/>
        <p:txBody>
          <a:bodyPr/>
          <a:lstStyle/>
          <a:p>
            <a:r>
              <a:rPr lang="en-GB" sz="4000"/>
              <a:t>The “frog’s leg” test for flaccid Leg weakness</a:t>
            </a:r>
          </a:p>
        </p:txBody>
      </p:sp>
      <p:sp>
        <p:nvSpPr>
          <p:cNvPr id="68611" name="Rectangle 3"/>
          <p:cNvSpPr>
            <a:spLocks noGrp="1" noChangeArrowheads="1"/>
          </p:cNvSpPr>
          <p:nvPr>
            <p:ph type="body" sz="half" idx="3"/>
          </p:nvPr>
        </p:nvSpPr>
        <p:spPr/>
        <p:txBody>
          <a:bodyPr/>
          <a:lstStyle/>
          <a:p>
            <a:r>
              <a:rPr lang="en-GB" sz="2800"/>
              <a:t>The health care worker draws up the knees with the legs bent; when they are released they flop out into a frog’s legs position, because they are flaccid (floppy)</a:t>
            </a:r>
          </a:p>
        </p:txBody>
      </p:sp>
      <p:pic>
        <p:nvPicPr>
          <p:cNvPr id="68612" name="Picture 4" descr="CIMG0533"/>
          <p:cNvPicPr>
            <a:picLocks noGrp="1" noChangeAspect="1" noChangeArrowheads="1"/>
          </p:cNvPicPr>
          <p:nvPr>
            <p:ph sz="quarter" idx="1"/>
          </p:nvPr>
        </p:nvPicPr>
        <p:blipFill>
          <a:blip r:embed="rId3" cstate="print"/>
          <a:srcRect/>
          <a:stretch>
            <a:fillRect/>
          </a:stretch>
        </p:blipFill>
        <p:spPr>
          <a:xfrm>
            <a:off x="1019175" y="1600200"/>
            <a:ext cx="2914650" cy="2185988"/>
          </a:xfrm>
        </p:spPr>
      </p:pic>
      <p:pic>
        <p:nvPicPr>
          <p:cNvPr id="68613" name="Picture 5" descr="CIMG0534"/>
          <p:cNvPicPr>
            <a:picLocks noGrp="1" noChangeAspect="1" noChangeArrowheads="1"/>
          </p:cNvPicPr>
          <p:nvPr>
            <p:ph sz="quarter" idx="2"/>
          </p:nvPr>
        </p:nvPicPr>
        <p:blipFill>
          <a:blip r:embed="rId4" cstate="print"/>
          <a:srcRect/>
          <a:stretch>
            <a:fillRect/>
          </a:stretch>
        </p:blipFill>
        <p:spPr>
          <a:xfrm>
            <a:off x="5210175" y="1600200"/>
            <a:ext cx="2914650" cy="2185988"/>
          </a:xfrm>
        </p:spPr>
      </p:pic>
      <p:sp>
        <p:nvSpPr>
          <p:cNvPr id="68614" name="Text Box 6"/>
          <p:cNvSpPr txBox="1">
            <a:spLocks noChangeArrowheads="1"/>
          </p:cNvSpPr>
          <p:nvPr/>
        </p:nvSpPr>
        <p:spPr bwMode="auto">
          <a:xfrm>
            <a:off x="7164388" y="6237288"/>
            <a:ext cx="1511300" cy="366712"/>
          </a:xfrm>
          <a:prstGeom prst="rect">
            <a:avLst/>
          </a:prstGeom>
          <a:noFill/>
          <a:ln w="9525">
            <a:noFill/>
            <a:miter lim="800000"/>
            <a:headEnd/>
            <a:tailEnd/>
          </a:ln>
          <a:effectLst/>
        </p:spPr>
        <p:txBody>
          <a:bodyPr>
            <a:spAutoFit/>
          </a:bodyPr>
          <a:lstStyle/>
          <a:p>
            <a:pPr algn="r">
              <a:spcBef>
                <a:spcPct val="50000"/>
              </a:spcBef>
            </a:pPr>
            <a:r>
              <a:rPr lang="en-GB">
                <a:hlinkClick r:id="rId5" action="ppaction://hlinksldjump"/>
              </a:rPr>
              <a:t>Return</a:t>
            </a:r>
            <a:endParaRPr lang="en-GB"/>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University of Liverpool</a:t>
            </a:r>
          </a:p>
        </p:txBody>
      </p:sp>
      <p:sp>
        <p:nvSpPr>
          <p:cNvPr id="70658" name="Rectangle 2"/>
          <p:cNvSpPr>
            <a:spLocks noGrp="1" noChangeArrowheads="1"/>
          </p:cNvSpPr>
          <p:nvPr>
            <p:ph type="title"/>
          </p:nvPr>
        </p:nvSpPr>
        <p:spPr/>
        <p:txBody>
          <a:bodyPr/>
          <a:lstStyle/>
          <a:p>
            <a:r>
              <a:rPr lang="en-GB"/>
              <a:t>Gait</a:t>
            </a:r>
          </a:p>
        </p:txBody>
      </p:sp>
      <p:sp>
        <p:nvSpPr>
          <p:cNvPr id="70659" name="Rectangle 3"/>
          <p:cNvSpPr>
            <a:spLocks noGrp="1" noChangeArrowheads="1"/>
          </p:cNvSpPr>
          <p:nvPr>
            <p:ph type="body" idx="1"/>
          </p:nvPr>
        </p:nvSpPr>
        <p:spPr/>
        <p:txBody>
          <a:bodyPr/>
          <a:lstStyle/>
          <a:p>
            <a:r>
              <a:rPr lang="en-GB"/>
              <a:t>If the child is able to walk, </a:t>
            </a:r>
          </a:p>
          <a:p>
            <a:r>
              <a:rPr lang="en-GB"/>
              <a:t>observe the gait, and also ask them to try heel toe walking</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University of Liverpool</a:t>
            </a:r>
          </a:p>
        </p:txBody>
      </p:sp>
      <p:sp>
        <p:nvSpPr>
          <p:cNvPr id="72706" name="Rectangle 2"/>
          <p:cNvSpPr>
            <a:spLocks noGrp="1" noChangeArrowheads="1"/>
          </p:cNvSpPr>
          <p:nvPr>
            <p:ph type="title"/>
          </p:nvPr>
        </p:nvSpPr>
        <p:spPr/>
        <p:txBody>
          <a:bodyPr/>
          <a:lstStyle/>
          <a:p>
            <a:r>
              <a:rPr lang="en-GB"/>
              <a:t>References</a:t>
            </a:r>
          </a:p>
        </p:txBody>
      </p:sp>
      <p:sp>
        <p:nvSpPr>
          <p:cNvPr id="72707" name="Rectangle 3"/>
          <p:cNvSpPr>
            <a:spLocks noGrp="1" noChangeArrowheads="1"/>
          </p:cNvSpPr>
          <p:nvPr>
            <p:ph type="body" idx="1"/>
          </p:nvPr>
        </p:nvSpPr>
        <p:spPr/>
        <p:txBody>
          <a:bodyPr/>
          <a:lstStyle/>
          <a:p>
            <a:pPr>
              <a:lnSpc>
                <a:spcPct val="80000"/>
              </a:lnSpc>
            </a:pPr>
            <a:r>
              <a:rPr lang="en-GB" sz="2000"/>
              <a:t>General</a:t>
            </a:r>
          </a:p>
          <a:p>
            <a:pPr lvl="1">
              <a:lnSpc>
                <a:spcPct val="80000"/>
              </a:lnSpc>
            </a:pPr>
            <a:r>
              <a:rPr lang="en-US" sz="1800"/>
              <a:t>Advanced Paediatric Life Support – the Practical Approach. 2</a:t>
            </a:r>
            <a:r>
              <a:rPr lang="en-US" sz="1800" baseline="30000"/>
              <a:t>nd</a:t>
            </a:r>
            <a:r>
              <a:rPr lang="en-US" sz="1800"/>
              <a:t> edn. Advanced Life Support Group. BMJ Books, 1997</a:t>
            </a:r>
          </a:p>
          <a:p>
            <a:pPr lvl="1">
              <a:lnSpc>
                <a:spcPct val="80000"/>
              </a:lnSpc>
            </a:pPr>
            <a:r>
              <a:rPr lang="en-US" sz="1800"/>
              <a:t>Gunn VL, Nechyba C, eds.  </a:t>
            </a:r>
            <a:r>
              <a:rPr lang="en-US" sz="1800" i="1"/>
              <a:t>The Harriet Lane Handbook: a manual for pediatric house officers</a:t>
            </a:r>
            <a:r>
              <a:rPr lang="en-US" sz="1800"/>
              <a:t>.16th ed. St.Louis, MO:  Mosby-Year Book, Inc.; 2002.</a:t>
            </a:r>
            <a:endParaRPr lang="en-GB" sz="1800"/>
          </a:p>
          <a:p>
            <a:pPr lvl="1">
              <a:lnSpc>
                <a:spcPct val="80000"/>
              </a:lnSpc>
            </a:pPr>
            <a:r>
              <a:rPr lang="en-GB" sz="1800"/>
              <a:t>Solomon, T. and R. Kneen (2004). Neurological Presentations. Lecture Notes on Tropical Medicine. N. Beeching and G. Gill. Oxford, Blackwell Science.</a:t>
            </a:r>
          </a:p>
          <a:p>
            <a:pPr>
              <a:lnSpc>
                <a:spcPct val="80000"/>
              </a:lnSpc>
            </a:pPr>
            <a:r>
              <a:rPr lang="en-GB" sz="2000"/>
              <a:t>Glasgow Coma Scale</a:t>
            </a:r>
          </a:p>
          <a:p>
            <a:pPr lvl="1">
              <a:lnSpc>
                <a:spcPct val="80000"/>
              </a:lnSpc>
            </a:pPr>
            <a:r>
              <a:rPr lang="en-GB" sz="1800"/>
              <a:t>Teasdale G, Jennett B. Assessment of coma and impaired consciousness. A practical scale. </a:t>
            </a:r>
            <a:r>
              <a:rPr lang="en-GB" sz="1800" i="1"/>
              <a:t>Lancet</a:t>
            </a:r>
            <a:r>
              <a:rPr lang="en-GB" sz="1800"/>
              <a:t> 1974;2</a:t>
            </a:r>
            <a:r>
              <a:rPr lang="en-GB" sz="1800" b="1"/>
              <a:t>:</a:t>
            </a:r>
            <a:r>
              <a:rPr lang="en-GB" sz="1800"/>
              <a:t>81-4.</a:t>
            </a:r>
          </a:p>
          <a:p>
            <a:pPr>
              <a:lnSpc>
                <a:spcPct val="80000"/>
              </a:lnSpc>
            </a:pPr>
            <a:r>
              <a:rPr lang="en-GB" sz="2000"/>
              <a:t>James modification of Coma Scale for children &lt; 5 years</a:t>
            </a:r>
          </a:p>
          <a:p>
            <a:pPr lvl="1">
              <a:lnSpc>
                <a:spcPct val="80000"/>
              </a:lnSpc>
            </a:pPr>
            <a:r>
              <a:rPr lang="en-GB" sz="1800"/>
              <a:t>James, H. and D. Trauner (1985). The Glasgow Coma Scale. Brain insults in infant and children. Pathophysiology and management. H. James, N. Anas and R. Perkin. Orlando, Grune and Stratton</a:t>
            </a:r>
            <a:r>
              <a:rPr lang="en-GB" sz="1800" b="1"/>
              <a:t>: </a:t>
            </a:r>
            <a:r>
              <a:rPr lang="en-GB" sz="1800"/>
              <a:t>179–82.</a:t>
            </a:r>
          </a:p>
          <a:p>
            <a:pPr>
              <a:lnSpc>
                <a:spcPct val="80000"/>
              </a:lnSpc>
            </a:pPr>
            <a:endParaRPr lang="en-GB" sz="200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University of Liverpool</a:t>
            </a:r>
          </a:p>
        </p:txBody>
      </p:sp>
      <p:sp>
        <p:nvSpPr>
          <p:cNvPr id="74754" name="Rectangle 2"/>
          <p:cNvSpPr>
            <a:spLocks noGrp="1" noChangeArrowheads="1"/>
          </p:cNvSpPr>
          <p:nvPr>
            <p:ph type="title"/>
          </p:nvPr>
        </p:nvSpPr>
        <p:spPr/>
        <p:txBody>
          <a:bodyPr/>
          <a:lstStyle/>
          <a:p>
            <a:r>
              <a:rPr lang="en-GB"/>
              <a:t>Acknowledgements</a:t>
            </a:r>
          </a:p>
        </p:txBody>
      </p:sp>
      <p:sp>
        <p:nvSpPr>
          <p:cNvPr id="74755" name="Rectangle 3"/>
          <p:cNvSpPr>
            <a:spLocks noGrp="1" noChangeArrowheads="1"/>
          </p:cNvSpPr>
          <p:nvPr>
            <p:ph type="body" idx="1"/>
          </p:nvPr>
        </p:nvSpPr>
        <p:spPr/>
        <p:txBody>
          <a:bodyPr/>
          <a:lstStyle/>
          <a:p>
            <a:pPr>
              <a:lnSpc>
                <a:spcPct val="80000"/>
              </a:lnSpc>
            </a:pPr>
            <a:r>
              <a:rPr lang="en-GB" sz="2000"/>
              <a:t>We are grateful to the children, their parents and guardians for granting permission for the videos and photos used in this teaching tool</a:t>
            </a:r>
          </a:p>
          <a:p>
            <a:pPr>
              <a:lnSpc>
                <a:spcPct val="80000"/>
              </a:lnSpc>
            </a:pPr>
            <a:r>
              <a:rPr lang="en-GB" sz="2000"/>
              <a:t>We also thank the Director Dr K Naseeruddin, the Head of Paediatrics Dr Veera Shankar, and the Head of Medical Microbiology Dr R Ravikumar, of Vijayanagar Institute for Medical Science (VIMS), Bellary, India, for their support</a:t>
            </a:r>
          </a:p>
          <a:p>
            <a:pPr>
              <a:lnSpc>
                <a:spcPct val="80000"/>
              </a:lnSpc>
            </a:pPr>
            <a:endParaRPr lang="en-GB" sz="2000"/>
          </a:p>
          <a:p>
            <a:pPr>
              <a:lnSpc>
                <a:spcPct val="80000"/>
              </a:lnSpc>
            </a:pPr>
            <a:r>
              <a:rPr lang="en-GB" sz="2000"/>
              <a:t>This teaching tool was funded by the JE program at PATH.</a:t>
            </a:r>
          </a:p>
          <a:p>
            <a:pPr>
              <a:lnSpc>
                <a:spcPct val="80000"/>
              </a:lnSpc>
            </a:pPr>
            <a:r>
              <a:rPr lang="en-GB" sz="2000"/>
              <a:t>The Medical Research Council of the United Kingdom, and the Wellcome Trust of Great Britain funded some of the work shown here.</a:t>
            </a:r>
          </a:p>
          <a:p>
            <a:pPr>
              <a:lnSpc>
                <a:spcPct val="80000"/>
              </a:lnSpc>
            </a:pPr>
            <a:endParaRPr lang="en-GB" sz="2000"/>
          </a:p>
          <a:p>
            <a:pPr>
              <a:lnSpc>
                <a:spcPct val="80000"/>
              </a:lnSpc>
            </a:pPr>
            <a:r>
              <a:rPr lang="en-GB" sz="2000"/>
              <a:t>Please send comments and suggestions to </a:t>
            </a:r>
            <a:r>
              <a:rPr lang="en-GB" sz="2000">
                <a:hlinkClick r:id="rId3"/>
              </a:rPr>
              <a:t>tsolomon@liv.ac.uk</a:t>
            </a:r>
            <a:r>
              <a:rPr lang="en-GB" sz="2000"/>
              <a:t> or via </a:t>
            </a:r>
            <a:r>
              <a:rPr lang="en-GB" sz="2000">
                <a:hlinkClick r:id="rId4"/>
              </a:rPr>
              <a:t>www.liv.ac.uk/braininfections</a:t>
            </a:r>
            <a:endParaRPr lang="en-GB" sz="2000"/>
          </a:p>
          <a:p>
            <a:pPr>
              <a:lnSpc>
                <a:spcPct val="80000"/>
              </a:lnSpc>
            </a:pPr>
            <a:endParaRPr lang="en-GB" sz="20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University of Liverpool</a:t>
            </a:r>
          </a:p>
        </p:txBody>
      </p:sp>
      <p:sp>
        <p:nvSpPr>
          <p:cNvPr id="9218" name="Rectangle 2"/>
          <p:cNvSpPr>
            <a:spLocks noGrp="1" noChangeArrowheads="1"/>
          </p:cNvSpPr>
          <p:nvPr>
            <p:ph type="title"/>
          </p:nvPr>
        </p:nvSpPr>
        <p:spPr/>
        <p:txBody>
          <a:bodyPr/>
          <a:lstStyle/>
          <a:p>
            <a:r>
              <a:rPr lang="en-GB"/>
              <a:t>History – General questions</a:t>
            </a:r>
          </a:p>
        </p:txBody>
      </p:sp>
      <p:sp>
        <p:nvSpPr>
          <p:cNvPr id="9219" name="Rectangle 3"/>
          <p:cNvSpPr>
            <a:spLocks noGrp="1" noChangeArrowheads="1"/>
          </p:cNvSpPr>
          <p:nvPr>
            <p:ph type="body" idx="1"/>
          </p:nvPr>
        </p:nvSpPr>
        <p:spPr/>
        <p:txBody>
          <a:bodyPr/>
          <a:lstStyle/>
          <a:p>
            <a:pPr>
              <a:lnSpc>
                <a:spcPct val="80000"/>
              </a:lnSpc>
            </a:pPr>
            <a:r>
              <a:rPr lang="en-GB" sz="2800"/>
              <a:t>For the sick child, ABCD first</a:t>
            </a:r>
          </a:p>
          <a:p>
            <a:pPr lvl="1">
              <a:lnSpc>
                <a:spcPct val="80000"/>
              </a:lnSpc>
            </a:pPr>
            <a:r>
              <a:rPr lang="en-GB" sz="2400"/>
              <a:t>Airways, Breathing, Circulation, Disability</a:t>
            </a:r>
          </a:p>
          <a:p>
            <a:pPr>
              <a:lnSpc>
                <a:spcPct val="80000"/>
              </a:lnSpc>
            </a:pPr>
            <a:r>
              <a:rPr lang="en-GB" sz="2800"/>
              <a:t>Ask about:</a:t>
            </a:r>
          </a:p>
          <a:p>
            <a:pPr>
              <a:lnSpc>
                <a:spcPct val="80000"/>
              </a:lnSpc>
            </a:pPr>
            <a:r>
              <a:rPr lang="en-GB" sz="2800"/>
              <a:t>Fever, history of fever</a:t>
            </a:r>
          </a:p>
          <a:p>
            <a:pPr lvl="1">
              <a:lnSpc>
                <a:spcPct val="80000"/>
              </a:lnSpc>
            </a:pPr>
            <a:r>
              <a:rPr lang="en-GB" sz="2400"/>
              <a:t>Note that even if  a child is not febrile at this time, a history of fever is important</a:t>
            </a:r>
          </a:p>
          <a:p>
            <a:pPr>
              <a:lnSpc>
                <a:spcPct val="80000"/>
              </a:lnSpc>
            </a:pPr>
            <a:r>
              <a:rPr lang="en-GB" sz="2800"/>
              <a:t>Cough, coryza</a:t>
            </a:r>
          </a:p>
          <a:p>
            <a:pPr>
              <a:lnSpc>
                <a:spcPct val="80000"/>
              </a:lnSpc>
            </a:pPr>
            <a:r>
              <a:rPr lang="en-GB" sz="2800"/>
              <a:t>Diarrhoea, vomiting</a:t>
            </a:r>
          </a:p>
          <a:p>
            <a:pPr>
              <a:lnSpc>
                <a:spcPct val="80000"/>
              </a:lnSpc>
            </a:pPr>
            <a:r>
              <a:rPr lang="en-GB" sz="2800"/>
              <a:t>Food and fluid intake</a:t>
            </a:r>
          </a:p>
          <a:p>
            <a:pPr>
              <a:lnSpc>
                <a:spcPct val="80000"/>
              </a:lnSpc>
            </a:pPr>
            <a:r>
              <a:rPr lang="en-GB" sz="2800"/>
              <a:t>Urine output</a:t>
            </a:r>
          </a:p>
          <a:p>
            <a:pPr>
              <a:lnSpc>
                <a:spcPct val="80000"/>
              </a:lnSpc>
            </a:pPr>
            <a:r>
              <a:rPr lang="en-GB" sz="2800"/>
              <a:t>Immunization history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University of Liverpool</a:t>
            </a:r>
          </a:p>
        </p:txBody>
      </p:sp>
      <p:sp>
        <p:nvSpPr>
          <p:cNvPr id="11266" name="Rectangle 2"/>
          <p:cNvSpPr>
            <a:spLocks noGrp="1" noChangeArrowheads="1"/>
          </p:cNvSpPr>
          <p:nvPr>
            <p:ph type="title"/>
          </p:nvPr>
        </p:nvSpPr>
        <p:spPr>
          <a:xfrm>
            <a:off x="0" y="274638"/>
            <a:ext cx="9144000" cy="1143000"/>
          </a:xfrm>
        </p:spPr>
        <p:txBody>
          <a:bodyPr/>
          <a:lstStyle/>
          <a:p>
            <a:r>
              <a:rPr lang="en-US" sz="4000"/>
              <a:t>History – relating to JE epidemiology</a:t>
            </a:r>
          </a:p>
        </p:txBody>
      </p:sp>
      <p:sp>
        <p:nvSpPr>
          <p:cNvPr id="11267" name="Rectangle 3"/>
          <p:cNvSpPr>
            <a:spLocks noGrp="1" noChangeArrowheads="1"/>
          </p:cNvSpPr>
          <p:nvPr>
            <p:ph type="body" idx="1"/>
          </p:nvPr>
        </p:nvSpPr>
        <p:spPr/>
        <p:txBody>
          <a:bodyPr/>
          <a:lstStyle/>
          <a:p>
            <a:pPr>
              <a:lnSpc>
                <a:spcPct val="80000"/>
              </a:lnSpc>
            </a:pPr>
            <a:r>
              <a:rPr lang="en-US" sz="2800" b="1">
                <a:hlinkClick r:id="rId3" action="ppaction://hlinksldjump"/>
              </a:rPr>
              <a:t>Is this an area where JE occurs?</a:t>
            </a:r>
            <a:endParaRPr lang="en-US" sz="2800" b="1"/>
          </a:p>
          <a:p>
            <a:pPr>
              <a:lnSpc>
                <a:spcPct val="80000"/>
              </a:lnSpc>
            </a:pPr>
            <a:r>
              <a:rPr lang="en-US" sz="2800" b="1"/>
              <a:t>Is this the JE season?</a:t>
            </a:r>
          </a:p>
          <a:p>
            <a:pPr lvl="1">
              <a:lnSpc>
                <a:spcPct val="80000"/>
              </a:lnSpc>
            </a:pPr>
            <a:r>
              <a:rPr lang="en-US" sz="2400"/>
              <a:t>In much of the tropics the season begins soon after the rainy season</a:t>
            </a:r>
          </a:p>
          <a:p>
            <a:pPr lvl="1">
              <a:lnSpc>
                <a:spcPct val="80000"/>
              </a:lnSpc>
            </a:pPr>
            <a:r>
              <a:rPr lang="en-US" sz="2400"/>
              <a:t>However in many areas there is low level transmission even out of season</a:t>
            </a:r>
          </a:p>
          <a:p>
            <a:pPr>
              <a:lnSpc>
                <a:spcPct val="80000"/>
              </a:lnSpc>
            </a:pPr>
            <a:r>
              <a:rPr lang="en-US" sz="2800" b="1"/>
              <a:t>Have other children been developing a similar illness?</a:t>
            </a:r>
          </a:p>
          <a:p>
            <a:pPr>
              <a:lnSpc>
                <a:spcPct val="80000"/>
              </a:lnSpc>
            </a:pPr>
            <a:r>
              <a:rPr lang="en-US" sz="2800" b="1"/>
              <a:t>Does the child live in a rural area, where JE is more likely?</a:t>
            </a:r>
          </a:p>
          <a:p>
            <a:pPr lvl="1">
              <a:lnSpc>
                <a:spcPct val="80000"/>
              </a:lnSpc>
            </a:pPr>
            <a:r>
              <a:rPr lang="en-US" sz="2400"/>
              <a:t>Note that JE also occurs on the edges of some cities in Asia</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Footer Placeholder 3"/>
          <p:cNvSpPr>
            <a:spLocks noGrp="1"/>
          </p:cNvSpPr>
          <p:nvPr>
            <p:ph type="ftr" sz="quarter" idx="11"/>
          </p:nvPr>
        </p:nvSpPr>
        <p:spPr/>
        <p:txBody>
          <a:bodyPr/>
          <a:lstStyle/>
          <a:p>
            <a:r>
              <a:rPr lang="en-US"/>
              <a:t>University of Liverpool</a:t>
            </a:r>
          </a:p>
        </p:txBody>
      </p:sp>
      <p:sp>
        <p:nvSpPr>
          <p:cNvPr id="13314" name="Rectangle 2"/>
          <p:cNvSpPr>
            <a:spLocks noGrp="1" noChangeArrowheads="1"/>
          </p:cNvSpPr>
          <p:nvPr>
            <p:ph/>
          </p:nvPr>
        </p:nvSpPr>
        <p:spPr/>
        <p:txBody>
          <a:bodyPr/>
          <a:lstStyle/>
          <a:p>
            <a:endParaRPr lang="en-US"/>
          </a:p>
        </p:txBody>
      </p:sp>
      <p:sp>
        <p:nvSpPr>
          <p:cNvPr id="13315" name="Rectangle 3"/>
          <p:cNvSpPr>
            <a:spLocks noGrp="1" noChangeArrowheads="1"/>
          </p:cNvSpPr>
          <p:nvPr>
            <p:ph type="body" idx="4294967295"/>
          </p:nvPr>
        </p:nvSpPr>
        <p:spPr>
          <a:xfrm>
            <a:off x="0" y="1600200"/>
            <a:ext cx="8229600" cy="4525963"/>
          </a:xfrm>
        </p:spPr>
        <p:txBody>
          <a:bodyPr/>
          <a:lstStyle/>
          <a:p>
            <a:pPr>
              <a:buFontTx/>
              <a:buNone/>
            </a:pPr>
            <a:r>
              <a:rPr lang="en-GB"/>
              <a:t>.</a:t>
            </a:r>
          </a:p>
        </p:txBody>
      </p:sp>
      <p:pic>
        <p:nvPicPr>
          <p:cNvPr id="13316" name="Picture 4" descr="Map: Distribution of Japanese Encephalitis in Asia, 1970-1998."/>
          <p:cNvPicPr>
            <a:picLocks noChangeAspect="1" noChangeArrowheads="1"/>
          </p:cNvPicPr>
          <p:nvPr/>
        </p:nvPicPr>
        <p:blipFill>
          <a:blip r:embed="rId3" cstate="print"/>
          <a:srcRect/>
          <a:stretch>
            <a:fillRect/>
          </a:stretch>
        </p:blipFill>
        <p:spPr bwMode="auto">
          <a:xfrm>
            <a:off x="1139825" y="46038"/>
            <a:ext cx="5953125" cy="6046787"/>
          </a:xfrm>
          <a:prstGeom prst="rect">
            <a:avLst/>
          </a:prstGeom>
          <a:noFill/>
        </p:spPr>
      </p:pic>
      <p:sp>
        <p:nvSpPr>
          <p:cNvPr id="13317" name="Rectangle 5"/>
          <p:cNvSpPr>
            <a:spLocks noGrp="1" noChangeArrowheads="1"/>
          </p:cNvSpPr>
          <p:nvPr>
            <p:ph type="title" idx="4294967295"/>
          </p:nvPr>
        </p:nvSpPr>
        <p:spPr>
          <a:xfrm>
            <a:off x="0" y="274638"/>
            <a:ext cx="9144000" cy="1143000"/>
          </a:xfrm>
          <a:solidFill>
            <a:schemeClr val="bg1"/>
          </a:solidFill>
        </p:spPr>
        <p:txBody>
          <a:bodyPr/>
          <a:lstStyle/>
          <a:p>
            <a:r>
              <a:rPr lang="en-GB" sz="4000"/>
              <a:t>The current geographical distribution of Japanese encephalitis</a:t>
            </a:r>
          </a:p>
        </p:txBody>
      </p:sp>
      <p:sp>
        <p:nvSpPr>
          <p:cNvPr id="13318" name="Text Box 6"/>
          <p:cNvSpPr txBox="1">
            <a:spLocks noChangeArrowheads="1"/>
          </p:cNvSpPr>
          <p:nvPr/>
        </p:nvSpPr>
        <p:spPr bwMode="auto">
          <a:xfrm>
            <a:off x="900113" y="6165850"/>
            <a:ext cx="7416800" cy="366713"/>
          </a:xfrm>
          <a:prstGeom prst="rect">
            <a:avLst/>
          </a:prstGeom>
          <a:solidFill>
            <a:schemeClr val="bg1"/>
          </a:solidFill>
          <a:ln w="9525">
            <a:noFill/>
            <a:miter lim="800000"/>
            <a:headEnd/>
            <a:tailEnd/>
          </a:ln>
          <a:effectLst/>
        </p:spPr>
        <p:txBody>
          <a:bodyPr>
            <a:spAutoFit/>
          </a:bodyPr>
          <a:lstStyle/>
          <a:p>
            <a:pPr algn="ctr">
              <a:spcBef>
                <a:spcPct val="50000"/>
              </a:spcBef>
            </a:pPr>
            <a:r>
              <a:rPr lang="en-GB"/>
              <a:t>http://www.cdc.gov/NCIDOD/DVBID/jencephalitis/map.htm</a:t>
            </a:r>
          </a:p>
        </p:txBody>
      </p:sp>
      <p:sp>
        <p:nvSpPr>
          <p:cNvPr id="13319" name="Text Box 7"/>
          <p:cNvSpPr txBox="1">
            <a:spLocks noChangeArrowheads="1"/>
          </p:cNvSpPr>
          <p:nvPr/>
        </p:nvSpPr>
        <p:spPr bwMode="auto">
          <a:xfrm>
            <a:off x="7524750" y="6308725"/>
            <a:ext cx="1619250" cy="366713"/>
          </a:xfrm>
          <a:prstGeom prst="rect">
            <a:avLst/>
          </a:prstGeom>
          <a:noFill/>
          <a:ln w="9525">
            <a:noFill/>
            <a:miter lim="800000"/>
            <a:headEnd/>
            <a:tailEnd/>
          </a:ln>
          <a:effectLst/>
        </p:spPr>
        <p:txBody>
          <a:bodyPr>
            <a:spAutoFit/>
          </a:bodyPr>
          <a:lstStyle/>
          <a:p>
            <a:pPr algn="r">
              <a:spcBef>
                <a:spcPct val="50000"/>
              </a:spcBef>
            </a:pPr>
            <a:r>
              <a:rPr lang="en-GB">
                <a:hlinkClick r:id="rId4" action="ppaction://hlinksldjump"/>
              </a:rPr>
              <a:t>Return</a:t>
            </a:r>
            <a:endParaRPr lang="en-GB"/>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University of Liverpool</a:t>
            </a:r>
          </a:p>
        </p:txBody>
      </p:sp>
      <p:sp>
        <p:nvSpPr>
          <p:cNvPr id="15362" name="Rectangle 2"/>
          <p:cNvSpPr>
            <a:spLocks noGrp="1" noChangeArrowheads="1"/>
          </p:cNvSpPr>
          <p:nvPr>
            <p:ph type="title"/>
          </p:nvPr>
        </p:nvSpPr>
        <p:spPr/>
        <p:txBody>
          <a:bodyPr/>
          <a:lstStyle/>
          <a:p>
            <a:r>
              <a:rPr lang="en-GB" sz="3600"/>
              <a:t>Are there epidemiological features to suggest that this is NOT JE?</a:t>
            </a:r>
          </a:p>
        </p:txBody>
      </p:sp>
      <p:sp>
        <p:nvSpPr>
          <p:cNvPr id="15363" name="Rectangle 3"/>
          <p:cNvSpPr>
            <a:spLocks noGrp="1" noChangeArrowheads="1"/>
          </p:cNvSpPr>
          <p:nvPr>
            <p:ph type="body" idx="1"/>
          </p:nvPr>
        </p:nvSpPr>
        <p:spPr/>
        <p:txBody>
          <a:bodyPr/>
          <a:lstStyle/>
          <a:p>
            <a:r>
              <a:rPr lang="en-GB" sz="2800"/>
              <a:t>Are animals becoming sick?</a:t>
            </a:r>
          </a:p>
          <a:p>
            <a:pPr lvl="1"/>
            <a:r>
              <a:rPr lang="en-GB" sz="2400"/>
              <a:t>In most of Asia where JE is endemic, the virus does not cause disease in birds or swine (though it may cause abortions in pregnant swine)</a:t>
            </a:r>
          </a:p>
          <a:p>
            <a:r>
              <a:rPr lang="en-GB" sz="2800"/>
              <a:t>Are many adults affected?</a:t>
            </a:r>
          </a:p>
          <a:p>
            <a:pPr lvl="1"/>
            <a:r>
              <a:rPr lang="en-GB" sz="2400"/>
              <a:t>In most of Asia where JE occurs it causes less disease in adults than children (or no disease in adults at all), because most individuals have been exposed to the virus and developed immunity during childhood</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University of Liverpool</a:t>
            </a:r>
          </a:p>
        </p:txBody>
      </p:sp>
      <p:sp>
        <p:nvSpPr>
          <p:cNvPr id="17410" name="Rectangle 2"/>
          <p:cNvSpPr>
            <a:spLocks noGrp="1" noChangeArrowheads="1"/>
          </p:cNvSpPr>
          <p:nvPr>
            <p:ph type="title"/>
          </p:nvPr>
        </p:nvSpPr>
        <p:spPr/>
        <p:txBody>
          <a:bodyPr/>
          <a:lstStyle/>
          <a:p>
            <a:r>
              <a:rPr lang="en-GB" sz="4000"/>
              <a:t>History – relating to neurological disease</a:t>
            </a:r>
          </a:p>
        </p:txBody>
      </p:sp>
      <p:sp>
        <p:nvSpPr>
          <p:cNvPr id="17411" name="Rectangle 3"/>
          <p:cNvSpPr>
            <a:spLocks noGrp="1" noChangeArrowheads="1"/>
          </p:cNvSpPr>
          <p:nvPr>
            <p:ph type="body" idx="1"/>
          </p:nvPr>
        </p:nvSpPr>
        <p:spPr/>
        <p:txBody>
          <a:bodyPr/>
          <a:lstStyle/>
          <a:p>
            <a:pPr>
              <a:lnSpc>
                <a:spcPct val="80000"/>
              </a:lnSpc>
            </a:pPr>
            <a:r>
              <a:rPr lang="en-GB" sz="2800"/>
              <a:t>Ask about:</a:t>
            </a:r>
          </a:p>
          <a:p>
            <a:pPr>
              <a:lnSpc>
                <a:spcPct val="80000"/>
              </a:lnSpc>
            </a:pPr>
            <a:r>
              <a:rPr lang="en-GB" sz="2800"/>
              <a:t>Stiff neck</a:t>
            </a:r>
          </a:p>
          <a:p>
            <a:pPr>
              <a:lnSpc>
                <a:spcPct val="80000"/>
              </a:lnSpc>
            </a:pPr>
            <a:r>
              <a:rPr lang="en-GB" sz="2800"/>
              <a:t>Photophobia (fear of light), phonophobia (fear of noise)</a:t>
            </a:r>
          </a:p>
          <a:p>
            <a:pPr>
              <a:lnSpc>
                <a:spcPct val="80000"/>
              </a:lnSpc>
            </a:pPr>
            <a:r>
              <a:rPr lang="en-GB" sz="2800"/>
              <a:t>Confusion / irritability / restlessness / mutism</a:t>
            </a:r>
          </a:p>
          <a:p>
            <a:pPr>
              <a:lnSpc>
                <a:spcPct val="80000"/>
              </a:lnSpc>
            </a:pPr>
            <a:r>
              <a:rPr lang="en-GB" sz="2800"/>
              <a:t>Altered behaviour</a:t>
            </a:r>
          </a:p>
          <a:p>
            <a:pPr lvl="1">
              <a:lnSpc>
                <a:spcPct val="80000"/>
              </a:lnSpc>
            </a:pPr>
            <a:r>
              <a:rPr lang="en-GB" sz="2400"/>
              <a:t>Sometimes mistakenly attributed to psychiatric illness</a:t>
            </a:r>
          </a:p>
          <a:p>
            <a:pPr>
              <a:lnSpc>
                <a:spcPct val="80000"/>
              </a:lnSpc>
            </a:pPr>
            <a:r>
              <a:rPr lang="en-GB" sz="2800"/>
              <a:t>High pitch cry</a:t>
            </a:r>
          </a:p>
          <a:p>
            <a:pPr>
              <a:lnSpc>
                <a:spcPct val="80000"/>
              </a:lnSpc>
            </a:pPr>
            <a:r>
              <a:rPr lang="en-US" sz="2800"/>
              <a:t>Limb weakness</a:t>
            </a:r>
          </a:p>
          <a:p>
            <a:pPr lvl="1">
              <a:lnSpc>
                <a:spcPct val="80000"/>
              </a:lnSpc>
            </a:pPr>
            <a:r>
              <a:rPr lang="en-US" sz="2400"/>
              <a:t>Has the child stopped walking, or stopped using one hand</a:t>
            </a:r>
          </a:p>
          <a:p>
            <a:pPr>
              <a:lnSpc>
                <a:spcPct val="80000"/>
              </a:lnSpc>
            </a:pPr>
            <a:endParaRPr lang="en-GB" sz="28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University of Liverpool</a:t>
            </a:r>
          </a:p>
        </p:txBody>
      </p:sp>
      <p:sp>
        <p:nvSpPr>
          <p:cNvPr id="19458" name="Rectangle 2"/>
          <p:cNvSpPr>
            <a:spLocks noGrp="1" noChangeArrowheads="1"/>
          </p:cNvSpPr>
          <p:nvPr>
            <p:ph type="title"/>
          </p:nvPr>
        </p:nvSpPr>
        <p:spPr/>
        <p:txBody>
          <a:bodyPr/>
          <a:lstStyle/>
          <a:p>
            <a:r>
              <a:rPr lang="en-US" sz="4000"/>
              <a:t>History of seizures or abnormal movements</a:t>
            </a:r>
          </a:p>
        </p:txBody>
      </p:sp>
      <p:sp>
        <p:nvSpPr>
          <p:cNvPr id="19459" name="Rectangle 3"/>
          <p:cNvSpPr>
            <a:spLocks noGrp="1" noChangeArrowheads="1"/>
          </p:cNvSpPr>
          <p:nvPr>
            <p:ph type="body" idx="1"/>
          </p:nvPr>
        </p:nvSpPr>
        <p:spPr/>
        <p:txBody>
          <a:bodyPr/>
          <a:lstStyle/>
          <a:p>
            <a:pPr>
              <a:lnSpc>
                <a:spcPct val="90000"/>
              </a:lnSpc>
            </a:pPr>
            <a:r>
              <a:rPr lang="en-GB" sz="2400"/>
              <a:t>Ask about abnormal movements of eyes, face, limbs</a:t>
            </a:r>
          </a:p>
          <a:p>
            <a:pPr>
              <a:lnSpc>
                <a:spcPct val="90000"/>
              </a:lnSpc>
            </a:pPr>
            <a:r>
              <a:rPr lang="en-US" sz="2400"/>
              <a:t>When taking a history, distinguishing convulsions from spasms, tremors and rigors is difficult.</a:t>
            </a:r>
          </a:p>
          <a:p>
            <a:pPr>
              <a:lnSpc>
                <a:spcPct val="90000"/>
              </a:lnSpc>
            </a:pPr>
            <a:r>
              <a:rPr lang="en-US" sz="2400"/>
              <a:t>Actions speak loader than words!</a:t>
            </a:r>
          </a:p>
          <a:p>
            <a:pPr>
              <a:lnSpc>
                <a:spcPct val="90000"/>
              </a:lnSpc>
            </a:pPr>
            <a:r>
              <a:rPr lang="en-US" sz="2400"/>
              <a:t>Get the parent to </a:t>
            </a:r>
            <a:r>
              <a:rPr lang="en-US" sz="2400">
                <a:hlinkClick r:id="rId3" action="ppaction://hlinkfile"/>
              </a:rPr>
              <a:t>mimic </a:t>
            </a:r>
            <a:r>
              <a:rPr lang="en-US" sz="2400"/>
              <a:t>exactly what the child did. They are more likely to do this of the  health care worker sets an example</a:t>
            </a:r>
          </a:p>
          <a:p>
            <a:pPr>
              <a:lnSpc>
                <a:spcPct val="90000"/>
              </a:lnSpc>
            </a:pPr>
            <a:r>
              <a:rPr lang="en-US" sz="2400"/>
              <a:t>The distinction is important because </a:t>
            </a:r>
          </a:p>
          <a:p>
            <a:pPr lvl="1">
              <a:lnSpc>
                <a:spcPct val="90000"/>
              </a:lnSpc>
            </a:pPr>
            <a:r>
              <a:rPr lang="en-US" sz="2000"/>
              <a:t>Seizures may need anticonvulsant drugs</a:t>
            </a:r>
          </a:p>
          <a:p>
            <a:pPr lvl="1">
              <a:lnSpc>
                <a:spcPct val="90000"/>
              </a:lnSpc>
            </a:pPr>
            <a:r>
              <a:rPr lang="en-US" sz="2000"/>
              <a:t>Characteristic spasms and tremors are seen in some types of viral encephalitis (eg.g JE), and so may point towards the diagnosis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2216</Words>
  <Application>Microsoft Office PowerPoint</Application>
  <PresentationFormat>On-screen Show (4:3)</PresentationFormat>
  <Paragraphs>384</Paragraphs>
  <Slides>36</Slides>
  <Notes>36</Notes>
  <HiddenSlides>12</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36</vt:i4>
      </vt:variant>
    </vt:vector>
  </HeadingPairs>
  <TitlesOfParts>
    <vt:vector size="39" baseType="lpstr">
      <vt:lpstr>Arial</vt:lpstr>
      <vt:lpstr>Times New Roman</vt:lpstr>
      <vt:lpstr>Default Design</vt:lpstr>
      <vt:lpstr>Clinical Assessment of Children with Suspected Central Nervous System Infections</vt:lpstr>
      <vt:lpstr>Introduction</vt:lpstr>
      <vt:lpstr>Other resources</vt:lpstr>
      <vt:lpstr>History – General questions</vt:lpstr>
      <vt:lpstr>History – relating to JE epidemiology</vt:lpstr>
      <vt:lpstr>The current geographical distribution of Japanese encephalitis</vt:lpstr>
      <vt:lpstr>Are there epidemiological features to suggest that this is NOT JE?</vt:lpstr>
      <vt:lpstr>History – relating to neurological disease</vt:lpstr>
      <vt:lpstr>History of seizures or abnormal movements</vt:lpstr>
      <vt:lpstr>Paediatric examination in practice</vt:lpstr>
      <vt:lpstr>More detailed examination of cranial nerves I-VII</vt:lpstr>
      <vt:lpstr>More detailed examination of cranial nerves VII-XII</vt:lpstr>
      <vt:lpstr>Detailed peripheral nervous system examination</vt:lpstr>
      <vt:lpstr>Assess power in the limbs</vt:lpstr>
      <vt:lpstr>Examination - General</vt:lpstr>
      <vt:lpstr>Slide 16</vt:lpstr>
      <vt:lpstr>Remember:</vt:lpstr>
      <vt:lpstr>Assess the breathing rate and pattern, and listen to the chest</vt:lpstr>
      <vt:lpstr>Neurological examination</vt:lpstr>
      <vt:lpstr>Abnormal limb posture - a sign of focal brain damage causing hemiparesis or monoparesis</vt:lpstr>
      <vt:lpstr>Assess the coma score</vt:lpstr>
      <vt:lpstr>Glasgow Coma Score and the James Modification for children &lt; 5 years*</vt:lpstr>
      <vt:lpstr>The AVPU rapid assessment of consciousness level</vt:lpstr>
      <vt:lpstr>Abnormal movements and seizures</vt:lpstr>
      <vt:lpstr>Examine the eyes</vt:lpstr>
      <vt:lpstr>Other signs of brainstem damage</vt:lpstr>
      <vt:lpstr>Opisthotonus in JE</vt:lpstr>
      <vt:lpstr>Extensor posturing in JE</vt:lpstr>
      <vt:lpstr>Assessing tone in the arms</vt:lpstr>
      <vt:lpstr>Examining tone in the legs</vt:lpstr>
      <vt:lpstr>Examining the reflexes</vt:lpstr>
      <vt:lpstr>Further PNS examination</vt:lpstr>
      <vt:lpstr>The “frog’s leg” test for flaccid Leg weakness</vt:lpstr>
      <vt:lpstr>Gait</vt:lpstr>
      <vt:lpstr>References</vt:lpstr>
      <vt:lpstr>Acknowledgements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assessment of patients with suspected acute CNS infection (kids, encephalitis)</dc:title>
  <dc:creator>Tom Solomon</dc:creator>
  <cp:lastModifiedBy>kpalmer</cp:lastModifiedBy>
  <cp:revision>117</cp:revision>
  <dcterms:created xsi:type="dcterms:W3CDTF">2006-10-06T11:55:06Z</dcterms:created>
  <dcterms:modified xsi:type="dcterms:W3CDTF">2012-01-12T12:11:29Z</dcterms:modified>
</cp:coreProperties>
</file>